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01"/>
  </p:notesMasterIdLst>
  <p:handoutMasterIdLst>
    <p:handoutMasterId r:id="rId102"/>
  </p:handout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37" r:id="rId47"/>
    <p:sldId id="338" r:id="rId48"/>
    <p:sldId id="339" r:id="rId49"/>
    <p:sldId id="340" r:id="rId50"/>
    <p:sldId id="341" r:id="rId51"/>
    <p:sldId id="342" r:id="rId52"/>
    <p:sldId id="343" r:id="rId53"/>
    <p:sldId id="344" r:id="rId54"/>
    <p:sldId id="345" r:id="rId55"/>
    <p:sldId id="346" r:id="rId56"/>
    <p:sldId id="347" r:id="rId57"/>
    <p:sldId id="348" r:id="rId58"/>
    <p:sldId id="349" r:id="rId59"/>
    <p:sldId id="350" r:id="rId60"/>
    <p:sldId id="351" r:id="rId61"/>
    <p:sldId id="352" r:id="rId62"/>
    <p:sldId id="353" r:id="rId63"/>
    <p:sldId id="354" r:id="rId64"/>
    <p:sldId id="355" r:id="rId65"/>
    <p:sldId id="356" r:id="rId66"/>
    <p:sldId id="357" r:id="rId67"/>
    <p:sldId id="358" r:id="rId68"/>
    <p:sldId id="359" r:id="rId69"/>
    <p:sldId id="360" r:id="rId70"/>
    <p:sldId id="361" r:id="rId71"/>
    <p:sldId id="362" r:id="rId72"/>
    <p:sldId id="363" r:id="rId73"/>
    <p:sldId id="364" r:id="rId74"/>
    <p:sldId id="365" r:id="rId75"/>
    <p:sldId id="366" r:id="rId76"/>
    <p:sldId id="367" r:id="rId77"/>
    <p:sldId id="368" r:id="rId78"/>
    <p:sldId id="369" r:id="rId79"/>
    <p:sldId id="370" r:id="rId80"/>
    <p:sldId id="371" r:id="rId81"/>
    <p:sldId id="372" r:id="rId82"/>
    <p:sldId id="373" r:id="rId83"/>
    <p:sldId id="374" r:id="rId84"/>
    <p:sldId id="375" r:id="rId85"/>
    <p:sldId id="376" r:id="rId86"/>
    <p:sldId id="377" r:id="rId87"/>
    <p:sldId id="378" r:id="rId88"/>
    <p:sldId id="379" r:id="rId89"/>
    <p:sldId id="380" r:id="rId90"/>
    <p:sldId id="381" r:id="rId91"/>
    <p:sldId id="382" r:id="rId92"/>
    <p:sldId id="383" r:id="rId93"/>
    <p:sldId id="384" r:id="rId94"/>
    <p:sldId id="385" r:id="rId95"/>
    <p:sldId id="386" r:id="rId96"/>
    <p:sldId id="387" r:id="rId97"/>
    <p:sldId id="388" r:id="rId98"/>
    <p:sldId id="389" r:id="rId99"/>
    <p:sldId id="390" r:id="rId10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12" autoAdjust="0"/>
    <p:restoredTop sz="94660"/>
  </p:normalViewPr>
  <p:slideViewPr>
    <p:cSldViewPr snapToGrid="0">
      <p:cViewPr varScale="1">
        <p:scale>
          <a:sx n="231" d="100"/>
          <a:sy n="231" d="100"/>
        </p:scale>
        <p:origin x="22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450" y="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5DFB5-05BD-4C3C-A20B-C883CB0BB652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31A62-98F8-498F-8450-080E2990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36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13251-9DA9-4D74-B9AF-2B8BEE02A147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97570-0036-4005-A5E9-E95C73789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47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48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576898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8890" y="6268700"/>
            <a:ext cx="245516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B91C94-84DE-4C5E-89C5-DD3BBDF73B3F}" type="datetime1">
              <a:rPr lang="en-US" altLang="ko-KR" smtClean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83227" y="6272785"/>
            <a:ext cx="417531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Dept. of Game &amp; Multimedia Engineering</a:t>
            </a:r>
            <a:endParaRPr lang="en-US" dirty="0"/>
          </a:p>
        </p:txBody>
      </p:sp>
      <p:pic>
        <p:nvPicPr>
          <p:cNvPr id="13" name="image2.png"/>
          <p:cNvPicPr>
            <a:picLocks noChangeAspect="1"/>
          </p:cNvPicPr>
          <p:nvPr userDrawn="1"/>
        </p:nvPicPr>
        <p:blipFill rotWithShape="1">
          <a:blip r:embed="rId5">
            <a:extLst/>
          </a:blip>
          <a:srcRect r="66076"/>
          <a:stretch/>
        </p:blipFill>
        <p:spPr>
          <a:xfrm>
            <a:off x="788670" y="6205199"/>
            <a:ext cx="594557" cy="5429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1654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E227-2BC1-4012-AB5E-5F222DAB1721}" type="datetime1">
              <a:rPr lang="en-US" altLang="ko-KR" smtClean="0"/>
              <a:t>8/29/2018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9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416394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707600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D509D81-3708-43C2-9D2E-7CA631CBDF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389804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0F00F-F2BB-4F81-A7BD-48B1B29652FC}" type="datetime1">
              <a:rPr lang="en-US" altLang="ko-KR" smtClean="0"/>
              <a:t>8/29/2018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Dept. of Game &amp; Multimedia Engineering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08150-B92D-4363-B80E-4420282404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485763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D9C591-7583-4ABF-BD5B-E78EFEB259D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863530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257" y="239706"/>
            <a:ext cx="8621486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57" y="1265464"/>
            <a:ext cx="8621486" cy="4906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8890" y="635442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AF69D52-4E0F-4D62-9503-341862CEF417}" type="datetime1">
              <a:rPr lang="en-US" altLang="ko-KR" smtClean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9328" y="6354425"/>
            <a:ext cx="4198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9868" y="635442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image2.png"/>
          <p:cNvPicPr>
            <a:picLocks noChangeAspect="1"/>
          </p:cNvPicPr>
          <p:nvPr userDrawn="1"/>
        </p:nvPicPr>
        <p:blipFill rotWithShape="1">
          <a:blip r:embed="rId9">
            <a:extLst/>
          </a:blip>
          <a:srcRect r="66076"/>
          <a:stretch/>
        </p:blipFill>
        <p:spPr>
          <a:xfrm>
            <a:off x="564772" y="6281081"/>
            <a:ext cx="594557" cy="54292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 6"/>
          <p:cNvSpPr/>
          <p:nvPr userDrawn="1"/>
        </p:nvSpPr>
        <p:spPr>
          <a:xfrm>
            <a:off x="261257" y="1077861"/>
            <a:ext cx="7772400" cy="45719"/>
          </a:xfrm>
          <a:prstGeom prst="rect">
            <a:avLst/>
          </a:prstGeom>
          <a:blipFill dpi="0" rotWithShape="1">
            <a:blip r:embed="rId10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76478" b="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630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kern="1200" cap="all" baseline="0"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0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04.</a:t>
            </a:r>
            <a:br>
              <a:rPr lang="en-US" altLang="ko-KR" dirty="0"/>
            </a:br>
            <a:r>
              <a:rPr lang="en-US" altLang="ko-KR" dirty="0"/>
              <a:t>The Abstraction: The Process</a:t>
            </a:r>
            <a:endParaRPr 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rgbClr val="D34817">
                  <a:lumMod val="75000"/>
                </a:srgbClr>
              </a:buClr>
            </a:pPr>
            <a:r>
              <a:rPr lang="ko-KR" altLang="en-US" dirty="0">
                <a:solidFill>
                  <a:prstClr val="black"/>
                </a:solidFill>
              </a:rPr>
              <a:t>임종범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en-US" altLang="ko-KR" i="1" dirty="0">
                <a:solidFill>
                  <a:prstClr val="black"/>
                </a:solidFill>
                <a:latin typeface="Georgia" panose="02040502050405020303" pitchFamily="18" charset="0"/>
              </a:rPr>
              <a:t>jblim@kpu.ac.kr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8664575" y="6354763"/>
            <a:ext cx="479425" cy="365125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282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has </a:t>
            </a:r>
            <a:r>
              <a:rPr lang="en-US" altLang="ko-KR" dirty="0">
                <a:solidFill>
                  <a:srgbClr val="0070C0"/>
                </a:solidFill>
              </a:rPr>
              <a:t>some key data structures </a:t>
            </a:r>
            <a:r>
              <a:rPr lang="en-US" altLang="ko-KR" dirty="0"/>
              <a:t>that track various relevant pieces of information.</a:t>
            </a:r>
          </a:p>
          <a:p>
            <a:pPr lvl="1"/>
            <a:r>
              <a:rPr lang="en-US" altLang="ko-KR" b="1" dirty="0"/>
              <a:t>Process list</a:t>
            </a:r>
          </a:p>
          <a:p>
            <a:pPr lvl="2"/>
            <a:r>
              <a:rPr lang="en-US" altLang="ko-KR" dirty="0"/>
              <a:t>Ready processes</a:t>
            </a:r>
          </a:p>
          <a:p>
            <a:pPr lvl="2"/>
            <a:r>
              <a:rPr lang="en-US" altLang="ko-KR" dirty="0"/>
              <a:t>Blocked processes</a:t>
            </a:r>
          </a:p>
          <a:p>
            <a:pPr lvl="2"/>
            <a:r>
              <a:rPr lang="en-US" altLang="ko-KR" dirty="0"/>
              <a:t>Current running process</a:t>
            </a:r>
          </a:p>
          <a:p>
            <a:pPr lvl="1"/>
            <a:r>
              <a:rPr lang="en-US" altLang="ko-KR" b="1" dirty="0"/>
              <a:t>Register context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PCB(Process Control Block)</a:t>
            </a:r>
          </a:p>
          <a:p>
            <a:pPr lvl="1"/>
            <a:r>
              <a:rPr lang="en-US" altLang="ko-KR" dirty="0"/>
              <a:t>A C-structure that contains information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about each process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4969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Example) The xv6 kernel </a:t>
            </a:r>
            <a:r>
              <a:rPr lang="en-US" altLang="ko-KR" dirty="0" err="1"/>
              <a:t>Proc</a:t>
            </a:r>
            <a:r>
              <a:rPr lang="en-US" altLang="ko-KR" dirty="0"/>
              <a:t> Structure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1560" y="1248430"/>
            <a:ext cx="7992888" cy="40318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the registers xv6 will save and restore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to stop and subsequently restart a process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context {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eip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Index pointer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Stack pointer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Called the base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ecx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Called the counter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Called the data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esi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Source index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edi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Destination index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ebp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Stack base pointer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the different states a process can be in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enum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proc_state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UNUSED, EMBRYO, SLEEPING,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RUNNABLE, RUNNING, ZOMBIE };</a:t>
            </a:r>
          </a:p>
        </p:txBody>
      </p:sp>
    </p:spTree>
    <p:extLst>
      <p:ext uri="{BB962C8B-B14F-4D97-AF65-F5344CB8AC3E}">
        <p14:creationId xmlns:p14="http://schemas.microsoft.com/office/powerpoint/2010/main" val="3488366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Example) The xv6 kernel </a:t>
            </a:r>
            <a:r>
              <a:rPr lang="en-US" altLang="ko-KR" dirty="0" err="1"/>
              <a:t>Proc</a:t>
            </a:r>
            <a:r>
              <a:rPr lang="en-US" altLang="ko-KR" dirty="0"/>
              <a:t> Structure (Cont.)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75556" y="1268760"/>
            <a:ext cx="7992888" cy="45243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the information xv6 tracks about each process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including its register context and state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char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mem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Start of process memory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sz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Size of process memory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char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kstack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Bottom of kernel stack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			// for this process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enum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proc_state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state;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Process state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Process ID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*parent;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process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If non-zero, sleeping on </a:t>
            </a:r>
            <a:r>
              <a:rPr lang="en-US" altLang="ko-KR" sz="16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chan</a:t>
            </a:r>
            <a:endParaRPr lang="en-US" altLang="ko-KR" sz="16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killed; 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If non-zero, have been killed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file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ofile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[NOFILE];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Open files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inode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cwd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Current directory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context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context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Switch here to run process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trapframe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tf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Trap frame for the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				// current interrupt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};</a:t>
            </a:r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536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05.</a:t>
            </a:r>
            <a:br>
              <a:rPr lang="en-US" altLang="ko-KR" dirty="0"/>
            </a:br>
            <a:r>
              <a:rPr lang="en-US" altLang="ko-KR" dirty="0"/>
              <a:t>Interlude: </a:t>
            </a:r>
            <a:br>
              <a:rPr lang="en-US" altLang="ko-KR" dirty="0"/>
            </a:br>
            <a:r>
              <a:rPr lang="en-US" altLang="ko-KR" dirty="0"/>
              <a:t>Process API</a:t>
            </a:r>
            <a:endParaRPr 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rgbClr val="D34817">
                  <a:lumMod val="75000"/>
                </a:srgbClr>
              </a:buClr>
            </a:pPr>
            <a:r>
              <a:rPr lang="ko-KR" altLang="en-US" dirty="0">
                <a:solidFill>
                  <a:prstClr val="black"/>
                </a:solidFill>
              </a:rPr>
              <a:t>임종범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en-US" altLang="ko-KR" i="1" dirty="0">
                <a:solidFill>
                  <a:prstClr val="black"/>
                </a:solidFill>
                <a:latin typeface="Georgia" panose="02040502050405020303" pitchFamily="18" charset="0"/>
              </a:rPr>
              <a:t>jblim@kpu.ac.kr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8664575" y="6354763"/>
            <a:ext cx="479425" cy="365125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7695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fork() 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a new process</a:t>
            </a:r>
          </a:p>
          <a:p>
            <a:pPr lvl="1"/>
            <a:r>
              <a:rPr lang="en-US" altLang="ko-KR" dirty="0"/>
              <a:t>The newly-created process has its own copy of the </a:t>
            </a:r>
            <a:r>
              <a:rPr lang="en-US" altLang="ko-KR" b="1" dirty="0"/>
              <a:t>address space</a:t>
            </a:r>
            <a:r>
              <a:rPr lang="en-US" altLang="ko-KR" dirty="0"/>
              <a:t>, </a:t>
            </a:r>
            <a:r>
              <a:rPr lang="en-US" altLang="ko-KR" b="1" dirty="0"/>
              <a:t>registers</a:t>
            </a:r>
            <a:r>
              <a:rPr lang="en-US" altLang="ko-KR" dirty="0"/>
              <a:t>, and </a:t>
            </a:r>
            <a:r>
              <a:rPr lang="en-US" altLang="ko-KR" b="1" dirty="0"/>
              <a:t>PC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11560" y="2472566"/>
            <a:ext cx="7992888" cy="39087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0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 world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fork();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fork failed; exit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"fork failed\n");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exit(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child (new process)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child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goes down this path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parent of %d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2178323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p1.c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7143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Calling fork() example (Cont.)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1560" y="1863548"/>
            <a:ext cx="7992888" cy="11695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./p1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 world (pid:29146)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parent of 29147 (pid:29146)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child (pid:29147)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936" y="1525803"/>
            <a:ext cx="2655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Result (Not deterministic)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3176" y="3359102"/>
            <a:ext cx="7992888" cy="11695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./p1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 world (pid:29146)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child (pid:29147)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parent of 29147 (pid:29146)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4280" y="3020548"/>
            <a:ext cx="1503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or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512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wait() 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This system call won’t return until the child has run and exited.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1560" y="1836107"/>
            <a:ext cx="7992888" cy="44012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&lt;sys/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wait.h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 world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fork();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fork failed; exit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"fork failed\n");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exit(1);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child (new process)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child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goes down this path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wait(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parent of %d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506270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p2.c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113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wait() System Call (Cont.)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1560" y="1908423"/>
            <a:ext cx="7992888" cy="11695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./p2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 world (pid:29266)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child (pid:29267)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parent of 29267 (wc:29267) (pid:29266)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7936" y="1570678"/>
            <a:ext cx="2655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Result (Deterministic)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999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exec() 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 a program that is different from the calling program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1560" y="1844824"/>
            <a:ext cx="7992888" cy="41857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string.h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&lt;sys/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wait.h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 world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fork();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fork failed; exit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"fork failed\n");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exit(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child (new process)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child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char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strdup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program: "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 (word count)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strdup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("p3.c");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argument: file to count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NULL;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marks end of array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506270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p3.c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1979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exec() System Call (Cont.)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1560" y="1617961"/>
            <a:ext cx="7992888" cy="22467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…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execvp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runs word count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("this shouldn’t print out");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goes down this path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wait(NULL);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parent of %d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return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279407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p3.c (Cont.)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4420269"/>
            <a:ext cx="7992888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./p3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 world (pid:29383)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child (pid:29384)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29 107 1030 p3.c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parent of 29384 (wc:29384) (pid:29383)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7936" y="4009936"/>
            <a:ext cx="2655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Result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09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How to provide the illusion of many CPUs?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CPU virtualizing</a:t>
            </a:r>
          </a:p>
          <a:p>
            <a:pPr lvl="1"/>
            <a:r>
              <a:rPr lang="en-US" altLang="ko-KR" dirty="0"/>
              <a:t>The OS can promote the </a:t>
            </a:r>
            <a:r>
              <a:rPr lang="en-US" altLang="ko-KR" u="sng" dirty="0"/>
              <a:t>illusion</a:t>
            </a:r>
            <a:r>
              <a:rPr lang="en-US" altLang="ko-KR" dirty="0"/>
              <a:t> that many virtual CPUs exist.</a:t>
            </a:r>
          </a:p>
          <a:p>
            <a:pPr lvl="1"/>
            <a:r>
              <a:rPr lang="en-US" altLang="ko-KR" b="1" dirty="0"/>
              <a:t>Time sharing</a:t>
            </a:r>
            <a:r>
              <a:rPr lang="en-US" altLang="ko-KR" dirty="0"/>
              <a:t>: Running one process, then stopping it and running another</a:t>
            </a:r>
          </a:p>
          <a:p>
            <a:pPr lvl="2"/>
            <a:r>
              <a:rPr lang="en-US" altLang="ko-KR" dirty="0"/>
              <a:t>The potential cost is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performance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6753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All of the above with redirection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7544" y="1793111"/>
            <a:ext cx="8136904" cy="3970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string.h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fcntl.h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&lt;sys/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wait.h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endParaRPr lang="en-US" altLang="ko-KR" sz="14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main(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char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fork();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fork failed; exit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"fork failed\n");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exit(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child: redirect standard output to a file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close(STDOUT_FILENO);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open("./p4.output", O_CREAT|O_WRONLY|O_TRUNC, S_IRWXU);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…</a:t>
            </a:r>
          </a:p>
          <a:p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1468785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p4.c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6759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All of the above with redirection (Cont.)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7544" y="1671748"/>
            <a:ext cx="8136904" cy="26776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…</a:t>
            </a:r>
          </a:p>
          <a:p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// now exec "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"...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strdup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program: "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 (word count)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strdup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("p4.c");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argument: file to count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NULL;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marks end of array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execvp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runs word count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{ 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goes down this path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wait(NULL);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311708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p4.c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9160" y="4912108"/>
            <a:ext cx="7992888" cy="9541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./p4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cat p4.output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32 109 846 p4.c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4556940"/>
            <a:ext cx="2655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Result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2217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06.</a:t>
            </a:r>
            <a:br>
              <a:rPr lang="en-US" altLang="ko-KR" dirty="0"/>
            </a:br>
            <a:r>
              <a:rPr lang="en-US" altLang="ko-KR" dirty="0"/>
              <a:t>Mechanism: </a:t>
            </a:r>
            <a:br>
              <a:rPr lang="en-US" altLang="ko-KR" dirty="0"/>
            </a:br>
            <a:r>
              <a:rPr lang="en-US" altLang="ko-KR" sz="3600" dirty="0"/>
              <a:t>Limited Direct Execution</a:t>
            </a:r>
            <a:endParaRPr lang="en-US" sz="36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rgbClr val="D34817">
                  <a:lumMod val="75000"/>
                </a:srgbClr>
              </a:buClr>
            </a:pPr>
            <a:r>
              <a:rPr lang="ko-KR" altLang="en-US" dirty="0">
                <a:solidFill>
                  <a:prstClr val="black"/>
                </a:solidFill>
              </a:rPr>
              <a:t>임종범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en-US" altLang="ko-KR" i="1" dirty="0">
                <a:solidFill>
                  <a:prstClr val="black"/>
                </a:solidFill>
                <a:latin typeface="Georgia" panose="02040502050405020303" pitchFamily="18" charset="0"/>
              </a:rPr>
              <a:t>jblim@kpu.ac.kr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8664575" y="6354763"/>
            <a:ext cx="479425" cy="365125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2129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How to efficiently virtualize the CPU with control?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needs to share the physical CPU by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time sharing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Issue</a:t>
            </a:r>
          </a:p>
          <a:p>
            <a:pPr lvl="1"/>
            <a:r>
              <a:rPr lang="en-US" altLang="ko-KR" b="1" dirty="0"/>
              <a:t>Performance</a:t>
            </a:r>
            <a:r>
              <a:rPr lang="en-US" altLang="ko-KR" dirty="0"/>
              <a:t>: How can we implement virtualization without adding excessive overhead to the system?</a:t>
            </a:r>
          </a:p>
          <a:p>
            <a:pPr lvl="1"/>
            <a:r>
              <a:rPr lang="en-US" altLang="ko-KR" b="1" dirty="0"/>
              <a:t>Control</a:t>
            </a:r>
            <a:r>
              <a:rPr lang="en-US" altLang="ko-KR" dirty="0"/>
              <a:t>: How can we run processes efficiently while retaining control over the CPU?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1945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14313" y="1140925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 Execution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486023"/>
              </p:ext>
            </p:extLst>
          </p:nvPr>
        </p:nvGraphicFramePr>
        <p:xfrm>
          <a:off x="261938" y="1671952"/>
          <a:ext cx="8620696" cy="3205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0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0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OS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0408" marR="1004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Program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0408" marR="10040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1. Create</a:t>
                      </a: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 entry for process list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2. Allocate memory for program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3. Load program into memory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4. Set up stack with </a:t>
                      </a:r>
                      <a:r>
                        <a:rPr lang="en-US" altLang="ko-KR" baseline="0" dirty="0" err="1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argc</a:t>
                      </a: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lang="en-US" altLang="ko-KR" baseline="0" dirty="0" err="1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argv</a:t>
                      </a:r>
                      <a:endParaRPr lang="en-US" altLang="ko-KR" baseline="0" dirty="0"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5. Clear registers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6. Execute call </a:t>
                      </a:r>
                      <a:r>
                        <a:rPr lang="en-US" altLang="ko-KR" baseline="0" dirty="0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main()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endParaRPr lang="en-US" altLang="ko-KR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Font typeface="+mj-lt"/>
                        <a:buNone/>
                      </a:pPr>
                      <a:endParaRPr lang="en-US" altLang="ko-KR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9. Free memory of process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10. Remove from process list</a:t>
                      </a:r>
                    </a:p>
                  </a:txBody>
                  <a:tcPr marL="100408" marR="1004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7. Run </a:t>
                      </a:r>
                      <a:r>
                        <a:rPr lang="en-US" altLang="ko-KR" dirty="0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main()</a:t>
                      </a:r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8. Execute </a:t>
                      </a:r>
                      <a:r>
                        <a:rPr lang="en-US" altLang="ko-KR" dirty="0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return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 from </a:t>
                      </a:r>
                      <a:r>
                        <a:rPr lang="en-US" altLang="ko-KR" dirty="0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main()</a:t>
                      </a:r>
                      <a:endParaRPr lang="ko-KR" altLang="en-US" dirty="0"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</a:txBody>
                  <a:tcPr marL="100408" marR="10040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55576" y="5085184"/>
            <a:ext cx="7848872" cy="1008112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Without </a:t>
            </a:r>
            <a:r>
              <a:rPr lang="en-US" altLang="ko-KR" b="1" i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limits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on running programs,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OS wouldn’t be in control of anything and 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thus would be “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just a library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72F2B84-6673-4240-8A71-5C4B66053B3A}"/>
              </a:ext>
            </a:extLst>
          </p:cNvPr>
          <p:cNvSpPr txBox="1">
            <a:spLocks/>
          </p:cNvSpPr>
          <p:nvPr/>
        </p:nvSpPr>
        <p:spPr>
          <a:xfrm>
            <a:off x="261257" y="1265464"/>
            <a:ext cx="8621486" cy="4906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Just run the program directly on the CPU.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836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1: Restricted Operation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if a process wishes to perform some kind of restricted operation such as …</a:t>
            </a:r>
          </a:p>
          <a:p>
            <a:pPr lvl="1"/>
            <a:r>
              <a:rPr lang="en-US" altLang="ko-KR" dirty="0"/>
              <a:t>Issuing an I/O request to a disk</a:t>
            </a:r>
          </a:p>
          <a:p>
            <a:pPr lvl="1"/>
            <a:r>
              <a:rPr lang="en-US" altLang="ko-KR" dirty="0"/>
              <a:t>Gaining access to more system resources such as CPU or memory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Solution</a:t>
            </a:r>
            <a:r>
              <a:rPr lang="en-US" altLang="ko-KR" dirty="0"/>
              <a:t>: Using protected control transfer</a:t>
            </a:r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User mode</a:t>
            </a:r>
            <a:r>
              <a:rPr lang="en-US" altLang="ko-KR" dirty="0"/>
              <a:t>: Applications do not have full access to hardware resources.</a:t>
            </a:r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Kernel mode</a:t>
            </a:r>
            <a:r>
              <a:rPr lang="en-US" altLang="ko-KR" dirty="0"/>
              <a:t>: The OS has access to the full resources of the machine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7629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Allow the kernel to </a:t>
            </a:r>
            <a:r>
              <a:rPr lang="en-US" altLang="ko-KR" dirty="0">
                <a:solidFill>
                  <a:srgbClr val="FF0000"/>
                </a:solidFill>
              </a:rPr>
              <a:t>carefully expose </a:t>
            </a:r>
            <a:r>
              <a:rPr lang="en-US" altLang="ko-KR" dirty="0"/>
              <a:t>certain </a:t>
            </a:r>
            <a:r>
              <a:rPr lang="en-US" altLang="ko-KR" u="sng" dirty="0"/>
              <a:t>key pieces of functionality </a:t>
            </a:r>
            <a:r>
              <a:rPr lang="en-US" altLang="ko-KR" dirty="0"/>
              <a:t>to user program, such as …</a:t>
            </a:r>
          </a:p>
          <a:p>
            <a:pPr lvl="1"/>
            <a:r>
              <a:rPr lang="en-US" altLang="ko-KR" dirty="0"/>
              <a:t>Accessing the file system</a:t>
            </a:r>
          </a:p>
          <a:p>
            <a:pPr lvl="1"/>
            <a:r>
              <a:rPr lang="en-US" altLang="ko-KR" dirty="0"/>
              <a:t>Creating and destroying processes</a:t>
            </a:r>
          </a:p>
          <a:p>
            <a:pPr lvl="1"/>
            <a:r>
              <a:rPr lang="en-US" altLang="ko-KR" dirty="0"/>
              <a:t>Communicating with other processes</a:t>
            </a:r>
          </a:p>
          <a:p>
            <a:pPr lvl="1"/>
            <a:r>
              <a:rPr lang="en-US" altLang="ko-KR" dirty="0"/>
              <a:t>Allocating more memory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6225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Trap</a:t>
            </a:r>
            <a:r>
              <a:rPr lang="en-US" altLang="ko-KR" dirty="0"/>
              <a:t> instruction</a:t>
            </a:r>
          </a:p>
          <a:p>
            <a:pPr lvl="1"/>
            <a:r>
              <a:rPr lang="en-US" altLang="ko-KR" dirty="0"/>
              <a:t>Jump into the kernel</a:t>
            </a:r>
          </a:p>
          <a:p>
            <a:pPr lvl="1"/>
            <a:r>
              <a:rPr lang="en-US" altLang="ko-KR" dirty="0"/>
              <a:t>Raise the privilege level to kernel mode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Return-from-trap</a:t>
            </a:r>
            <a:r>
              <a:rPr lang="en-US" altLang="ko-KR" dirty="0"/>
              <a:t> instruction</a:t>
            </a:r>
          </a:p>
          <a:p>
            <a:pPr lvl="1"/>
            <a:r>
              <a:rPr lang="en-US" altLang="ko-KR" dirty="0"/>
              <a:t>Return into the calling user program</a:t>
            </a:r>
          </a:p>
          <a:p>
            <a:pPr lvl="1"/>
            <a:r>
              <a:rPr lang="en-US" altLang="ko-KR" dirty="0"/>
              <a:t>Reduce the privilege level back to user mode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3093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Limited Direction Execution Protocol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1238771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boot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7904" y="125561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683568" y="1761991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3568" y="1855007"/>
            <a:ext cx="231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initialize trap table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07904" y="2028538"/>
            <a:ext cx="231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remember address of …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syscall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handler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3568" y="298380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run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07904" y="298380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683568" y="3507026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88224" y="2983806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(user mode)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60232" y="5342067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Run main()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Call system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trap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into OS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07904" y="4747419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restore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from kernel stack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user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main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3568" y="3525024"/>
            <a:ext cx="2736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Create entry for process list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Allocate memory for program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Load program into memory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Setup user stack with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argv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Fill kernel stack with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/PC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return-from -trap</a:t>
            </a:r>
          </a:p>
        </p:txBody>
      </p:sp>
    </p:spTree>
    <p:extLst>
      <p:ext uri="{BB962C8B-B14F-4D97-AF65-F5344CB8AC3E}">
        <p14:creationId xmlns:p14="http://schemas.microsoft.com/office/powerpoint/2010/main" val="3681001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Limited Direction Execution Protocol (Cont.)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066020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Free memory of process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Remove from process list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4418528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return from main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trap (via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exit()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7904" y="3717032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restore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from kernel stack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user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PC after trap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3140968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Handle trap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Do work of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syscall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return-from-trap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07904" y="2492896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save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to kernel stack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kernel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trap handler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1340768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run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07904" y="1340768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683568" y="1863988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88224" y="134076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(user mode)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35647" y="2041103"/>
            <a:ext cx="119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val="211615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Comprising of a process:</a:t>
            </a:r>
          </a:p>
          <a:p>
            <a:pPr lvl="1"/>
            <a:r>
              <a:rPr lang="en-US" altLang="ko-KR" dirty="0"/>
              <a:t>Memory (address space)</a:t>
            </a:r>
          </a:p>
          <a:p>
            <a:pPr lvl="2"/>
            <a:r>
              <a:rPr lang="en-US" altLang="ko-KR" dirty="0"/>
              <a:t>Instructions</a:t>
            </a:r>
          </a:p>
          <a:p>
            <a:pPr lvl="2"/>
            <a:r>
              <a:rPr lang="en-US" altLang="ko-KR" dirty="0"/>
              <a:t>Data section</a:t>
            </a:r>
          </a:p>
          <a:p>
            <a:pPr lvl="1"/>
            <a:r>
              <a:rPr lang="en-US" altLang="ko-KR" dirty="0"/>
              <a:t>Registers</a:t>
            </a:r>
          </a:p>
          <a:p>
            <a:pPr lvl="2"/>
            <a:r>
              <a:rPr lang="en-US" altLang="ko-KR" dirty="0"/>
              <a:t>Program counter</a:t>
            </a:r>
          </a:p>
          <a:p>
            <a:pPr lvl="2"/>
            <a:r>
              <a:rPr lang="en-US" altLang="ko-KR" dirty="0"/>
              <a:t>Stack pointer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714464" y="1221034"/>
            <a:ext cx="5881872" cy="77283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process is a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running program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6578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Problem 2: Switching Between Processes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can the OS </a:t>
            </a:r>
            <a:r>
              <a:rPr lang="en-US" altLang="ko-KR" dirty="0">
                <a:solidFill>
                  <a:srgbClr val="FF0000"/>
                </a:solidFill>
              </a:rPr>
              <a:t>regain control</a:t>
            </a:r>
            <a:r>
              <a:rPr lang="en-US" altLang="ko-KR" dirty="0"/>
              <a:t> of the CPU so that it can switch between </a:t>
            </a:r>
            <a:r>
              <a:rPr lang="en-US" altLang="ko-KR" i="1" dirty="0"/>
              <a:t>processes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A cooperative Approach: </a:t>
            </a:r>
            <a:r>
              <a:rPr lang="en-US" altLang="ko-KR" b="1" dirty="0"/>
              <a:t>Wait for system calls</a:t>
            </a:r>
          </a:p>
          <a:p>
            <a:pPr lvl="1"/>
            <a:r>
              <a:rPr lang="en-US" altLang="ko-KR" dirty="0"/>
              <a:t>A Non-Cooperative Approach: </a:t>
            </a:r>
            <a:r>
              <a:rPr lang="en-US" altLang="ko-KR" b="1" dirty="0"/>
              <a:t>The OS takes control</a:t>
            </a:r>
            <a:endParaRPr lang="ko-KR" altLang="en-US" b="1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392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 cooperative Approach: Wait for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Processes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periodically give up the CPU </a:t>
            </a:r>
            <a:r>
              <a:rPr lang="en-US" altLang="ko-KR" dirty="0"/>
              <a:t>by making </a:t>
            </a:r>
            <a:r>
              <a:rPr lang="en-US" altLang="ko-KR" b="1" dirty="0"/>
              <a:t>system calls </a:t>
            </a:r>
            <a:r>
              <a:rPr lang="en-US" altLang="ko-KR" dirty="0"/>
              <a:t>such as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OS decides to run some other task.</a:t>
            </a:r>
          </a:p>
          <a:p>
            <a:pPr lvl="1"/>
            <a:r>
              <a:rPr lang="en-US" altLang="ko-KR" dirty="0"/>
              <a:t>Application also transfer control to the OS when they do something illegal.</a:t>
            </a:r>
          </a:p>
          <a:p>
            <a:pPr lvl="2"/>
            <a:r>
              <a:rPr lang="en-US" altLang="ko-KR" dirty="0"/>
              <a:t>Divide by zero</a:t>
            </a:r>
          </a:p>
          <a:p>
            <a:pPr lvl="2"/>
            <a:r>
              <a:rPr lang="en-US" altLang="ko-KR" dirty="0"/>
              <a:t>Try to access memory that it shouldn’t be able to access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Ex) Early versions of the Macintosh OS, The old Xerox Alto system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547664" y="4496942"/>
            <a:ext cx="6192688" cy="1080120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process gets stuck in an infinite loop. 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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Reboot the machine</a:t>
            </a:r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659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 Non-Cooperative Approach: OS Takes Control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timer interrupt</a:t>
            </a:r>
          </a:p>
          <a:p>
            <a:pPr lvl="1"/>
            <a:r>
              <a:rPr lang="en-US" altLang="ko-KR" dirty="0"/>
              <a:t>During the boot sequence, the OS start the </a:t>
            </a:r>
            <a:r>
              <a:rPr lang="en-US" altLang="ko-KR" u="sng" dirty="0"/>
              <a:t>timer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timer </a:t>
            </a:r>
            <a:r>
              <a:rPr lang="en-US" altLang="ko-KR" u="sng" dirty="0"/>
              <a:t>raise an interrupt</a:t>
            </a:r>
            <a:r>
              <a:rPr lang="en-US" altLang="ko-KR" dirty="0"/>
              <a:t> every so many milliseconds.</a:t>
            </a:r>
          </a:p>
          <a:p>
            <a:pPr lvl="1"/>
            <a:r>
              <a:rPr lang="en-US" altLang="ko-KR" dirty="0"/>
              <a:t>When the interrupt is raised :</a:t>
            </a:r>
          </a:p>
          <a:p>
            <a:pPr lvl="2"/>
            <a:r>
              <a:rPr lang="en-US" altLang="ko-KR" dirty="0"/>
              <a:t>The currently running process is halted.</a:t>
            </a:r>
          </a:p>
          <a:p>
            <a:pPr lvl="2"/>
            <a:r>
              <a:rPr lang="en-US" altLang="ko-KR" dirty="0"/>
              <a:t>Save enough of the state of the program</a:t>
            </a:r>
          </a:p>
          <a:p>
            <a:pPr lvl="2"/>
            <a:r>
              <a:rPr lang="en-US" altLang="ko-KR" dirty="0"/>
              <a:t>A pre-configured interrupt handler in the OS runs.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547664" y="4581128"/>
            <a:ext cx="6192688" cy="1080120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timer interrupt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gives OS the ability to 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 again on a CPU.</a:t>
            </a:r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63121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Saving and Restoring Context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Scheduler</a:t>
            </a:r>
            <a:r>
              <a:rPr lang="en-US" altLang="ko-KR" dirty="0"/>
              <a:t> makes a decision:</a:t>
            </a:r>
          </a:p>
          <a:p>
            <a:pPr lvl="1"/>
            <a:r>
              <a:rPr lang="en-US" altLang="ko-KR" dirty="0"/>
              <a:t>Whether to continue running the </a:t>
            </a:r>
            <a:r>
              <a:rPr lang="en-US" altLang="ko-KR" b="1" dirty="0"/>
              <a:t>current process</a:t>
            </a:r>
            <a:r>
              <a:rPr lang="en-US" altLang="ko-KR" dirty="0"/>
              <a:t>, or switch to a </a:t>
            </a:r>
            <a:r>
              <a:rPr lang="en-US" altLang="ko-KR" b="1" dirty="0"/>
              <a:t>different one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If the decision is made to switch, the OS executes </a:t>
            </a:r>
            <a:r>
              <a:rPr lang="en-US" altLang="ko-KR" u="sng" dirty="0"/>
              <a:t>context switch</a:t>
            </a:r>
            <a:r>
              <a:rPr lang="en-US" altLang="ko-KR" dirty="0"/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0076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Context Switch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low-level piece of assembly code</a:t>
            </a:r>
          </a:p>
          <a:p>
            <a:pPr lvl="1"/>
            <a:r>
              <a:rPr lang="en-US" altLang="ko-KR" b="1" dirty="0"/>
              <a:t>Save a few register values </a:t>
            </a:r>
            <a:r>
              <a:rPr lang="en-US" altLang="ko-KR" dirty="0"/>
              <a:t>for the current process onto its kernel stack</a:t>
            </a:r>
          </a:p>
          <a:p>
            <a:pPr lvl="2"/>
            <a:r>
              <a:rPr lang="en-US" altLang="ko-KR" dirty="0"/>
              <a:t>General purpose registers</a:t>
            </a:r>
          </a:p>
          <a:p>
            <a:pPr lvl="2"/>
            <a:r>
              <a:rPr lang="en-US" altLang="ko-KR" dirty="0"/>
              <a:t>PC</a:t>
            </a:r>
          </a:p>
          <a:p>
            <a:pPr lvl="2"/>
            <a:r>
              <a:rPr lang="en-US" altLang="ko-KR" dirty="0"/>
              <a:t>kernel stack pointer</a:t>
            </a:r>
          </a:p>
          <a:p>
            <a:pPr lvl="1"/>
            <a:r>
              <a:rPr lang="en-US" altLang="ko-KR" b="1" dirty="0"/>
              <a:t>Restore a few </a:t>
            </a:r>
            <a:r>
              <a:rPr lang="en-US" altLang="ko-KR" dirty="0"/>
              <a:t>for the soon-to-be-executing process from its kernel stack</a:t>
            </a:r>
          </a:p>
          <a:p>
            <a:pPr lvl="1"/>
            <a:r>
              <a:rPr lang="en-US" altLang="ko-KR" b="1" dirty="0"/>
              <a:t>Switch to the kernel stack </a:t>
            </a:r>
            <a:r>
              <a:rPr lang="en-US" altLang="ko-KR" dirty="0"/>
              <a:t>for the soon-to-be-executing process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7054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Limited Direction Execution Protocol (Timer interrupt)</a:t>
            </a:r>
            <a:endParaRPr lang="ko-KR" alt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1070475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boot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7904" y="115932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683568" y="1593695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3568" y="1686711"/>
            <a:ext cx="231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initialize trap table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07904" y="1879406"/>
            <a:ext cx="2312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remember address of …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syscall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handler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timer handler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3568" y="376961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run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07904" y="3875885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3568" y="4292837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88224" y="3769617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(user mode)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3568" y="2550807"/>
            <a:ext cx="231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start interrupt timer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07904" y="2796926"/>
            <a:ext cx="231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start timer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interrupt CPU in X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07904" y="4884578"/>
            <a:ext cx="2312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timer interrupt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save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(A) to k-stack(A)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kernel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trap handler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79840" y="4308514"/>
            <a:ext cx="231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49433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Limited Direction Execution Protocol (Timer interrupt)</a:t>
            </a:r>
            <a:endParaRPr lang="ko-KR" alt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3568" y="1247199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run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07904" y="1353467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3568" y="1770419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88224" y="1247199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(user mode)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35647" y="1875526"/>
            <a:ext cx="119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(Cont.)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7192" y="2236147"/>
            <a:ext cx="34647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Handle the trap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Call switch() routine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save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(A) to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proc-struct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restore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(B) from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proc-struct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switch to k-stack(B)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return-from-trap (into B)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99520" y="3551455"/>
            <a:ext cx="3464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restore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(B) from k-stack(B)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user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B’s PC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88224" y="4324379"/>
            <a:ext cx="2024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33190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xv6 Context Switch Code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1560" y="974333"/>
            <a:ext cx="7992888" cy="5262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 void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swtch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context **old,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context *new);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 Save current register context in old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 and then load register context from new.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5 .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globl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swtch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swtch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Save old registers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put old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into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endParaRPr lang="en-US" altLang="ko-KR" sz="12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popl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0(%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save the old IP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and stack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8(%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and other registers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ecx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12(%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16(%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esi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20(%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edi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24(%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28(%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Load new registers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put new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into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endParaRPr lang="en-US" altLang="ko-KR" sz="12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28(%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restore other registers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edi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20(%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esi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16(%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edx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12(%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ecx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8(%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ebx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stack is switched here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pushl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0(%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return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addr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put in place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28 	ret 	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finally return into new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ctxt</a:t>
            </a:r>
            <a:endParaRPr lang="en-US" altLang="ko-KR" sz="12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3836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Worried About Concurrency?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happens if, during interrupt or trap handling, another interrupt occurs?</a:t>
            </a:r>
          </a:p>
          <a:p>
            <a:r>
              <a:rPr lang="en-US" altLang="ko-KR" dirty="0"/>
              <a:t>OS handles these situations:</a:t>
            </a:r>
          </a:p>
          <a:p>
            <a:pPr lvl="1"/>
            <a:r>
              <a:rPr lang="en-US" altLang="ko-KR" b="1" dirty="0"/>
              <a:t>Disable interrupts </a:t>
            </a:r>
            <a:r>
              <a:rPr lang="en-US" altLang="ko-KR" dirty="0"/>
              <a:t>during interrupt processing</a:t>
            </a:r>
          </a:p>
          <a:p>
            <a:pPr lvl="1"/>
            <a:r>
              <a:rPr lang="en-US" altLang="ko-KR" dirty="0"/>
              <a:t>Use a number of sophisticate </a:t>
            </a:r>
            <a:r>
              <a:rPr lang="en-US" altLang="ko-KR" b="1" dirty="0"/>
              <a:t>locking </a:t>
            </a:r>
            <a:r>
              <a:rPr lang="en-US" altLang="ko-KR" dirty="0"/>
              <a:t>schemes to protect concurrent access to internal data structures.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76047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br>
              <a:rPr lang="en-US" altLang="ko-KR" dirty="0"/>
            </a:br>
            <a:r>
              <a:rPr lang="en-US" altLang="ko-KR" dirty="0"/>
              <a:t>Scheduling: Introduction</a:t>
            </a:r>
            <a:endParaRPr 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rgbClr val="D34817">
                  <a:lumMod val="75000"/>
                </a:srgbClr>
              </a:buClr>
            </a:pPr>
            <a:r>
              <a:rPr lang="ko-KR" altLang="en-US" dirty="0">
                <a:solidFill>
                  <a:prstClr val="black"/>
                </a:solidFill>
              </a:rPr>
              <a:t>임종범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en-US" altLang="ko-KR" i="1" dirty="0">
                <a:solidFill>
                  <a:prstClr val="black"/>
                </a:solidFill>
                <a:latin typeface="Georgia" panose="02040502050405020303" pitchFamily="18" charset="0"/>
              </a:rPr>
              <a:t>jblim@kpu.ac.kr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8664575" y="6354763"/>
            <a:ext cx="479425" cy="365125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588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These APIs are available on any modern OS.</a:t>
            </a:r>
          </a:p>
          <a:p>
            <a:pPr lvl="1"/>
            <a:r>
              <a:rPr lang="en-US" altLang="ko-KR" b="1" dirty="0"/>
              <a:t>Create</a:t>
            </a:r>
          </a:p>
          <a:p>
            <a:pPr lvl="2"/>
            <a:r>
              <a:rPr lang="en-US" altLang="ko-KR" dirty="0"/>
              <a:t>Create a new process to run a program</a:t>
            </a:r>
          </a:p>
          <a:p>
            <a:pPr lvl="1"/>
            <a:r>
              <a:rPr lang="en-US" altLang="ko-KR" b="1" dirty="0"/>
              <a:t>Destroy</a:t>
            </a:r>
          </a:p>
          <a:p>
            <a:pPr lvl="2"/>
            <a:r>
              <a:rPr lang="en-US" altLang="ko-KR" dirty="0"/>
              <a:t>Halt a runaway process</a:t>
            </a:r>
          </a:p>
          <a:p>
            <a:pPr lvl="1"/>
            <a:r>
              <a:rPr lang="en-US" altLang="ko-KR" b="1" dirty="0"/>
              <a:t>Wait</a:t>
            </a:r>
          </a:p>
          <a:p>
            <a:pPr lvl="2"/>
            <a:r>
              <a:rPr lang="en-US" altLang="ko-KR" dirty="0"/>
              <a:t>Wait for a process to stop running</a:t>
            </a:r>
          </a:p>
          <a:p>
            <a:pPr lvl="1"/>
            <a:r>
              <a:rPr lang="en-US" altLang="ko-KR" b="1" dirty="0"/>
              <a:t>Miscellaneous Control</a:t>
            </a:r>
          </a:p>
          <a:p>
            <a:pPr lvl="2"/>
            <a:r>
              <a:rPr lang="en-US" altLang="ko-KR" dirty="0"/>
              <a:t>Some kind of method to suspend a process and then resume it</a:t>
            </a:r>
          </a:p>
          <a:p>
            <a:pPr lvl="1"/>
            <a:r>
              <a:rPr lang="en-US" altLang="ko-KR" b="1" dirty="0"/>
              <a:t>Status</a:t>
            </a:r>
          </a:p>
          <a:p>
            <a:pPr lvl="2"/>
            <a:r>
              <a:rPr lang="en-US" altLang="ko-KR" dirty="0"/>
              <a:t>Get some status info about a process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7675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Scheduling: 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Workload assumptions: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Each job runs for the </a:t>
            </a:r>
            <a:r>
              <a:rPr lang="en-US" altLang="ko-KR" b="1" dirty="0"/>
              <a:t>same amount of time.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All jobs </a:t>
            </a:r>
            <a:r>
              <a:rPr lang="en-US" altLang="ko-KR" b="1" dirty="0"/>
              <a:t>arrive </a:t>
            </a:r>
            <a:r>
              <a:rPr lang="en-US" altLang="ko-KR" dirty="0"/>
              <a:t>at the same time.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All jobs only use the </a:t>
            </a:r>
            <a:r>
              <a:rPr lang="en-US" altLang="ko-KR" b="1" dirty="0"/>
              <a:t>CPU </a:t>
            </a:r>
            <a:r>
              <a:rPr lang="en-US" altLang="ko-KR" dirty="0"/>
              <a:t>(i.e., they perform no I/O).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The </a:t>
            </a:r>
            <a:r>
              <a:rPr lang="en-US" altLang="ko-KR" b="1" dirty="0"/>
              <a:t>run-time</a:t>
            </a:r>
            <a:r>
              <a:rPr lang="en-US" altLang="ko-KR" dirty="0"/>
              <a:t> of each job is known.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58751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Scheduling Metrics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Performance metric: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Turnaround time</a:t>
            </a:r>
          </a:p>
          <a:p>
            <a:pPr lvl="1"/>
            <a:r>
              <a:rPr lang="en-US" altLang="ko-KR" dirty="0"/>
              <a:t>The time at which </a:t>
            </a:r>
            <a:r>
              <a:rPr lang="en-US" altLang="ko-KR" b="1" dirty="0"/>
              <a:t>the job completes </a:t>
            </a:r>
            <a:r>
              <a:rPr lang="en-US" altLang="ko-KR" dirty="0"/>
              <a:t>minus the time at which </a:t>
            </a:r>
            <a:r>
              <a:rPr lang="en-US" altLang="ko-KR" b="1" dirty="0"/>
              <a:t>the job arrived</a:t>
            </a:r>
            <a:r>
              <a:rPr lang="en-US" altLang="ko-KR" dirty="0"/>
              <a:t> in the system.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Another metric is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fairness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Performance and fairness are often at odds in scheduling.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32059" y="2609443"/>
                <a:ext cx="4256165" cy="427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𝒕𝒖𝒓𝒏𝒂𝒓𝒐𝒖𝒏𝒅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𝒄𝒐𝒎𝒑𝒍𝒆𝒕𝒊𝒐𝒏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𝒂𝒓𝒓𝒊𝒗𝒂𝒍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rgbClr val="1F497D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059" y="2609443"/>
                <a:ext cx="4256165" cy="427618"/>
              </a:xfrm>
              <a:prstGeom prst="rect">
                <a:avLst/>
              </a:prstGeom>
              <a:blipFill rotWithShape="1">
                <a:blip r:embed="rId2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모서리가 둥근 직사각형 6"/>
          <p:cNvSpPr/>
          <p:nvPr/>
        </p:nvSpPr>
        <p:spPr>
          <a:xfrm>
            <a:off x="2156065" y="2492896"/>
            <a:ext cx="4648183" cy="720080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4308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1547664" y="5211116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First In, First Out (FIFO)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First Come, First Served (FCFS)</a:t>
            </a:r>
          </a:p>
          <a:p>
            <a:pPr lvl="1"/>
            <a:r>
              <a:rPr lang="en-US" altLang="ko-KR" dirty="0"/>
              <a:t>Very simple and easy to implement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arrived just before B which arrived just before C.</a:t>
            </a:r>
          </a:p>
          <a:p>
            <a:pPr lvl="1"/>
            <a:r>
              <a:rPr lang="en-US" altLang="ko-KR" dirty="0"/>
              <a:t>Each job runs for 10 seconds.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2246980" y="3191082"/>
            <a:ext cx="4663184" cy="1804010"/>
            <a:chOff x="2246980" y="3409950"/>
            <a:chExt cx="4663184" cy="1804010"/>
          </a:xfrm>
        </p:grpSpPr>
        <p:grpSp>
          <p:nvGrpSpPr>
            <p:cNvPr id="29" name="그룹 28"/>
            <p:cNvGrpSpPr/>
            <p:nvPr/>
          </p:nvGrpSpPr>
          <p:grpSpPr>
            <a:xfrm>
              <a:off x="2246980" y="4481755"/>
              <a:ext cx="4663184" cy="732205"/>
              <a:chOff x="2246980" y="4797152"/>
              <a:chExt cx="4663184" cy="732205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5" name="직선 연결선 14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2339278" y="3725897"/>
              <a:ext cx="360000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699792" y="3724350"/>
              <a:ext cx="360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59792" y="3725897"/>
              <a:ext cx="360000" cy="71845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39278" y="34099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99792" y="34099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59832" y="341649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1898103" y="5318464"/>
                <a:ext cx="5266185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𝟑𝟎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𝟐𝟎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3" y="5318464"/>
                <a:ext cx="5266185" cy="5549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2722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Why FIFO is not that great? – Convoy effect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1: Each job </a:t>
            </a:r>
            <a:r>
              <a:rPr lang="en-US" altLang="ko-KR" b="1" dirty="0"/>
              <a:t>no longer </a:t>
            </a:r>
            <a:r>
              <a:rPr lang="en-US" altLang="ko-KR" dirty="0"/>
              <a:t>runs for the same amount of time.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arrived just before B which arrived just before C.</a:t>
            </a:r>
          </a:p>
          <a:p>
            <a:pPr lvl="1"/>
            <a:r>
              <a:rPr lang="en-US" altLang="ko-KR" dirty="0"/>
              <a:t>A runs for 100 seconds, B and C run for 10 each.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547664" y="5167048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246980" y="3166064"/>
            <a:ext cx="4663184" cy="1784960"/>
            <a:chOff x="2246980" y="3140968"/>
            <a:chExt cx="4663184" cy="1784960"/>
          </a:xfrm>
        </p:grpSpPr>
        <p:grpSp>
          <p:nvGrpSpPr>
            <p:cNvPr id="8" name="그룹 7"/>
            <p:cNvGrpSpPr/>
            <p:nvPr/>
          </p:nvGrpSpPr>
          <p:grpSpPr>
            <a:xfrm>
              <a:off x="2246980" y="4193723"/>
              <a:ext cx="4663184" cy="732205"/>
              <a:chOff x="2246980" y="4797152"/>
              <a:chExt cx="4663184" cy="732205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2339278" y="3440669"/>
              <a:ext cx="3606398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40192" y="3440119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00192" y="3440119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23968" y="314096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0192" y="314096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00232" y="3147511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898103" y="5274396"/>
                <a:ext cx="5759910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𝟏𝟏𝟎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3" y="5274396"/>
                <a:ext cx="5759910" cy="5549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2380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Job First (SJF)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 the shortest job first, then the next shortest, and so on</a:t>
            </a:r>
          </a:p>
          <a:p>
            <a:pPr lvl="1"/>
            <a:r>
              <a:rPr lang="en-US" altLang="ko-KR" dirty="0"/>
              <a:t>Non-preemptive scheduler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arrived just before B which arrived just before C.</a:t>
            </a:r>
          </a:p>
          <a:p>
            <a:pPr lvl="1"/>
            <a:r>
              <a:rPr lang="en-US" altLang="ko-KR" dirty="0"/>
              <a:t>A runs for 100 seconds, B and C run for 10 each.</a:t>
            </a:r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547664" y="5167048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246980" y="4218819"/>
            <a:ext cx="4663184" cy="732205"/>
            <a:chOff x="2246980" y="4797152"/>
            <a:chExt cx="4663184" cy="732205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2339752" y="4797152"/>
              <a:ext cx="432048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46898" y="4800733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246980" y="4857333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5983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4380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77991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6388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449999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28396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22007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00404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94015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93648" y="4853752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665261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406108" y="4853752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57052" y="5221580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Time (Second)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59832" y="3465765"/>
            <a:ext cx="3606398" cy="71845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39752" y="3465215"/>
            <a:ext cx="360000" cy="7190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99752" y="3465215"/>
            <a:ext cx="360000" cy="719003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4522" y="3166064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39752" y="3166064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99792" y="3172607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898103" y="5274396"/>
                <a:ext cx="5389617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𝟓𝟎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3" y="5274396"/>
                <a:ext cx="5389617" cy="5549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900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SJF with Late Arrivals from B and 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2: Jobs can arrive at any time.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arrives at t=0 and needs to run for 100 seconds.</a:t>
            </a:r>
          </a:p>
          <a:p>
            <a:pPr lvl="1"/>
            <a:r>
              <a:rPr lang="en-US" altLang="ko-KR" dirty="0"/>
              <a:t>B and C arrive at t=10 and each need to run for 10 seconds</a:t>
            </a:r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765692" y="5145014"/>
            <a:ext cx="747871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837700" y="5252362"/>
                <a:ext cx="7406708" cy="570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𝟏𝟏𝟎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e>
                          </m:d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+(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𝟏𝟎𝟑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𝟑𝟑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0" y="5252362"/>
                <a:ext cx="7406708" cy="570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그룹 33"/>
          <p:cNvGrpSpPr/>
          <p:nvPr/>
        </p:nvGrpSpPr>
        <p:grpSpPr>
          <a:xfrm>
            <a:off x="1997015" y="2840758"/>
            <a:ext cx="4913149" cy="2092347"/>
            <a:chOff x="1997015" y="3136853"/>
            <a:chExt cx="4913149" cy="2092347"/>
          </a:xfrm>
        </p:grpSpPr>
        <p:grpSp>
          <p:nvGrpSpPr>
            <p:cNvPr id="8" name="그룹 7"/>
            <p:cNvGrpSpPr/>
            <p:nvPr/>
          </p:nvGrpSpPr>
          <p:grpSpPr>
            <a:xfrm>
              <a:off x="2246980" y="4496995"/>
              <a:ext cx="4663184" cy="732205"/>
              <a:chOff x="2246980" y="4797152"/>
              <a:chExt cx="4663184" cy="732205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2339752" y="3743941"/>
              <a:ext cx="3606398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40152" y="3743391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00152" y="3743391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24442" y="344424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0152" y="344424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00192" y="345078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>
              <a:off x="2723237" y="3460655"/>
              <a:ext cx="0" cy="288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997015" y="3136853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[B,C arrive]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78586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Shortest Time-to-Completion First (STCF)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preemption</a:t>
            </a:r>
            <a:r>
              <a:rPr lang="en-US" altLang="ko-KR" dirty="0"/>
              <a:t> to SJF</a:t>
            </a:r>
          </a:p>
          <a:p>
            <a:pPr lvl="1"/>
            <a:r>
              <a:rPr lang="en-US" altLang="ko-KR" dirty="0"/>
              <a:t>Also knows as Preemptive Shortest Job First (PSJF)</a:t>
            </a:r>
          </a:p>
          <a:p>
            <a:r>
              <a:rPr lang="en-US" altLang="ko-KR" dirty="0"/>
              <a:t>A new job enters the system:</a:t>
            </a:r>
          </a:p>
          <a:p>
            <a:pPr lvl="1"/>
            <a:r>
              <a:rPr lang="en-US" altLang="ko-KR" dirty="0"/>
              <a:t>Determine of the remaining jobs and new job</a:t>
            </a:r>
          </a:p>
          <a:p>
            <a:pPr lvl="1"/>
            <a:r>
              <a:rPr lang="en-US" altLang="ko-KR" dirty="0"/>
              <a:t>Schedule the job which has the lest time left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22740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Shortest Time-to-Completion First (STCF)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arrives at t=0 and needs to run for 100 seconds.</a:t>
            </a:r>
          </a:p>
          <a:p>
            <a:pPr lvl="1"/>
            <a:r>
              <a:rPr lang="en-US" altLang="ko-KR" dirty="0"/>
              <a:t>B and C arrive at t=10 and each need to run for 10 seconds</a:t>
            </a:r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765692" y="4901050"/>
            <a:ext cx="747871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37700" y="5008398"/>
                <a:ext cx="7252113" cy="570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)+</m:t>
                          </m:r>
                          <m:d>
                            <m:dPr>
                              <m:ctrlP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𝟐𝟎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e>
                          </m:d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+(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𝟓𝟎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0" y="5008398"/>
                <a:ext cx="7252113" cy="570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그룹 35"/>
          <p:cNvGrpSpPr/>
          <p:nvPr/>
        </p:nvGrpSpPr>
        <p:grpSpPr>
          <a:xfrm>
            <a:off x="1997015" y="2452778"/>
            <a:ext cx="4913149" cy="2092347"/>
            <a:chOff x="1997015" y="2708920"/>
            <a:chExt cx="4913149" cy="2092347"/>
          </a:xfrm>
        </p:grpSpPr>
        <p:grpSp>
          <p:nvGrpSpPr>
            <p:cNvPr id="9" name="그룹 8"/>
            <p:cNvGrpSpPr/>
            <p:nvPr/>
          </p:nvGrpSpPr>
          <p:grpSpPr>
            <a:xfrm>
              <a:off x="2246980" y="4069062"/>
              <a:ext cx="4663184" cy="732205"/>
              <a:chOff x="2246980" y="4797152"/>
              <a:chExt cx="4663184" cy="73220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2339752" y="3316008"/>
              <a:ext cx="360000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99792" y="3315458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059792" y="3315458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39752" y="301630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99792" y="301630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59832" y="30228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2723237" y="3032722"/>
              <a:ext cx="0" cy="288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997015" y="2708920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[B,C arrive]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419792" y="3315459"/>
              <a:ext cx="3232820" cy="71900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16056" y="302039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60386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New scheduling metric: Response 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time from </a:t>
            </a:r>
            <a:r>
              <a:rPr lang="en-US" altLang="ko-KR" b="1" dirty="0"/>
              <a:t>when the job arrives </a:t>
            </a:r>
            <a:r>
              <a:rPr lang="en-US" altLang="ko-KR" dirty="0"/>
              <a:t>to the </a:t>
            </a:r>
            <a:r>
              <a:rPr lang="en-US" altLang="ko-KR" b="1" dirty="0"/>
              <a:t>first time it is scheduled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STCF and related disciplines are not particularly good for response time.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24650" y="1783617"/>
                <a:ext cx="3739998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𝒓𝒆𝒔𝒑𝒐𝒏𝒔𝒆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𝒇𝒊𝒓𝒔𝒕𝒓𝒖𝒏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𝒂𝒓𝒓𝒊𝒗𝒂𝒍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rgbClr val="1F497D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650" y="1783617"/>
                <a:ext cx="3739998" cy="429220"/>
              </a:xfrm>
              <a:prstGeom prst="rect">
                <a:avLst/>
              </a:prstGeom>
              <a:blipFill rotWithShape="0">
                <a:blip r:embed="rId2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모서리가 둥근 직사각형 6"/>
          <p:cNvSpPr/>
          <p:nvPr/>
        </p:nvSpPr>
        <p:spPr>
          <a:xfrm>
            <a:off x="2156065" y="1671797"/>
            <a:ext cx="4648183" cy="720080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87624" y="3501008"/>
            <a:ext cx="662473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How can we build a scheduler that is </a:t>
            </a:r>
          </a:p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sensitive to response time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872239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Round Robin (RR)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Time slicing Scheduling</a:t>
            </a:r>
          </a:p>
          <a:p>
            <a:pPr lvl="1"/>
            <a:r>
              <a:rPr lang="en-US" altLang="ko-KR" dirty="0"/>
              <a:t>Run a job for 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time slice </a:t>
            </a:r>
            <a:r>
              <a:rPr lang="en-US" altLang="ko-KR" dirty="0"/>
              <a:t>and then switch to the next job in the </a:t>
            </a:r>
            <a:r>
              <a:rPr lang="en-US" altLang="ko-KR" b="1" dirty="0"/>
              <a:t>run queue</a:t>
            </a:r>
            <a:r>
              <a:rPr lang="en-US" altLang="ko-KR" dirty="0"/>
              <a:t> until the jobs are finished.</a:t>
            </a:r>
          </a:p>
          <a:p>
            <a:pPr lvl="2"/>
            <a:r>
              <a:rPr lang="en-US" altLang="ko-KR" dirty="0"/>
              <a:t>Time slice is sometimes called a </a:t>
            </a:r>
            <a:r>
              <a:rPr lang="en-US" altLang="ko-KR" u="sng" dirty="0"/>
              <a:t>scheduling quantum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It repeatedly does so until the jobs are finished.</a:t>
            </a:r>
          </a:p>
          <a:p>
            <a:pPr lvl="1"/>
            <a:r>
              <a:rPr lang="en-US" altLang="ko-KR" dirty="0"/>
              <a:t>The length of a time slice must be</a:t>
            </a:r>
            <a:r>
              <a:rPr lang="en-US" altLang="ko-KR" i="1" dirty="0"/>
              <a:t> a multiple of</a:t>
            </a:r>
            <a:r>
              <a:rPr lang="en-US" altLang="ko-KR" dirty="0"/>
              <a:t> the timer-interrupt period.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043608" y="4221088"/>
            <a:ext cx="7056784" cy="864096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RR is fair, but performs poorly on metrics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such as turnaround time</a:t>
            </a:r>
          </a:p>
        </p:txBody>
      </p:sp>
    </p:spTree>
    <p:extLst>
      <p:ext uri="{BB962C8B-B14F-4D97-AF65-F5344CB8AC3E}">
        <p14:creationId xmlns:p14="http://schemas.microsoft.com/office/powerpoint/2010/main" val="122186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Creation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Load</a:t>
            </a:r>
            <a:r>
              <a:rPr lang="en-US" altLang="ko-KR" dirty="0"/>
              <a:t> a program code into </a:t>
            </a:r>
            <a:r>
              <a:rPr lang="en-US" altLang="ko-KR" u="sng" dirty="0"/>
              <a:t>memory</a:t>
            </a:r>
            <a:r>
              <a:rPr lang="en-US" altLang="ko-KR" dirty="0"/>
              <a:t>, into the address space of the process.</a:t>
            </a:r>
          </a:p>
          <a:p>
            <a:pPr lvl="1"/>
            <a:r>
              <a:rPr lang="en-US" altLang="ko-KR" dirty="0"/>
              <a:t>Programs initially reside on disk in </a:t>
            </a:r>
            <a:r>
              <a:rPr lang="en-US" altLang="ko-KR" i="1" dirty="0"/>
              <a:t>executable format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OS perform the loading process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lazily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Loading pieces of code or data only as they are needed during program execution.</a:t>
            </a:r>
          </a:p>
          <a:p>
            <a:pPr lvl="2"/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The program’s run-time </a:t>
            </a:r>
            <a:r>
              <a:rPr lang="en-US" altLang="ko-KR" b="1" dirty="0"/>
              <a:t>stack</a:t>
            </a:r>
            <a:r>
              <a:rPr lang="en-US" altLang="ko-KR" dirty="0"/>
              <a:t> is allocated.</a:t>
            </a:r>
          </a:p>
          <a:p>
            <a:pPr lvl="1"/>
            <a:r>
              <a:rPr lang="en-US" altLang="ko-KR" dirty="0"/>
              <a:t>Use the stack for </a:t>
            </a:r>
            <a:r>
              <a:rPr lang="en-US" altLang="ko-KR" i="1" dirty="0"/>
              <a:t>local variables</a:t>
            </a:r>
            <a:r>
              <a:rPr lang="en-US" altLang="ko-KR" dirty="0"/>
              <a:t>, </a:t>
            </a:r>
            <a:r>
              <a:rPr lang="en-US" altLang="ko-KR" i="1" dirty="0"/>
              <a:t>function parameters</a:t>
            </a:r>
            <a:r>
              <a:rPr lang="en-US" altLang="ko-KR" dirty="0"/>
              <a:t>, and </a:t>
            </a:r>
            <a:r>
              <a:rPr lang="en-US" altLang="ko-KR" i="1" dirty="0"/>
              <a:t>return address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Initialize the stack with arguments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argc</a:t>
            </a:r>
            <a:r>
              <a:rPr lang="en-US" altLang="ko-KR" dirty="0">
                <a:sym typeface="Wingdings" pitchFamily="2" charset="2"/>
              </a:rPr>
              <a:t> and the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argv</a:t>
            </a:r>
            <a:r>
              <a:rPr lang="en-US" altLang="ko-KR" dirty="0">
                <a:sym typeface="Wingdings" pitchFamily="2" charset="2"/>
              </a:rPr>
              <a:t> array of </a:t>
            </a:r>
            <a:r>
              <a:rPr lang="en-US" altLang="ko-KR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main() </a:t>
            </a:r>
            <a:r>
              <a:rPr lang="en-US" altLang="ko-KR" dirty="0">
                <a:sym typeface="Wingdings" pitchFamily="2" charset="2"/>
              </a:rPr>
              <a:t>function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48734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RR Scheduling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A, B and C arrive at the same time.</a:t>
            </a:r>
          </a:p>
          <a:p>
            <a:r>
              <a:rPr lang="en-US" altLang="ko-KR" dirty="0"/>
              <a:t>They each wish to run for 5 seconds.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888740" y="2060848"/>
            <a:ext cx="4663184" cy="1963961"/>
            <a:chOff x="2246980" y="2420888"/>
            <a:chExt cx="4663184" cy="1963961"/>
          </a:xfrm>
        </p:grpSpPr>
        <p:grpSp>
          <p:nvGrpSpPr>
            <p:cNvPr id="7" name="그룹 6"/>
            <p:cNvGrpSpPr/>
            <p:nvPr/>
          </p:nvGrpSpPr>
          <p:grpSpPr>
            <a:xfrm>
              <a:off x="2246980" y="3492693"/>
              <a:ext cx="4663184" cy="573346"/>
              <a:chOff x="2246980" y="4797152"/>
              <a:chExt cx="4663184" cy="573346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57052" y="5093499"/>
                <a:ext cx="1512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339278" y="2728665"/>
              <a:ext cx="720000" cy="72662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059872" y="2735288"/>
              <a:ext cx="720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779912" y="2728665"/>
              <a:ext cx="720000" cy="72662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55302" y="242088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47321" y="242088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52503" y="2427431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79772" y="4077072"/>
              <a:ext cx="3792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SJF (Bad for Response Time)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745664" y="4379267"/>
            <a:ext cx="4906456" cy="1963961"/>
            <a:chOff x="2041808" y="4293096"/>
            <a:chExt cx="4906456" cy="1963961"/>
          </a:xfrm>
        </p:grpSpPr>
        <p:grpSp>
          <p:nvGrpSpPr>
            <p:cNvPr id="33" name="그룹 32"/>
            <p:cNvGrpSpPr/>
            <p:nvPr/>
          </p:nvGrpSpPr>
          <p:grpSpPr>
            <a:xfrm>
              <a:off x="2213072" y="5364901"/>
              <a:ext cx="4663184" cy="573346"/>
              <a:chOff x="2246980" y="4797152"/>
              <a:chExt cx="4663184" cy="573346"/>
            </a:xfrm>
          </p:grpSpPr>
          <p:cxnSp>
            <p:nvCxnSpPr>
              <p:cNvPr id="41" name="직선 연결선 40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8" name="직선 연결선 47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2" name="직선 연결선 51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757052" y="5093499"/>
                <a:ext cx="1512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2195736" y="4293096"/>
              <a:ext cx="667082" cy="1034400"/>
              <a:chOff x="2195736" y="4293096"/>
              <a:chExt cx="667082" cy="1034400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2041808" y="5949280"/>
              <a:ext cx="4906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RR with a time-slice of 1sec (Good for Response Time)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2627784" y="4293096"/>
              <a:ext cx="667082" cy="1034400"/>
              <a:chOff x="2195736" y="4293096"/>
              <a:chExt cx="667082" cy="1034400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3059832" y="4293096"/>
              <a:ext cx="667082" cy="1034400"/>
              <a:chOff x="2195736" y="4293096"/>
              <a:chExt cx="667082" cy="10344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3491880" y="4293096"/>
              <a:ext cx="667082" cy="1034400"/>
              <a:chOff x="2195736" y="4293096"/>
              <a:chExt cx="667082" cy="1034400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3923928" y="4293096"/>
              <a:ext cx="667082" cy="1034400"/>
              <a:chOff x="2195736" y="4293096"/>
              <a:chExt cx="667082" cy="1034400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393318" y="2420888"/>
                <a:ext cx="3571170" cy="559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𝑎𝑣𝑒𝑟𝑎𝑔𝑒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𝑟𝑒𝑠𝑝𝑜𝑛𝑠𝑒</m:t>
                          </m:r>
                        </m:sub>
                      </m:sSub>
                      <m:r>
                        <a:rPr lang="en-US" altLang="ko-KR" sz="160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0+5+10</m:t>
                          </m:r>
                        </m:num>
                        <m:den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=5</m:t>
                      </m:r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𝑠𝑒𝑐</m:t>
                      </m:r>
                    </m:oMath>
                  </m:oMathPara>
                </a14:m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318" y="2420888"/>
                <a:ext cx="3571170" cy="55996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5507131" y="4780156"/>
                <a:ext cx="3457357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𝑎𝑣𝑒𝑟𝑎𝑔𝑒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𝑟𝑒𝑠𝑝𝑜𝑛𝑠𝑒</m:t>
                          </m:r>
                        </m:sub>
                      </m:sSub>
                      <m:r>
                        <a:rPr lang="en-US" altLang="ko-KR" sz="160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0+1+2</m:t>
                          </m:r>
                        </m:num>
                        <m:den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  <m:r>
                        <a:rPr lang="en-US" altLang="ko-KR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𝑠𝑒𝑐</m:t>
                      </m:r>
                    </m:oMath>
                  </m:oMathPara>
                </a14:m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131" y="4780156"/>
                <a:ext cx="3457357" cy="5549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3269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length of the time slice is critical.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shorter time slice</a:t>
            </a:r>
          </a:p>
          <a:p>
            <a:pPr lvl="1"/>
            <a:r>
              <a:rPr lang="en-US" altLang="ko-KR" dirty="0"/>
              <a:t>Better response time</a:t>
            </a:r>
          </a:p>
          <a:p>
            <a:pPr lvl="1"/>
            <a:r>
              <a:rPr lang="en-US" altLang="ko-KR" dirty="0"/>
              <a:t>The cost of context switching will dominate overall performance.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longer time slice</a:t>
            </a:r>
          </a:p>
          <a:p>
            <a:pPr lvl="1"/>
            <a:r>
              <a:rPr lang="en-US" altLang="ko-KR" dirty="0"/>
              <a:t>Amortize the cost of switching</a:t>
            </a:r>
          </a:p>
          <a:p>
            <a:pPr lvl="1"/>
            <a:r>
              <a:rPr lang="en-US" altLang="ko-KR" dirty="0"/>
              <a:t>Worse response time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765692" y="4257326"/>
            <a:ext cx="7478716" cy="1080120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Deciding on the length of the time slice presents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trade-off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 a system designer</a:t>
            </a:r>
          </a:p>
        </p:txBody>
      </p:sp>
    </p:spTree>
    <p:extLst>
      <p:ext uri="{BB962C8B-B14F-4D97-AF65-F5344CB8AC3E}">
        <p14:creationId xmlns:p14="http://schemas.microsoft.com/office/powerpoint/2010/main" val="1522951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3: All programs perform I/O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and B need 50ms of CPU time each.</a:t>
            </a:r>
          </a:p>
          <a:p>
            <a:pPr lvl="1"/>
            <a:r>
              <a:rPr lang="en-US" altLang="ko-KR" dirty="0"/>
              <a:t>A runs for 10ms and then issues an I/O request</a:t>
            </a:r>
          </a:p>
          <a:p>
            <a:pPr lvl="2"/>
            <a:r>
              <a:rPr lang="en-US" altLang="ko-KR" dirty="0"/>
              <a:t>I/</a:t>
            </a:r>
            <a:r>
              <a:rPr lang="en-US" altLang="ko-KR" dirty="0" err="1"/>
              <a:t>Os</a:t>
            </a:r>
            <a:r>
              <a:rPr lang="en-US" altLang="ko-KR" dirty="0"/>
              <a:t> each take 10ms</a:t>
            </a:r>
          </a:p>
          <a:p>
            <a:pPr lvl="1"/>
            <a:r>
              <a:rPr lang="en-US" altLang="ko-KR" dirty="0"/>
              <a:t>B simply uses the CPU for 50ms and performs no I/O</a:t>
            </a:r>
          </a:p>
          <a:p>
            <a:pPr lvl="1"/>
            <a:r>
              <a:rPr lang="en-US" altLang="ko-KR" dirty="0"/>
              <a:t>The  scheduler runs A first, then B after</a:t>
            </a:r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31487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 (Cont.)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1907704" y="1046429"/>
            <a:ext cx="5383264" cy="2468017"/>
            <a:chOff x="2213072" y="1511323"/>
            <a:chExt cx="5383264" cy="2468017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2305844" y="3071678"/>
              <a:ext cx="503286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12990" y="3075259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213072" y="3131859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2592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0990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74600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2998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446608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25006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18616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97014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90624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59740" y="31282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661870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372200" y="31282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39952" y="3383531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Time (</a:t>
              </a:r>
              <a:r>
                <a:rPr lang="en-US" altLang="ko-KR" sz="1200" b="1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msec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665924" y="2468513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513055" y="1879200"/>
              <a:ext cx="1800000" cy="54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11217" y="1513359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0814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39812" y="3671563"/>
              <a:ext cx="3792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Poor Use of Resources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7338784" y="3068960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092280" y="3125560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305844" y="1871363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363144" y="246647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36630" y="151132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31257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106084" y="2466477"/>
              <a:ext cx="35619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32327" y="152084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746004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820364" y="2473846"/>
              <a:ext cx="3658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67265" y="152821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462274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53055" y="153977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86163" y="1880888"/>
              <a:ext cx="326891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86818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2822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8822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94826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93" name="직선 연결선 92"/>
          <p:cNvCxnSpPr/>
          <p:nvPr/>
        </p:nvCxnSpPr>
        <p:spPr>
          <a:xfrm>
            <a:off x="2000476" y="5329650"/>
            <a:ext cx="503286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2007622" y="5333231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907704" y="5389831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272055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50453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344063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22461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416071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94469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>
            <a:off x="488079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66477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560087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354372" y="538625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631333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066832" y="538625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834584" y="5641503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Time (</a:t>
            </a:r>
            <a:r>
              <a:rPr lang="en-US" altLang="ko-KR" sz="12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360556" y="4726485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371262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005849" y="3771331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368327" y="3775969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634444" y="5929535"/>
            <a:ext cx="3792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Overlap Allows Better Use of Resources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4" name="직선 연결선 113"/>
          <p:cNvCxnSpPr/>
          <p:nvPr/>
        </p:nvCxnSpPr>
        <p:spPr>
          <a:xfrm>
            <a:off x="7033416" y="5326932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786912" y="538353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140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000476" y="4127299"/>
            <a:ext cx="360000" cy="54203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057776" y="472444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731262" y="376929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725889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800716" y="4724449"/>
            <a:ext cx="35619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26959" y="377882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440636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514996" y="4731818"/>
            <a:ext cx="3658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161897" y="3786189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156906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47687" y="375977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880795" y="4127300"/>
            <a:ext cx="326891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69357" y="3775969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779912" y="3785494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3085889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3800636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4514996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5207687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500032" y="376929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220112" y="376929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6084168" y="4293096"/>
            <a:ext cx="2880320" cy="759893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Maximize the 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 utilization</a:t>
            </a:r>
          </a:p>
        </p:txBody>
      </p:sp>
    </p:spTree>
    <p:extLst>
      <p:ext uri="{BB962C8B-B14F-4D97-AF65-F5344CB8AC3E}">
        <p14:creationId xmlns:p14="http://schemas.microsoft.com/office/powerpoint/2010/main" val="1283812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a job initiates an I/O request.</a:t>
            </a:r>
          </a:p>
          <a:p>
            <a:pPr lvl="1"/>
            <a:r>
              <a:rPr lang="en-US" altLang="ko-KR" dirty="0"/>
              <a:t>The job is blocked waiting for I/O  completion.</a:t>
            </a:r>
          </a:p>
          <a:p>
            <a:pPr lvl="1"/>
            <a:r>
              <a:rPr lang="en-US" altLang="ko-KR" dirty="0"/>
              <a:t>The scheduler should schedule another job on the CPU.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When the I/O completes</a:t>
            </a:r>
          </a:p>
          <a:p>
            <a:pPr lvl="1"/>
            <a:r>
              <a:rPr lang="en-US" altLang="ko-KR" dirty="0"/>
              <a:t>An interrupt is raised.</a:t>
            </a:r>
          </a:p>
          <a:p>
            <a:pPr lvl="1"/>
            <a:r>
              <a:rPr lang="en-US" altLang="ko-KR" dirty="0"/>
              <a:t>The OS moves the process from blocked back to the ready state.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01269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08.</a:t>
            </a:r>
            <a:br>
              <a:rPr lang="en-US" altLang="ko-KR" dirty="0"/>
            </a:br>
            <a:r>
              <a:rPr lang="en-US" altLang="ko-KR" dirty="0"/>
              <a:t>Scheduling:</a:t>
            </a:r>
            <a:br>
              <a:rPr lang="en-US" altLang="ko-KR" dirty="0"/>
            </a:br>
            <a:r>
              <a:rPr lang="en-US" altLang="ko-KR" sz="3200" dirty="0"/>
              <a:t>Multi-Level Feedback Queue</a:t>
            </a:r>
            <a:endParaRPr lang="en-US" sz="32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rgbClr val="D34817">
                  <a:lumMod val="75000"/>
                </a:srgbClr>
              </a:buClr>
            </a:pPr>
            <a:r>
              <a:rPr lang="ko-KR" altLang="en-US" dirty="0">
                <a:solidFill>
                  <a:prstClr val="black"/>
                </a:solidFill>
              </a:rPr>
              <a:t>임종범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en-US" altLang="ko-KR" i="1" dirty="0">
                <a:solidFill>
                  <a:prstClr val="black"/>
                </a:solidFill>
                <a:latin typeface="Georgia" panose="02040502050405020303" pitchFamily="18" charset="0"/>
              </a:rPr>
              <a:t>jblim@kpu.ac.kr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8664575" y="6354763"/>
            <a:ext cx="479425" cy="365125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9298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Multi-Level Feedback Queue (MLFQ)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Scheduler that learns from the past to predict the future.</a:t>
            </a:r>
          </a:p>
          <a:p>
            <a:r>
              <a:rPr lang="en-US" altLang="ko-KR" dirty="0"/>
              <a:t>Objective:</a:t>
            </a:r>
          </a:p>
          <a:p>
            <a:pPr lvl="1"/>
            <a:r>
              <a:rPr lang="en-US" altLang="ko-KR" dirty="0"/>
              <a:t>Optimize </a:t>
            </a:r>
            <a:r>
              <a:rPr lang="en-US" altLang="ko-KR" b="1" dirty="0"/>
              <a:t>turnaround time </a:t>
            </a:r>
            <a:r>
              <a:rPr lang="en-US" altLang="ko-KR" dirty="0">
                <a:sym typeface="Wingdings" pitchFamily="2" charset="2"/>
              </a:rPr>
              <a:t> Run shorter jobs first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Minimize </a:t>
            </a:r>
            <a:r>
              <a:rPr lang="en-US" altLang="ko-KR" b="1" dirty="0">
                <a:sym typeface="Wingdings" pitchFamily="2" charset="2"/>
              </a:rPr>
              <a:t>response time </a:t>
            </a:r>
            <a:r>
              <a:rPr lang="en-US" altLang="ko-KR" dirty="0">
                <a:sym typeface="Wingdings" pitchFamily="2" charset="2"/>
              </a:rPr>
              <a:t>without </a:t>
            </a:r>
            <a:r>
              <a:rPr lang="en-US" altLang="ko-KR" i="1" dirty="0">
                <a:sym typeface="Wingdings" pitchFamily="2" charset="2"/>
              </a:rPr>
              <a:t>a priori knowledge of job length</a:t>
            </a:r>
            <a:r>
              <a:rPr lang="en-US" altLang="ko-KR" dirty="0">
                <a:sym typeface="Wingdings" pitchFamily="2" charset="2"/>
              </a:rPr>
              <a:t>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4476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Basic Rules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has a number of distinct </a:t>
            </a:r>
            <a:r>
              <a:rPr lang="en-US" altLang="ko-KR" b="1" dirty="0"/>
              <a:t>queues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Each queues is assigned a different priority level.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 job that is ready to run is on a single queue.</a:t>
            </a:r>
          </a:p>
          <a:p>
            <a:pPr lvl="1"/>
            <a:r>
              <a:rPr lang="en-US" altLang="ko-KR" dirty="0"/>
              <a:t>A job </a:t>
            </a:r>
            <a:r>
              <a:rPr lang="en-US" altLang="ko-KR" b="1" dirty="0"/>
              <a:t>on a higher queue </a:t>
            </a:r>
            <a:r>
              <a:rPr lang="en-US" altLang="ko-KR" dirty="0"/>
              <a:t>is chosen to run.</a:t>
            </a:r>
          </a:p>
          <a:p>
            <a:pPr lvl="1"/>
            <a:r>
              <a:rPr lang="en-US" altLang="ko-KR" dirty="0"/>
              <a:t>Use round-robin scheduling among jobs in the same queue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403648" y="4158936"/>
            <a:ext cx="6192688" cy="936104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1519" y="4304693"/>
            <a:ext cx="5641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Rule 1: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If Priority(A) &gt; Priority(B), A runs (B doesn’t).</a:t>
            </a:r>
          </a:p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Rule 2: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If Priority(A) = Priority(B), A &amp; B run in RR.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7953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Basic Rules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varies the priority of a job based 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its observed behavior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job repeatedly relinquishes the CPU while waiting IOs </a:t>
            </a:r>
            <a:r>
              <a:rPr lang="en-US" altLang="ko-KR" dirty="0">
                <a:sym typeface="Wingdings" pitchFamily="2" charset="2"/>
              </a:rPr>
              <a:t> Keep its priority high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A job uses the CPU intensively for long periods of time  Reduce its priority.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35344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 Example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8678" y="1124744"/>
            <a:ext cx="504056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Q8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Q7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Q6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Q5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Q4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Q3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Q2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4007" y="1096169"/>
            <a:ext cx="1692188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[High Priority]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6490" y="4959066"/>
            <a:ext cx="169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[Low Priority]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332734" y="1513359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5052814" y="1292471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580112" y="1513829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156176" y="1292941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332734" y="3712169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5052814" y="3491281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332734" y="5368353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052814" y="5147465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03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Creation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ko-KR" dirty="0"/>
              <a:t>The program’s </a:t>
            </a:r>
            <a:r>
              <a:rPr lang="en-US" altLang="ko-KR" b="1" dirty="0"/>
              <a:t>heap</a:t>
            </a:r>
            <a:r>
              <a:rPr lang="en-US" altLang="ko-KR" dirty="0"/>
              <a:t> is created.</a:t>
            </a:r>
          </a:p>
          <a:p>
            <a:pPr lvl="1"/>
            <a:r>
              <a:rPr lang="en-US" altLang="ko-KR" dirty="0"/>
              <a:t>Used for explicitly requested dynamically allocated data.</a:t>
            </a:r>
          </a:p>
          <a:p>
            <a:pPr lvl="1"/>
            <a:r>
              <a:rPr lang="en-US" altLang="ko-KR" dirty="0"/>
              <a:t>Program request such space by calling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dirty="0"/>
              <a:t>and free it by calling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free()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ko-KR" dirty="0"/>
              <a:t>The OS do some other initialization tasks.</a:t>
            </a:r>
          </a:p>
          <a:p>
            <a:pPr lvl="1"/>
            <a:r>
              <a:rPr lang="en-US" altLang="ko-KR" dirty="0"/>
              <a:t>input/output (I/O) setup</a:t>
            </a:r>
          </a:p>
          <a:p>
            <a:pPr lvl="2"/>
            <a:r>
              <a:rPr lang="en-US" altLang="ko-KR" dirty="0"/>
              <a:t>Each process by default has three open file descriptors.</a:t>
            </a:r>
          </a:p>
          <a:p>
            <a:pPr lvl="2"/>
            <a:r>
              <a:rPr lang="en-US" altLang="ko-KR" dirty="0"/>
              <a:t>Standard input, output and error</a:t>
            </a:r>
          </a:p>
          <a:p>
            <a:pPr lvl="2"/>
            <a:endParaRPr lang="en-US" altLang="ko-KR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ko-KR" b="1" dirty="0"/>
              <a:t>Start the program </a:t>
            </a:r>
            <a:r>
              <a:rPr lang="en-US" altLang="ko-KR" dirty="0"/>
              <a:t>running at the entry point, namely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OS </a:t>
            </a:r>
            <a:r>
              <a:rPr lang="en-US" altLang="ko-KR" i="1" dirty="0"/>
              <a:t>transfers control </a:t>
            </a:r>
            <a:r>
              <a:rPr lang="en-US" altLang="ko-KR" dirty="0"/>
              <a:t>of the CPU to the newly-created process.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909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How to Change Priority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priority adjustment algorithm:</a:t>
            </a:r>
          </a:p>
          <a:p>
            <a:pPr lvl="1"/>
            <a:r>
              <a:rPr lang="en-US" altLang="ko-KR" b="1" dirty="0"/>
              <a:t>Rule 3</a:t>
            </a:r>
            <a:r>
              <a:rPr lang="en-US" altLang="ko-KR" dirty="0"/>
              <a:t>: When a job enters the system, it is placed at the highest priority</a:t>
            </a:r>
          </a:p>
          <a:p>
            <a:pPr lvl="1"/>
            <a:r>
              <a:rPr lang="en-US" altLang="ko-KR" b="1" dirty="0"/>
              <a:t>Rule 4a</a:t>
            </a:r>
            <a:r>
              <a:rPr lang="en-US" altLang="ko-KR" dirty="0"/>
              <a:t>: If a job uses up an entire time slice while running, its priority is reduced (i.e., it moves down on queue).</a:t>
            </a:r>
          </a:p>
          <a:p>
            <a:pPr lvl="1"/>
            <a:r>
              <a:rPr lang="en-US" altLang="ko-KR" b="1" dirty="0"/>
              <a:t>Rule 4b</a:t>
            </a:r>
            <a:r>
              <a:rPr lang="en-US" altLang="ko-KR" dirty="0"/>
              <a:t>: If a job gives up the CPU before the time slice is up, it stays at the same priority level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331640" y="4365104"/>
            <a:ext cx="6480720" cy="936104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 this manner, MLFQ approximates SJF</a:t>
            </a:r>
          </a:p>
        </p:txBody>
      </p:sp>
    </p:spTree>
    <p:extLst>
      <p:ext uri="{BB962C8B-B14F-4D97-AF65-F5344CB8AC3E}">
        <p14:creationId xmlns:p14="http://schemas.microsoft.com/office/powerpoint/2010/main" val="18468128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 1: A Single Long-Running Job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three-queue scheduler with time slice 10ms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2264112" y="1907620"/>
            <a:ext cx="4448447" cy="2440609"/>
            <a:chOff x="1419697" y="1772896"/>
            <a:chExt cx="4448447" cy="244060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051720" y="249289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046100" y="1772896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057340" y="321297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2231760" y="2493745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051720" y="393228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411760" y="3213056"/>
              <a:ext cx="324558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6279" y="393305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16389" y="393305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2262" y="393305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09791" y="393650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12844" y="393650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19697" y="194540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19697" y="263691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19697" y="33569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516414" y="4427820"/>
            <a:ext cx="421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Long-running Job Over Time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14798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 2: Along Came a Short Job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Assumption:</a:t>
            </a:r>
          </a:p>
          <a:p>
            <a:pPr lvl="1"/>
            <a:r>
              <a:rPr lang="en-US" altLang="ko-KR" b="1" dirty="0"/>
              <a:t>Job A</a:t>
            </a:r>
            <a:r>
              <a:rPr lang="en-US" altLang="ko-KR" dirty="0"/>
              <a:t>: A long-running CPU-intensive job</a:t>
            </a:r>
          </a:p>
          <a:p>
            <a:pPr lvl="1"/>
            <a:r>
              <a:rPr lang="en-US" altLang="ko-KR" b="1" dirty="0"/>
              <a:t>Job B</a:t>
            </a:r>
            <a:r>
              <a:rPr lang="en-US" altLang="ko-KR" dirty="0"/>
              <a:t>: A short-running interactive job (20ms runtime)</a:t>
            </a:r>
          </a:p>
          <a:p>
            <a:pPr lvl="1"/>
            <a:r>
              <a:rPr lang="en-US" altLang="ko-KR" dirty="0"/>
              <a:t>A has been running for some time, and then B arrives at time T=100.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89722" y="5509007"/>
            <a:ext cx="421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Along Came An Interactive Job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137420" y="2973215"/>
            <a:ext cx="5152184" cy="2456121"/>
            <a:chOff x="2264112" y="3485496"/>
            <a:chExt cx="5152184" cy="2456121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2901755" y="494108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4644216" y="3485496"/>
              <a:ext cx="144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896135" y="5660399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899513" y="4941168"/>
              <a:ext cx="1744495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80694" y="5661170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60804" y="5661169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6677" y="566116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4206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57259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64112" y="3673519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64112" y="436502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64112" y="508510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6296" y="4302308"/>
              <a:ext cx="180000" cy="432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36296" y="3654236"/>
              <a:ext cx="180000" cy="432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76256" y="431666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04248" y="3663713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46743" y="4941168"/>
              <a:ext cx="1569473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2916216" y="422108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/>
            <p:cNvSpPr/>
            <p:nvPr/>
          </p:nvSpPr>
          <p:spPr>
            <a:xfrm>
              <a:off x="4802743" y="4205496"/>
              <a:ext cx="144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18552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3: What About I/O?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Assumption:</a:t>
            </a:r>
          </a:p>
          <a:p>
            <a:pPr lvl="1"/>
            <a:r>
              <a:rPr lang="en-US" altLang="ko-KR" b="1" dirty="0"/>
              <a:t>Job A</a:t>
            </a:r>
            <a:r>
              <a:rPr lang="en-US" altLang="ko-KR" dirty="0"/>
              <a:t>: A long-running CPU-intensive job</a:t>
            </a:r>
          </a:p>
          <a:p>
            <a:pPr lvl="1"/>
            <a:r>
              <a:rPr lang="en-US" altLang="ko-KR" b="1" dirty="0"/>
              <a:t>Job B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An interactive job </a:t>
            </a:r>
            <a:r>
              <a:rPr lang="en-US" altLang="ko-KR" dirty="0"/>
              <a:t>that need the CPU only for 1ms before performing an I/O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47664" y="5229200"/>
            <a:ext cx="6552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Mixed I/O-intensive and CPU-intensive Workload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264112" y="2780928"/>
            <a:ext cx="5152184" cy="2443979"/>
            <a:chOff x="2264112" y="3497638"/>
            <a:chExt cx="5152184" cy="244397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896135" y="422100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896766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901755" y="494108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896135" y="5660399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978299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80694" y="5661170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60804" y="5661169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6677" y="566116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4206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57259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64112" y="3673519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64112" y="436502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64112" y="508510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6296" y="4302308"/>
              <a:ext cx="180000" cy="432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36296" y="3654236"/>
              <a:ext cx="180000" cy="432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76256" y="431666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04248" y="3663713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158339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239872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419872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501405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662395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743928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923928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05461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185501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267034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454483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536016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716016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797549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987114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068647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246571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328104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508104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589637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779202" y="349763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860735" y="493779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038659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120192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254683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372200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77" name="모서리가 둥근 직사각형 76"/>
          <p:cNvSpPr/>
          <p:nvPr/>
        </p:nvSpPr>
        <p:spPr>
          <a:xfrm>
            <a:off x="899592" y="5733256"/>
            <a:ext cx="7632848" cy="638780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MLFQ approach keeps an interactive job at the highest priority</a:t>
            </a:r>
          </a:p>
        </p:txBody>
      </p:sp>
    </p:spTree>
    <p:extLst>
      <p:ext uri="{BB962C8B-B14F-4D97-AF65-F5344CB8AC3E}">
        <p14:creationId xmlns:p14="http://schemas.microsoft.com/office/powerpoint/2010/main" val="35893089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with the Basic MLFQ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Starvation</a:t>
            </a:r>
          </a:p>
          <a:p>
            <a:pPr lvl="1"/>
            <a:r>
              <a:rPr lang="en-US" altLang="ko-KR" dirty="0"/>
              <a:t>If there are “too many” interactive jobs in the system.</a:t>
            </a:r>
          </a:p>
          <a:p>
            <a:pPr lvl="1"/>
            <a:r>
              <a:rPr lang="en-US" altLang="ko-KR" dirty="0"/>
              <a:t>Lon-running jobs will never receive any CPU time.</a:t>
            </a:r>
          </a:p>
          <a:p>
            <a:endParaRPr lang="en-US" altLang="ko-KR" dirty="0"/>
          </a:p>
          <a:p>
            <a:r>
              <a:rPr lang="en-US" altLang="ko-KR" dirty="0"/>
              <a:t>Game the scheduler</a:t>
            </a:r>
          </a:p>
          <a:p>
            <a:pPr lvl="1"/>
            <a:r>
              <a:rPr lang="en-US" altLang="ko-KR" dirty="0"/>
              <a:t>After running 99% of a time slice, issue an I/O operation.</a:t>
            </a:r>
          </a:p>
          <a:p>
            <a:pPr lvl="1"/>
            <a:r>
              <a:rPr lang="en-US" altLang="ko-KR" dirty="0"/>
              <a:t>The job gain a higher percentage of CPU time.</a:t>
            </a:r>
          </a:p>
          <a:p>
            <a:endParaRPr lang="en-US" altLang="ko-KR" dirty="0"/>
          </a:p>
          <a:p>
            <a:r>
              <a:rPr lang="en-US" altLang="ko-KR" dirty="0"/>
              <a:t>A program may change its behavior over time.</a:t>
            </a:r>
          </a:p>
          <a:p>
            <a:pPr lvl="1"/>
            <a:r>
              <a:rPr lang="en-US" altLang="ko-KR" dirty="0"/>
              <a:t>CPU bound process </a:t>
            </a:r>
            <a:r>
              <a:rPr lang="en-US" altLang="ko-KR" dirty="0">
                <a:sym typeface="Wingdings" pitchFamily="2" charset="2"/>
              </a:rPr>
              <a:t> I/O bound process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85483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Priority Boost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Rule 5:</a:t>
            </a:r>
            <a:r>
              <a:rPr lang="en-US" altLang="ko-KR" dirty="0"/>
              <a:t> After some time period S, move all the jobs in the system to the topmost queue.</a:t>
            </a:r>
          </a:p>
          <a:p>
            <a:pPr lvl="1"/>
            <a:r>
              <a:rPr lang="en-US" altLang="ko-KR" dirty="0"/>
              <a:t>Example:</a:t>
            </a:r>
          </a:p>
          <a:p>
            <a:pPr lvl="2"/>
            <a:r>
              <a:rPr lang="en-US" altLang="ko-KR" dirty="0"/>
              <a:t>A long-running job(A) with two short-running interactive job(B, C)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37851" y="2728234"/>
            <a:ext cx="4448447" cy="2456121"/>
            <a:chOff x="251520" y="2636912"/>
            <a:chExt cx="4448447" cy="2456121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889163" y="409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631624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83543" y="4811815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905971" y="315051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8102" y="4812586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48212" y="4812585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34085" y="481258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41614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44667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520" y="2824935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1520" y="351644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1520" y="423652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903624" y="337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043608" y="387059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96008" y="4581152"/>
              <a:ext cx="1440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699792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62275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830443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888546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56714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19197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087365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150890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219058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281541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349709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407812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475980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538463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597106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654946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23114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785597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53765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911868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980036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042519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110687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174212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242380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304863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373031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4646363" y="2782309"/>
            <a:ext cx="4448447" cy="2402046"/>
            <a:chOff x="4644008" y="2690987"/>
            <a:chExt cx="4448447" cy="2402046"/>
          </a:xfrm>
        </p:grpSpPr>
        <p:cxnSp>
          <p:nvCxnSpPr>
            <p:cNvPr id="61" name="직선 연결선 60"/>
            <p:cNvCxnSpPr/>
            <p:nvPr/>
          </p:nvCxnSpPr>
          <p:spPr>
            <a:xfrm>
              <a:off x="5281651" y="409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/>
            <p:cNvSpPr/>
            <p:nvPr/>
          </p:nvSpPr>
          <p:spPr>
            <a:xfrm>
              <a:off x="6948264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5276031" y="4811815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/>
            <p:cNvSpPr/>
            <p:nvPr/>
          </p:nvSpPr>
          <p:spPr>
            <a:xfrm>
              <a:off x="5298459" y="315051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60590" y="4812586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940700" y="4812585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26573" y="481258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634102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37155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644008" y="2824935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644008" y="351644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44008" y="423652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5296112" y="337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/>
            <p:cNvSpPr/>
            <p:nvPr/>
          </p:nvSpPr>
          <p:spPr>
            <a:xfrm>
              <a:off x="5436096" y="387059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588496" y="4581152"/>
              <a:ext cx="1440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016432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078915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147083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05186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7273354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7335837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404005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598181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666349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724452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792620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855103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913746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971586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8039754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228508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296676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359159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8427327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490852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8559020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8621503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689671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470176" y="3140992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8093754" y="3123011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8743671" y="3110309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1843718" y="5414016"/>
            <a:ext cx="5610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Without(Left) and With(Right) Priority Boost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6986643" y="5402007"/>
            <a:ext cx="1908192" cy="383496"/>
            <a:chOff x="4824048" y="1350245"/>
            <a:chExt cx="1908192" cy="383496"/>
          </a:xfrm>
        </p:grpSpPr>
        <p:sp>
          <p:nvSpPr>
            <p:cNvPr id="19" name="직사각형 18"/>
            <p:cNvSpPr/>
            <p:nvPr/>
          </p:nvSpPr>
          <p:spPr>
            <a:xfrm>
              <a:off x="5904168" y="1373741"/>
              <a:ext cx="18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256096" y="1373741"/>
              <a:ext cx="18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44128" y="135512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24048" y="1350245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552240" y="1373741"/>
              <a:ext cx="180000" cy="360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192200" y="135512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5067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Accounting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prevent gaming of our scheduler?</a:t>
            </a:r>
          </a:p>
          <a:p>
            <a:r>
              <a:rPr lang="en-US" altLang="ko-KR" dirty="0"/>
              <a:t>Solution:</a:t>
            </a:r>
          </a:p>
          <a:p>
            <a:pPr lvl="1"/>
            <a:r>
              <a:rPr lang="en-US" altLang="ko-KR" b="1" dirty="0"/>
              <a:t>Rule 4 </a:t>
            </a:r>
            <a:r>
              <a:rPr lang="en-US" altLang="ko-KR" dirty="0">
                <a:sym typeface="Wingdings" pitchFamily="2" charset="2"/>
              </a:rPr>
              <a:t>(Rewrite Rules 4a and 4b):</a:t>
            </a:r>
            <a:r>
              <a:rPr lang="en-US" altLang="ko-KR" dirty="0"/>
              <a:t> Once a job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uses up its time allotment </a:t>
            </a:r>
            <a:r>
              <a:rPr lang="en-US" altLang="ko-KR" dirty="0"/>
              <a:t>at a given level (regardless of how many times it has given up the CPU), </a:t>
            </a:r>
            <a:r>
              <a:rPr lang="en-US" altLang="ko-KR" b="1" dirty="0"/>
              <a:t>its priority is reduced</a:t>
            </a:r>
            <a:r>
              <a:rPr lang="en-US" altLang="ko-KR" dirty="0"/>
              <a:t>(i.e., it moves down on queue).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6052" y="3110774"/>
            <a:ext cx="4448447" cy="2456121"/>
            <a:chOff x="-36512" y="2204864"/>
            <a:chExt cx="4448447" cy="2456121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601131" y="366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595511" y="437976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588592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0070" y="438053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60180" y="438053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46053" y="438053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53582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6635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36512" y="239288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36512" y="30843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36512" y="380447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15592" y="294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648485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92485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52378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79813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39706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83706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243599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387599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447492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591492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651385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778820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838713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982713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042606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79687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239580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383580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443473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570908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630801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774801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834694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978694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038587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182587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242480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369915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29808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573808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633701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763863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823756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67756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027649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608605" y="3110774"/>
            <a:ext cx="4448447" cy="2456121"/>
            <a:chOff x="4516041" y="2204864"/>
            <a:chExt cx="4448447" cy="2456121"/>
          </a:xfrm>
        </p:grpSpPr>
        <p:cxnSp>
          <p:nvCxnSpPr>
            <p:cNvPr id="55" name="직선 연결선 54"/>
            <p:cNvCxnSpPr/>
            <p:nvPr/>
          </p:nvCxnSpPr>
          <p:spPr>
            <a:xfrm>
              <a:off x="5153684" y="364482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148064" y="437976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5302273" y="4005104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32623" y="438053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2733" y="438053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98606" y="438053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06135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409188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516041" y="239288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16041" y="30843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516041" y="380447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5168145" y="294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5148064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355100" y="22048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12651" y="295624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619687" y="295620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556651" y="4005064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84615" y="400506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836502" y="36450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89391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04579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09430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246192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300192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452079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516216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668103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732240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884127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948264" y="400506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100151" y="36450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157560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309447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357954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509841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56384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71572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777986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7931752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7995889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147776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198167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350054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841419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56607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863021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280188" y="5691166"/>
            <a:ext cx="655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Without(Left) and With(Right) Gaming Tolerance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0848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Tuning MLFQ And Other Issues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The high-priority queues </a:t>
            </a:r>
            <a:r>
              <a:rPr lang="en-US" altLang="ko-KR" dirty="0">
                <a:sym typeface="Wingdings" pitchFamily="2" charset="2"/>
              </a:rPr>
              <a:t> Short time slices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E.g., 10 or fewer milliseconds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The Low-priority queue  Longer time slices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E.g., 100 milliseconds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1995761" y="3429000"/>
            <a:ext cx="4664471" cy="2520240"/>
            <a:chOff x="2427809" y="3141008"/>
            <a:chExt cx="4664471" cy="252024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065452" y="4620005"/>
              <a:ext cx="402682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059832" y="5380030"/>
              <a:ext cx="403244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944391" y="5380801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79912" y="5380800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12748" y="538079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28868" y="538424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4972" y="538424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27809" y="3328991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27809" y="4020496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7809" y="4740576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79913" y="3876560"/>
              <a:ext cx="401236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3268041" y="3141008"/>
              <a:ext cx="18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75462" y="3502693"/>
              <a:ext cx="18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803357" y="3876678"/>
              <a:ext cx="36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443349" y="4246138"/>
              <a:ext cx="36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899187" y="4635941"/>
              <a:ext cx="72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163413" y="5005401"/>
              <a:ext cx="72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372280" y="4635941"/>
              <a:ext cx="72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628691" y="5005401"/>
              <a:ext cx="72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115616" y="5949240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Example) 10ms for the highest queue, 20ms for the middle, 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40ms for the lowest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679808" y="1290188"/>
            <a:ext cx="3836408" cy="504056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Lower Priority, Longer Quanta</a:t>
            </a:r>
          </a:p>
        </p:txBody>
      </p:sp>
    </p:spTree>
    <p:extLst>
      <p:ext uri="{BB962C8B-B14F-4D97-AF65-F5344CB8AC3E}">
        <p14:creationId xmlns:p14="http://schemas.microsoft.com/office/powerpoint/2010/main" val="38461464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Solaris MLFQ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the Time-Sharing scheduling class (TS)</a:t>
            </a:r>
          </a:p>
          <a:p>
            <a:pPr lvl="1"/>
            <a:r>
              <a:rPr lang="en-US" altLang="ko-KR" dirty="0"/>
              <a:t>60 Queues</a:t>
            </a:r>
          </a:p>
          <a:p>
            <a:pPr lvl="1"/>
            <a:r>
              <a:rPr lang="en-US" altLang="ko-KR" dirty="0"/>
              <a:t>Slowly increasing time-slice length</a:t>
            </a:r>
          </a:p>
          <a:p>
            <a:pPr lvl="2"/>
            <a:r>
              <a:rPr lang="en-US" altLang="ko-KR" dirty="0"/>
              <a:t>The highest priority: 20msec</a:t>
            </a:r>
          </a:p>
          <a:p>
            <a:pPr lvl="2"/>
            <a:r>
              <a:rPr lang="en-US" altLang="ko-KR" dirty="0"/>
              <a:t>The lowest priority: A few hundred milliseconds</a:t>
            </a:r>
          </a:p>
          <a:p>
            <a:pPr lvl="1"/>
            <a:r>
              <a:rPr lang="en-US" altLang="ko-KR" dirty="0"/>
              <a:t>Priorities boosted around every 1 second or so.</a:t>
            </a:r>
          </a:p>
          <a:p>
            <a:pPr lvl="2"/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63311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refined set of MLFQ rules:</a:t>
            </a:r>
          </a:p>
          <a:p>
            <a:pPr lvl="1"/>
            <a:r>
              <a:rPr lang="en-US" altLang="ko-KR" b="1" dirty="0"/>
              <a:t>Rule 1:</a:t>
            </a:r>
            <a:r>
              <a:rPr lang="en-US" altLang="ko-KR" dirty="0"/>
              <a:t> If Priority(A) &gt; Priority(B), A runs (B doesn’t).</a:t>
            </a:r>
          </a:p>
          <a:p>
            <a:pPr lvl="1"/>
            <a:r>
              <a:rPr lang="en-US" altLang="ko-KR" b="1" dirty="0"/>
              <a:t>Rule 2:</a:t>
            </a:r>
            <a:r>
              <a:rPr lang="en-US" altLang="ko-KR" dirty="0"/>
              <a:t> If Priority(A) = Priority(B), A &amp; B run in RR.</a:t>
            </a:r>
          </a:p>
          <a:p>
            <a:pPr lvl="1"/>
            <a:r>
              <a:rPr lang="en-US" altLang="ko-KR" b="1" dirty="0"/>
              <a:t>Rule 3: </a:t>
            </a:r>
            <a:r>
              <a:rPr lang="en-US" altLang="ko-KR" dirty="0"/>
              <a:t>When a job enters the system, it is placed at the highest priority.</a:t>
            </a:r>
          </a:p>
          <a:p>
            <a:pPr lvl="1"/>
            <a:r>
              <a:rPr lang="en-US" altLang="ko-KR" b="1" dirty="0"/>
              <a:t>Rule 4:</a:t>
            </a:r>
            <a:r>
              <a:rPr lang="en-US" altLang="ko-KR" dirty="0"/>
              <a:t> Once a job uses up its time allotment at a given level (regardless of how many times it has given up the CPU), its priority is reduced(i.e., it moves down on queue).</a:t>
            </a:r>
          </a:p>
          <a:p>
            <a:pPr lvl="1"/>
            <a:r>
              <a:rPr lang="en-US" altLang="ko-KR" b="1" dirty="0"/>
              <a:t>Rule 5: </a:t>
            </a:r>
            <a:r>
              <a:rPr lang="en-US" altLang="ko-KR" dirty="0"/>
              <a:t>After some time period S, move all the jobs in the system to the topmost queue.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423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Loading: From Program To Process</a:t>
            </a:r>
            <a:endParaRPr lang="ko-KR" alt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779912" y="1247274"/>
            <a:ext cx="2520280" cy="24267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04320" y="1399674"/>
            <a:ext cx="1440160" cy="1935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04320" y="1399674"/>
            <a:ext cx="1440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static data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04320" y="299695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4320" y="333550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</a:t>
            </a:r>
            <a:endParaRPr lang="ko-KR" altLang="en-US" sz="1600" i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19972" y="90872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>
            <a:stCxn id="6" idx="2"/>
          </p:cNvCxnSpPr>
          <p:nvPr/>
        </p:nvCxnSpPr>
        <p:spPr>
          <a:xfrm>
            <a:off x="5040052" y="3674060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206981" y="3875566"/>
            <a:ext cx="5093211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779912" y="3875566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자기 디스크 15"/>
          <p:cNvSpPr/>
          <p:nvPr/>
        </p:nvSpPr>
        <p:spPr>
          <a:xfrm>
            <a:off x="2699792" y="4077072"/>
            <a:ext cx="2168624" cy="1872208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17490" y="4781473"/>
            <a:ext cx="1440160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17490" y="4781473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static data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17490" y="551723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  <a:endParaRPr lang="ko-KR" altLang="en-US" sz="1400" i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64024" y="594928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Disk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꺾인 연결선 23"/>
          <p:cNvCxnSpPr>
            <a:stCxn id="18" idx="3"/>
            <a:endCxn id="7" idx="3"/>
          </p:cNvCxnSpPr>
          <p:nvPr/>
        </p:nvCxnSpPr>
        <p:spPr>
          <a:xfrm flipV="1">
            <a:off x="4457650" y="2367590"/>
            <a:ext cx="986830" cy="2783215"/>
          </a:xfrm>
          <a:prstGeom prst="bentConnector3">
            <a:avLst>
              <a:gd name="adj1" fmla="val 137643"/>
            </a:avLst>
          </a:prstGeom>
          <a:ln w="127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206981" y="1247274"/>
            <a:ext cx="176148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2087724" y="3658444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868144" y="4481825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Loading: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Takes on-disk program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and reads it into the address space of process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03648" y="90872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5846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09.</a:t>
            </a:r>
            <a:br>
              <a:rPr lang="en-US" altLang="ko-KR" dirty="0"/>
            </a:br>
            <a:r>
              <a:rPr lang="en-US" altLang="ko-KR" dirty="0"/>
              <a:t>Scheduling: </a:t>
            </a:r>
            <a:r>
              <a:rPr lang="en-US" altLang="ko-KR" sz="4400" dirty="0"/>
              <a:t>Proportional Share</a:t>
            </a:r>
            <a:endParaRPr lang="en-US" sz="44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rgbClr val="D34817">
                  <a:lumMod val="75000"/>
                </a:srgbClr>
              </a:buClr>
            </a:pPr>
            <a:r>
              <a:rPr lang="ko-KR" altLang="en-US" dirty="0">
                <a:solidFill>
                  <a:prstClr val="black"/>
                </a:solidFill>
              </a:rPr>
              <a:t>임종범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en-US" altLang="ko-KR" i="1" dirty="0">
                <a:solidFill>
                  <a:prstClr val="black"/>
                </a:solidFill>
                <a:latin typeface="Georgia" panose="02040502050405020303" pitchFamily="18" charset="0"/>
              </a:rPr>
              <a:t>jblim@kpu.ac.kr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8664575" y="6354763"/>
            <a:ext cx="479425" cy="365125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10188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Proportional Share Scheduler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Fair-share</a:t>
            </a:r>
            <a:r>
              <a:rPr lang="en-US" altLang="ko-KR" dirty="0"/>
              <a:t> scheduler</a:t>
            </a:r>
          </a:p>
          <a:p>
            <a:pPr lvl="1"/>
            <a:r>
              <a:rPr lang="en-US" altLang="ko-KR" dirty="0"/>
              <a:t>Guarantee that each job obtain </a:t>
            </a:r>
            <a:r>
              <a:rPr lang="en-US" altLang="ko-KR" i="1" dirty="0"/>
              <a:t>a certain percentage </a:t>
            </a:r>
            <a:r>
              <a:rPr lang="en-US" altLang="ko-KR" dirty="0"/>
              <a:t>of CPU time.</a:t>
            </a:r>
          </a:p>
          <a:p>
            <a:pPr lvl="1"/>
            <a:r>
              <a:rPr lang="en-US" altLang="ko-KR" dirty="0"/>
              <a:t>Not optimized for turnaround or response time</a:t>
            </a:r>
          </a:p>
          <a:p>
            <a:pPr lvl="1"/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45561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Concept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Tickets</a:t>
            </a:r>
          </a:p>
          <a:p>
            <a:pPr lvl="1"/>
            <a:r>
              <a:rPr lang="en-US" altLang="ko-KR" dirty="0"/>
              <a:t>Represent the share of a resource that a process should receive</a:t>
            </a:r>
          </a:p>
          <a:p>
            <a:pPr lvl="1"/>
            <a:r>
              <a:rPr lang="en-US" altLang="ko-KR" u="sng" dirty="0"/>
              <a:t>The percent of tickets</a:t>
            </a:r>
            <a:r>
              <a:rPr lang="en-US" altLang="ko-KR" dirty="0"/>
              <a:t> represents its share of the system resource in question.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There are two processes, A and B.</a:t>
            </a:r>
          </a:p>
          <a:p>
            <a:pPr lvl="2"/>
            <a:r>
              <a:rPr lang="en-US" altLang="ko-KR" dirty="0"/>
              <a:t>Process A has 75 tickets </a:t>
            </a:r>
            <a:r>
              <a:rPr lang="en-US" altLang="ko-KR" dirty="0">
                <a:sym typeface="Wingdings" pitchFamily="2" charset="2"/>
              </a:rPr>
              <a:t> receive 75% of the CPU</a:t>
            </a:r>
            <a:endParaRPr lang="en-US" altLang="ko-KR" dirty="0"/>
          </a:p>
          <a:p>
            <a:pPr lvl="2"/>
            <a:r>
              <a:rPr lang="en-US" altLang="ko-KR" dirty="0"/>
              <a:t>Process B has 25 tickets </a:t>
            </a:r>
            <a:r>
              <a:rPr lang="en-US" altLang="ko-KR" dirty="0">
                <a:sym typeface="Wingdings" pitchFamily="2" charset="2"/>
              </a:rPr>
              <a:t> receive 25% of the CPU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51034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Lottery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scheduler picks </a:t>
            </a:r>
            <a:r>
              <a:rPr lang="en-US" altLang="ko-KR" u="sng" dirty="0"/>
              <a:t>a winning ticket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Load the state of that </a:t>
            </a:r>
            <a:r>
              <a:rPr lang="en-US" altLang="ko-KR" i="1" dirty="0"/>
              <a:t>winning process </a:t>
            </a:r>
            <a:r>
              <a:rPr lang="en-US" altLang="ko-KR" dirty="0"/>
              <a:t>and runs it.</a:t>
            </a:r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There are 100 tickets</a:t>
            </a:r>
          </a:p>
          <a:p>
            <a:pPr lvl="2"/>
            <a:r>
              <a:rPr lang="en-US" altLang="ko-KR" dirty="0"/>
              <a:t>Process A has 75 tickets: 0 ~ 74</a:t>
            </a:r>
          </a:p>
          <a:p>
            <a:pPr lvl="2"/>
            <a:r>
              <a:rPr lang="en-US" altLang="ko-KR" dirty="0"/>
              <a:t>Process B has 25 tickets: 75 ~ 99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971600" y="3933056"/>
            <a:ext cx="7416824" cy="679443"/>
            <a:chOff x="539552" y="4353478"/>
            <a:chExt cx="7416824" cy="679443"/>
          </a:xfrm>
        </p:grpSpPr>
        <p:sp>
          <p:nvSpPr>
            <p:cNvPr id="7" name="TextBox 6"/>
            <p:cNvSpPr txBox="1"/>
            <p:nvPr/>
          </p:nvSpPr>
          <p:spPr>
            <a:xfrm>
              <a:off x="539552" y="4353478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Scheduler’s winning tickets:</a:t>
              </a:r>
              <a:endParaRPr lang="ko-KR" altLang="en-US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87824" y="4353478"/>
              <a:ext cx="4968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63  85  70  39  76  17  29  41  36  39  10  99  68  83  63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4056" y="4725144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Resulting scheduler:</a:t>
              </a:r>
              <a:endParaRPr lang="ko-KR" altLang="en-US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958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6075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8192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0309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2426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72450" y="4720137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1479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543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6660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8777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0894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3011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5128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9362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35954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971600" y="5085184"/>
            <a:ext cx="7224456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longer these two jobs compete,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more likely they are to achieve the desired percentages.</a:t>
            </a:r>
          </a:p>
        </p:txBody>
      </p:sp>
    </p:spTree>
    <p:extLst>
      <p:ext uri="{BB962C8B-B14F-4D97-AF65-F5344CB8AC3E}">
        <p14:creationId xmlns:p14="http://schemas.microsoft.com/office/powerpoint/2010/main" val="5684180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Ticket Mechanisms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 currency</a:t>
            </a:r>
          </a:p>
          <a:p>
            <a:pPr lvl="1"/>
            <a:r>
              <a:rPr lang="en-US" altLang="ko-KR" dirty="0"/>
              <a:t>A user allocates tickets among their own jobs in whatever currency they would like.</a:t>
            </a:r>
          </a:p>
          <a:p>
            <a:pPr lvl="1"/>
            <a:r>
              <a:rPr lang="en-US" altLang="ko-KR" dirty="0"/>
              <a:t>The system converts the currency into the correct global value.</a:t>
            </a:r>
          </a:p>
          <a:p>
            <a:pPr lvl="1"/>
            <a:r>
              <a:rPr lang="en-US" altLang="ko-KR" dirty="0"/>
              <a:t>Example</a:t>
            </a:r>
          </a:p>
          <a:p>
            <a:pPr lvl="2"/>
            <a:r>
              <a:rPr lang="en-US" altLang="ko-KR" dirty="0"/>
              <a:t>There are 200 tickets (Global currency)</a:t>
            </a:r>
          </a:p>
          <a:p>
            <a:pPr lvl="2"/>
            <a:r>
              <a:rPr lang="en-US" altLang="ko-KR" dirty="0"/>
              <a:t>Process A has 100 tickets</a:t>
            </a:r>
          </a:p>
          <a:p>
            <a:pPr lvl="2"/>
            <a:r>
              <a:rPr lang="en-US" altLang="ko-KR" dirty="0"/>
              <a:t>Process B has 100 tickets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66620" y="4352926"/>
            <a:ext cx="5876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User A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(A’s currency) to A1 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(global currency)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	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500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(A’s currency) to A2 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(global currency)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94252" y="5135722"/>
            <a:ext cx="5868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User B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(B’s currency) to B1 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100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(global currency)</a:t>
            </a:r>
          </a:p>
        </p:txBody>
      </p:sp>
    </p:spTree>
    <p:extLst>
      <p:ext uri="{BB962C8B-B14F-4D97-AF65-F5344CB8AC3E}">
        <p14:creationId xmlns:p14="http://schemas.microsoft.com/office/powerpoint/2010/main" val="33034691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Ticket Mechanisms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 transfer</a:t>
            </a:r>
          </a:p>
          <a:p>
            <a:pPr lvl="1"/>
            <a:r>
              <a:rPr lang="en-US" altLang="ko-KR" dirty="0"/>
              <a:t>A process can temporarily </a:t>
            </a:r>
            <a:r>
              <a:rPr lang="en-US" altLang="ko-KR" u="sng" dirty="0"/>
              <a:t>hand off</a:t>
            </a:r>
            <a:r>
              <a:rPr lang="en-US" altLang="ko-KR" dirty="0"/>
              <a:t> </a:t>
            </a:r>
            <a:r>
              <a:rPr lang="en-US" altLang="ko-KR" i="1" dirty="0"/>
              <a:t>its tickets </a:t>
            </a:r>
            <a:r>
              <a:rPr lang="en-US" altLang="ko-KR" dirty="0"/>
              <a:t>to another process.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Ticket inflation</a:t>
            </a:r>
          </a:p>
          <a:p>
            <a:pPr lvl="1"/>
            <a:r>
              <a:rPr lang="en-US" altLang="ko-KR" dirty="0"/>
              <a:t>A process can </a:t>
            </a:r>
            <a:r>
              <a:rPr lang="en-US" altLang="ko-KR" u="sng" dirty="0"/>
              <a:t>temporarily raise or lower</a:t>
            </a:r>
            <a:r>
              <a:rPr lang="en-US" altLang="ko-KR" dirty="0"/>
              <a:t> the number of tickets is owns.</a:t>
            </a:r>
          </a:p>
          <a:p>
            <a:pPr lvl="1"/>
            <a:r>
              <a:rPr lang="en-US" altLang="ko-KR" dirty="0"/>
              <a:t>If any one process needs </a:t>
            </a:r>
            <a:r>
              <a:rPr lang="en-US" altLang="ko-KR" i="1" dirty="0"/>
              <a:t>more CPU time</a:t>
            </a:r>
            <a:r>
              <a:rPr lang="en-US" altLang="ko-KR" dirty="0"/>
              <a:t>, it can boost its tickets.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35357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 There are there processes, A, B, and C.</a:t>
            </a:r>
          </a:p>
          <a:p>
            <a:pPr lvl="1"/>
            <a:r>
              <a:rPr lang="en-US" altLang="ko-KR" dirty="0"/>
              <a:t>Keep the processes in a list: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1411880" y="1984290"/>
            <a:ext cx="6184456" cy="868646"/>
            <a:chOff x="1622889" y="1556792"/>
            <a:chExt cx="6184456" cy="868646"/>
          </a:xfrm>
        </p:grpSpPr>
        <p:sp>
          <p:nvSpPr>
            <p:cNvPr id="6" name="TextBox 5"/>
            <p:cNvSpPr txBox="1"/>
            <p:nvPr/>
          </p:nvSpPr>
          <p:spPr>
            <a:xfrm>
              <a:off x="1622889" y="1844824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head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267744" y="2029490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843808" y="1561438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Job:A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Tix:100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719530" y="2024844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4295594" y="1556792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Job:B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Tix:50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5169689" y="2024844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5745753" y="1556792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Job:C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Tix:250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25748" y="1844824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6618475" y="2029490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611560" y="2965008"/>
            <a:ext cx="7992888" cy="3416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counter: used to track if we’ve found the winner yet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counter = 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winner: use some call to a random number generator to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get a value, between 0 and the total # of tickets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winner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getrandom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totaltickets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current: use this to walk through the list of jobs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*current = head;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loop until the sum of ticket values is &gt; the winner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 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(current)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counter = counter + current-&gt;tickets;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(counter &gt; winner)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break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found the winner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	current = current-&gt;next;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}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’current’ is the winner: schedule it...</a:t>
            </a:r>
          </a:p>
        </p:txBody>
      </p:sp>
    </p:spTree>
    <p:extLst>
      <p:ext uri="{BB962C8B-B14F-4D97-AF65-F5344CB8AC3E}">
        <p14:creationId xmlns:p14="http://schemas.microsoft.com/office/powerpoint/2010/main" val="2422559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(Cont.)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U</a:t>
                </a:r>
                <a:r>
                  <a:rPr lang="en-US" altLang="ko-KR" dirty="0"/>
                  <a:t>: unfairness metric</a:t>
                </a:r>
              </a:p>
              <a:p>
                <a:pPr lvl="1"/>
                <a:r>
                  <a:rPr lang="en-US" altLang="ko-KR" dirty="0"/>
                  <a:t>The time the first job completes divided by the time that the second job completes.</a:t>
                </a:r>
              </a:p>
              <a:p>
                <a:r>
                  <a:rPr lang="en-US" altLang="ko-KR" dirty="0"/>
                  <a:t>Example:</a:t>
                </a:r>
              </a:p>
              <a:p>
                <a:pPr lvl="1"/>
                <a:r>
                  <a:rPr lang="en-US" altLang="ko-KR" dirty="0"/>
                  <a:t>There are two jobs, each jobs has runtime 10.</a:t>
                </a:r>
              </a:p>
              <a:p>
                <a:pPr lvl="2"/>
                <a:r>
                  <a:rPr lang="en-US" altLang="ko-KR" dirty="0"/>
                  <a:t>First job finishes at time 10</a:t>
                </a:r>
              </a:p>
              <a:p>
                <a:pPr lvl="2"/>
                <a:r>
                  <a:rPr lang="en-US" altLang="ko-KR" dirty="0"/>
                  <a:t>Second job finishes at time 20</a:t>
                </a:r>
              </a:p>
              <a:p>
                <a:pPr lvl="1"/>
                <a:r>
                  <a:rPr lang="en-US" altLang="ko-KR" b="0" dirty="0">
                    <a:latin typeface="Courier New" pitchFamily="49" charset="0"/>
                    <a:cs typeface="Courier New" pitchFamily="49" charset="0"/>
                  </a:rPr>
                  <a:t>U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10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20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=0.5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U</a:t>
                </a:r>
                <a:r>
                  <a:rPr lang="en-US" altLang="ko-KR" dirty="0"/>
                  <a:t> will be close to 1 when both jobs finish at nearly the same time.</a:t>
                </a:r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74889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Lottery Fairness Study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are two jobs.</a:t>
            </a:r>
          </a:p>
          <a:p>
            <a:pPr lvl="1"/>
            <a:r>
              <a:rPr lang="en-US" altLang="ko-KR" dirty="0"/>
              <a:t>Each jobs has the same number of tickets (100).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3672408" cy="3322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547664" y="5517232"/>
            <a:ext cx="6408712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When the job length is not very long,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average unfairness can be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quite severe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20112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Stride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Stride</a:t>
            </a:r>
            <a:r>
              <a:rPr lang="en-US" altLang="ko-KR" dirty="0"/>
              <a:t> of each process</a:t>
            </a:r>
          </a:p>
          <a:p>
            <a:pPr lvl="1"/>
            <a:r>
              <a:rPr lang="en-US" altLang="ko-KR" dirty="0"/>
              <a:t>(A large number) / (the number of tickets of the process)</a:t>
            </a:r>
          </a:p>
          <a:p>
            <a:pPr lvl="1"/>
            <a:r>
              <a:rPr lang="en-US" altLang="ko-KR" dirty="0"/>
              <a:t>Example: A large number = 10,000</a:t>
            </a:r>
          </a:p>
          <a:p>
            <a:pPr lvl="2"/>
            <a:r>
              <a:rPr lang="en-US" altLang="ko-KR" dirty="0"/>
              <a:t>Process A has 100 tickets </a:t>
            </a:r>
            <a:r>
              <a:rPr lang="en-US" altLang="ko-KR" dirty="0">
                <a:sym typeface="Wingdings" pitchFamily="2" charset="2"/>
              </a:rPr>
              <a:t> stride of A is 100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Process B has 50 tickets  stride of B is 200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process runs, increment a counter(=pass value) for it by its stride.</a:t>
            </a:r>
          </a:p>
          <a:p>
            <a:pPr lvl="1"/>
            <a:r>
              <a:rPr lang="en-US" altLang="ko-KR" dirty="0"/>
              <a:t>Pick the process to run that has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the lowest pass value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1560" y="4584431"/>
            <a:ext cx="7992888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current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remove_min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(queue);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pick client with minimum pass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schedule(current); 	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use resource for quantum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current-&gt;pass += current-&gt;stride;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compute next pass using stride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insert(queue, current);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put back into the queue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9832" y="5415428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pseudo code implementation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07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States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process can be one of three states.</a:t>
            </a:r>
          </a:p>
          <a:p>
            <a:pPr lvl="1"/>
            <a:r>
              <a:rPr lang="en-US" altLang="ko-KR" b="1" dirty="0"/>
              <a:t>Running</a:t>
            </a:r>
          </a:p>
          <a:p>
            <a:pPr lvl="2"/>
            <a:r>
              <a:rPr lang="en-US" altLang="ko-KR" dirty="0"/>
              <a:t>A process is running on a processor.</a:t>
            </a:r>
          </a:p>
          <a:p>
            <a:pPr lvl="1"/>
            <a:r>
              <a:rPr lang="en-US" altLang="ko-KR" b="1" dirty="0"/>
              <a:t>Ready</a:t>
            </a:r>
          </a:p>
          <a:p>
            <a:pPr lvl="2"/>
            <a:r>
              <a:rPr lang="en-US" altLang="ko-KR" dirty="0"/>
              <a:t>A process is ready to run but for some reason the OS has chosen not to run it at this given moment.</a:t>
            </a:r>
          </a:p>
          <a:p>
            <a:pPr lvl="1"/>
            <a:r>
              <a:rPr lang="en-US" altLang="ko-KR" b="1" dirty="0"/>
              <a:t>Blocked</a:t>
            </a:r>
          </a:p>
          <a:p>
            <a:pPr lvl="2"/>
            <a:r>
              <a:rPr lang="en-US" altLang="ko-KR" dirty="0"/>
              <a:t>A process has performed some kind of operation.</a:t>
            </a:r>
          </a:p>
          <a:p>
            <a:pPr lvl="2"/>
            <a:r>
              <a:rPr lang="en-US" altLang="ko-KR" dirty="0"/>
              <a:t>When a process initiates an I/O request to a disk, it becomes blocked and thus some other process can use the processor.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39885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Stride Scheduling Example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259632" y="2132856"/>
            <a:ext cx="640871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084168" y="1414517"/>
            <a:ext cx="0" cy="3454643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15616" y="141277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(stride=100)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71800" y="1414517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(stride=200)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7984" y="141277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(stride=40)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6176" y="14127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Who Runs?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0" y="2204864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5816" y="2204864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4008" y="2211829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28184" y="2204864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</a:p>
          <a:p>
            <a:pPr algn="ctr"/>
            <a:r>
              <a:rPr lang="en-US" altLang="ko-KR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B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051720" y="5301208"/>
            <a:ext cx="5112568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 new job enters with pass value 0,</a:t>
            </a:r>
            <a:endParaRPr lang="en-US" altLang="ko-KR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It will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monopolize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the CPU!</a:t>
            </a:r>
            <a:endParaRPr lang="en-US" altLang="ko-KR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55464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10.</a:t>
            </a:r>
            <a:br>
              <a:rPr lang="en-US" altLang="ko-KR" dirty="0"/>
            </a:br>
            <a:r>
              <a:rPr lang="en-US" altLang="ko-KR" sz="4000" dirty="0"/>
              <a:t>Multiprocessor Scheduling (Advanced)</a:t>
            </a:r>
            <a:endParaRPr lang="en-US" sz="40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rgbClr val="D34817">
                  <a:lumMod val="75000"/>
                </a:srgbClr>
              </a:buClr>
            </a:pPr>
            <a:r>
              <a:rPr lang="ko-KR" altLang="en-US" dirty="0">
                <a:solidFill>
                  <a:prstClr val="black"/>
                </a:solidFill>
              </a:rPr>
              <a:t>임종범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en-US" altLang="ko-KR" i="1" dirty="0">
                <a:solidFill>
                  <a:prstClr val="black"/>
                </a:solidFill>
                <a:latin typeface="Georgia" panose="02040502050405020303" pitchFamily="18" charset="0"/>
              </a:rPr>
              <a:t>jblim@kpu.ac.kr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8664575" y="6354763"/>
            <a:ext cx="479425" cy="365125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856618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Multiprocessor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rise of the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multicore processor </a:t>
            </a:r>
            <a:r>
              <a:rPr lang="en-US" altLang="ko-KR" dirty="0"/>
              <a:t>is the source of multiprocessor-scheduling proliferation.</a:t>
            </a:r>
          </a:p>
          <a:p>
            <a:pPr lvl="1"/>
            <a:r>
              <a:rPr lang="en-US" altLang="ko-KR" b="1" dirty="0"/>
              <a:t>Multicore</a:t>
            </a:r>
            <a:r>
              <a:rPr lang="en-US" altLang="ko-KR" dirty="0"/>
              <a:t>: Multiple CPU cores are packed onto a single chip.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Adding more CPUs </a:t>
            </a:r>
            <a:r>
              <a:rPr lang="en-US" altLang="ko-KR" u="sng" dirty="0"/>
              <a:t>does not</a:t>
            </a:r>
            <a:r>
              <a:rPr lang="en-US" altLang="ko-KR" dirty="0"/>
              <a:t> make that single application run faster. </a:t>
            </a:r>
            <a:r>
              <a:rPr lang="en-US" altLang="ko-KR" dirty="0">
                <a:sym typeface="Wingdings" pitchFamily="2" charset="2"/>
              </a:rPr>
              <a:t> You’ll have to rewrite application to run in parallel, using </a:t>
            </a:r>
            <a:r>
              <a:rPr lang="en-US" altLang="ko-KR" b="1" dirty="0">
                <a:sym typeface="Wingdings" pitchFamily="2" charset="2"/>
              </a:rPr>
              <a:t>threads</a:t>
            </a:r>
            <a:r>
              <a:rPr lang="en-US" altLang="ko-KR" dirty="0">
                <a:sym typeface="Wingdings" pitchFamily="2" charset="2"/>
              </a:rPr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051720" y="4221088"/>
            <a:ext cx="5112568" cy="720080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How to schedule jobs on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Multiple CPUs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723800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CPU with cache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340768"/>
            <a:ext cx="1368152" cy="11521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CPU</a:t>
            </a:r>
            <a:endParaRPr lang="ko-KR" altLang="en-US" sz="2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2492896"/>
            <a:ext cx="136815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Cache</a:t>
            </a:r>
            <a:endParaRPr lang="ko-KR" altLang="en-US" sz="2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592" y="3212976"/>
            <a:ext cx="1368152" cy="9361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Memory</a:t>
            </a:r>
            <a:endParaRPr lang="ko-KR" altLang="en-US" sz="2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582301" y="2924944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1223628" y="4941168"/>
            <a:ext cx="6804756" cy="936104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By keeping data in cache, the system can make slow memory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appear to be a fast 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87824" y="1772816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Small, fast memories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Hold copies of </a:t>
            </a:r>
            <a:r>
              <a:rPr lang="en-US" altLang="ko-KR" u="sng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popular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data that is found in the main memory.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Utilize </a:t>
            </a:r>
            <a:r>
              <a:rPr lang="en-US" altLang="ko-KR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temporal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and </a:t>
            </a:r>
            <a:r>
              <a:rPr lang="en-US" altLang="ko-KR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spatial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locality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87824" y="3646765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Holds all of the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Access to main memory is slower than cache.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87824" y="1412776"/>
            <a:ext cx="109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Cache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87824" y="327569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Main Memory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꺾인 연결선 17"/>
          <p:cNvCxnSpPr>
            <a:stCxn id="7" idx="3"/>
            <a:endCxn id="15" idx="1"/>
          </p:cNvCxnSpPr>
          <p:nvPr/>
        </p:nvCxnSpPr>
        <p:spPr>
          <a:xfrm flipV="1">
            <a:off x="2267744" y="1597442"/>
            <a:ext cx="720080" cy="1111478"/>
          </a:xfrm>
          <a:prstGeom prst="bentConnector3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8" idx="3"/>
            <a:endCxn id="16" idx="1"/>
          </p:cNvCxnSpPr>
          <p:nvPr/>
        </p:nvCxnSpPr>
        <p:spPr>
          <a:xfrm flipV="1">
            <a:off x="2267744" y="3460358"/>
            <a:ext cx="720080" cy="22067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98728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coherence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Consistency of shared resource data stored in multiple caches.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150253" y="3880093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018990" y="3888477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096944" y="4168125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40885" y="4168125"/>
            <a:ext cx="188294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1830" y="3952101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197886" y="4468625"/>
          <a:ext cx="1800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003454" y="4477643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59632" y="483260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2940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80106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27784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499992" y="1628800"/>
            <a:ext cx="0" cy="460851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9512" y="1700808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0. Two CPUs with caches sharing memory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88024" y="1708623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CPU0 reads a data at address 1.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48645" y="2564904"/>
            <a:ext cx="1368153" cy="1323004"/>
            <a:chOff x="467544" y="2420888"/>
            <a:chExt cx="1368153" cy="1323004"/>
          </a:xfrm>
        </p:grpSpPr>
        <p:sp>
          <p:nvSpPr>
            <p:cNvPr id="6" name="직사각형 5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222526" y="2564904"/>
            <a:ext cx="1368153" cy="1323004"/>
            <a:chOff x="467544" y="2420888"/>
            <a:chExt cx="1368153" cy="1323004"/>
          </a:xfrm>
        </p:grpSpPr>
        <p:sp>
          <p:nvSpPr>
            <p:cNvPr id="47" name="직사각형 46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cxnSp>
        <p:nvCxnSpPr>
          <p:cNvPr id="51" name="직선 연결선 50"/>
          <p:cNvCxnSpPr/>
          <p:nvPr/>
        </p:nvCxnSpPr>
        <p:spPr>
          <a:xfrm>
            <a:off x="5974789" y="3880093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843526" y="3888477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921480" y="4168125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965421" y="4168125"/>
            <a:ext cx="188294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66366" y="3952101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6022422" y="4468625"/>
          <a:ext cx="1800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7827990" y="4477643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84168" y="483260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47476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04642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52320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5173181" y="2564904"/>
            <a:ext cx="1368153" cy="1323004"/>
            <a:chOff x="467544" y="2420888"/>
            <a:chExt cx="1368153" cy="1323004"/>
          </a:xfrm>
        </p:grpSpPr>
        <p:sp>
          <p:nvSpPr>
            <p:cNvPr id="63" name="직사각형 62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7047062" y="2564904"/>
            <a:ext cx="1368153" cy="1323004"/>
            <a:chOff x="467544" y="2420888"/>
            <a:chExt cx="1368153" cy="1323004"/>
          </a:xfrm>
        </p:grpSpPr>
        <p:sp>
          <p:nvSpPr>
            <p:cNvPr id="68" name="직사각형 67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364088" y="343778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437782"/>
                <a:ext cx="57606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꺾인 연결선 38"/>
          <p:cNvCxnSpPr>
            <a:stCxn id="56" idx="0"/>
          </p:cNvCxnSpPr>
          <p:nvPr/>
        </p:nvCxnSpPr>
        <p:spPr>
          <a:xfrm rot="16200000" flipV="1">
            <a:off x="6159265" y="3705368"/>
            <a:ext cx="580148" cy="94636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7970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coherence (Cont.)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150253" y="3880093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018990" y="3888477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096944" y="4168125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40885" y="4168125"/>
            <a:ext cx="188294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1830" y="3952101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197886" y="4468625"/>
          <a:ext cx="1800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003454" y="4477643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59632" y="483260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2940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80106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27784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499992" y="1628800"/>
            <a:ext cx="0" cy="460851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9512" y="1700808"/>
                <a:ext cx="4176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</a:rPr>
                      <m:t>𝐷</m:t>
                    </m:r>
                  </m:oMath>
                </a14:m>
                <a:r>
                  <a:rPr lang="ko-KR" altLang="en-US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is updated and CPU1 is scheduled.</a:t>
                </a:r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700808"/>
                <a:ext cx="4176464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729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4788024" y="1708623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3. CPU1 re-reads the value at address A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48645" y="2564904"/>
            <a:ext cx="1368153" cy="1323004"/>
            <a:chOff x="467544" y="2420888"/>
            <a:chExt cx="1368153" cy="1323004"/>
          </a:xfrm>
        </p:grpSpPr>
        <p:sp>
          <p:nvSpPr>
            <p:cNvPr id="6" name="직사각형 5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222526" y="2564904"/>
            <a:ext cx="1368153" cy="1323004"/>
            <a:chOff x="467544" y="2420888"/>
            <a:chExt cx="1368153" cy="1323004"/>
          </a:xfrm>
        </p:grpSpPr>
        <p:sp>
          <p:nvSpPr>
            <p:cNvPr id="47" name="직사각형 46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cxnSp>
        <p:nvCxnSpPr>
          <p:cNvPr id="51" name="직선 연결선 50"/>
          <p:cNvCxnSpPr/>
          <p:nvPr/>
        </p:nvCxnSpPr>
        <p:spPr>
          <a:xfrm>
            <a:off x="5974789" y="3880093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843526" y="3888477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921480" y="4168125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965421" y="4168125"/>
            <a:ext cx="188294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66366" y="3952101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6022422" y="4468625"/>
          <a:ext cx="1800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7827990" y="4477643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84168" y="483260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47476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04642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52320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5173181" y="2564904"/>
            <a:ext cx="1368153" cy="1323004"/>
            <a:chOff x="467544" y="2420888"/>
            <a:chExt cx="1368153" cy="1323004"/>
          </a:xfrm>
        </p:grpSpPr>
        <p:sp>
          <p:nvSpPr>
            <p:cNvPr id="63" name="직사각형 62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7047062" y="2564904"/>
            <a:ext cx="1368153" cy="1323004"/>
            <a:chOff x="467544" y="2420888"/>
            <a:chExt cx="1368153" cy="1323004"/>
          </a:xfrm>
        </p:grpSpPr>
        <p:sp>
          <p:nvSpPr>
            <p:cNvPr id="68" name="직사각형 67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364088" y="343778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437782"/>
                <a:ext cx="57606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꺾인 연결선 38"/>
          <p:cNvCxnSpPr>
            <a:stCxn id="56" idx="0"/>
          </p:cNvCxnSpPr>
          <p:nvPr/>
        </p:nvCxnSpPr>
        <p:spPr>
          <a:xfrm rot="5400000" flipH="1" flipV="1">
            <a:off x="7088873" y="3713742"/>
            <a:ext cx="588532" cy="92123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61831" y="343778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31" y="3437782"/>
                <a:ext cx="57606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7236296" y="342900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3429000"/>
                <a:ext cx="57606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모서리가 둥근 직사각형 74"/>
              <p:cNvSpPr/>
              <p:nvPr/>
            </p:nvSpPr>
            <p:spPr>
              <a:xfrm>
                <a:off x="4932040" y="5357472"/>
                <a:ext cx="3994072" cy="936104"/>
              </a:xfrm>
              <a:prstGeom prst="roundRect">
                <a:avLst>
                  <a:gd name="adj" fmla="val 14582"/>
                </a:avLst>
              </a:prstGeom>
              <a:solidFill>
                <a:srgbClr val="FFC000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CPU1 gets the 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old value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  <a:ea typeface="맑은 고딕" panose="020B0503020000020004" pitchFamily="50" charset="-127"/>
                      </a:rPr>
                      <m:t>𝑫</m:t>
                    </m:r>
                  </m:oMath>
                </a14:m>
                <a:r>
                  <a:rPr lang="en-US" altLang="ko-KR" sz="16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  <a:p>
                <a:pPr algn="ctr"/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instead of the correct value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prstClr val="black"/>
                        </a:solidFill>
                        <a:latin typeface="Cambria Math"/>
                        <a:ea typeface="맑은 고딕" panose="020B0503020000020004" pitchFamily="50" charset="-127"/>
                      </a:rPr>
                      <m:t>𝑫</m:t>
                    </m:r>
                    <m:r>
                      <a:rPr lang="en-US" altLang="ko-KR" sz="1600" b="1" i="1" smtClean="0">
                        <a:solidFill>
                          <a:prstClr val="black"/>
                        </a:solidFill>
                        <a:latin typeface="Cambria Math"/>
                        <a:ea typeface="맑은 고딕" panose="020B0503020000020004" pitchFamily="50" charset="-127"/>
                      </a:rPr>
                      <m:t>′</m:t>
                    </m:r>
                  </m:oMath>
                </a14:m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75" name="모서리가 둥근 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357472"/>
                <a:ext cx="3994072" cy="936104"/>
              </a:xfrm>
              <a:prstGeom prst="roundRect">
                <a:avLst>
                  <a:gd name="adj" fmla="val 14582"/>
                </a:avLst>
              </a:prstGeom>
              <a:blipFill rotWithShape="1">
                <a:blip r:embed="rId8"/>
                <a:stretch>
                  <a:fillRect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07875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coherence 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Bus snooping</a:t>
            </a:r>
          </a:p>
          <a:p>
            <a:pPr lvl="1"/>
            <a:r>
              <a:rPr lang="en-US" altLang="ko-KR" dirty="0"/>
              <a:t>Each cache pays attention to memory updates by </a:t>
            </a:r>
            <a:r>
              <a:rPr lang="en-US" altLang="ko-KR" b="1" dirty="0"/>
              <a:t>observing the bus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When a CPU sees an update for a data item it holds in its cache, it will notice the change and either </a:t>
            </a:r>
            <a:r>
              <a:rPr lang="en-US" altLang="ko-KR" u="sng" dirty="0"/>
              <a:t>invalidate</a:t>
            </a:r>
            <a:r>
              <a:rPr lang="en-US" altLang="ko-KR" dirty="0"/>
              <a:t> its copy or </a:t>
            </a:r>
            <a:r>
              <a:rPr lang="en-US" altLang="ko-KR" u="sng" dirty="0"/>
              <a:t>update</a:t>
            </a:r>
            <a:r>
              <a:rPr lang="en-US" altLang="ko-KR" dirty="0"/>
              <a:t> it.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787835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Don’t forget synchronization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accessing shared data across CPUs,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mutual exclusion</a:t>
            </a:r>
            <a:r>
              <a:rPr lang="en-US" altLang="ko-KR" dirty="0"/>
              <a:t> primitives should likely be used to </a:t>
            </a:r>
            <a:r>
              <a:rPr lang="en-US" altLang="ko-KR" u="sng" dirty="0"/>
              <a:t>guarantee correctness</a:t>
            </a:r>
            <a:r>
              <a:rPr lang="en-US" altLang="ko-KR" dirty="0"/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1560" y="2132856"/>
            <a:ext cx="7992888" cy="23083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*next;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}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List_Pop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head;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remember old head ...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 = head-&gt;value;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... and its value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head = head-&gt;next;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advance head to next pointer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free(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free old head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return value at head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1790" y="4441180"/>
            <a:ext cx="369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Simple List Delete Code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0353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Don’t forget synchronization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1560" y="1703569"/>
            <a:ext cx="7992888" cy="28623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pthread_mtuex_t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*next;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}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List_Pop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		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lock(&amp;m)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head;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remember old head ...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 = head-&gt;value;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... and its value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head = head-&gt;next;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advance head to next pointer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free(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free old head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		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unlock(&amp;m)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return value at head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1790" y="4557179"/>
            <a:ext cx="369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Simple List Delete Code with lock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594313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Affinity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Keep a process 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the same CPU </a:t>
            </a:r>
            <a:r>
              <a:rPr lang="en-US" altLang="ko-KR" dirty="0"/>
              <a:t>if at all possible</a:t>
            </a:r>
          </a:p>
          <a:p>
            <a:pPr lvl="1"/>
            <a:r>
              <a:rPr lang="en-US" altLang="ko-KR" dirty="0"/>
              <a:t>A process builds up a fair bit of state </a:t>
            </a:r>
            <a:r>
              <a:rPr lang="en-US" altLang="ko-KR" u="sng" dirty="0"/>
              <a:t>in the cache</a:t>
            </a:r>
            <a:r>
              <a:rPr lang="en-US" altLang="ko-KR" dirty="0"/>
              <a:t> of a CPU.</a:t>
            </a:r>
          </a:p>
          <a:p>
            <a:pPr lvl="1"/>
            <a:r>
              <a:rPr lang="en-US" altLang="ko-KR" dirty="0"/>
              <a:t>The next time the process run, it will run faster if some of its state is </a:t>
            </a:r>
            <a:r>
              <a:rPr lang="en-US" altLang="ko-KR" i="1" dirty="0"/>
              <a:t>already present </a:t>
            </a:r>
            <a:r>
              <a:rPr lang="en-US" altLang="ko-KR" dirty="0"/>
              <a:t>in the cache on that CPU.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043608" y="3212976"/>
            <a:ext cx="6984776" cy="936104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multiprocessor scheduler should consider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cache affinity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when making its scheduling decision.</a:t>
            </a:r>
          </a:p>
        </p:txBody>
      </p:sp>
    </p:spTree>
    <p:extLst>
      <p:ext uri="{BB962C8B-B14F-4D97-AF65-F5344CB8AC3E}">
        <p14:creationId xmlns:p14="http://schemas.microsoft.com/office/powerpoint/2010/main" val="1855718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State Transition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타원 5"/>
          <p:cNvSpPr/>
          <p:nvPr/>
        </p:nvSpPr>
        <p:spPr>
          <a:xfrm>
            <a:off x="1691681" y="1340968"/>
            <a:ext cx="1800200" cy="1800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Running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652120" y="1340968"/>
            <a:ext cx="1800200" cy="1800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Ready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563888" y="3933256"/>
            <a:ext cx="1800000" cy="180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Blocked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666554" y="2215755"/>
            <a:ext cx="1841550" cy="0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67249" y="1783707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Descheduled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51920" y="2431779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Scheduled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666554" y="2359771"/>
            <a:ext cx="184155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80112" y="359470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I/O: done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H="1" flipV="1">
            <a:off x="3200824" y="3061810"/>
            <a:ext cx="651096" cy="943654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51720" y="359470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I/O: initiate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5256112" y="3117182"/>
            <a:ext cx="648000" cy="93600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77108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Single queue Multiprocessor Scheduling (SQMS)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Put all jobs that need to be scheduled into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 single queue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Each CPU simply picks the next job from the globally shared queue.</a:t>
            </a:r>
          </a:p>
          <a:p>
            <a:pPr lvl="1"/>
            <a:r>
              <a:rPr lang="en-US" altLang="ko-KR" dirty="0"/>
              <a:t>Cons:</a:t>
            </a:r>
          </a:p>
          <a:p>
            <a:pPr lvl="2"/>
            <a:r>
              <a:rPr lang="en-US" altLang="ko-KR" dirty="0"/>
              <a:t>Some form of </a:t>
            </a:r>
            <a:r>
              <a:rPr lang="en-US" altLang="ko-KR" b="1" dirty="0"/>
              <a:t>locking</a:t>
            </a:r>
            <a:r>
              <a:rPr lang="en-US" altLang="ko-KR" dirty="0"/>
              <a:t> have to be inserted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>
                <a:solidFill>
                  <a:srgbClr val="FF0000"/>
                </a:solidFill>
              </a:rPr>
              <a:t>Lack of scalability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Cache affinity</a:t>
            </a:r>
          </a:p>
          <a:p>
            <a:pPr lvl="2"/>
            <a:r>
              <a:rPr lang="en-US" altLang="ko-KR" dirty="0"/>
              <a:t>Example: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Possible job scheduler across CPUs: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2331454" y="2913298"/>
            <a:ext cx="5725374" cy="375670"/>
            <a:chOff x="1331640" y="3701402"/>
            <a:chExt cx="5725374" cy="375670"/>
          </a:xfrm>
        </p:grpSpPr>
        <p:sp>
          <p:nvSpPr>
            <p:cNvPr id="7" name="TextBox 6"/>
            <p:cNvSpPr txBox="1"/>
            <p:nvPr/>
          </p:nvSpPr>
          <p:spPr>
            <a:xfrm>
              <a:off x="1331640" y="3717032"/>
              <a:ext cx="801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Queue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056735" y="389714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632799" y="3701787"/>
              <a:ext cx="359944" cy="3599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003454" y="3892502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375417" y="3712482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5868144" y="389714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3347864" y="3701498"/>
              <a:ext cx="359944" cy="35994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3718519" y="3892213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4067944" y="3701402"/>
              <a:ext cx="359944" cy="35994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4438599" y="3892117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4788024" y="3701498"/>
              <a:ext cx="359944" cy="3599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D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5158679" y="3892213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5508104" y="3717128"/>
              <a:ext cx="359944" cy="35994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340758" y="4000315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410385"/>
              </p:ext>
            </p:extLst>
          </p:nvPr>
        </p:nvGraphicFramePr>
        <p:xfrm>
          <a:off x="3101119" y="3989021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340758" y="4432363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819160"/>
              </p:ext>
            </p:extLst>
          </p:nvPr>
        </p:nvGraphicFramePr>
        <p:xfrm>
          <a:off x="3101119" y="4421069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339752" y="4864411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589540"/>
              </p:ext>
            </p:extLst>
          </p:nvPr>
        </p:nvGraphicFramePr>
        <p:xfrm>
          <a:off x="3100113" y="4853117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340758" y="5293474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CPU3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674638"/>
              </p:ext>
            </p:extLst>
          </p:nvPr>
        </p:nvGraphicFramePr>
        <p:xfrm>
          <a:off x="3101119" y="5282180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227887" y="3996836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2725" y="4428884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58355" y="4860932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58355" y="5314466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1262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Scheduling Example with Cache affinity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u="sng" dirty="0"/>
              <a:t>Preserving affinity</a:t>
            </a:r>
            <a:r>
              <a:rPr lang="en-US" altLang="ko-KR" dirty="0"/>
              <a:t> for most</a:t>
            </a:r>
            <a:endParaRPr lang="ko-KR" altLang="en-US" dirty="0"/>
          </a:p>
          <a:p>
            <a:pPr lvl="2"/>
            <a:r>
              <a:rPr lang="en-US" altLang="ko-KR" dirty="0"/>
              <a:t>Jobs A through D are not moved across processors.</a:t>
            </a:r>
          </a:p>
          <a:p>
            <a:pPr lvl="2"/>
            <a:r>
              <a:rPr lang="en-US" altLang="ko-KR" dirty="0"/>
              <a:t>Only job e Migrating from CPU to CPU.</a:t>
            </a:r>
          </a:p>
          <a:p>
            <a:pPr lvl="1"/>
            <a:r>
              <a:rPr lang="en-US" altLang="ko-KR" dirty="0"/>
              <a:t>Implementing such a scheme can be </a:t>
            </a:r>
            <a:r>
              <a:rPr lang="en-US" altLang="ko-KR" b="1" dirty="0"/>
              <a:t>complex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835696" y="1253130"/>
            <a:ext cx="5725374" cy="375670"/>
            <a:chOff x="1331640" y="3701402"/>
            <a:chExt cx="5725374" cy="375670"/>
          </a:xfrm>
        </p:grpSpPr>
        <p:sp>
          <p:nvSpPr>
            <p:cNvPr id="7" name="TextBox 6"/>
            <p:cNvSpPr txBox="1"/>
            <p:nvPr/>
          </p:nvSpPr>
          <p:spPr>
            <a:xfrm>
              <a:off x="1331640" y="3717032"/>
              <a:ext cx="801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Queue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056735" y="389714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632799" y="3701787"/>
              <a:ext cx="359944" cy="3599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003454" y="3892502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375417" y="3712482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5868144" y="389714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3347864" y="3701498"/>
              <a:ext cx="359944" cy="35994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3718519" y="3892213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4067944" y="3701402"/>
              <a:ext cx="359944" cy="35994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4438599" y="3892117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4788024" y="3701498"/>
              <a:ext cx="359944" cy="3599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D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5158679" y="3892213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5508104" y="3717128"/>
              <a:ext cx="359944" cy="35994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48967" y="2000134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3309328" y="1988840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548967" y="243218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3309328" y="2420888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547961" y="2864230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3308322" y="2852936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548967" y="3293293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CPU3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3309328" y="3281999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436096" y="1996655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50934" y="2428703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66564" y="2860751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66564" y="3314285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14634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Multi-queue Multiprocessor Scheduling (MQMS)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MQMS consists of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multiple scheduling queues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Each queue will follow a particular scheduling discipline.</a:t>
            </a:r>
          </a:p>
          <a:p>
            <a:pPr lvl="1"/>
            <a:r>
              <a:rPr lang="en-US" altLang="ko-KR" dirty="0"/>
              <a:t>When a job enters the system, it is placed on </a:t>
            </a:r>
            <a:r>
              <a:rPr lang="en-US" altLang="ko-KR" b="1" dirty="0"/>
              <a:t>exactly one </a:t>
            </a:r>
            <a:r>
              <a:rPr lang="en-US" altLang="ko-KR" dirty="0"/>
              <a:t>scheduling queue.</a:t>
            </a:r>
          </a:p>
          <a:p>
            <a:pPr lvl="1"/>
            <a:r>
              <a:rPr lang="en-US" altLang="ko-KR" dirty="0"/>
              <a:t>Avoid the problems of </a:t>
            </a:r>
            <a:r>
              <a:rPr lang="en-US" altLang="ko-KR" u="sng" dirty="0"/>
              <a:t>information sharing</a:t>
            </a:r>
            <a:r>
              <a:rPr lang="en-US" altLang="ko-KR" dirty="0"/>
              <a:t> and </a:t>
            </a:r>
            <a:r>
              <a:rPr lang="en-US" altLang="ko-KR" u="sng" dirty="0"/>
              <a:t>synchronization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874177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MQMS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With </a:t>
            </a:r>
            <a:r>
              <a:rPr lang="en-US" altLang="ko-KR" b="1" dirty="0"/>
              <a:t>round robin</a:t>
            </a:r>
            <a:r>
              <a:rPr lang="en-US" altLang="ko-KR" dirty="0"/>
              <a:t>, the system might produce a schedule that looks like this: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79712" y="2341065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416871" y="2521181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2992935" y="2325820"/>
            <a:ext cx="359944" cy="3599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412715" y="2516246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5975418" y="2325435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346073" y="2516150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6695498" y="2325531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6" y="315226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15616" y="370140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78920" y="2341065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1907708" y="3140968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1907704" y="3706232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모서리가 둥근 직사각형 35"/>
          <p:cNvSpPr/>
          <p:nvPr/>
        </p:nvSpPr>
        <p:spPr>
          <a:xfrm>
            <a:off x="1242151" y="5085184"/>
            <a:ext cx="6582780" cy="720080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MQMS provides more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scalability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and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cache affinity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36296" y="309044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36296" y="366651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3355679" y="2516150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3705104" y="2325531"/>
            <a:ext cx="359944" cy="35994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24004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 Imbalance issue of MQMS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After job C in Q0 finishes: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After job A in Q0 finishes: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79712" y="1604199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416871" y="1784315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992935" y="1588954"/>
            <a:ext cx="359944" cy="3599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412715" y="1779380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5975418" y="1588569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346073" y="1779284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6695498" y="1588665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2154441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6" y="2581051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78920" y="1604199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856111"/>
              </p:ext>
            </p:extLst>
          </p:nvPr>
        </p:nvGraphicFramePr>
        <p:xfrm>
          <a:off x="1907708" y="2143147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366134"/>
              </p:ext>
            </p:extLst>
          </p:nvPr>
        </p:nvGraphicFramePr>
        <p:xfrm>
          <a:off x="1907704" y="2585881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236296" y="2092625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36296" y="2546159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67744" y="2978207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gets twice as much CPU as 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and 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79712" y="4164710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416871" y="4344826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5412715" y="4339891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5975418" y="4149080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6346073" y="4339795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6695498" y="4149176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15616" y="471495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15616" y="514156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78920" y="4164710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1907704" y="5146392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7236296" y="465313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36296" y="510667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67744" y="5538718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 will be left idle!</a:t>
            </a:r>
          </a:p>
        </p:txBody>
      </p:sp>
    </p:spTree>
    <p:extLst>
      <p:ext uri="{BB962C8B-B14F-4D97-AF65-F5344CB8AC3E}">
        <p14:creationId xmlns:p14="http://schemas.microsoft.com/office/powerpoint/2010/main" val="7105998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deal with load imbalance?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answer is to move jobs (</a:t>
            </a:r>
            <a:r>
              <a:rPr lang="en-US" altLang="ko-KR" b="1" dirty="0"/>
              <a:t>Migration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/>
              <a:t>Example: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3688" y="222049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200847" y="2400610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005795" y="2395675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5568498" y="2204864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939153" y="2395579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6288578" y="2204960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222049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75398" y="366065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212557" y="3840770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017505" y="3835835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5580208" y="3645024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771800" y="3645120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83710" y="366065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3688" y="4812782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200847" y="4992898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005795" y="4987963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2800817" y="4802087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574260" y="4812926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0" y="4812782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75656" y="2060848"/>
            <a:ext cx="5472608" cy="648072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475656" y="3501008"/>
            <a:ext cx="5472608" cy="648072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475656" y="4653136"/>
            <a:ext cx="5472608" cy="648072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35896" y="42210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Or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3941978" y="2852936"/>
            <a:ext cx="269982" cy="504056"/>
          </a:xfrm>
          <a:prstGeom prst="down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30010" y="2884299"/>
            <a:ext cx="4662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The OS moves one of </a:t>
            </a:r>
            <a:r>
              <a:rPr lang="en-US" altLang="ko-KR" sz="1600" b="1" dirty="0">
                <a:solidFill>
                  <a:srgbClr val="1F497D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 or </a:t>
            </a:r>
            <a:r>
              <a:rPr lang="en-US" altLang="ko-KR" sz="1600" b="1" dirty="0">
                <a:solidFill>
                  <a:srgbClr val="1F497D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</a:t>
            </a:r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 to CPU 0</a:t>
            </a:r>
            <a:endParaRPr lang="ko-KR" altLang="en-US" sz="1600" b="1" dirty="0">
              <a:solidFill>
                <a:srgbClr val="1F497D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9647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How to deal with load imbalance?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more tricky case: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possible migration pattern:</a:t>
            </a:r>
          </a:p>
          <a:p>
            <a:pPr lvl="1"/>
            <a:r>
              <a:rPr lang="en-US" altLang="ko-KR" dirty="0"/>
              <a:t>Keep switching jobs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3688" y="1788446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200847" y="1968562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005795" y="1963627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5568498" y="1772816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939153" y="1963531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6288578" y="1772912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1788446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75656" y="1628800"/>
            <a:ext cx="5472608" cy="648072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779615" y="1796261"/>
            <a:ext cx="359944" cy="3599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3706840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6" y="4205458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1907708" y="3695546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1907704" y="4210288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236296" y="3645024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36296" y="417056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3242923" y="4614061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95736" y="4941168"/>
            <a:ext cx="208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Migrate 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to CPU0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5454602" y="4609946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07415" y="4937053"/>
            <a:ext cx="208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Migrate 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to CPU1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35584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 Stealing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Move jobs between queues</a:t>
            </a:r>
          </a:p>
          <a:p>
            <a:pPr lvl="1"/>
            <a:r>
              <a:rPr lang="en-US" altLang="ko-KR" dirty="0"/>
              <a:t>Implementation:</a:t>
            </a:r>
          </a:p>
          <a:p>
            <a:pPr lvl="2"/>
            <a:r>
              <a:rPr lang="en-US" altLang="ko-KR" dirty="0"/>
              <a:t>A source queue that is </a:t>
            </a:r>
            <a:r>
              <a:rPr lang="en-US" altLang="ko-KR" u="sng" dirty="0"/>
              <a:t>low on jobs</a:t>
            </a:r>
            <a:r>
              <a:rPr lang="en-US" altLang="ko-KR" dirty="0"/>
              <a:t> is picked.</a:t>
            </a:r>
          </a:p>
          <a:p>
            <a:pPr lvl="2"/>
            <a:r>
              <a:rPr lang="en-US" altLang="ko-KR" dirty="0"/>
              <a:t>The source queue occasionally peeks at another target queue.</a:t>
            </a:r>
          </a:p>
          <a:p>
            <a:pPr lvl="2"/>
            <a:r>
              <a:rPr lang="en-US" altLang="ko-KR" dirty="0"/>
              <a:t>If the target queue is </a:t>
            </a:r>
            <a:r>
              <a:rPr lang="en-US" altLang="ko-KR" u="sng" dirty="0"/>
              <a:t>more full than</a:t>
            </a:r>
            <a:r>
              <a:rPr lang="en-US" altLang="ko-KR" dirty="0"/>
              <a:t> the source queue, the source will “</a:t>
            </a:r>
            <a:r>
              <a:rPr lang="en-US" altLang="ko-KR" b="1" dirty="0"/>
              <a:t>steal</a:t>
            </a:r>
            <a:r>
              <a:rPr lang="en-US" altLang="ko-KR" dirty="0"/>
              <a:t>” one or more jobs from the target queue.</a:t>
            </a:r>
          </a:p>
          <a:p>
            <a:pPr lvl="1"/>
            <a:r>
              <a:rPr lang="en-US" altLang="ko-KR" dirty="0"/>
              <a:t>Cons:</a:t>
            </a:r>
          </a:p>
          <a:p>
            <a:pPr lvl="2"/>
            <a:r>
              <a:rPr lang="en-US" altLang="ko-KR" i="1" dirty="0"/>
              <a:t>High overhead</a:t>
            </a:r>
            <a:r>
              <a:rPr lang="en-US" altLang="ko-KR" dirty="0"/>
              <a:t> and trouble </a:t>
            </a:r>
            <a:r>
              <a:rPr lang="en-US" altLang="ko-KR" i="1" dirty="0"/>
              <a:t>scaling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068087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Linux Multiprocessor Schedulers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O(1)</a:t>
            </a:r>
          </a:p>
          <a:p>
            <a:pPr lvl="1"/>
            <a:r>
              <a:rPr lang="en-US" altLang="ko-KR" dirty="0"/>
              <a:t>A Priority-based scheduler</a:t>
            </a:r>
          </a:p>
          <a:p>
            <a:pPr lvl="1"/>
            <a:r>
              <a:rPr lang="en-US" altLang="ko-KR" dirty="0"/>
              <a:t>Use Multiple queues</a:t>
            </a:r>
          </a:p>
          <a:p>
            <a:pPr lvl="1"/>
            <a:r>
              <a:rPr lang="en-US" altLang="ko-KR" dirty="0"/>
              <a:t>Change a process’s priority over time</a:t>
            </a:r>
          </a:p>
          <a:p>
            <a:pPr lvl="1"/>
            <a:r>
              <a:rPr lang="en-US" altLang="ko-KR" dirty="0"/>
              <a:t>Schedule those with highest priority</a:t>
            </a:r>
          </a:p>
          <a:p>
            <a:pPr lvl="1"/>
            <a:r>
              <a:rPr lang="en-US" altLang="ko-KR" dirty="0"/>
              <a:t>Interactivity is a particular focus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Completely Fair Scheduler (CFS)</a:t>
            </a:r>
          </a:p>
          <a:p>
            <a:pPr lvl="1"/>
            <a:r>
              <a:rPr lang="en-US" altLang="ko-KR" dirty="0"/>
              <a:t>Deterministic proportional-share approach</a:t>
            </a:r>
          </a:p>
          <a:p>
            <a:pPr lvl="1"/>
            <a:r>
              <a:rPr lang="en-US" altLang="ko-KR" dirty="0"/>
              <a:t>Multiple queues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978936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Linux Multiprocessor Schedulers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BF Scheduler (BFS)</a:t>
            </a:r>
          </a:p>
          <a:p>
            <a:pPr lvl="1"/>
            <a:r>
              <a:rPr lang="en-US" altLang="ko-KR" dirty="0"/>
              <a:t>A single queue approach</a:t>
            </a:r>
          </a:p>
          <a:p>
            <a:pPr lvl="1"/>
            <a:r>
              <a:rPr lang="en-US" altLang="ko-KR" dirty="0"/>
              <a:t>Proportional-share</a:t>
            </a:r>
          </a:p>
          <a:p>
            <a:pPr lvl="1"/>
            <a:r>
              <a:rPr lang="en-US" altLang="ko-KR" dirty="0"/>
              <a:t>Based on Earliest Eligible Virtual Deadline First(EEVDF)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3815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585</TotalTime>
  <Words>6559</Words>
  <Application>Microsoft Office PowerPoint</Application>
  <PresentationFormat>On-screen Show (4:3)</PresentationFormat>
  <Paragraphs>1664</Paragraphs>
  <Slides>99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10" baseType="lpstr">
      <vt:lpstr>맑은 고딕</vt:lpstr>
      <vt:lpstr>바탕</vt:lpstr>
      <vt:lpstr>Arial</vt:lpstr>
      <vt:lpstr>Calibri</vt:lpstr>
      <vt:lpstr>Cambria Math</vt:lpstr>
      <vt:lpstr>Courier New</vt:lpstr>
      <vt:lpstr>Georgia</vt:lpstr>
      <vt:lpstr>Rockwell</vt:lpstr>
      <vt:lpstr>Rockwell Condensed</vt:lpstr>
      <vt:lpstr>Wingdings</vt:lpstr>
      <vt:lpstr>목판</vt:lpstr>
      <vt:lpstr>04. The Abstraction: The Process</vt:lpstr>
      <vt:lpstr>How to provide the illusion of many CPUs?</vt:lpstr>
      <vt:lpstr>A Process</vt:lpstr>
      <vt:lpstr>Process API</vt:lpstr>
      <vt:lpstr>Process Creation</vt:lpstr>
      <vt:lpstr>Process Creation (Cont.)</vt:lpstr>
      <vt:lpstr>Loading: From Program To Process</vt:lpstr>
      <vt:lpstr>Process States</vt:lpstr>
      <vt:lpstr>Process State Transition</vt:lpstr>
      <vt:lpstr>Data structures</vt:lpstr>
      <vt:lpstr>Example) The xv6 kernel Proc Structure</vt:lpstr>
      <vt:lpstr>Example) The xv6 kernel Proc Structure (Cont.)</vt:lpstr>
      <vt:lpstr>05. Interlude:  Process API</vt:lpstr>
      <vt:lpstr>The fork() System Call</vt:lpstr>
      <vt:lpstr>Calling fork() example (Cont.)</vt:lpstr>
      <vt:lpstr>The wait() System Call</vt:lpstr>
      <vt:lpstr>The wait() System Call (Cont.)</vt:lpstr>
      <vt:lpstr>The exec() System Call</vt:lpstr>
      <vt:lpstr>The exec() System Call (Cont.)</vt:lpstr>
      <vt:lpstr>All of the above with redirection</vt:lpstr>
      <vt:lpstr>All of the above with redirection (Cont.)</vt:lpstr>
      <vt:lpstr>06. Mechanism:  Limited Direct Execution</vt:lpstr>
      <vt:lpstr>How to efficiently virtualize the CPU with control?</vt:lpstr>
      <vt:lpstr>Direct Execution</vt:lpstr>
      <vt:lpstr>Problem 1: Restricted Operation</vt:lpstr>
      <vt:lpstr>System Call</vt:lpstr>
      <vt:lpstr>System Call (Cont.)</vt:lpstr>
      <vt:lpstr>Limited Direction Execution Protocol</vt:lpstr>
      <vt:lpstr>Limited Direction Execution Protocol (Cont.)</vt:lpstr>
      <vt:lpstr>Problem 2: Switching Between Processes</vt:lpstr>
      <vt:lpstr>A cooperative Approach: Wait for system calls</vt:lpstr>
      <vt:lpstr>A Non-Cooperative Approach: OS Takes Control</vt:lpstr>
      <vt:lpstr>Saving and Restoring Context</vt:lpstr>
      <vt:lpstr>Context Switch</vt:lpstr>
      <vt:lpstr>Limited Direction Execution Protocol (Timer interrupt)</vt:lpstr>
      <vt:lpstr>Limited Direction Execution Protocol (Timer interrupt)</vt:lpstr>
      <vt:lpstr>The xv6 Context Switch Code</vt:lpstr>
      <vt:lpstr>Worried About Concurrency?</vt:lpstr>
      <vt:lpstr>07.  Scheduling: Introduction</vt:lpstr>
      <vt:lpstr>Scheduling: Introduction</vt:lpstr>
      <vt:lpstr>Scheduling Metrics</vt:lpstr>
      <vt:lpstr>First In, First Out (FIFO)</vt:lpstr>
      <vt:lpstr>Why FIFO is not that great? – Convoy effect</vt:lpstr>
      <vt:lpstr>Shortest Job First (SJF)</vt:lpstr>
      <vt:lpstr>SJF with Late Arrivals from B and C</vt:lpstr>
      <vt:lpstr>Shortest Time-to-Completion First (STCF)</vt:lpstr>
      <vt:lpstr>Shortest Time-to-Completion First (STCF)</vt:lpstr>
      <vt:lpstr>New scheduling metric: Response time</vt:lpstr>
      <vt:lpstr>Round Robin (RR) Scheduling</vt:lpstr>
      <vt:lpstr>RR Scheduling Example</vt:lpstr>
      <vt:lpstr>The length of the time slice is critical.</vt:lpstr>
      <vt:lpstr>Incorporating I/O</vt:lpstr>
      <vt:lpstr>Incorporating I/O (Cont.)</vt:lpstr>
      <vt:lpstr>Incorporating I/O (Cont.)</vt:lpstr>
      <vt:lpstr>08. Scheduling: Multi-Level Feedback Queue</vt:lpstr>
      <vt:lpstr>Multi-Level Feedback Queue (MLFQ)</vt:lpstr>
      <vt:lpstr>MLFQ: Basic Rules</vt:lpstr>
      <vt:lpstr>MLFQ: Basic Rules (Cont.)</vt:lpstr>
      <vt:lpstr>MLFQ Example</vt:lpstr>
      <vt:lpstr>MLFQ: How to Change Priority</vt:lpstr>
      <vt:lpstr>Example 1: A Single Long-Running Job</vt:lpstr>
      <vt:lpstr>Example 2: Along Came a Short Job</vt:lpstr>
      <vt:lpstr>Example 3: What About I/O?</vt:lpstr>
      <vt:lpstr>Problems with the Basic MLFQ</vt:lpstr>
      <vt:lpstr>The Priority Boost</vt:lpstr>
      <vt:lpstr>Better Accounting</vt:lpstr>
      <vt:lpstr>Tuning MLFQ And Other Issues</vt:lpstr>
      <vt:lpstr>The Solaris MLFQ implementation</vt:lpstr>
      <vt:lpstr>MLFQ: Summary</vt:lpstr>
      <vt:lpstr>09. Scheduling: Proportional Share</vt:lpstr>
      <vt:lpstr>Proportional Share Scheduler</vt:lpstr>
      <vt:lpstr>Basic Concept</vt:lpstr>
      <vt:lpstr>Lottery scheduling</vt:lpstr>
      <vt:lpstr>Ticket Mechanisms</vt:lpstr>
      <vt:lpstr>Ticket Mechanisms (Cont.)</vt:lpstr>
      <vt:lpstr>Implementation</vt:lpstr>
      <vt:lpstr>Implementation (Cont.)</vt:lpstr>
      <vt:lpstr>Lottery Fairness Study</vt:lpstr>
      <vt:lpstr>Stride Scheduling</vt:lpstr>
      <vt:lpstr>Stride Scheduling Example</vt:lpstr>
      <vt:lpstr>10. Multiprocessor Scheduling (Advanced)</vt:lpstr>
      <vt:lpstr>Multiprocessor Scheduling</vt:lpstr>
      <vt:lpstr>Single CPU with cache</vt:lpstr>
      <vt:lpstr>Cache coherence</vt:lpstr>
      <vt:lpstr>Cache coherence (Cont.)</vt:lpstr>
      <vt:lpstr>Cache coherence solution</vt:lpstr>
      <vt:lpstr>Don’t forget synchronization</vt:lpstr>
      <vt:lpstr>Don’t forget synchronization (Cont.)</vt:lpstr>
      <vt:lpstr>Cache Affinity</vt:lpstr>
      <vt:lpstr>Single queue Multiprocessor Scheduling (SQMS)</vt:lpstr>
      <vt:lpstr>Scheduling Example with Cache affinity</vt:lpstr>
      <vt:lpstr>Multi-queue Multiprocessor Scheduling (MQMS)</vt:lpstr>
      <vt:lpstr>MQMS Example</vt:lpstr>
      <vt:lpstr>Load Imbalance issue of MQMS</vt:lpstr>
      <vt:lpstr>How to deal with load imbalance?</vt:lpstr>
      <vt:lpstr>How to deal with load imbalance? (Cont.)</vt:lpstr>
      <vt:lpstr>Work Stealing</vt:lpstr>
      <vt:lpstr>Linux Multiprocessor Schedulers</vt:lpstr>
      <vt:lpstr>Linux Multiprocessor Schedulers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jblim</dc:creator>
  <cp:lastModifiedBy>Lim</cp:lastModifiedBy>
  <cp:revision>161</cp:revision>
  <dcterms:created xsi:type="dcterms:W3CDTF">2017-02-28T02:06:20Z</dcterms:created>
  <dcterms:modified xsi:type="dcterms:W3CDTF">2018-08-29T06:10:48Z</dcterms:modified>
</cp:coreProperties>
</file>