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31"/>
  </p:notesMasterIdLst>
  <p:handoutMasterIdLst>
    <p:handoutMasterId r:id="rId132"/>
  </p:handoutMasterIdLst>
  <p:sldIdLst>
    <p:sldId id="350" r:id="rId2"/>
    <p:sldId id="357" r:id="rId3"/>
    <p:sldId id="356" r:id="rId4"/>
    <p:sldId id="348" r:id="rId5"/>
    <p:sldId id="257" r:id="rId6"/>
    <p:sldId id="34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51" r:id="rId53"/>
    <p:sldId id="305" r:id="rId54"/>
    <p:sldId id="306" r:id="rId55"/>
    <p:sldId id="342" r:id="rId56"/>
    <p:sldId id="343" r:id="rId57"/>
    <p:sldId id="344" r:id="rId58"/>
    <p:sldId id="337" r:id="rId59"/>
    <p:sldId id="307" r:id="rId60"/>
    <p:sldId id="308" r:id="rId61"/>
    <p:sldId id="309" r:id="rId62"/>
    <p:sldId id="310" r:id="rId63"/>
    <p:sldId id="338" r:id="rId64"/>
    <p:sldId id="339" r:id="rId65"/>
    <p:sldId id="340" r:id="rId66"/>
    <p:sldId id="341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52" r:id="rId75"/>
    <p:sldId id="319" r:id="rId76"/>
    <p:sldId id="320" r:id="rId77"/>
    <p:sldId id="321" r:id="rId78"/>
    <p:sldId id="322" r:id="rId79"/>
    <p:sldId id="345" r:id="rId80"/>
    <p:sldId id="346" r:id="rId81"/>
    <p:sldId id="347" r:id="rId82"/>
    <p:sldId id="323" r:id="rId83"/>
    <p:sldId id="324" r:id="rId84"/>
    <p:sldId id="336" r:id="rId85"/>
    <p:sldId id="325" r:id="rId86"/>
    <p:sldId id="353" r:id="rId87"/>
    <p:sldId id="354" r:id="rId88"/>
    <p:sldId id="328" r:id="rId89"/>
    <p:sldId id="329" r:id="rId90"/>
    <p:sldId id="330" r:id="rId91"/>
    <p:sldId id="331" r:id="rId92"/>
    <p:sldId id="332" r:id="rId93"/>
    <p:sldId id="333" r:id="rId94"/>
    <p:sldId id="393" r:id="rId95"/>
    <p:sldId id="358" r:id="rId96"/>
    <p:sldId id="359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5" r:id="rId113"/>
    <p:sldId id="376" r:id="rId114"/>
    <p:sldId id="377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820512820512819"/>
          <c:y val="7.1264367816092022E-2"/>
          <c:w val="0.66300366300366365"/>
          <c:h val="0.66896551724140185"/>
        </c:manualLayout>
      </c:layout>
      <c:lineChart>
        <c:grouping val="standar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8 KB</c:v>
                </c:pt>
              </c:strCache>
            </c:strRef>
          </c:tx>
          <c:spPr>
            <a:ln w="38005">
              <a:solidFill>
                <a:srgbClr val="FFCC00"/>
              </a:solidFill>
              <a:prstDash val="solid"/>
            </a:ln>
          </c:spPr>
          <c:marker>
            <c:symbol val="square"/>
            <c:size val="2"/>
            <c:spPr>
              <a:noFill/>
              <a:ln>
                <a:solidFill>
                  <a:srgbClr val="FFCC00"/>
                </a:solidFill>
                <a:prstDash val="solid"/>
              </a:ln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8.5</c:v>
                </c:pt>
                <c:pt idx="1">
                  <c:v>7.5</c:v>
                </c:pt>
                <c:pt idx="2">
                  <c:v>7.25</c:v>
                </c:pt>
                <c:pt idx="3">
                  <c:v>7.75</c:v>
                </c:pt>
                <c:pt idx="4">
                  <c:v>9.5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D0B-48C8-A0F2-BFACA60034F6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16 KB</c:v>
                </c:pt>
              </c:strCache>
            </c:strRef>
          </c:tx>
          <c:spPr>
            <a:ln w="38005">
              <a:solidFill>
                <a:srgbClr val="00FF00"/>
              </a:solidFill>
              <a:prstDash val="solid"/>
            </a:ln>
          </c:spPr>
          <c:marker>
            <c:symbol val="circle"/>
            <c:size val="2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4</c:v>
                </c:pt>
                <c:pt idx="1">
                  <c:v>2.75</c:v>
                </c:pt>
                <c:pt idx="2">
                  <c:v>2.75</c:v>
                </c:pt>
                <c:pt idx="3">
                  <c:v>3</c:v>
                </c:pt>
                <c:pt idx="4">
                  <c:v>3.5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D0B-48C8-A0F2-BFACA60034F6}"/>
            </c:ext>
          </c:extLst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64 KB</c:v>
                </c:pt>
              </c:strCache>
            </c:strRef>
          </c:tx>
          <c:spPr>
            <a:ln w="38005">
              <a:solidFill>
                <a:srgbClr val="00FFFF"/>
              </a:solidFill>
              <a:prstDash val="solid"/>
            </a:ln>
          </c:spPr>
          <c:marker>
            <c:symbol val="circle"/>
            <c:size val="2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Sheet1!$B$5:$F$5</c:f>
              <c:numCache>
                <c:formatCode>General</c:formatCode>
                <c:ptCount val="5"/>
                <c:pt idx="0">
                  <c:v>2</c:v>
                </c:pt>
                <c:pt idx="1">
                  <c:v>1.7000000000000044</c:v>
                </c:pt>
                <c:pt idx="2">
                  <c:v>1.55</c:v>
                </c:pt>
                <c:pt idx="3">
                  <c:v>1.4</c:v>
                </c:pt>
                <c:pt idx="4">
                  <c:v>1.4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D0B-48C8-A0F2-BFACA60034F6}"/>
            </c:ext>
          </c:extLst>
        </c:ser>
        <c:ser>
          <c:idx val="4"/>
          <c:order val="3"/>
          <c:tx>
            <c:strRef>
              <c:f>Sheet1!$A$6</c:f>
              <c:strCache>
                <c:ptCount val="1"/>
                <c:pt idx="0">
                  <c:v>256 KB</c:v>
                </c:pt>
              </c:strCache>
            </c:strRef>
          </c:tx>
          <c:spPr>
            <a:ln w="38005">
              <a:solidFill>
                <a:srgbClr val="0000FF"/>
              </a:solidFill>
              <a:prstDash val="solid"/>
            </a:ln>
          </c:spPr>
          <c:marker>
            <c:symbol val="triang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Sheet1!$B$6:$F$6</c:f>
              <c:numCache>
                <c:formatCode>General</c:formatCode>
                <c:ptCount val="5"/>
                <c:pt idx="0">
                  <c:v>1</c:v>
                </c:pt>
                <c:pt idx="1">
                  <c:v>0.70000000000000062</c:v>
                </c:pt>
                <c:pt idx="2">
                  <c:v>0.5</c:v>
                </c:pt>
                <c:pt idx="3">
                  <c:v>0.5</c:v>
                </c:pt>
                <c:pt idx="4">
                  <c:v>0.60000000000000064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7D0B-48C8-A0F2-BFACA6003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6025776"/>
        <c:axId val="756024688"/>
      </c:lineChart>
      <c:catAx>
        <c:axId val="75602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799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Block size (bytes)</a:t>
                </a:r>
              </a:p>
            </c:rich>
          </c:tx>
          <c:layout>
            <c:manualLayout>
              <c:xMode val="edge"/>
              <c:yMode val="edge"/>
              <c:x val="0.32751290168120878"/>
              <c:y val="0.8358926809782905"/>
            </c:manualLayout>
          </c:layout>
          <c:overlay val="0"/>
          <c:spPr>
            <a:noFill/>
            <a:ln w="25337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9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560246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56024688"/>
        <c:scaling>
          <c:orientation val="minMax"/>
        </c:scaling>
        <c:delete val="0"/>
        <c:axPos val="l"/>
        <c:majorGridlines>
          <c:spPr>
            <a:ln w="12669">
              <a:solidFill>
                <a:schemeClr val="tx1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799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Miss rate (%)</a:t>
                </a:r>
              </a:p>
            </c:rich>
          </c:tx>
          <c:layout>
            <c:manualLayout>
              <c:xMode val="edge"/>
              <c:yMode val="edge"/>
              <c:x val="1.3430907786077481E-2"/>
              <c:y val="0.23218392512256722"/>
            </c:manualLayout>
          </c:layout>
          <c:overlay val="0"/>
          <c:spPr>
            <a:noFill/>
            <a:ln w="25337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9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56025776"/>
        <c:crosses val="autoZero"/>
        <c:crossBetween val="midCat"/>
        <c:majorUnit val="5"/>
      </c:valAx>
      <c:spPr>
        <a:noFill/>
        <a:ln w="12669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315019929312425"/>
          <c:y val="0.18160922101718421"/>
          <c:w val="0.16117224114636636"/>
          <c:h val="0.32413806764720643"/>
        </c:manualLayout>
      </c:layout>
      <c:overlay val="0"/>
      <c:spPr>
        <a:noFill/>
        <a:ln w="3172">
          <a:solidFill>
            <a:schemeClr val="tx1"/>
          </a:solidFill>
          <a:prstDash val="solid"/>
        </a:ln>
      </c:spPr>
      <c:txPr>
        <a:bodyPr/>
        <a:lstStyle/>
        <a:p>
          <a:pPr>
            <a:defRPr sz="1654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9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39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A3529-9238-458E-92BD-8D2E2AF9CD9E}" type="slidenum">
              <a:rPr lang="en-US" altLang="zh-TW" smtClean="0"/>
              <a:pPr>
                <a:defRPr/>
              </a:pPr>
              <a:t>17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54206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A480BB-53AA-49B5-9EB0-7EDE6D5B72DD}" type="slidenum">
              <a:rPr lang="en-US" altLang="zh-TW" smtClean="0"/>
              <a:pPr>
                <a:defRPr/>
              </a:pPr>
              <a:t>18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596564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D821AB-C17B-4923-BBD6-F98C1A7FFA08}" type="slidenum">
              <a:rPr lang="en-US" altLang="zh-TW" smtClean="0"/>
              <a:pPr>
                <a:defRPr/>
              </a:pPr>
              <a:t>19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31259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199CA6-0621-446B-9548-B798C4FDC906}" type="slidenum">
              <a:rPr lang="en-US" altLang="zh-TW" smtClean="0"/>
              <a:pPr>
                <a:defRPr/>
              </a:pPr>
              <a:t>20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6584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B2CDBE-BB34-43EE-B6EC-9E1E47EA2671}" type="slidenum">
              <a:rPr lang="en-US" altLang="zh-TW" smtClean="0"/>
              <a:pPr>
                <a:defRPr/>
              </a:pPr>
              <a:t>21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3212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1708E4-3EE8-4D8D-BAA7-C9D46DBBBC2B}" type="slidenum">
              <a:rPr lang="en-US" altLang="zh-TW" smtClean="0"/>
              <a:pPr>
                <a:defRPr/>
              </a:pPr>
              <a:t>22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14071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6BCC8A-5D09-489A-A0F4-BC297C920262}" type="slidenum">
              <a:rPr lang="en-US" altLang="zh-TW" smtClean="0"/>
              <a:pPr>
                <a:defRPr/>
              </a:pPr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71719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BF2ABC-E05F-40E9-9B82-4C0E22055CAD}" type="slidenum">
              <a:rPr lang="en-US" altLang="zh-TW" smtClean="0"/>
              <a:pPr>
                <a:defRPr/>
              </a:pPr>
              <a:t>24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39504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C0FBD-6B2A-4AC4-BD9A-72F2D71D7CF9}" type="slidenum">
              <a:rPr lang="en-US" altLang="zh-TW" smtClean="0"/>
              <a:pPr>
                <a:defRPr/>
              </a:pPr>
              <a:t>25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69897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F16AB9-8D1C-45C4-86C3-7CED5E501005}" type="slidenum">
              <a:rPr lang="en-US" altLang="zh-TW" smtClean="0"/>
              <a:pPr>
                <a:defRPr/>
              </a:pPr>
              <a:t>26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9199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6D955C-CFDB-4F0C-AF4D-710DCEEE76AF}" type="slidenum">
              <a:rPr lang="en-US" altLang="zh-TW" smtClean="0"/>
              <a:pPr>
                <a:defRPr/>
              </a:pPr>
              <a:t>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22562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F880C6-8FE5-4F9F-88A6-F724B3CB9EB4}" type="slidenum">
              <a:rPr lang="en-US" altLang="zh-TW" smtClean="0"/>
              <a:pPr>
                <a:defRPr/>
              </a:pPr>
              <a:t>27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555549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CD4916-407C-46EF-A1DD-86713F28A3F9}" type="slidenum">
              <a:rPr lang="en-US" altLang="zh-TW" smtClean="0"/>
              <a:pPr>
                <a:defRPr/>
              </a:pPr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79451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5FDFA0-6F28-4F39-9100-68E16A6327A6}" type="slidenum">
              <a:rPr lang="en-US" altLang="zh-TW" smtClean="0"/>
              <a:pPr>
                <a:defRPr/>
              </a:pPr>
              <a:t>29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31416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98B6AA-5843-45F5-9D64-7285291D1057}" type="slidenum">
              <a:rPr lang="en-US" altLang="zh-TW" smtClean="0"/>
              <a:pPr>
                <a:defRPr/>
              </a:pPr>
              <a:t>33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32689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231766-77E6-41F3-B3A6-E3FA817E8CD0}" type="slidenum">
              <a:rPr lang="en-US" altLang="zh-TW" smtClean="0"/>
              <a:pPr>
                <a:defRPr/>
              </a:pPr>
              <a:t>34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055368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65149-A39A-49D1-B4A1-D910B51E1DF3}" type="slidenum">
              <a:rPr lang="en-US" altLang="zh-TW" smtClean="0"/>
              <a:pPr>
                <a:defRPr/>
              </a:pPr>
              <a:t>35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94211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2B918A-5ECB-4C98-AB67-C6246D4BDE16}" type="slidenum">
              <a:rPr lang="en-US" altLang="zh-TW" smtClean="0"/>
              <a:pPr>
                <a:defRPr/>
              </a:pPr>
              <a:t>36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7269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FAF95-7D1F-4CBC-B863-7772813DE573}" type="slidenum">
              <a:rPr lang="en-US" altLang="zh-TW" smtClean="0"/>
              <a:pPr/>
              <a:t>37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57080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175873-2481-4064-BC84-E50D9265A963}" type="slidenum">
              <a:rPr lang="en-US" altLang="zh-TW" smtClean="0"/>
              <a:pPr/>
              <a:t>38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47007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4F04D-C597-4833-9016-A84B9722C24D}" type="slidenum">
              <a:rPr lang="en-US" altLang="zh-TW" smtClean="0"/>
              <a:pPr/>
              <a:t>39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2720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62518E-8BD0-4E80-93BA-8AD2CFA7A555}" type="slidenum">
              <a:rPr lang="en-US" altLang="zh-TW" smtClean="0"/>
              <a:pPr>
                <a:defRPr/>
              </a:pPr>
              <a:t>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794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B7380-6FD0-4458-98FB-1859888512C5}" type="slidenum">
              <a:rPr lang="en-US" altLang="zh-TW" smtClean="0"/>
              <a:pPr/>
              <a:t>40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00907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580611-E8E1-41AA-B767-0A1EDEFB6B5D}" type="slidenum">
              <a:rPr lang="en-US" altLang="zh-TW" smtClean="0"/>
              <a:pPr/>
              <a:t>41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03588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2013, change from block address to byte address and add that CPU is executing 5 different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lw</a:t>
            </a:r>
            <a:r>
              <a:rPr lang="en-US" baseline="0" smtClean="0">
                <a:latin typeface="Arial" pitchFamily="34" charset="0"/>
                <a:cs typeface="Arial" pitchFamily="34" charset="0"/>
              </a:rPr>
              <a:t> instructions.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5D563-4204-4357-B0D6-9364FA700D20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903382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36931-9C82-46B6-A59F-6F799B3893D9}" type="slidenum">
              <a:rPr lang="en-US" altLang="zh-TW" smtClean="0"/>
              <a:pPr/>
              <a:t>43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13489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62541-1E00-4B01-98A5-37A643B412B1}" type="slidenum">
              <a:rPr lang="en-US" altLang="zh-TW" smtClean="0"/>
              <a:pPr/>
              <a:t>44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12035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CE1E7-A8AE-4561-9625-45D1DC646AFA}" type="slidenum">
              <a:rPr lang="en-US" altLang="zh-TW" smtClean="0"/>
              <a:pPr/>
              <a:t>45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83541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A8A44-1F00-42F7-8B0B-F6E48A7045A5}" type="slidenum">
              <a:rPr lang="en-US" altLang="zh-TW" smtClean="0"/>
              <a:pPr/>
              <a:t>46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54331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DBA80-D34C-4138-AEC7-4FD09058712E}" type="slidenum">
              <a:rPr lang="en-US" altLang="zh-TW" smtClean="0"/>
              <a:pPr/>
              <a:t>47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920618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D59D4-BDF0-4287-A58C-D31005A59E6D}" type="slidenum">
              <a:rPr lang="en-US" altLang="zh-TW" smtClean="0"/>
              <a:pPr/>
              <a:t>48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844785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7C102-7751-4C50-B0AC-370B83B674B5}" type="slidenum">
              <a:rPr lang="en-US" altLang="zh-TW" smtClean="0"/>
              <a:pPr/>
              <a:t>49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8803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3D7BC1-ED55-4C9B-94B3-D877ABBF026E}" type="slidenum">
              <a:rPr lang="en-US" altLang="zh-TW" smtClean="0"/>
              <a:pPr>
                <a:defRPr/>
              </a:pPr>
              <a:t>10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31466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AE88-3430-48E7-9952-98DDF1E2C75F}" type="slidenum">
              <a:rPr lang="en-US" altLang="zh-TW" smtClean="0"/>
              <a:pPr/>
              <a:t>50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647286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78516-F0A9-4D35-8A57-6EB60D20CA7B}" type="slidenum">
              <a:rPr lang="en-US" altLang="zh-TW" smtClean="0"/>
              <a:pPr/>
              <a:t>51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352662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hu-HU" dirty="0" smtClean="0"/>
              <a:t>:</a:t>
            </a:r>
            <a:r>
              <a:rPr lang="hu-HU" baseline="0" dirty="0" smtClean="0"/>
              <a:t> http://labs.vmware.com/academic/mit-iap-2010</a:t>
            </a:r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6C690-4F62-4AFC-8745-06DC9BF07935}" type="slidenum">
              <a:rPr lang="hu-HU" smtClean="0"/>
              <a:pPr/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0446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853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</a:t>
            </a:r>
            <a:r>
              <a:rPr lang="en-US" baseline="0" dirty="0" smtClean="0"/>
              <a:t>l primarily be covering VT-x, but most of it maps to AMD-v as </a:t>
            </a:r>
            <a:r>
              <a:rPr lang="en-US" baseline="0" smtClean="0"/>
              <a:t>well.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A2264-37DE-9343-9F81-2E12E62EC55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4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A2264-37DE-9343-9F81-2E12E62EC55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753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need to memorize these, just something to keep</a:t>
            </a:r>
            <a:r>
              <a:rPr lang="en-US" baseline="0" dirty="0" smtClean="0"/>
              <a:t> in mind.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A2264-37DE-9343-9F81-2E12E62EC55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307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47F-580E-41D1-850D-88600EB2532D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83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47F-580E-41D1-850D-88600EB2532D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4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9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0A5079-B9F9-4E71-86F8-548F9429AC60}" type="slidenum">
              <a:rPr lang="en-US" altLang="zh-TW" smtClean="0"/>
              <a:pPr>
                <a:defRPr/>
              </a:pPr>
              <a:t>11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1884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3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114941-A3AE-4E21-A476-E8AFFEA8BF60}" type="slidenum">
              <a:rPr lang="en-US" altLang="zh-TW" smtClean="0"/>
              <a:pPr>
                <a:defRPr/>
              </a:pPr>
              <a:t>12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09426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198079-FAB4-4099-A4A0-94496B9DF39F}" type="slidenum">
              <a:rPr lang="en-US" altLang="zh-TW" smtClean="0"/>
              <a:pPr>
                <a:defRPr/>
              </a:pPr>
              <a:t>13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5199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0582FD-FBD6-4C90-9A53-3F03057EE559}" type="slidenum">
              <a:rPr lang="en-US" altLang="zh-TW" smtClean="0"/>
              <a:pPr>
                <a:defRPr/>
              </a:pPr>
              <a:t>15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25580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1D5D0C-C122-45EC-8A5E-7B798ED3154B}" type="slidenum">
              <a:rPr lang="en-US" altLang="zh-TW" smtClean="0"/>
              <a:pPr>
                <a:defRPr/>
              </a:pPr>
              <a:t>16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7575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Dept. of Game &amp; Multimedia Engineering</a:t>
            </a:r>
            <a:endParaRPr lang="en-US" dirty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Game &amp; Multimedia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8219256" cy="511256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8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11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CPU cache</a:t>
            </a:r>
            <a:endParaRPr 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664575" y="6354763"/>
            <a:ext cx="479425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2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Caches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size of cache is tiny compared to main memory</a:t>
            </a:r>
          </a:p>
          <a:p>
            <a:pPr lvl="1"/>
            <a:r>
              <a:rPr lang="en-US" dirty="0" smtClean="0"/>
              <a:t>How to make sure that the data CPU is going to access is in caches?</a:t>
            </a:r>
          </a:p>
          <a:p>
            <a:endParaRPr lang="en-US" dirty="0" smtClean="0"/>
          </a:p>
          <a:p>
            <a:r>
              <a:rPr lang="en-US" dirty="0" smtClean="0"/>
              <a:t>Caches take advantage of the principle of locality in your program </a:t>
            </a:r>
          </a:p>
          <a:p>
            <a:pPr lvl="1"/>
            <a:r>
              <a:rPr lang="en-US" dirty="0" smtClean="0"/>
              <a:t>Temporal Locality (locality in time)</a:t>
            </a:r>
          </a:p>
          <a:p>
            <a:pPr lvl="2"/>
            <a:r>
              <a:rPr lang="en-US" dirty="0" smtClean="0"/>
              <a:t>If a memory location is referenced, then it will tend to be referenced again soon. So, keep most recently accessed data items closer to the processor</a:t>
            </a:r>
          </a:p>
          <a:p>
            <a:pPr lvl="1"/>
            <a:r>
              <a:rPr lang="en-US" dirty="0" smtClean="0"/>
              <a:t>Spatial Locality (locality in space)</a:t>
            </a:r>
          </a:p>
          <a:p>
            <a:pPr lvl="2"/>
            <a:r>
              <a:rPr lang="en-US" dirty="0" smtClean="0"/>
              <a:t>If a memory location is referenced, the locations with nearby addresses will tend to be referenced soon. So, move blocks consisting of contiguous words closer to the processor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11BF3-1721-46EE-AE3A-7BDBBC11042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User-Defined </a:t>
            </a:r>
            <a:r>
              <a:rPr lang="en-US" altLang="ko-KR" dirty="0" smtClean="0"/>
              <a:t>Interrupts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Interrupt </a:t>
            </a:r>
            <a:r>
              <a:rPr lang="en-US" altLang="ko-KR" dirty="0"/>
              <a:t>vectors 32-255 are free to be defined by </a:t>
            </a:r>
            <a:r>
              <a:rPr lang="en-US" altLang="ko-KR" dirty="0" smtClean="0"/>
              <a:t>software </a:t>
            </a:r>
            <a:r>
              <a:rPr lang="en-US" altLang="ko-KR" dirty="0"/>
              <a:t>and possibly allocated to IO devices or </a:t>
            </a:r>
            <a:r>
              <a:rPr lang="en-US" altLang="ko-KR" dirty="0" smtClean="0"/>
              <a:t>allocated </a:t>
            </a:r>
            <a:r>
              <a:rPr lang="en-US" altLang="ko-KR" dirty="0"/>
              <a:t>for the OS’s own </a:t>
            </a:r>
            <a:r>
              <a:rPr lang="en-US" altLang="ko-KR" dirty="0" smtClean="0"/>
              <a:t>purposes</a:t>
            </a:r>
            <a:endParaRPr lang="en-US" altLang="ko-KR" dirty="0"/>
          </a:p>
          <a:p>
            <a:r>
              <a:rPr lang="en-US" altLang="ko-KR" dirty="0" smtClean="0"/>
              <a:t>Interrupt </a:t>
            </a:r>
            <a:r>
              <a:rPr lang="en-US" altLang="ko-KR" dirty="0"/>
              <a:t>vectors 0-31 are reserved for x86 processor </a:t>
            </a:r>
            <a:r>
              <a:rPr lang="en-US" altLang="ko-KR" dirty="0" smtClean="0"/>
              <a:t>related </a:t>
            </a:r>
            <a:r>
              <a:rPr lang="en-US" altLang="ko-KR" dirty="0"/>
              <a:t>interrupts and </a:t>
            </a:r>
            <a:r>
              <a:rPr lang="en-US" altLang="ko-KR" dirty="0" smtClean="0"/>
              <a:t>exceptions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49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Priority </a:t>
            </a:r>
            <a:r>
              <a:rPr lang="en-US" altLang="ko-KR" sz="3200" dirty="0" smtClean="0"/>
              <a:t>of User-Defined Interrupts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User-Defined </a:t>
            </a:r>
            <a:r>
              <a:rPr lang="en-US" altLang="ko-KR" dirty="0"/>
              <a:t>Interrupts are prioritized based on the </a:t>
            </a:r>
            <a:r>
              <a:rPr lang="en-US" altLang="ko-KR" dirty="0" smtClean="0"/>
              <a:t>upper </a:t>
            </a:r>
            <a:r>
              <a:rPr lang="en-US" altLang="ko-KR" dirty="0"/>
              <a:t>4 bits of their </a:t>
            </a:r>
            <a:r>
              <a:rPr lang="en-US" altLang="ko-KR" dirty="0" smtClean="0"/>
              <a:t>vector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101</a:t>
            </a:fld>
            <a:endParaRPr lang="en-US" dirty="0"/>
          </a:p>
        </p:txBody>
      </p:sp>
      <p:sp>
        <p:nvSpPr>
          <p:cNvPr id="6" name="Rectangle 15644"/>
          <p:cNvSpPr/>
          <p:nvPr/>
        </p:nvSpPr>
        <p:spPr>
          <a:xfrm>
            <a:off x="1234439" y="2190815"/>
            <a:ext cx="2019207" cy="16949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371543" algn="l"/>
              </a:tabLst>
            </a:pPr>
            <a:r>
              <a:rPr lang="en-US" sz="2004" b="0" i="0" spc="0" baseline="0" dirty="0">
                <a:solidFill>
                  <a:srgbClr val="244A53"/>
                </a:solidFill>
              </a:rPr>
              <a:t>Highest	</a:t>
            </a:r>
            <a:r>
              <a:rPr lang="en-US" sz="2004" b="0" i="0" spc="533" baseline="0" dirty="0">
                <a:solidFill>
                  <a:srgbClr val="244A53"/>
                </a:solidFill>
              </a:rPr>
              <a:t>-</a:t>
            </a:r>
            <a:r>
              <a:rPr lang="en-US" sz="2004" b="0" i="0" spc="0" baseline="0" dirty="0">
                <a:solidFill>
                  <a:srgbClr val="244A53"/>
                </a:solidFill>
              </a:rPr>
              <a:t>Fxh</a:t>
            </a:r>
          </a:p>
          <a:p>
            <a:pPr marL="417647">
              <a:lnSpc>
                <a:spcPts val="2879"/>
              </a:lnSpc>
              <a:tabLst>
                <a:tab pos="1371797" algn="l"/>
              </a:tabLst>
            </a:pPr>
            <a:r>
              <a:rPr lang="en-US" sz="2004" b="0" i="0" spc="0" baseline="0" dirty="0">
                <a:solidFill>
                  <a:srgbClr val="244A53"/>
                </a:solidFill>
              </a:rPr>
              <a:t>:	</a:t>
            </a:r>
            <a:r>
              <a:rPr lang="en-US" sz="2004" b="0" i="0" spc="533" baseline="0" dirty="0">
                <a:solidFill>
                  <a:srgbClr val="244A53"/>
                </a:solidFill>
              </a:rPr>
              <a:t>-</a:t>
            </a:r>
            <a:r>
              <a:rPr lang="en-US" sz="2004" b="0" i="0" spc="0" baseline="0" dirty="0">
                <a:solidFill>
                  <a:srgbClr val="244A53"/>
                </a:solidFill>
              </a:rPr>
              <a:t>Exh</a:t>
            </a:r>
          </a:p>
          <a:p>
            <a:pPr marL="417902">
              <a:lnSpc>
                <a:spcPts val="2879"/>
              </a:lnSpc>
              <a:tabLst>
                <a:tab pos="1372052" algn="l"/>
                <a:tab pos="1734726" algn="l"/>
              </a:tabLst>
            </a:pPr>
            <a:r>
              <a:rPr lang="en-US" sz="2004" b="0" i="0" spc="0" baseline="0" dirty="0">
                <a:solidFill>
                  <a:srgbClr val="244A53"/>
                </a:solidFill>
              </a:rPr>
              <a:t>:	-	</a:t>
            </a:r>
            <a:r>
              <a:rPr lang="en-US" sz="2004" b="0" i="0" spc="0" baseline="0" dirty="0" smtClean="0">
                <a:solidFill>
                  <a:srgbClr val="244A53"/>
                </a:solidFill>
              </a:rPr>
              <a:t>:</a:t>
            </a:r>
          </a:p>
          <a:p>
            <a:pPr marL="417902">
              <a:tabLst>
                <a:tab pos="1372052" algn="l"/>
              </a:tabLst>
            </a:pPr>
            <a:r>
              <a:rPr lang="en-US" sz="2004" dirty="0">
                <a:solidFill>
                  <a:srgbClr val="244A53"/>
                </a:solidFill>
              </a:rPr>
              <a:t>:	</a:t>
            </a:r>
            <a:r>
              <a:rPr lang="en-US" sz="2004" spc="533" dirty="0">
                <a:solidFill>
                  <a:srgbClr val="244A53"/>
                </a:solidFill>
              </a:rPr>
              <a:t>-</a:t>
            </a:r>
            <a:r>
              <a:rPr lang="en-US" sz="2004" dirty="0">
                <a:solidFill>
                  <a:srgbClr val="244A53"/>
                </a:solidFill>
              </a:rPr>
              <a:t>2xh</a:t>
            </a:r>
          </a:p>
          <a:p>
            <a:pPr>
              <a:lnSpc>
                <a:spcPts val="2880"/>
              </a:lnSpc>
              <a:tabLst>
                <a:tab pos="1371543" algn="l"/>
              </a:tabLst>
            </a:pPr>
            <a:r>
              <a:rPr lang="en-US" sz="2004" dirty="0">
                <a:solidFill>
                  <a:srgbClr val="244A53"/>
                </a:solidFill>
              </a:rPr>
              <a:t>Lowest	</a:t>
            </a:r>
            <a:r>
              <a:rPr lang="en-US" sz="2004" spc="533" dirty="0">
                <a:solidFill>
                  <a:srgbClr val="244A53"/>
                </a:solidFill>
              </a:rPr>
              <a:t>-</a:t>
            </a:r>
            <a:r>
              <a:rPr lang="en-US" sz="2004" dirty="0" smtClean="0">
                <a:solidFill>
                  <a:srgbClr val="244A53"/>
                </a:solidFill>
              </a:rPr>
              <a:t>1xh</a:t>
            </a:r>
          </a:p>
        </p:txBody>
      </p:sp>
    </p:spTree>
    <p:extLst>
      <p:ext uri="{BB962C8B-B14F-4D97-AF65-F5344CB8AC3E}">
        <p14:creationId xmlns:p14="http://schemas.microsoft.com/office/powerpoint/2010/main" val="34152364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APIC </a:t>
            </a:r>
            <a:r>
              <a:rPr lang="en-US" altLang="ko-KR" dirty="0" smtClean="0"/>
              <a:t>Registers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1552" y="1155152"/>
            <a:ext cx="8460896" cy="5212776"/>
            <a:chOff x="108204" y="807024"/>
            <a:chExt cx="8460896" cy="5212776"/>
          </a:xfrm>
        </p:grpSpPr>
        <p:sp>
          <p:nvSpPr>
            <p:cNvPr id="7" name="Freeform 15650"/>
            <p:cNvSpPr/>
            <p:nvPr/>
          </p:nvSpPr>
          <p:spPr>
            <a:xfrm>
              <a:off x="3810457" y="1219200"/>
              <a:ext cx="4114343" cy="2057400"/>
            </a:xfrm>
            <a:custGeom>
              <a:avLst/>
              <a:gdLst/>
              <a:ahLst/>
              <a:cxnLst/>
              <a:rect l="0" t="0" r="0" b="0"/>
              <a:pathLst>
                <a:path w="4114343" h="2057400">
                  <a:moveTo>
                    <a:pt x="0" y="0"/>
                  </a:moveTo>
                  <a:lnTo>
                    <a:pt x="4114343" y="0"/>
                  </a:lnTo>
                  <a:lnTo>
                    <a:pt x="4114343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5651"/>
            <p:cNvSpPr/>
            <p:nvPr/>
          </p:nvSpPr>
          <p:spPr>
            <a:xfrm>
              <a:off x="5796660" y="14371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15652"/>
            <p:cNvSpPr/>
            <p:nvPr/>
          </p:nvSpPr>
          <p:spPr>
            <a:xfrm>
              <a:off x="444315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5653"/>
            <p:cNvSpPr/>
            <p:nvPr/>
          </p:nvSpPr>
          <p:spPr>
            <a:xfrm>
              <a:off x="454973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5654"/>
            <p:cNvSpPr/>
            <p:nvPr/>
          </p:nvSpPr>
          <p:spPr>
            <a:xfrm>
              <a:off x="4656328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5655"/>
            <p:cNvSpPr/>
            <p:nvPr/>
          </p:nvSpPr>
          <p:spPr>
            <a:xfrm>
              <a:off x="4762906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5656"/>
            <p:cNvSpPr/>
            <p:nvPr/>
          </p:nvSpPr>
          <p:spPr>
            <a:xfrm>
              <a:off x="486949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5657"/>
            <p:cNvSpPr/>
            <p:nvPr/>
          </p:nvSpPr>
          <p:spPr>
            <a:xfrm>
              <a:off x="4976075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5658"/>
            <p:cNvSpPr/>
            <p:nvPr/>
          </p:nvSpPr>
          <p:spPr>
            <a:xfrm>
              <a:off x="5082666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659"/>
            <p:cNvSpPr/>
            <p:nvPr/>
          </p:nvSpPr>
          <p:spPr>
            <a:xfrm>
              <a:off x="5189245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5660"/>
            <p:cNvSpPr/>
            <p:nvPr/>
          </p:nvSpPr>
          <p:spPr>
            <a:xfrm>
              <a:off x="4443158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5661"/>
            <p:cNvSpPr/>
            <p:nvPr/>
          </p:nvSpPr>
          <p:spPr>
            <a:xfrm>
              <a:off x="454973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5662"/>
            <p:cNvSpPr/>
            <p:nvPr/>
          </p:nvSpPr>
          <p:spPr>
            <a:xfrm>
              <a:off x="4656328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5663"/>
            <p:cNvSpPr/>
            <p:nvPr/>
          </p:nvSpPr>
          <p:spPr>
            <a:xfrm>
              <a:off x="4762906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15664"/>
            <p:cNvSpPr/>
            <p:nvPr/>
          </p:nvSpPr>
          <p:spPr>
            <a:xfrm>
              <a:off x="486949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15665"/>
            <p:cNvSpPr/>
            <p:nvPr/>
          </p:nvSpPr>
          <p:spPr>
            <a:xfrm>
              <a:off x="4976075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15666"/>
            <p:cNvSpPr/>
            <p:nvPr/>
          </p:nvSpPr>
          <p:spPr>
            <a:xfrm>
              <a:off x="5082666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15667"/>
            <p:cNvSpPr/>
            <p:nvPr/>
          </p:nvSpPr>
          <p:spPr>
            <a:xfrm>
              <a:off x="5189245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5668"/>
            <p:cNvSpPr/>
            <p:nvPr/>
          </p:nvSpPr>
          <p:spPr>
            <a:xfrm>
              <a:off x="444315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15669"/>
            <p:cNvSpPr/>
            <p:nvPr/>
          </p:nvSpPr>
          <p:spPr>
            <a:xfrm>
              <a:off x="454973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15670"/>
            <p:cNvSpPr/>
            <p:nvPr/>
          </p:nvSpPr>
          <p:spPr>
            <a:xfrm>
              <a:off x="4656328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5671"/>
            <p:cNvSpPr/>
            <p:nvPr/>
          </p:nvSpPr>
          <p:spPr>
            <a:xfrm>
              <a:off x="4762906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15672"/>
            <p:cNvSpPr/>
            <p:nvPr/>
          </p:nvSpPr>
          <p:spPr>
            <a:xfrm>
              <a:off x="486949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15673"/>
            <p:cNvSpPr/>
            <p:nvPr/>
          </p:nvSpPr>
          <p:spPr>
            <a:xfrm>
              <a:off x="4976075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5674"/>
            <p:cNvSpPr/>
            <p:nvPr/>
          </p:nvSpPr>
          <p:spPr>
            <a:xfrm>
              <a:off x="5082666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15675"/>
            <p:cNvSpPr/>
            <p:nvPr/>
          </p:nvSpPr>
          <p:spPr>
            <a:xfrm>
              <a:off x="5189245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15676"/>
            <p:cNvSpPr/>
            <p:nvPr/>
          </p:nvSpPr>
          <p:spPr>
            <a:xfrm>
              <a:off x="4443158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15677"/>
            <p:cNvSpPr/>
            <p:nvPr/>
          </p:nvSpPr>
          <p:spPr>
            <a:xfrm>
              <a:off x="454973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15678"/>
            <p:cNvSpPr/>
            <p:nvPr/>
          </p:nvSpPr>
          <p:spPr>
            <a:xfrm>
              <a:off x="4656328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15679"/>
            <p:cNvSpPr/>
            <p:nvPr/>
          </p:nvSpPr>
          <p:spPr>
            <a:xfrm>
              <a:off x="4762906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15680"/>
            <p:cNvSpPr/>
            <p:nvPr/>
          </p:nvSpPr>
          <p:spPr>
            <a:xfrm>
              <a:off x="486949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5681"/>
            <p:cNvSpPr/>
            <p:nvPr/>
          </p:nvSpPr>
          <p:spPr>
            <a:xfrm>
              <a:off x="4976075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15682"/>
            <p:cNvSpPr/>
            <p:nvPr/>
          </p:nvSpPr>
          <p:spPr>
            <a:xfrm>
              <a:off x="5082666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15683"/>
            <p:cNvSpPr/>
            <p:nvPr/>
          </p:nvSpPr>
          <p:spPr>
            <a:xfrm>
              <a:off x="5189245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15684"/>
            <p:cNvSpPr/>
            <p:nvPr/>
          </p:nvSpPr>
          <p:spPr>
            <a:xfrm>
              <a:off x="4443158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15685"/>
            <p:cNvSpPr/>
            <p:nvPr/>
          </p:nvSpPr>
          <p:spPr>
            <a:xfrm>
              <a:off x="454973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15686"/>
            <p:cNvSpPr/>
            <p:nvPr/>
          </p:nvSpPr>
          <p:spPr>
            <a:xfrm>
              <a:off x="4656328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15687"/>
            <p:cNvSpPr/>
            <p:nvPr/>
          </p:nvSpPr>
          <p:spPr>
            <a:xfrm>
              <a:off x="4762906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15688"/>
            <p:cNvSpPr/>
            <p:nvPr/>
          </p:nvSpPr>
          <p:spPr>
            <a:xfrm>
              <a:off x="486949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15689"/>
            <p:cNvSpPr/>
            <p:nvPr/>
          </p:nvSpPr>
          <p:spPr>
            <a:xfrm>
              <a:off x="4976075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15690"/>
            <p:cNvSpPr/>
            <p:nvPr/>
          </p:nvSpPr>
          <p:spPr>
            <a:xfrm>
              <a:off x="5082666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15691"/>
            <p:cNvSpPr/>
            <p:nvPr/>
          </p:nvSpPr>
          <p:spPr>
            <a:xfrm>
              <a:off x="5189245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15692"/>
            <p:cNvSpPr/>
            <p:nvPr/>
          </p:nvSpPr>
          <p:spPr>
            <a:xfrm>
              <a:off x="4443158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15693"/>
            <p:cNvSpPr/>
            <p:nvPr/>
          </p:nvSpPr>
          <p:spPr>
            <a:xfrm>
              <a:off x="454973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15694"/>
            <p:cNvSpPr/>
            <p:nvPr/>
          </p:nvSpPr>
          <p:spPr>
            <a:xfrm>
              <a:off x="4656328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15695"/>
            <p:cNvSpPr/>
            <p:nvPr/>
          </p:nvSpPr>
          <p:spPr>
            <a:xfrm>
              <a:off x="4762906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15696"/>
            <p:cNvSpPr/>
            <p:nvPr/>
          </p:nvSpPr>
          <p:spPr>
            <a:xfrm>
              <a:off x="486949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15697"/>
            <p:cNvSpPr/>
            <p:nvPr/>
          </p:nvSpPr>
          <p:spPr>
            <a:xfrm>
              <a:off x="4976075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15698"/>
            <p:cNvSpPr/>
            <p:nvPr/>
          </p:nvSpPr>
          <p:spPr>
            <a:xfrm>
              <a:off x="5082666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15699"/>
            <p:cNvSpPr/>
            <p:nvPr/>
          </p:nvSpPr>
          <p:spPr>
            <a:xfrm>
              <a:off x="5189245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15700"/>
            <p:cNvSpPr/>
            <p:nvPr/>
          </p:nvSpPr>
          <p:spPr>
            <a:xfrm>
              <a:off x="4443158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15701"/>
            <p:cNvSpPr/>
            <p:nvPr/>
          </p:nvSpPr>
          <p:spPr>
            <a:xfrm>
              <a:off x="454973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15702"/>
            <p:cNvSpPr/>
            <p:nvPr/>
          </p:nvSpPr>
          <p:spPr>
            <a:xfrm>
              <a:off x="4656328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15703"/>
            <p:cNvSpPr/>
            <p:nvPr/>
          </p:nvSpPr>
          <p:spPr>
            <a:xfrm>
              <a:off x="4762906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15704"/>
            <p:cNvSpPr/>
            <p:nvPr/>
          </p:nvSpPr>
          <p:spPr>
            <a:xfrm>
              <a:off x="486949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15705"/>
            <p:cNvSpPr/>
            <p:nvPr/>
          </p:nvSpPr>
          <p:spPr>
            <a:xfrm>
              <a:off x="4976075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15706"/>
            <p:cNvSpPr/>
            <p:nvPr/>
          </p:nvSpPr>
          <p:spPr>
            <a:xfrm>
              <a:off x="5082666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15707"/>
            <p:cNvSpPr/>
            <p:nvPr/>
          </p:nvSpPr>
          <p:spPr>
            <a:xfrm>
              <a:off x="5189245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15708"/>
            <p:cNvSpPr/>
            <p:nvPr/>
          </p:nvSpPr>
          <p:spPr>
            <a:xfrm>
              <a:off x="4443158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15709"/>
            <p:cNvSpPr/>
            <p:nvPr/>
          </p:nvSpPr>
          <p:spPr>
            <a:xfrm>
              <a:off x="454973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15710"/>
            <p:cNvSpPr/>
            <p:nvPr/>
          </p:nvSpPr>
          <p:spPr>
            <a:xfrm>
              <a:off x="4656328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15711"/>
            <p:cNvSpPr/>
            <p:nvPr/>
          </p:nvSpPr>
          <p:spPr>
            <a:xfrm>
              <a:off x="4762906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15712"/>
            <p:cNvSpPr/>
            <p:nvPr/>
          </p:nvSpPr>
          <p:spPr>
            <a:xfrm>
              <a:off x="486949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15713"/>
            <p:cNvSpPr/>
            <p:nvPr/>
          </p:nvSpPr>
          <p:spPr>
            <a:xfrm>
              <a:off x="4976075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15714"/>
            <p:cNvSpPr/>
            <p:nvPr/>
          </p:nvSpPr>
          <p:spPr>
            <a:xfrm>
              <a:off x="5082666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15715"/>
            <p:cNvSpPr/>
            <p:nvPr/>
          </p:nvSpPr>
          <p:spPr>
            <a:xfrm>
              <a:off x="5189245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15716"/>
            <p:cNvSpPr/>
            <p:nvPr/>
          </p:nvSpPr>
          <p:spPr>
            <a:xfrm>
              <a:off x="5295823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15717"/>
            <p:cNvSpPr/>
            <p:nvPr/>
          </p:nvSpPr>
          <p:spPr>
            <a:xfrm>
              <a:off x="5402414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15718"/>
            <p:cNvSpPr/>
            <p:nvPr/>
          </p:nvSpPr>
          <p:spPr>
            <a:xfrm>
              <a:off x="550899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15719"/>
            <p:cNvSpPr/>
            <p:nvPr/>
          </p:nvSpPr>
          <p:spPr>
            <a:xfrm>
              <a:off x="5615584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15720"/>
            <p:cNvSpPr/>
            <p:nvPr/>
          </p:nvSpPr>
          <p:spPr>
            <a:xfrm>
              <a:off x="5722162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15721"/>
            <p:cNvSpPr/>
            <p:nvPr/>
          </p:nvSpPr>
          <p:spPr>
            <a:xfrm>
              <a:off x="5828753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15722"/>
            <p:cNvSpPr/>
            <p:nvPr/>
          </p:nvSpPr>
          <p:spPr>
            <a:xfrm>
              <a:off x="5935332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15723"/>
            <p:cNvSpPr/>
            <p:nvPr/>
          </p:nvSpPr>
          <p:spPr>
            <a:xfrm>
              <a:off x="604192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15724"/>
            <p:cNvSpPr/>
            <p:nvPr/>
          </p:nvSpPr>
          <p:spPr>
            <a:xfrm>
              <a:off x="5295823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15725"/>
            <p:cNvSpPr/>
            <p:nvPr/>
          </p:nvSpPr>
          <p:spPr>
            <a:xfrm>
              <a:off x="5402414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15726"/>
            <p:cNvSpPr/>
            <p:nvPr/>
          </p:nvSpPr>
          <p:spPr>
            <a:xfrm>
              <a:off x="5508993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15727"/>
            <p:cNvSpPr/>
            <p:nvPr/>
          </p:nvSpPr>
          <p:spPr>
            <a:xfrm>
              <a:off x="5615584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15728"/>
            <p:cNvSpPr/>
            <p:nvPr/>
          </p:nvSpPr>
          <p:spPr>
            <a:xfrm>
              <a:off x="5722162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15729"/>
            <p:cNvSpPr/>
            <p:nvPr/>
          </p:nvSpPr>
          <p:spPr>
            <a:xfrm>
              <a:off x="5828753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Freeform 15730"/>
            <p:cNvSpPr/>
            <p:nvPr/>
          </p:nvSpPr>
          <p:spPr>
            <a:xfrm>
              <a:off x="5935332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Freeform 15731"/>
            <p:cNvSpPr/>
            <p:nvPr/>
          </p:nvSpPr>
          <p:spPr>
            <a:xfrm>
              <a:off x="6041923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15732"/>
            <p:cNvSpPr/>
            <p:nvPr/>
          </p:nvSpPr>
          <p:spPr>
            <a:xfrm>
              <a:off x="5295823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15733"/>
            <p:cNvSpPr/>
            <p:nvPr/>
          </p:nvSpPr>
          <p:spPr>
            <a:xfrm>
              <a:off x="5402414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Freeform 15734"/>
            <p:cNvSpPr/>
            <p:nvPr/>
          </p:nvSpPr>
          <p:spPr>
            <a:xfrm>
              <a:off x="550899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15735"/>
            <p:cNvSpPr/>
            <p:nvPr/>
          </p:nvSpPr>
          <p:spPr>
            <a:xfrm>
              <a:off x="5615584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Freeform 15736"/>
            <p:cNvSpPr/>
            <p:nvPr/>
          </p:nvSpPr>
          <p:spPr>
            <a:xfrm>
              <a:off x="5722162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Freeform 15737"/>
            <p:cNvSpPr/>
            <p:nvPr/>
          </p:nvSpPr>
          <p:spPr>
            <a:xfrm>
              <a:off x="5828753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15738"/>
            <p:cNvSpPr/>
            <p:nvPr/>
          </p:nvSpPr>
          <p:spPr>
            <a:xfrm>
              <a:off x="5935332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Freeform 15739"/>
            <p:cNvSpPr/>
            <p:nvPr/>
          </p:nvSpPr>
          <p:spPr>
            <a:xfrm>
              <a:off x="604192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15740"/>
            <p:cNvSpPr/>
            <p:nvPr/>
          </p:nvSpPr>
          <p:spPr>
            <a:xfrm>
              <a:off x="5295823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Freeform 15741"/>
            <p:cNvSpPr/>
            <p:nvPr/>
          </p:nvSpPr>
          <p:spPr>
            <a:xfrm>
              <a:off x="5402414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15742"/>
            <p:cNvSpPr/>
            <p:nvPr/>
          </p:nvSpPr>
          <p:spPr>
            <a:xfrm>
              <a:off x="5508993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Freeform 15743"/>
            <p:cNvSpPr/>
            <p:nvPr/>
          </p:nvSpPr>
          <p:spPr>
            <a:xfrm>
              <a:off x="5615584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Freeform 15744"/>
            <p:cNvSpPr/>
            <p:nvPr/>
          </p:nvSpPr>
          <p:spPr>
            <a:xfrm>
              <a:off x="5722162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Freeform 15745"/>
            <p:cNvSpPr/>
            <p:nvPr/>
          </p:nvSpPr>
          <p:spPr>
            <a:xfrm>
              <a:off x="5828753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Freeform 15746"/>
            <p:cNvSpPr/>
            <p:nvPr/>
          </p:nvSpPr>
          <p:spPr>
            <a:xfrm>
              <a:off x="5935332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Freeform 15747"/>
            <p:cNvSpPr/>
            <p:nvPr/>
          </p:nvSpPr>
          <p:spPr>
            <a:xfrm>
              <a:off x="6041923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Freeform 15748"/>
            <p:cNvSpPr/>
            <p:nvPr/>
          </p:nvSpPr>
          <p:spPr>
            <a:xfrm>
              <a:off x="5295823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Freeform 15749"/>
            <p:cNvSpPr/>
            <p:nvPr/>
          </p:nvSpPr>
          <p:spPr>
            <a:xfrm>
              <a:off x="5402414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Freeform 15750"/>
            <p:cNvSpPr/>
            <p:nvPr/>
          </p:nvSpPr>
          <p:spPr>
            <a:xfrm>
              <a:off x="5508993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Freeform 15751"/>
            <p:cNvSpPr/>
            <p:nvPr/>
          </p:nvSpPr>
          <p:spPr>
            <a:xfrm>
              <a:off x="5615584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Freeform 15752"/>
            <p:cNvSpPr/>
            <p:nvPr/>
          </p:nvSpPr>
          <p:spPr>
            <a:xfrm>
              <a:off x="5722162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Freeform 15753"/>
            <p:cNvSpPr/>
            <p:nvPr/>
          </p:nvSpPr>
          <p:spPr>
            <a:xfrm>
              <a:off x="5828753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Freeform 15754"/>
            <p:cNvSpPr/>
            <p:nvPr/>
          </p:nvSpPr>
          <p:spPr>
            <a:xfrm>
              <a:off x="5935332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Freeform 15755"/>
            <p:cNvSpPr/>
            <p:nvPr/>
          </p:nvSpPr>
          <p:spPr>
            <a:xfrm>
              <a:off x="6041923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Freeform 15756"/>
            <p:cNvSpPr/>
            <p:nvPr/>
          </p:nvSpPr>
          <p:spPr>
            <a:xfrm>
              <a:off x="5295823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Freeform 15757"/>
            <p:cNvSpPr/>
            <p:nvPr/>
          </p:nvSpPr>
          <p:spPr>
            <a:xfrm>
              <a:off x="5402414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Freeform 15758"/>
            <p:cNvSpPr/>
            <p:nvPr/>
          </p:nvSpPr>
          <p:spPr>
            <a:xfrm>
              <a:off x="5508993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Freeform 15759"/>
            <p:cNvSpPr/>
            <p:nvPr/>
          </p:nvSpPr>
          <p:spPr>
            <a:xfrm>
              <a:off x="5615584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Freeform 15760"/>
            <p:cNvSpPr/>
            <p:nvPr/>
          </p:nvSpPr>
          <p:spPr>
            <a:xfrm>
              <a:off x="5722162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Freeform 15761"/>
            <p:cNvSpPr/>
            <p:nvPr/>
          </p:nvSpPr>
          <p:spPr>
            <a:xfrm>
              <a:off x="5828753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Freeform 15762"/>
            <p:cNvSpPr/>
            <p:nvPr/>
          </p:nvSpPr>
          <p:spPr>
            <a:xfrm>
              <a:off x="5935332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Freeform 15763"/>
            <p:cNvSpPr/>
            <p:nvPr/>
          </p:nvSpPr>
          <p:spPr>
            <a:xfrm>
              <a:off x="6041923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Freeform 15764"/>
            <p:cNvSpPr/>
            <p:nvPr/>
          </p:nvSpPr>
          <p:spPr>
            <a:xfrm>
              <a:off x="5295823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15765"/>
            <p:cNvSpPr/>
            <p:nvPr/>
          </p:nvSpPr>
          <p:spPr>
            <a:xfrm>
              <a:off x="5402414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Freeform 15766"/>
            <p:cNvSpPr/>
            <p:nvPr/>
          </p:nvSpPr>
          <p:spPr>
            <a:xfrm>
              <a:off x="5508993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Freeform 15767"/>
            <p:cNvSpPr/>
            <p:nvPr/>
          </p:nvSpPr>
          <p:spPr>
            <a:xfrm>
              <a:off x="5615584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Freeform 15768"/>
            <p:cNvSpPr/>
            <p:nvPr/>
          </p:nvSpPr>
          <p:spPr>
            <a:xfrm>
              <a:off x="5722162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Freeform 15769"/>
            <p:cNvSpPr/>
            <p:nvPr/>
          </p:nvSpPr>
          <p:spPr>
            <a:xfrm>
              <a:off x="5828753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15770"/>
            <p:cNvSpPr/>
            <p:nvPr/>
          </p:nvSpPr>
          <p:spPr>
            <a:xfrm>
              <a:off x="5935332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Freeform 15771"/>
            <p:cNvSpPr/>
            <p:nvPr/>
          </p:nvSpPr>
          <p:spPr>
            <a:xfrm>
              <a:off x="6041923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Freeform 15772"/>
            <p:cNvSpPr/>
            <p:nvPr/>
          </p:nvSpPr>
          <p:spPr>
            <a:xfrm>
              <a:off x="5295823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15773"/>
            <p:cNvSpPr/>
            <p:nvPr/>
          </p:nvSpPr>
          <p:spPr>
            <a:xfrm>
              <a:off x="5402414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Freeform 15774"/>
            <p:cNvSpPr/>
            <p:nvPr/>
          </p:nvSpPr>
          <p:spPr>
            <a:xfrm>
              <a:off x="5508993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15775"/>
            <p:cNvSpPr/>
            <p:nvPr/>
          </p:nvSpPr>
          <p:spPr>
            <a:xfrm>
              <a:off x="5615584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Freeform 15776"/>
            <p:cNvSpPr/>
            <p:nvPr/>
          </p:nvSpPr>
          <p:spPr>
            <a:xfrm>
              <a:off x="5722162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Freeform 15777"/>
            <p:cNvSpPr/>
            <p:nvPr/>
          </p:nvSpPr>
          <p:spPr>
            <a:xfrm>
              <a:off x="5828753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Freeform 15778"/>
            <p:cNvSpPr/>
            <p:nvPr/>
          </p:nvSpPr>
          <p:spPr>
            <a:xfrm>
              <a:off x="5935332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15779"/>
            <p:cNvSpPr/>
            <p:nvPr/>
          </p:nvSpPr>
          <p:spPr>
            <a:xfrm>
              <a:off x="6041923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15780"/>
            <p:cNvSpPr/>
            <p:nvPr/>
          </p:nvSpPr>
          <p:spPr>
            <a:xfrm>
              <a:off x="6148501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Freeform 15781"/>
            <p:cNvSpPr/>
            <p:nvPr/>
          </p:nvSpPr>
          <p:spPr>
            <a:xfrm>
              <a:off x="625509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Freeform 15782"/>
            <p:cNvSpPr/>
            <p:nvPr/>
          </p:nvSpPr>
          <p:spPr>
            <a:xfrm>
              <a:off x="6361671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Freeform 15783"/>
            <p:cNvSpPr/>
            <p:nvPr/>
          </p:nvSpPr>
          <p:spPr>
            <a:xfrm>
              <a:off x="6468262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Freeform 15784"/>
            <p:cNvSpPr/>
            <p:nvPr/>
          </p:nvSpPr>
          <p:spPr>
            <a:xfrm>
              <a:off x="6574840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15785"/>
            <p:cNvSpPr/>
            <p:nvPr/>
          </p:nvSpPr>
          <p:spPr>
            <a:xfrm>
              <a:off x="6681419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15786"/>
            <p:cNvSpPr/>
            <p:nvPr/>
          </p:nvSpPr>
          <p:spPr>
            <a:xfrm>
              <a:off x="6788010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Freeform 15787"/>
            <p:cNvSpPr/>
            <p:nvPr/>
          </p:nvSpPr>
          <p:spPr>
            <a:xfrm>
              <a:off x="6894588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Freeform 15788"/>
            <p:cNvSpPr/>
            <p:nvPr/>
          </p:nvSpPr>
          <p:spPr>
            <a:xfrm>
              <a:off x="6148501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Freeform 15789"/>
            <p:cNvSpPr/>
            <p:nvPr/>
          </p:nvSpPr>
          <p:spPr>
            <a:xfrm>
              <a:off x="6255093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15790"/>
            <p:cNvSpPr/>
            <p:nvPr/>
          </p:nvSpPr>
          <p:spPr>
            <a:xfrm>
              <a:off x="6361671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15791"/>
            <p:cNvSpPr/>
            <p:nvPr/>
          </p:nvSpPr>
          <p:spPr>
            <a:xfrm>
              <a:off x="6468262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Freeform 15792"/>
            <p:cNvSpPr/>
            <p:nvPr/>
          </p:nvSpPr>
          <p:spPr>
            <a:xfrm>
              <a:off x="6574840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Freeform 15793"/>
            <p:cNvSpPr/>
            <p:nvPr/>
          </p:nvSpPr>
          <p:spPr>
            <a:xfrm>
              <a:off x="6681419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Freeform 15794"/>
            <p:cNvSpPr/>
            <p:nvPr/>
          </p:nvSpPr>
          <p:spPr>
            <a:xfrm>
              <a:off x="6788010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15795"/>
            <p:cNvSpPr/>
            <p:nvPr/>
          </p:nvSpPr>
          <p:spPr>
            <a:xfrm>
              <a:off x="6894588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Freeform 15796"/>
            <p:cNvSpPr/>
            <p:nvPr/>
          </p:nvSpPr>
          <p:spPr>
            <a:xfrm>
              <a:off x="6148501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Freeform 15797"/>
            <p:cNvSpPr/>
            <p:nvPr/>
          </p:nvSpPr>
          <p:spPr>
            <a:xfrm>
              <a:off x="625509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Freeform 15798"/>
            <p:cNvSpPr/>
            <p:nvPr/>
          </p:nvSpPr>
          <p:spPr>
            <a:xfrm>
              <a:off x="6361671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Freeform 15799"/>
            <p:cNvSpPr/>
            <p:nvPr/>
          </p:nvSpPr>
          <p:spPr>
            <a:xfrm>
              <a:off x="6468262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15800"/>
            <p:cNvSpPr/>
            <p:nvPr/>
          </p:nvSpPr>
          <p:spPr>
            <a:xfrm>
              <a:off x="6574840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Freeform 15801"/>
            <p:cNvSpPr/>
            <p:nvPr/>
          </p:nvSpPr>
          <p:spPr>
            <a:xfrm>
              <a:off x="6681419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Freeform 15802"/>
            <p:cNvSpPr/>
            <p:nvPr/>
          </p:nvSpPr>
          <p:spPr>
            <a:xfrm>
              <a:off x="6788010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Freeform 15803"/>
            <p:cNvSpPr/>
            <p:nvPr/>
          </p:nvSpPr>
          <p:spPr>
            <a:xfrm>
              <a:off x="6894588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Freeform 15804"/>
            <p:cNvSpPr/>
            <p:nvPr/>
          </p:nvSpPr>
          <p:spPr>
            <a:xfrm>
              <a:off x="6148501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15805"/>
            <p:cNvSpPr/>
            <p:nvPr/>
          </p:nvSpPr>
          <p:spPr>
            <a:xfrm>
              <a:off x="6255093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Freeform 15806"/>
            <p:cNvSpPr/>
            <p:nvPr/>
          </p:nvSpPr>
          <p:spPr>
            <a:xfrm>
              <a:off x="6361671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Freeform 15807"/>
            <p:cNvSpPr/>
            <p:nvPr/>
          </p:nvSpPr>
          <p:spPr>
            <a:xfrm>
              <a:off x="6468262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Freeform 15808"/>
            <p:cNvSpPr/>
            <p:nvPr/>
          </p:nvSpPr>
          <p:spPr>
            <a:xfrm>
              <a:off x="6574840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Freeform 15809"/>
            <p:cNvSpPr/>
            <p:nvPr/>
          </p:nvSpPr>
          <p:spPr>
            <a:xfrm>
              <a:off x="6681419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15810"/>
            <p:cNvSpPr/>
            <p:nvPr/>
          </p:nvSpPr>
          <p:spPr>
            <a:xfrm>
              <a:off x="6788010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Freeform 15811"/>
            <p:cNvSpPr/>
            <p:nvPr/>
          </p:nvSpPr>
          <p:spPr>
            <a:xfrm>
              <a:off x="6894588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Freeform 15812"/>
            <p:cNvSpPr/>
            <p:nvPr/>
          </p:nvSpPr>
          <p:spPr>
            <a:xfrm>
              <a:off x="6148501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Freeform 15813"/>
            <p:cNvSpPr/>
            <p:nvPr/>
          </p:nvSpPr>
          <p:spPr>
            <a:xfrm>
              <a:off x="6255093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Freeform 15814"/>
            <p:cNvSpPr/>
            <p:nvPr/>
          </p:nvSpPr>
          <p:spPr>
            <a:xfrm>
              <a:off x="6361671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15815"/>
            <p:cNvSpPr/>
            <p:nvPr/>
          </p:nvSpPr>
          <p:spPr>
            <a:xfrm>
              <a:off x="6468262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Freeform 15816"/>
            <p:cNvSpPr/>
            <p:nvPr/>
          </p:nvSpPr>
          <p:spPr>
            <a:xfrm>
              <a:off x="6574840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Freeform 15817"/>
            <p:cNvSpPr/>
            <p:nvPr/>
          </p:nvSpPr>
          <p:spPr>
            <a:xfrm>
              <a:off x="6681419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Freeform 15818"/>
            <p:cNvSpPr/>
            <p:nvPr/>
          </p:nvSpPr>
          <p:spPr>
            <a:xfrm>
              <a:off x="6788010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Freeform 15819"/>
            <p:cNvSpPr/>
            <p:nvPr/>
          </p:nvSpPr>
          <p:spPr>
            <a:xfrm>
              <a:off x="6894588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15820"/>
            <p:cNvSpPr/>
            <p:nvPr/>
          </p:nvSpPr>
          <p:spPr>
            <a:xfrm>
              <a:off x="6148501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Freeform 15821"/>
            <p:cNvSpPr/>
            <p:nvPr/>
          </p:nvSpPr>
          <p:spPr>
            <a:xfrm>
              <a:off x="6255093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Freeform 15822"/>
            <p:cNvSpPr/>
            <p:nvPr/>
          </p:nvSpPr>
          <p:spPr>
            <a:xfrm>
              <a:off x="6361671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0" name="Freeform 15823"/>
            <p:cNvSpPr/>
            <p:nvPr/>
          </p:nvSpPr>
          <p:spPr>
            <a:xfrm>
              <a:off x="6468262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Freeform 15824"/>
            <p:cNvSpPr/>
            <p:nvPr/>
          </p:nvSpPr>
          <p:spPr>
            <a:xfrm>
              <a:off x="6574840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15825"/>
            <p:cNvSpPr/>
            <p:nvPr/>
          </p:nvSpPr>
          <p:spPr>
            <a:xfrm>
              <a:off x="6681419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Freeform 15826"/>
            <p:cNvSpPr/>
            <p:nvPr/>
          </p:nvSpPr>
          <p:spPr>
            <a:xfrm>
              <a:off x="6788010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" name="Freeform 15827"/>
            <p:cNvSpPr/>
            <p:nvPr/>
          </p:nvSpPr>
          <p:spPr>
            <a:xfrm>
              <a:off x="6894588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Freeform 15828"/>
            <p:cNvSpPr/>
            <p:nvPr/>
          </p:nvSpPr>
          <p:spPr>
            <a:xfrm>
              <a:off x="6148501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Freeform 15829"/>
            <p:cNvSpPr/>
            <p:nvPr/>
          </p:nvSpPr>
          <p:spPr>
            <a:xfrm>
              <a:off x="6255093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15830"/>
            <p:cNvSpPr/>
            <p:nvPr/>
          </p:nvSpPr>
          <p:spPr>
            <a:xfrm>
              <a:off x="6361671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Freeform 15831"/>
            <p:cNvSpPr/>
            <p:nvPr/>
          </p:nvSpPr>
          <p:spPr>
            <a:xfrm>
              <a:off x="6468262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Freeform 15832"/>
            <p:cNvSpPr/>
            <p:nvPr/>
          </p:nvSpPr>
          <p:spPr>
            <a:xfrm>
              <a:off x="6574840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Freeform 15833"/>
            <p:cNvSpPr/>
            <p:nvPr/>
          </p:nvSpPr>
          <p:spPr>
            <a:xfrm>
              <a:off x="6681419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Freeform 15834"/>
            <p:cNvSpPr/>
            <p:nvPr/>
          </p:nvSpPr>
          <p:spPr>
            <a:xfrm>
              <a:off x="6788010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15835"/>
            <p:cNvSpPr/>
            <p:nvPr/>
          </p:nvSpPr>
          <p:spPr>
            <a:xfrm>
              <a:off x="6894588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Freeform 15836"/>
            <p:cNvSpPr/>
            <p:nvPr/>
          </p:nvSpPr>
          <p:spPr>
            <a:xfrm>
              <a:off x="6148501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Freeform 15837"/>
            <p:cNvSpPr/>
            <p:nvPr/>
          </p:nvSpPr>
          <p:spPr>
            <a:xfrm>
              <a:off x="6255093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Freeform 15838"/>
            <p:cNvSpPr/>
            <p:nvPr/>
          </p:nvSpPr>
          <p:spPr>
            <a:xfrm>
              <a:off x="6361671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Freeform 15839"/>
            <p:cNvSpPr/>
            <p:nvPr/>
          </p:nvSpPr>
          <p:spPr>
            <a:xfrm>
              <a:off x="6468262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Freeform 15840"/>
            <p:cNvSpPr/>
            <p:nvPr/>
          </p:nvSpPr>
          <p:spPr>
            <a:xfrm>
              <a:off x="6574840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Freeform 15841"/>
            <p:cNvSpPr/>
            <p:nvPr/>
          </p:nvSpPr>
          <p:spPr>
            <a:xfrm>
              <a:off x="6681419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Freeform 15842"/>
            <p:cNvSpPr/>
            <p:nvPr/>
          </p:nvSpPr>
          <p:spPr>
            <a:xfrm>
              <a:off x="6788010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Freeform 15843"/>
            <p:cNvSpPr/>
            <p:nvPr/>
          </p:nvSpPr>
          <p:spPr>
            <a:xfrm>
              <a:off x="6894588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Freeform 15844"/>
            <p:cNvSpPr/>
            <p:nvPr/>
          </p:nvSpPr>
          <p:spPr>
            <a:xfrm>
              <a:off x="7001179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Freeform 15845"/>
            <p:cNvSpPr/>
            <p:nvPr/>
          </p:nvSpPr>
          <p:spPr>
            <a:xfrm>
              <a:off x="7107758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Freeform 15846"/>
            <p:cNvSpPr/>
            <p:nvPr/>
          </p:nvSpPr>
          <p:spPr>
            <a:xfrm>
              <a:off x="7214349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Freeform 15847"/>
            <p:cNvSpPr/>
            <p:nvPr/>
          </p:nvSpPr>
          <p:spPr>
            <a:xfrm>
              <a:off x="732092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Freeform 15848"/>
            <p:cNvSpPr/>
            <p:nvPr/>
          </p:nvSpPr>
          <p:spPr>
            <a:xfrm>
              <a:off x="742751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Freeform 15849"/>
            <p:cNvSpPr/>
            <p:nvPr/>
          </p:nvSpPr>
          <p:spPr>
            <a:xfrm>
              <a:off x="753409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Freeform 15850"/>
            <p:cNvSpPr/>
            <p:nvPr/>
          </p:nvSpPr>
          <p:spPr>
            <a:xfrm>
              <a:off x="764068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" name="Freeform 15851"/>
            <p:cNvSpPr/>
            <p:nvPr/>
          </p:nvSpPr>
          <p:spPr>
            <a:xfrm>
              <a:off x="7747266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Freeform 15852"/>
            <p:cNvSpPr/>
            <p:nvPr/>
          </p:nvSpPr>
          <p:spPr>
            <a:xfrm>
              <a:off x="7001179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Freeform 15853"/>
            <p:cNvSpPr/>
            <p:nvPr/>
          </p:nvSpPr>
          <p:spPr>
            <a:xfrm>
              <a:off x="7107758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Freeform 15854"/>
            <p:cNvSpPr/>
            <p:nvPr/>
          </p:nvSpPr>
          <p:spPr>
            <a:xfrm>
              <a:off x="7214349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Freeform 15855"/>
            <p:cNvSpPr/>
            <p:nvPr/>
          </p:nvSpPr>
          <p:spPr>
            <a:xfrm>
              <a:off x="732092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Freeform 15856"/>
            <p:cNvSpPr/>
            <p:nvPr/>
          </p:nvSpPr>
          <p:spPr>
            <a:xfrm>
              <a:off x="7427518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Freeform 15857"/>
            <p:cNvSpPr/>
            <p:nvPr/>
          </p:nvSpPr>
          <p:spPr>
            <a:xfrm>
              <a:off x="753409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5" name="Freeform 15858"/>
            <p:cNvSpPr/>
            <p:nvPr/>
          </p:nvSpPr>
          <p:spPr>
            <a:xfrm>
              <a:off x="7640688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Freeform 15859"/>
            <p:cNvSpPr/>
            <p:nvPr/>
          </p:nvSpPr>
          <p:spPr>
            <a:xfrm>
              <a:off x="7747266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7" name="Freeform 15860"/>
            <p:cNvSpPr/>
            <p:nvPr/>
          </p:nvSpPr>
          <p:spPr>
            <a:xfrm>
              <a:off x="7001179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8" name="Freeform 15861"/>
            <p:cNvSpPr/>
            <p:nvPr/>
          </p:nvSpPr>
          <p:spPr>
            <a:xfrm>
              <a:off x="7107758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Freeform 15862"/>
            <p:cNvSpPr/>
            <p:nvPr/>
          </p:nvSpPr>
          <p:spPr>
            <a:xfrm>
              <a:off x="7214349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Freeform 15863"/>
            <p:cNvSpPr/>
            <p:nvPr/>
          </p:nvSpPr>
          <p:spPr>
            <a:xfrm>
              <a:off x="732092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1" name="Freeform 15864"/>
            <p:cNvSpPr/>
            <p:nvPr/>
          </p:nvSpPr>
          <p:spPr>
            <a:xfrm>
              <a:off x="742751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Freeform 15865"/>
            <p:cNvSpPr/>
            <p:nvPr/>
          </p:nvSpPr>
          <p:spPr>
            <a:xfrm>
              <a:off x="753409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Freeform 15866"/>
            <p:cNvSpPr/>
            <p:nvPr/>
          </p:nvSpPr>
          <p:spPr>
            <a:xfrm>
              <a:off x="764068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4" name="Freeform 15867"/>
            <p:cNvSpPr/>
            <p:nvPr/>
          </p:nvSpPr>
          <p:spPr>
            <a:xfrm>
              <a:off x="7747266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Freeform 15868"/>
            <p:cNvSpPr/>
            <p:nvPr/>
          </p:nvSpPr>
          <p:spPr>
            <a:xfrm>
              <a:off x="7001179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6" name="Freeform 15869"/>
            <p:cNvSpPr/>
            <p:nvPr/>
          </p:nvSpPr>
          <p:spPr>
            <a:xfrm>
              <a:off x="7107758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7" name="Freeform 15870"/>
            <p:cNvSpPr/>
            <p:nvPr/>
          </p:nvSpPr>
          <p:spPr>
            <a:xfrm>
              <a:off x="7214349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8" name="Freeform 15871"/>
            <p:cNvSpPr/>
            <p:nvPr/>
          </p:nvSpPr>
          <p:spPr>
            <a:xfrm>
              <a:off x="732092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Freeform 15872"/>
            <p:cNvSpPr/>
            <p:nvPr/>
          </p:nvSpPr>
          <p:spPr>
            <a:xfrm>
              <a:off x="7427518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0" name="Freeform 15873"/>
            <p:cNvSpPr/>
            <p:nvPr/>
          </p:nvSpPr>
          <p:spPr>
            <a:xfrm>
              <a:off x="753409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Freeform 15874"/>
            <p:cNvSpPr/>
            <p:nvPr/>
          </p:nvSpPr>
          <p:spPr>
            <a:xfrm>
              <a:off x="7640688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2" name="Freeform 15875"/>
            <p:cNvSpPr/>
            <p:nvPr/>
          </p:nvSpPr>
          <p:spPr>
            <a:xfrm>
              <a:off x="7747266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Freeform 15876"/>
            <p:cNvSpPr/>
            <p:nvPr/>
          </p:nvSpPr>
          <p:spPr>
            <a:xfrm>
              <a:off x="7001179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Freeform 15877"/>
            <p:cNvSpPr/>
            <p:nvPr/>
          </p:nvSpPr>
          <p:spPr>
            <a:xfrm>
              <a:off x="7107758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5" name="Freeform 15878"/>
            <p:cNvSpPr/>
            <p:nvPr/>
          </p:nvSpPr>
          <p:spPr>
            <a:xfrm>
              <a:off x="7214349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15879"/>
            <p:cNvSpPr/>
            <p:nvPr/>
          </p:nvSpPr>
          <p:spPr>
            <a:xfrm>
              <a:off x="732092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7" name="Freeform 15880"/>
            <p:cNvSpPr/>
            <p:nvPr/>
          </p:nvSpPr>
          <p:spPr>
            <a:xfrm>
              <a:off x="7427518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8" name="Freeform 15881"/>
            <p:cNvSpPr/>
            <p:nvPr/>
          </p:nvSpPr>
          <p:spPr>
            <a:xfrm>
              <a:off x="753409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Freeform 15882"/>
            <p:cNvSpPr/>
            <p:nvPr/>
          </p:nvSpPr>
          <p:spPr>
            <a:xfrm>
              <a:off x="7640688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Freeform 15883"/>
            <p:cNvSpPr/>
            <p:nvPr/>
          </p:nvSpPr>
          <p:spPr>
            <a:xfrm>
              <a:off x="7747266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1" name="Freeform 15884"/>
            <p:cNvSpPr/>
            <p:nvPr/>
          </p:nvSpPr>
          <p:spPr>
            <a:xfrm>
              <a:off x="7001179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2" name="Freeform 15885"/>
            <p:cNvSpPr/>
            <p:nvPr/>
          </p:nvSpPr>
          <p:spPr>
            <a:xfrm>
              <a:off x="7107758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3" name="Freeform 15886"/>
            <p:cNvSpPr/>
            <p:nvPr/>
          </p:nvSpPr>
          <p:spPr>
            <a:xfrm>
              <a:off x="7214349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4" name="Freeform 15887"/>
            <p:cNvSpPr/>
            <p:nvPr/>
          </p:nvSpPr>
          <p:spPr>
            <a:xfrm>
              <a:off x="732092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5" name="Freeform 15888"/>
            <p:cNvSpPr/>
            <p:nvPr/>
          </p:nvSpPr>
          <p:spPr>
            <a:xfrm>
              <a:off x="7427518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6" name="Freeform 15889"/>
            <p:cNvSpPr/>
            <p:nvPr/>
          </p:nvSpPr>
          <p:spPr>
            <a:xfrm>
              <a:off x="753409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7" name="Freeform 15890"/>
            <p:cNvSpPr/>
            <p:nvPr/>
          </p:nvSpPr>
          <p:spPr>
            <a:xfrm>
              <a:off x="7640688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Freeform 15891"/>
            <p:cNvSpPr/>
            <p:nvPr/>
          </p:nvSpPr>
          <p:spPr>
            <a:xfrm>
              <a:off x="7747266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9" name="Freeform 15892"/>
            <p:cNvSpPr/>
            <p:nvPr/>
          </p:nvSpPr>
          <p:spPr>
            <a:xfrm>
              <a:off x="7001179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Freeform 15893"/>
            <p:cNvSpPr/>
            <p:nvPr/>
          </p:nvSpPr>
          <p:spPr>
            <a:xfrm>
              <a:off x="7107758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1" name="Freeform 15894"/>
            <p:cNvSpPr/>
            <p:nvPr/>
          </p:nvSpPr>
          <p:spPr>
            <a:xfrm>
              <a:off x="7214349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2" name="Freeform 15895"/>
            <p:cNvSpPr/>
            <p:nvPr/>
          </p:nvSpPr>
          <p:spPr>
            <a:xfrm>
              <a:off x="732092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3" name="Freeform 15896"/>
            <p:cNvSpPr/>
            <p:nvPr/>
          </p:nvSpPr>
          <p:spPr>
            <a:xfrm>
              <a:off x="7427518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4" name="Freeform 15897"/>
            <p:cNvSpPr/>
            <p:nvPr/>
          </p:nvSpPr>
          <p:spPr>
            <a:xfrm>
              <a:off x="753409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5" name="Freeform 15898"/>
            <p:cNvSpPr/>
            <p:nvPr/>
          </p:nvSpPr>
          <p:spPr>
            <a:xfrm>
              <a:off x="7640688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6" name="Freeform 15899"/>
            <p:cNvSpPr/>
            <p:nvPr/>
          </p:nvSpPr>
          <p:spPr>
            <a:xfrm>
              <a:off x="7747266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7" name="Freeform 15900"/>
            <p:cNvSpPr/>
            <p:nvPr/>
          </p:nvSpPr>
          <p:spPr>
            <a:xfrm>
              <a:off x="7001179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8" name="Freeform 15901"/>
            <p:cNvSpPr/>
            <p:nvPr/>
          </p:nvSpPr>
          <p:spPr>
            <a:xfrm>
              <a:off x="7107758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9" name="Freeform 15902"/>
            <p:cNvSpPr/>
            <p:nvPr/>
          </p:nvSpPr>
          <p:spPr>
            <a:xfrm>
              <a:off x="7214349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0" name="Freeform 15903"/>
            <p:cNvSpPr/>
            <p:nvPr/>
          </p:nvSpPr>
          <p:spPr>
            <a:xfrm>
              <a:off x="732092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1" name="Freeform 15904"/>
            <p:cNvSpPr/>
            <p:nvPr/>
          </p:nvSpPr>
          <p:spPr>
            <a:xfrm>
              <a:off x="7427518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2" name="Freeform 15905"/>
            <p:cNvSpPr/>
            <p:nvPr/>
          </p:nvSpPr>
          <p:spPr>
            <a:xfrm>
              <a:off x="753409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3" name="Freeform 15906"/>
            <p:cNvSpPr/>
            <p:nvPr/>
          </p:nvSpPr>
          <p:spPr>
            <a:xfrm>
              <a:off x="7640688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4" name="Freeform 15907"/>
            <p:cNvSpPr/>
            <p:nvPr/>
          </p:nvSpPr>
          <p:spPr>
            <a:xfrm>
              <a:off x="7747266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5" name="Freeform 15908"/>
            <p:cNvSpPr/>
            <p:nvPr/>
          </p:nvSpPr>
          <p:spPr>
            <a:xfrm>
              <a:off x="5295828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6" name="Freeform 15909"/>
            <p:cNvSpPr/>
            <p:nvPr/>
          </p:nvSpPr>
          <p:spPr>
            <a:xfrm>
              <a:off x="4443155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7" name="Freeform 15910"/>
            <p:cNvSpPr/>
            <p:nvPr/>
          </p:nvSpPr>
          <p:spPr>
            <a:xfrm>
              <a:off x="7001177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8" name="Freeform 15911"/>
            <p:cNvSpPr/>
            <p:nvPr/>
          </p:nvSpPr>
          <p:spPr>
            <a:xfrm>
              <a:off x="6148504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9" name="Freeform 15912"/>
            <p:cNvSpPr/>
            <p:nvPr/>
          </p:nvSpPr>
          <p:spPr>
            <a:xfrm>
              <a:off x="7853852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0" name="Freeform 15913"/>
            <p:cNvSpPr/>
            <p:nvPr/>
          </p:nvSpPr>
          <p:spPr>
            <a:xfrm>
              <a:off x="762000" y="1676400"/>
              <a:ext cx="1600200" cy="1600200"/>
            </a:xfrm>
            <a:custGeom>
              <a:avLst/>
              <a:gdLst/>
              <a:ahLst/>
              <a:cxnLst/>
              <a:rect l="0" t="0" r="0" b="0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100000"/>
              </a:srgbClr>
            </a:solidFill>
            <a:ln w="1905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Freeform 15914"/>
            <p:cNvSpPr/>
            <p:nvPr/>
          </p:nvSpPr>
          <p:spPr>
            <a:xfrm>
              <a:off x="1491132" y="18943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2" name="Freeform 15915"/>
            <p:cNvSpPr/>
            <p:nvPr/>
          </p:nvSpPr>
          <p:spPr>
            <a:xfrm>
              <a:off x="914400" y="1905000"/>
              <a:ext cx="1295400" cy="533400"/>
            </a:xfrm>
            <a:custGeom>
              <a:avLst/>
              <a:gdLst/>
              <a:ahLst/>
              <a:cxnLst/>
              <a:rect l="0" t="0" r="0" b="0"/>
              <a:pathLst>
                <a:path w="1295400" h="533400">
                  <a:moveTo>
                    <a:pt x="0" y="0"/>
                  </a:moveTo>
                  <a:lnTo>
                    <a:pt x="1295400" y="0"/>
                  </a:lnTo>
                  <a:lnTo>
                    <a:pt x="1295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3" name="Freeform 15916"/>
            <p:cNvSpPr/>
            <p:nvPr/>
          </p:nvSpPr>
          <p:spPr>
            <a:xfrm>
              <a:off x="914400" y="2667000"/>
              <a:ext cx="1295400" cy="381000"/>
            </a:xfrm>
            <a:custGeom>
              <a:avLst/>
              <a:gdLst/>
              <a:ahLst/>
              <a:cxnLst/>
              <a:rect l="0" t="0" r="0" b="0"/>
              <a:pathLst>
                <a:path w="1295400" h="381000">
                  <a:moveTo>
                    <a:pt x="0" y="0"/>
                  </a:moveTo>
                  <a:lnTo>
                    <a:pt x="1295400" y="0"/>
                  </a:lnTo>
                  <a:lnTo>
                    <a:pt x="12954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4" name="Freeform 15917"/>
            <p:cNvSpPr/>
            <p:nvPr/>
          </p:nvSpPr>
          <p:spPr>
            <a:xfrm>
              <a:off x="3810457" y="3962400"/>
              <a:ext cx="4114343" cy="2057400"/>
            </a:xfrm>
            <a:custGeom>
              <a:avLst/>
              <a:gdLst/>
              <a:ahLst/>
              <a:cxnLst/>
              <a:rect l="0" t="0" r="0" b="0"/>
              <a:pathLst>
                <a:path w="4114343" h="2057400">
                  <a:moveTo>
                    <a:pt x="0" y="0"/>
                  </a:moveTo>
                  <a:lnTo>
                    <a:pt x="4114343" y="0"/>
                  </a:lnTo>
                  <a:lnTo>
                    <a:pt x="4114343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" name="Freeform 15918"/>
            <p:cNvSpPr/>
            <p:nvPr/>
          </p:nvSpPr>
          <p:spPr>
            <a:xfrm>
              <a:off x="5796660" y="41803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6" name="Freeform 15919"/>
            <p:cNvSpPr/>
            <p:nvPr/>
          </p:nvSpPr>
          <p:spPr>
            <a:xfrm>
              <a:off x="4443158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7" name="Freeform 15920"/>
            <p:cNvSpPr/>
            <p:nvPr/>
          </p:nvSpPr>
          <p:spPr>
            <a:xfrm>
              <a:off x="4549737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8" name="Freeform 15921"/>
            <p:cNvSpPr/>
            <p:nvPr/>
          </p:nvSpPr>
          <p:spPr>
            <a:xfrm>
              <a:off x="4656328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9" name="Freeform 15922"/>
            <p:cNvSpPr/>
            <p:nvPr/>
          </p:nvSpPr>
          <p:spPr>
            <a:xfrm>
              <a:off x="4762906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0" name="Freeform 15923"/>
            <p:cNvSpPr/>
            <p:nvPr/>
          </p:nvSpPr>
          <p:spPr>
            <a:xfrm>
              <a:off x="4869497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1" name="Freeform 15924"/>
            <p:cNvSpPr/>
            <p:nvPr/>
          </p:nvSpPr>
          <p:spPr>
            <a:xfrm>
              <a:off x="4976075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2" name="Freeform 15925"/>
            <p:cNvSpPr/>
            <p:nvPr/>
          </p:nvSpPr>
          <p:spPr>
            <a:xfrm>
              <a:off x="5082666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3" name="Freeform 15926"/>
            <p:cNvSpPr/>
            <p:nvPr/>
          </p:nvSpPr>
          <p:spPr>
            <a:xfrm>
              <a:off x="5189245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4" name="Freeform 15927"/>
            <p:cNvSpPr/>
            <p:nvPr/>
          </p:nvSpPr>
          <p:spPr>
            <a:xfrm>
              <a:off x="4443158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5" name="Freeform 15928"/>
            <p:cNvSpPr/>
            <p:nvPr/>
          </p:nvSpPr>
          <p:spPr>
            <a:xfrm>
              <a:off x="4549737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6" name="Freeform 15929"/>
            <p:cNvSpPr/>
            <p:nvPr/>
          </p:nvSpPr>
          <p:spPr>
            <a:xfrm>
              <a:off x="4656328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7" name="Freeform 15930"/>
            <p:cNvSpPr/>
            <p:nvPr/>
          </p:nvSpPr>
          <p:spPr>
            <a:xfrm>
              <a:off x="4762906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8" name="Freeform 15931"/>
            <p:cNvSpPr/>
            <p:nvPr/>
          </p:nvSpPr>
          <p:spPr>
            <a:xfrm>
              <a:off x="4869497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9" name="Freeform 15932"/>
            <p:cNvSpPr/>
            <p:nvPr/>
          </p:nvSpPr>
          <p:spPr>
            <a:xfrm>
              <a:off x="4976075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0" name="Freeform 15933"/>
            <p:cNvSpPr/>
            <p:nvPr/>
          </p:nvSpPr>
          <p:spPr>
            <a:xfrm>
              <a:off x="5082666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1" name="Freeform 15934"/>
            <p:cNvSpPr/>
            <p:nvPr/>
          </p:nvSpPr>
          <p:spPr>
            <a:xfrm>
              <a:off x="5189245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2" name="Freeform 15935"/>
            <p:cNvSpPr/>
            <p:nvPr/>
          </p:nvSpPr>
          <p:spPr>
            <a:xfrm>
              <a:off x="4443158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3" name="Freeform 15936"/>
            <p:cNvSpPr/>
            <p:nvPr/>
          </p:nvSpPr>
          <p:spPr>
            <a:xfrm>
              <a:off x="4549737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4" name="Freeform 15937"/>
            <p:cNvSpPr/>
            <p:nvPr/>
          </p:nvSpPr>
          <p:spPr>
            <a:xfrm>
              <a:off x="4656328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5" name="Freeform 15938"/>
            <p:cNvSpPr/>
            <p:nvPr/>
          </p:nvSpPr>
          <p:spPr>
            <a:xfrm>
              <a:off x="4762906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6" name="Freeform 15939"/>
            <p:cNvSpPr/>
            <p:nvPr/>
          </p:nvSpPr>
          <p:spPr>
            <a:xfrm>
              <a:off x="4869497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7" name="Freeform 15940"/>
            <p:cNvSpPr/>
            <p:nvPr/>
          </p:nvSpPr>
          <p:spPr>
            <a:xfrm>
              <a:off x="4976075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8" name="Freeform 15941"/>
            <p:cNvSpPr/>
            <p:nvPr/>
          </p:nvSpPr>
          <p:spPr>
            <a:xfrm>
              <a:off x="5082666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9" name="Freeform 15942"/>
            <p:cNvSpPr/>
            <p:nvPr/>
          </p:nvSpPr>
          <p:spPr>
            <a:xfrm>
              <a:off x="5189245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0" name="Freeform 15943"/>
            <p:cNvSpPr/>
            <p:nvPr/>
          </p:nvSpPr>
          <p:spPr>
            <a:xfrm>
              <a:off x="4443158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Freeform 15944"/>
            <p:cNvSpPr/>
            <p:nvPr/>
          </p:nvSpPr>
          <p:spPr>
            <a:xfrm>
              <a:off x="4549737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2" name="Freeform 15945"/>
            <p:cNvSpPr/>
            <p:nvPr/>
          </p:nvSpPr>
          <p:spPr>
            <a:xfrm>
              <a:off x="4656328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3" name="Freeform 15946"/>
            <p:cNvSpPr/>
            <p:nvPr/>
          </p:nvSpPr>
          <p:spPr>
            <a:xfrm>
              <a:off x="4762906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4" name="Freeform 15947"/>
            <p:cNvSpPr/>
            <p:nvPr/>
          </p:nvSpPr>
          <p:spPr>
            <a:xfrm>
              <a:off x="4869497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5" name="Freeform 15948"/>
            <p:cNvSpPr/>
            <p:nvPr/>
          </p:nvSpPr>
          <p:spPr>
            <a:xfrm>
              <a:off x="4976075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6" name="Freeform 15949"/>
            <p:cNvSpPr/>
            <p:nvPr/>
          </p:nvSpPr>
          <p:spPr>
            <a:xfrm>
              <a:off x="5082666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7" name="Freeform 15950"/>
            <p:cNvSpPr/>
            <p:nvPr/>
          </p:nvSpPr>
          <p:spPr>
            <a:xfrm>
              <a:off x="5189245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8" name="Freeform 15951"/>
            <p:cNvSpPr/>
            <p:nvPr/>
          </p:nvSpPr>
          <p:spPr>
            <a:xfrm>
              <a:off x="4443158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9" name="Freeform 15952"/>
            <p:cNvSpPr/>
            <p:nvPr/>
          </p:nvSpPr>
          <p:spPr>
            <a:xfrm>
              <a:off x="4549737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0" name="Freeform 15953"/>
            <p:cNvSpPr/>
            <p:nvPr/>
          </p:nvSpPr>
          <p:spPr>
            <a:xfrm>
              <a:off x="4656328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1" name="Freeform 15954"/>
            <p:cNvSpPr/>
            <p:nvPr/>
          </p:nvSpPr>
          <p:spPr>
            <a:xfrm>
              <a:off x="4762906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2" name="Freeform 15955"/>
            <p:cNvSpPr/>
            <p:nvPr/>
          </p:nvSpPr>
          <p:spPr>
            <a:xfrm>
              <a:off x="4869497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3" name="Freeform 15956"/>
            <p:cNvSpPr/>
            <p:nvPr/>
          </p:nvSpPr>
          <p:spPr>
            <a:xfrm>
              <a:off x="4976075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4" name="Freeform 15957"/>
            <p:cNvSpPr/>
            <p:nvPr/>
          </p:nvSpPr>
          <p:spPr>
            <a:xfrm>
              <a:off x="5082666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5" name="Freeform 15958"/>
            <p:cNvSpPr/>
            <p:nvPr/>
          </p:nvSpPr>
          <p:spPr>
            <a:xfrm>
              <a:off x="5189245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6" name="Freeform 15959"/>
            <p:cNvSpPr/>
            <p:nvPr/>
          </p:nvSpPr>
          <p:spPr>
            <a:xfrm>
              <a:off x="4443158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7" name="Freeform 15960"/>
            <p:cNvSpPr/>
            <p:nvPr/>
          </p:nvSpPr>
          <p:spPr>
            <a:xfrm>
              <a:off x="4549737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Freeform 15961"/>
            <p:cNvSpPr/>
            <p:nvPr/>
          </p:nvSpPr>
          <p:spPr>
            <a:xfrm>
              <a:off x="4656328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9" name="Freeform 15962"/>
            <p:cNvSpPr/>
            <p:nvPr/>
          </p:nvSpPr>
          <p:spPr>
            <a:xfrm>
              <a:off x="4762906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0" name="Freeform 15963"/>
            <p:cNvSpPr/>
            <p:nvPr/>
          </p:nvSpPr>
          <p:spPr>
            <a:xfrm>
              <a:off x="4869497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1" name="Freeform 15964"/>
            <p:cNvSpPr/>
            <p:nvPr/>
          </p:nvSpPr>
          <p:spPr>
            <a:xfrm>
              <a:off x="4976075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2" name="Freeform 15965"/>
            <p:cNvSpPr/>
            <p:nvPr/>
          </p:nvSpPr>
          <p:spPr>
            <a:xfrm>
              <a:off x="5082666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3" name="Freeform 15966"/>
            <p:cNvSpPr/>
            <p:nvPr/>
          </p:nvSpPr>
          <p:spPr>
            <a:xfrm>
              <a:off x="5189245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4" name="Freeform 15967"/>
            <p:cNvSpPr/>
            <p:nvPr/>
          </p:nvSpPr>
          <p:spPr>
            <a:xfrm>
              <a:off x="4443158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5" name="Freeform 15968"/>
            <p:cNvSpPr/>
            <p:nvPr/>
          </p:nvSpPr>
          <p:spPr>
            <a:xfrm>
              <a:off x="4549737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6" name="Freeform 15969"/>
            <p:cNvSpPr/>
            <p:nvPr/>
          </p:nvSpPr>
          <p:spPr>
            <a:xfrm>
              <a:off x="4656328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7" name="Freeform 15970"/>
            <p:cNvSpPr/>
            <p:nvPr/>
          </p:nvSpPr>
          <p:spPr>
            <a:xfrm>
              <a:off x="4762906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8" name="Freeform 15971"/>
            <p:cNvSpPr/>
            <p:nvPr/>
          </p:nvSpPr>
          <p:spPr>
            <a:xfrm>
              <a:off x="4869497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9" name="Freeform 15972"/>
            <p:cNvSpPr/>
            <p:nvPr/>
          </p:nvSpPr>
          <p:spPr>
            <a:xfrm>
              <a:off x="4976075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0" name="Freeform 15973"/>
            <p:cNvSpPr/>
            <p:nvPr/>
          </p:nvSpPr>
          <p:spPr>
            <a:xfrm>
              <a:off x="5082666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1" name="Freeform 15974"/>
            <p:cNvSpPr/>
            <p:nvPr/>
          </p:nvSpPr>
          <p:spPr>
            <a:xfrm>
              <a:off x="5189245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2" name="Freeform 15975"/>
            <p:cNvSpPr/>
            <p:nvPr/>
          </p:nvSpPr>
          <p:spPr>
            <a:xfrm>
              <a:off x="4443158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3" name="Freeform 15976"/>
            <p:cNvSpPr/>
            <p:nvPr/>
          </p:nvSpPr>
          <p:spPr>
            <a:xfrm>
              <a:off x="4549737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4" name="Freeform 15977"/>
            <p:cNvSpPr/>
            <p:nvPr/>
          </p:nvSpPr>
          <p:spPr>
            <a:xfrm>
              <a:off x="4656328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5" name="Freeform 15978"/>
            <p:cNvSpPr/>
            <p:nvPr/>
          </p:nvSpPr>
          <p:spPr>
            <a:xfrm>
              <a:off x="4762906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6" name="Freeform 15979"/>
            <p:cNvSpPr/>
            <p:nvPr/>
          </p:nvSpPr>
          <p:spPr>
            <a:xfrm>
              <a:off x="4869497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7" name="Freeform 15980"/>
            <p:cNvSpPr/>
            <p:nvPr/>
          </p:nvSpPr>
          <p:spPr>
            <a:xfrm>
              <a:off x="4976075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8" name="Freeform 15981"/>
            <p:cNvSpPr/>
            <p:nvPr/>
          </p:nvSpPr>
          <p:spPr>
            <a:xfrm>
              <a:off x="5082666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9" name="Freeform 15982"/>
            <p:cNvSpPr/>
            <p:nvPr/>
          </p:nvSpPr>
          <p:spPr>
            <a:xfrm>
              <a:off x="5189245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0" name="Freeform 15983"/>
            <p:cNvSpPr/>
            <p:nvPr/>
          </p:nvSpPr>
          <p:spPr>
            <a:xfrm>
              <a:off x="5295823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1" name="Freeform 15984"/>
            <p:cNvSpPr/>
            <p:nvPr/>
          </p:nvSpPr>
          <p:spPr>
            <a:xfrm>
              <a:off x="5402414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2" name="Freeform 15985"/>
            <p:cNvSpPr/>
            <p:nvPr/>
          </p:nvSpPr>
          <p:spPr>
            <a:xfrm>
              <a:off x="5508993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3" name="Freeform 15986"/>
            <p:cNvSpPr/>
            <p:nvPr/>
          </p:nvSpPr>
          <p:spPr>
            <a:xfrm>
              <a:off x="5615584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4" name="Freeform 15987"/>
            <p:cNvSpPr/>
            <p:nvPr/>
          </p:nvSpPr>
          <p:spPr>
            <a:xfrm>
              <a:off x="5722162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5" name="Freeform 15988"/>
            <p:cNvSpPr/>
            <p:nvPr/>
          </p:nvSpPr>
          <p:spPr>
            <a:xfrm>
              <a:off x="5828753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6" name="Freeform 15989"/>
            <p:cNvSpPr/>
            <p:nvPr/>
          </p:nvSpPr>
          <p:spPr>
            <a:xfrm>
              <a:off x="5935332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7" name="Freeform 15990"/>
            <p:cNvSpPr/>
            <p:nvPr/>
          </p:nvSpPr>
          <p:spPr>
            <a:xfrm>
              <a:off x="6041923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8" name="Freeform 15991"/>
            <p:cNvSpPr/>
            <p:nvPr/>
          </p:nvSpPr>
          <p:spPr>
            <a:xfrm>
              <a:off x="5295823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9" name="Freeform 15992"/>
            <p:cNvSpPr/>
            <p:nvPr/>
          </p:nvSpPr>
          <p:spPr>
            <a:xfrm>
              <a:off x="5402414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0" name="Freeform 15993"/>
            <p:cNvSpPr/>
            <p:nvPr/>
          </p:nvSpPr>
          <p:spPr>
            <a:xfrm>
              <a:off x="5508993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1" name="Freeform 15994"/>
            <p:cNvSpPr/>
            <p:nvPr/>
          </p:nvSpPr>
          <p:spPr>
            <a:xfrm>
              <a:off x="5615584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2" name="Freeform 15995"/>
            <p:cNvSpPr/>
            <p:nvPr/>
          </p:nvSpPr>
          <p:spPr>
            <a:xfrm>
              <a:off x="5722162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3" name="Freeform 15996"/>
            <p:cNvSpPr/>
            <p:nvPr/>
          </p:nvSpPr>
          <p:spPr>
            <a:xfrm>
              <a:off x="5828753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4" name="Freeform 15997"/>
            <p:cNvSpPr/>
            <p:nvPr/>
          </p:nvSpPr>
          <p:spPr>
            <a:xfrm>
              <a:off x="5935332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5" name="Freeform 15998"/>
            <p:cNvSpPr/>
            <p:nvPr/>
          </p:nvSpPr>
          <p:spPr>
            <a:xfrm>
              <a:off x="6041923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6" name="Freeform 15999"/>
            <p:cNvSpPr/>
            <p:nvPr/>
          </p:nvSpPr>
          <p:spPr>
            <a:xfrm>
              <a:off x="5295823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7" name="Freeform 16000"/>
            <p:cNvSpPr/>
            <p:nvPr/>
          </p:nvSpPr>
          <p:spPr>
            <a:xfrm>
              <a:off x="5402414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8" name="Freeform 16001"/>
            <p:cNvSpPr/>
            <p:nvPr/>
          </p:nvSpPr>
          <p:spPr>
            <a:xfrm>
              <a:off x="5508993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9" name="Freeform 16002"/>
            <p:cNvSpPr/>
            <p:nvPr/>
          </p:nvSpPr>
          <p:spPr>
            <a:xfrm>
              <a:off x="5615584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0" name="Freeform 16003"/>
            <p:cNvSpPr/>
            <p:nvPr/>
          </p:nvSpPr>
          <p:spPr>
            <a:xfrm>
              <a:off x="5722162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1" name="Freeform 16004"/>
            <p:cNvSpPr/>
            <p:nvPr/>
          </p:nvSpPr>
          <p:spPr>
            <a:xfrm>
              <a:off x="5828753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2" name="Freeform 16005"/>
            <p:cNvSpPr/>
            <p:nvPr/>
          </p:nvSpPr>
          <p:spPr>
            <a:xfrm>
              <a:off x="5935332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3" name="Freeform 16006"/>
            <p:cNvSpPr/>
            <p:nvPr/>
          </p:nvSpPr>
          <p:spPr>
            <a:xfrm>
              <a:off x="6041923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4" name="Freeform 16007"/>
            <p:cNvSpPr/>
            <p:nvPr/>
          </p:nvSpPr>
          <p:spPr>
            <a:xfrm>
              <a:off x="5295823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5" name="Freeform 16008"/>
            <p:cNvSpPr/>
            <p:nvPr/>
          </p:nvSpPr>
          <p:spPr>
            <a:xfrm>
              <a:off x="5402414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6" name="Freeform 16009"/>
            <p:cNvSpPr/>
            <p:nvPr/>
          </p:nvSpPr>
          <p:spPr>
            <a:xfrm>
              <a:off x="5508993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7" name="Freeform 16010"/>
            <p:cNvSpPr/>
            <p:nvPr/>
          </p:nvSpPr>
          <p:spPr>
            <a:xfrm>
              <a:off x="5615584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8" name="Freeform 16011"/>
            <p:cNvSpPr/>
            <p:nvPr/>
          </p:nvSpPr>
          <p:spPr>
            <a:xfrm>
              <a:off x="5722162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9" name="Freeform 16012"/>
            <p:cNvSpPr/>
            <p:nvPr/>
          </p:nvSpPr>
          <p:spPr>
            <a:xfrm>
              <a:off x="5828753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0" name="Freeform 16013"/>
            <p:cNvSpPr/>
            <p:nvPr/>
          </p:nvSpPr>
          <p:spPr>
            <a:xfrm>
              <a:off x="5935332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1" name="Freeform 16014"/>
            <p:cNvSpPr/>
            <p:nvPr/>
          </p:nvSpPr>
          <p:spPr>
            <a:xfrm>
              <a:off x="6041923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2" name="Freeform 16015"/>
            <p:cNvSpPr/>
            <p:nvPr/>
          </p:nvSpPr>
          <p:spPr>
            <a:xfrm>
              <a:off x="5295823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3" name="Freeform 16016"/>
            <p:cNvSpPr/>
            <p:nvPr/>
          </p:nvSpPr>
          <p:spPr>
            <a:xfrm>
              <a:off x="5402414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4" name="Freeform 16017"/>
            <p:cNvSpPr/>
            <p:nvPr/>
          </p:nvSpPr>
          <p:spPr>
            <a:xfrm>
              <a:off x="5508993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Freeform 16018"/>
            <p:cNvSpPr/>
            <p:nvPr/>
          </p:nvSpPr>
          <p:spPr>
            <a:xfrm>
              <a:off x="5615584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6" name="Freeform 16019"/>
            <p:cNvSpPr/>
            <p:nvPr/>
          </p:nvSpPr>
          <p:spPr>
            <a:xfrm>
              <a:off x="5722162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7" name="Freeform 16020"/>
            <p:cNvSpPr/>
            <p:nvPr/>
          </p:nvSpPr>
          <p:spPr>
            <a:xfrm>
              <a:off x="5828753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8" name="Freeform 16021"/>
            <p:cNvSpPr/>
            <p:nvPr/>
          </p:nvSpPr>
          <p:spPr>
            <a:xfrm>
              <a:off x="5935332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9" name="Freeform 16022"/>
            <p:cNvSpPr/>
            <p:nvPr/>
          </p:nvSpPr>
          <p:spPr>
            <a:xfrm>
              <a:off x="6041923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0" name="Freeform 16023"/>
            <p:cNvSpPr/>
            <p:nvPr/>
          </p:nvSpPr>
          <p:spPr>
            <a:xfrm>
              <a:off x="5295823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1" name="Freeform 16024"/>
            <p:cNvSpPr/>
            <p:nvPr/>
          </p:nvSpPr>
          <p:spPr>
            <a:xfrm>
              <a:off x="5402414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2" name="Freeform 16025"/>
            <p:cNvSpPr/>
            <p:nvPr/>
          </p:nvSpPr>
          <p:spPr>
            <a:xfrm>
              <a:off x="5508993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3" name="Freeform 16026"/>
            <p:cNvSpPr/>
            <p:nvPr/>
          </p:nvSpPr>
          <p:spPr>
            <a:xfrm>
              <a:off x="5615584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4" name="Freeform 16027"/>
            <p:cNvSpPr/>
            <p:nvPr/>
          </p:nvSpPr>
          <p:spPr>
            <a:xfrm>
              <a:off x="5722162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5" name="Freeform 16028"/>
            <p:cNvSpPr/>
            <p:nvPr/>
          </p:nvSpPr>
          <p:spPr>
            <a:xfrm>
              <a:off x="5828753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6" name="Freeform 16029"/>
            <p:cNvSpPr/>
            <p:nvPr/>
          </p:nvSpPr>
          <p:spPr>
            <a:xfrm>
              <a:off x="5935332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7" name="Freeform 16030"/>
            <p:cNvSpPr/>
            <p:nvPr/>
          </p:nvSpPr>
          <p:spPr>
            <a:xfrm>
              <a:off x="6041923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8" name="Freeform 16031"/>
            <p:cNvSpPr/>
            <p:nvPr/>
          </p:nvSpPr>
          <p:spPr>
            <a:xfrm>
              <a:off x="5295823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9" name="Freeform 16032"/>
            <p:cNvSpPr/>
            <p:nvPr/>
          </p:nvSpPr>
          <p:spPr>
            <a:xfrm>
              <a:off x="5402414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0" name="Freeform 16033"/>
            <p:cNvSpPr/>
            <p:nvPr/>
          </p:nvSpPr>
          <p:spPr>
            <a:xfrm>
              <a:off x="5508993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1" name="Freeform 16034"/>
            <p:cNvSpPr/>
            <p:nvPr/>
          </p:nvSpPr>
          <p:spPr>
            <a:xfrm>
              <a:off x="5615584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2" name="Freeform 16035"/>
            <p:cNvSpPr/>
            <p:nvPr/>
          </p:nvSpPr>
          <p:spPr>
            <a:xfrm>
              <a:off x="5722162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3" name="Freeform 16036"/>
            <p:cNvSpPr/>
            <p:nvPr/>
          </p:nvSpPr>
          <p:spPr>
            <a:xfrm>
              <a:off x="5828753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4" name="Freeform 16037"/>
            <p:cNvSpPr/>
            <p:nvPr/>
          </p:nvSpPr>
          <p:spPr>
            <a:xfrm>
              <a:off x="5935332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5" name="Freeform 16038"/>
            <p:cNvSpPr/>
            <p:nvPr/>
          </p:nvSpPr>
          <p:spPr>
            <a:xfrm>
              <a:off x="6041923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6" name="Freeform 16039"/>
            <p:cNvSpPr/>
            <p:nvPr/>
          </p:nvSpPr>
          <p:spPr>
            <a:xfrm>
              <a:off x="5295823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7" name="Freeform 16040"/>
            <p:cNvSpPr/>
            <p:nvPr/>
          </p:nvSpPr>
          <p:spPr>
            <a:xfrm>
              <a:off x="5402414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8" name="Freeform 16041"/>
            <p:cNvSpPr/>
            <p:nvPr/>
          </p:nvSpPr>
          <p:spPr>
            <a:xfrm>
              <a:off x="5508993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9" name="Freeform 16042"/>
            <p:cNvSpPr/>
            <p:nvPr/>
          </p:nvSpPr>
          <p:spPr>
            <a:xfrm>
              <a:off x="5615584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0" name="Freeform 16043"/>
            <p:cNvSpPr/>
            <p:nvPr/>
          </p:nvSpPr>
          <p:spPr>
            <a:xfrm>
              <a:off x="5722162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1" name="Freeform 16044"/>
            <p:cNvSpPr/>
            <p:nvPr/>
          </p:nvSpPr>
          <p:spPr>
            <a:xfrm>
              <a:off x="5828753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2" name="Freeform 16045"/>
            <p:cNvSpPr/>
            <p:nvPr/>
          </p:nvSpPr>
          <p:spPr>
            <a:xfrm>
              <a:off x="5935332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3" name="Freeform 16046"/>
            <p:cNvSpPr/>
            <p:nvPr/>
          </p:nvSpPr>
          <p:spPr>
            <a:xfrm>
              <a:off x="6041923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4" name="Freeform 16047"/>
            <p:cNvSpPr/>
            <p:nvPr/>
          </p:nvSpPr>
          <p:spPr>
            <a:xfrm>
              <a:off x="6148501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5" name="Freeform 16048"/>
            <p:cNvSpPr/>
            <p:nvPr/>
          </p:nvSpPr>
          <p:spPr>
            <a:xfrm>
              <a:off x="6255093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6" name="Freeform 16049"/>
            <p:cNvSpPr/>
            <p:nvPr/>
          </p:nvSpPr>
          <p:spPr>
            <a:xfrm>
              <a:off x="6361671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7" name="Freeform 16050"/>
            <p:cNvSpPr/>
            <p:nvPr/>
          </p:nvSpPr>
          <p:spPr>
            <a:xfrm>
              <a:off x="6468262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8" name="Freeform 16051"/>
            <p:cNvSpPr/>
            <p:nvPr/>
          </p:nvSpPr>
          <p:spPr>
            <a:xfrm>
              <a:off x="6574840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9" name="Freeform 16052"/>
            <p:cNvSpPr/>
            <p:nvPr/>
          </p:nvSpPr>
          <p:spPr>
            <a:xfrm>
              <a:off x="6681419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0" name="Freeform 16053"/>
            <p:cNvSpPr/>
            <p:nvPr/>
          </p:nvSpPr>
          <p:spPr>
            <a:xfrm>
              <a:off x="6788010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1" name="Freeform 16054"/>
            <p:cNvSpPr/>
            <p:nvPr/>
          </p:nvSpPr>
          <p:spPr>
            <a:xfrm>
              <a:off x="6894588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2" name="Freeform 16055"/>
            <p:cNvSpPr/>
            <p:nvPr/>
          </p:nvSpPr>
          <p:spPr>
            <a:xfrm>
              <a:off x="6148501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3" name="Freeform 16056"/>
            <p:cNvSpPr/>
            <p:nvPr/>
          </p:nvSpPr>
          <p:spPr>
            <a:xfrm>
              <a:off x="6255093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4" name="Freeform 16057"/>
            <p:cNvSpPr/>
            <p:nvPr/>
          </p:nvSpPr>
          <p:spPr>
            <a:xfrm>
              <a:off x="6361671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5" name="Freeform 16058"/>
            <p:cNvSpPr/>
            <p:nvPr/>
          </p:nvSpPr>
          <p:spPr>
            <a:xfrm>
              <a:off x="6468262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6" name="Freeform 16059"/>
            <p:cNvSpPr/>
            <p:nvPr/>
          </p:nvSpPr>
          <p:spPr>
            <a:xfrm>
              <a:off x="6574840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7" name="Freeform 16060"/>
            <p:cNvSpPr/>
            <p:nvPr/>
          </p:nvSpPr>
          <p:spPr>
            <a:xfrm>
              <a:off x="6681419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8" name="Freeform 16061"/>
            <p:cNvSpPr/>
            <p:nvPr/>
          </p:nvSpPr>
          <p:spPr>
            <a:xfrm>
              <a:off x="6788010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9" name="Freeform 16062"/>
            <p:cNvSpPr/>
            <p:nvPr/>
          </p:nvSpPr>
          <p:spPr>
            <a:xfrm>
              <a:off x="6894588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0" name="Freeform 16063"/>
            <p:cNvSpPr/>
            <p:nvPr/>
          </p:nvSpPr>
          <p:spPr>
            <a:xfrm>
              <a:off x="6148501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1" name="Freeform 16064"/>
            <p:cNvSpPr/>
            <p:nvPr/>
          </p:nvSpPr>
          <p:spPr>
            <a:xfrm>
              <a:off x="6255093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2" name="Freeform 16065"/>
            <p:cNvSpPr/>
            <p:nvPr/>
          </p:nvSpPr>
          <p:spPr>
            <a:xfrm>
              <a:off x="6361671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3" name="Freeform 16066"/>
            <p:cNvSpPr/>
            <p:nvPr/>
          </p:nvSpPr>
          <p:spPr>
            <a:xfrm>
              <a:off x="6468262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4" name="Freeform 16067"/>
            <p:cNvSpPr/>
            <p:nvPr/>
          </p:nvSpPr>
          <p:spPr>
            <a:xfrm>
              <a:off x="6574840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5" name="Freeform 16068"/>
            <p:cNvSpPr/>
            <p:nvPr/>
          </p:nvSpPr>
          <p:spPr>
            <a:xfrm>
              <a:off x="6681419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6" name="Freeform 16069"/>
            <p:cNvSpPr/>
            <p:nvPr/>
          </p:nvSpPr>
          <p:spPr>
            <a:xfrm>
              <a:off x="6788010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Freeform 16070"/>
            <p:cNvSpPr/>
            <p:nvPr/>
          </p:nvSpPr>
          <p:spPr>
            <a:xfrm>
              <a:off x="6894588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8" name="Freeform 16071"/>
            <p:cNvSpPr/>
            <p:nvPr/>
          </p:nvSpPr>
          <p:spPr>
            <a:xfrm>
              <a:off x="6148501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9" name="Freeform 16072"/>
            <p:cNvSpPr/>
            <p:nvPr/>
          </p:nvSpPr>
          <p:spPr>
            <a:xfrm>
              <a:off x="6255093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0" name="Freeform 16073"/>
            <p:cNvSpPr/>
            <p:nvPr/>
          </p:nvSpPr>
          <p:spPr>
            <a:xfrm>
              <a:off x="6361671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1" name="Freeform 16074"/>
            <p:cNvSpPr/>
            <p:nvPr/>
          </p:nvSpPr>
          <p:spPr>
            <a:xfrm>
              <a:off x="6468262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2" name="Freeform 16075"/>
            <p:cNvSpPr/>
            <p:nvPr/>
          </p:nvSpPr>
          <p:spPr>
            <a:xfrm>
              <a:off x="6574840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3" name="Freeform 16076"/>
            <p:cNvSpPr/>
            <p:nvPr/>
          </p:nvSpPr>
          <p:spPr>
            <a:xfrm>
              <a:off x="6681419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4" name="Freeform 16077"/>
            <p:cNvSpPr/>
            <p:nvPr/>
          </p:nvSpPr>
          <p:spPr>
            <a:xfrm>
              <a:off x="6788010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5" name="Freeform 16078"/>
            <p:cNvSpPr/>
            <p:nvPr/>
          </p:nvSpPr>
          <p:spPr>
            <a:xfrm>
              <a:off x="6894588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6" name="Freeform 16079"/>
            <p:cNvSpPr/>
            <p:nvPr/>
          </p:nvSpPr>
          <p:spPr>
            <a:xfrm>
              <a:off x="6148501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7" name="Freeform 16080"/>
            <p:cNvSpPr/>
            <p:nvPr/>
          </p:nvSpPr>
          <p:spPr>
            <a:xfrm>
              <a:off x="6255093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8" name="Freeform 16081"/>
            <p:cNvSpPr/>
            <p:nvPr/>
          </p:nvSpPr>
          <p:spPr>
            <a:xfrm>
              <a:off x="6361671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9" name="Freeform 16082"/>
            <p:cNvSpPr/>
            <p:nvPr/>
          </p:nvSpPr>
          <p:spPr>
            <a:xfrm>
              <a:off x="6468262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0" name="Freeform 16083"/>
            <p:cNvSpPr/>
            <p:nvPr/>
          </p:nvSpPr>
          <p:spPr>
            <a:xfrm>
              <a:off x="6574840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Freeform 16084"/>
            <p:cNvSpPr/>
            <p:nvPr/>
          </p:nvSpPr>
          <p:spPr>
            <a:xfrm>
              <a:off x="6681419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2" name="Freeform 16085"/>
            <p:cNvSpPr/>
            <p:nvPr/>
          </p:nvSpPr>
          <p:spPr>
            <a:xfrm>
              <a:off x="6788010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3" name="Freeform 16086"/>
            <p:cNvSpPr/>
            <p:nvPr/>
          </p:nvSpPr>
          <p:spPr>
            <a:xfrm>
              <a:off x="6894588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4" name="Freeform 16087"/>
            <p:cNvSpPr/>
            <p:nvPr/>
          </p:nvSpPr>
          <p:spPr>
            <a:xfrm>
              <a:off x="6148501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5" name="Freeform 16088"/>
            <p:cNvSpPr/>
            <p:nvPr/>
          </p:nvSpPr>
          <p:spPr>
            <a:xfrm>
              <a:off x="6255093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6" name="Freeform 16089"/>
            <p:cNvSpPr/>
            <p:nvPr/>
          </p:nvSpPr>
          <p:spPr>
            <a:xfrm>
              <a:off x="6361671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7" name="Freeform 16090"/>
            <p:cNvSpPr/>
            <p:nvPr/>
          </p:nvSpPr>
          <p:spPr>
            <a:xfrm>
              <a:off x="6468262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8" name="Freeform 16091"/>
            <p:cNvSpPr/>
            <p:nvPr/>
          </p:nvSpPr>
          <p:spPr>
            <a:xfrm>
              <a:off x="6574840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9" name="Freeform 16092"/>
            <p:cNvSpPr/>
            <p:nvPr/>
          </p:nvSpPr>
          <p:spPr>
            <a:xfrm>
              <a:off x="6681419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0" name="Freeform 16093"/>
            <p:cNvSpPr/>
            <p:nvPr/>
          </p:nvSpPr>
          <p:spPr>
            <a:xfrm>
              <a:off x="6788010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1" name="Freeform 16094"/>
            <p:cNvSpPr/>
            <p:nvPr/>
          </p:nvSpPr>
          <p:spPr>
            <a:xfrm>
              <a:off x="6894588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2" name="Freeform 16095"/>
            <p:cNvSpPr/>
            <p:nvPr/>
          </p:nvSpPr>
          <p:spPr>
            <a:xfrm>
              <a:off x="6148501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3" name="Freeform 16096"/>
            <p:cNvSpPr/>
            <p:nvPr/>
          </p:nvSpPr>
          <p:spPr>
            <a:xfrm>
              <a:off x="6255093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4" name="Freeform 16097"/>
            <p:cNvSpPr/>
            <p:nvPr/>
          </p:nvSpPr>
          <p:spPr>
            <a:xfrm>
              <a:off x="6361671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5" name="Freeform 16098"/>
            <p:cNvSpPr/>
            <p:nvPr/>
          </p:nvSpPr>
          <p:spPr>
            <a:xfrm>
              <a:off x="6468262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6" name="Freeform 16099"/>
            <p:cNvSpPr/>
            <p:nvPr/>
          </p:nvSpPr>
          <p:spPr>
            <a:xfrm>
              <a:off x="6574840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7" name="Freeform 16100"/>
            <p:cNvSpPr/>
            <p:nvPr/>
          </p:nvSpPr>
          <p:spPr>
            <a:xfrm>
              <a:off x="6681419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8" name="Freeform 16101"/>
            <p:cNvSpPr/>
            <p:nvPr/>
          </p:nvSpPr>
          <p:spPr>
            <a:xfrm>
              <a:off x="6788010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9" name="Freeform 16102"/>
            <p:cNvSpPr/>
            <p:nvPr/>
          </p:nvSpPr>
          <p:spPr>
            <a:xfrm>
              <a:off x="6894588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0" name="Freeform 16103"/>
            <p:cNvSpPr/>
            <p:nvPr/>
          </p:nvSpPr>
          <p:spPr>
            <a:xfrm>
              <a:off x="6148501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1" name="Freeform 16104"/>
            <p:cNvSpPr/>
            <p:nvPr/>
          </p:nvSpPr>
          <p:spPr>
            <a:xfrm>
              <a:off x="6255093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2" name="Freeform 16105"/>
            <p:cNvSpPr/>
            <p:nvPr/>
          </p:nvSpPr>
          <p:spPr>
            <a:xfrm>
              <a:off x="6361671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3" name="Freeform 16106"/>
            <p:cNvSpPr/>
            <p:nvPr/>
          </p:nvSpPr>
          <p:spPr>
            <a:xfrm>
              <a:off x="6468262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4" name="Freeform 16107"/>
            <p:cNvSpPr/>
            <p:nvPr/>
          </p:nvSpPr>
          <p:spPr>
            <a:xfrm>
              <a:off x="6574840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5" name="Freeform 16108"/>
            <p:cNvSpPr/>
            <p:nvPr/>
          </p:nvSpPr>
          <p:spPr>
            <a:xfrm>
              <a:off x="6681419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6" name="Freeform 16109"/>
            <p:cNvSpPr/>
            <p:nvPr/>
          </p:nvSpPr>
          <p:spPr>
            <a:xfrm>
              <a:off x="6788010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7" name="Freeform 16110"/>
            <p:cNvSpPr/>
            <p:nvPr/>
          </p:nvSpPr>
          <p:spPr>
            <a:xfrm>
              <a:off x="6894588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8" name="Freeform 16111"/>
            <p:cNvSpPr/>
            <p:nvPr/>
          </p:nvSpPr>
          <p:spPr>
            <a:xfrm>
              <a:off x="7001179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9" name="Freeform 16112"/>
            <p:cNvSpPr/>
            <p:nvPr/>
          </p:nvSpPr>
          <p:spPr>
            <a:xfrm>
              <a:off x="7107770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0" name="Freeform 16113"/>
            <p:cNvSpPr/>
            <p:nvPr/>
          </p:nvSpPr>
          <p:spPr>
            <a:xfrm>
              <a:off x="7214349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1" name="Freeform 16114"/>
            <p:cNvSpPr/>
            <p:nvPr/>
          </p:nvSpPr>
          <p:spPr>
            <a:xfrm>
              <a:off x="7320927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2" name="Freeform 16115"/>
            <p:cNvSpPr/>
            <p:nvPr/>
          </p:nvSpPr>
          <p:spPr>
            <a:xfrm>
              <a:off x="7427518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3" name="Freeform 16116"/>
            <p:cNvSpPr/>
            <p:nvPr/>
          </p:nvSpPr>
          <p:spPr>
            <a:xfrm>
              <a:off x="7534097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4" name="Freeform 16117"/>
            <p:cNvSpPr/>
            <p:nvPr/>
          </p:nvSpPr>
          <p:spPr>
            <a:xfrm>
              <a:off x="7640688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5" name="Freeform 16118"/>
            <p:cNvSpPr/>
            <p:nvPr/>
          </p:nvSpPr>
          <p:spPr>
            <a:xfrm>
              <a:off x="7747266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6" name="Freeform 16119"/>
            <p:cNvSpPr/>
            <p:nvPr/>
          </p:nvSpPr>
          <p:spPr>
            <a:xfrm>
              <a:off x="7001179" y="44050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7" name="Freeform 16120"/>
            <p:cNvSpPr/>
            <p:nvPr/>
          </p:nvSpPr>
          <p:spPr>
            <a:xfrm>
              <a:off x="7107770" y="44050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8" name="Freeform 16121"/>
            <p:cNvSpPr/>
            <p:nvPr/>
          </p:nvSpPr>
          <p:spPr>
            <a:xfrm>
              <a:off x="7214349" y="44050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9" name="Freeform 16122"/>
            <p:cNvSpPr/>
            <p:nvPr/>
          </p:nvSpPr>
          <p:spPr>
            <a:xfrm>
              <a:off x="7320927" y="44050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0" name="Freeform 16123"/>
            <p:cNvSpPr/>
            <p:nvPr/>
          </p:nvSpPr>
          <p:spPr>
            <a:xfrm>
              <a:off x="7427518" y="44050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1" name="Freeform 16124"/>
            <p:cNvSpPr/>
            <p:nvPr/>
          </p:nvSpPr>
          <p:spPr>
            <a:xfrm>
              <a:off x="7534097" y="44050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2" name="Freeform 16125"/>
            <p:cNvSpPr/>
            <p:nvPr/>
          </p:nvSpPr>
          <p:spPr>
            <a:xfrm>
              <a:off x="7640688" y="44050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3" name="Freeform 16126"/>
            <p:cNvSpPr/>
            <p:nvPr/>
          </p:nvSpPr>
          <p:spPr>
            <a:xfrm>
              <a:off x="7747266" y="44050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4" name="Freeform 16127"/>
            <p:cNvSpPr/>
            <p:nvPr/>
          </p:nvSpPr>
          <p:spPr>
            <a:xfrm>
              <a:off x="7001179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5" name="Freeform 16128"/>
            <p:cNvSpPr/>
            <p:nvPr/>
          </p:nvSpPr>
          <p:spPr>
            <a:xfrm>
              <a:off x="7107770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6" name="Freeform 16129"/>
            <p:cNvSpPr/>
            <p:nvPr/>
          </p:nvSpPr>
          <p:spPr>
            <a:xfrm>
              <a:off x="7214349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7" name="Freeform 16130"/>
            <p:cNvSpPr/>
            <p:nvPr/>
          </p:nvSpPr>
          <p:spPr>
            <a:xfrm>
              <a:off x="7320927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8" name="Freeform 16131"/>
            <p:cNvSpPr/>
            <p:nvPr/>
          </p:nvSpPr>
          <p:spPr>
            <a:xfrm>
              <a:off x="7427518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9" name="Freeform 16132"/>
            <p:cNvSpPr/>
            <p:nvPr/>
          </p:nvSpPr>
          <p:spPr>
            <a:xfrm>
              <a:off x="7534097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0" name="Freeform 16133"/>
            <p:cNvSpPr/>
            <p:nvPr/>
          </p:nvSpPr>
          <p:spPr>
            <a:xfrm>
              <a:off x="7640688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1" name="Freeform 16134"/>
            <p:cNvSpPr/>
            <p:nvPr/>
          </p:nvSpPr>
          <p:spPr>
            <a:xfrm>
              <a:off x="7747266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2" name="Freeform 16135"/>
            <p:cNvSpPr/>
            <p:nvPr/>
          </p:nvSpPr>
          <p:spPr>
            <a:xfrm>
              <a:off x="7001179" y="4844631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3" name="Freeform 16136"/>
            <p:cNvSpPr/>
            <p:nvPr/>
          </p:nvSpPr>
          <p:spPr>
            <a:xfrm>
              <a:off x="7107770" y="4844631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4" name="Freeform 16137"/>
            <p:cNvSpPr/>
            <p:nvPr/>
          </p:nvSpPr>
          <p:spPr>
            <a:xfrm>
              <a:off x="7214349" y="4844631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5" name="Freeform 16138"/>
            <p:cNvSpPr/>
            <p:nvPr/>
          </p:nvSpPr>
          <p:spPr>
            <a:xfrm>
              <a:off x="7320927" y="4844631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6" name="Freeform 16139"/>
            <p:cNvSpPr/>
            <p:nvPr/>
          </p:nvSpPr>
          <p:spPr>
            <a:xfrm>
              <a:off x="7427518" y="4844631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7" name="Freeform 16140"/>
            <p:cNvSpPr/>
            <p:nvPr/>
          </p:nvSpPr>
          <p:spPr>
            <a:xfrm>
              <a:off x="7534097" y="4844631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8" name="Freeform 16141"/>
            <p:cNvSpPr/>
            <p:nvPr/>
          </p:nvSpPr>
          <p:spPr>
            <a:xfrm>
              <a:off x="7640688" y="4844631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9" name="Freeform 16142"/>
            <p:cNvSpPr/>
            <p:nvPr/>
          </p:nvSpPr>
          <p:spPr>
            <a:xfrm>
              <a:off x="7747266" y="4844631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0" name="Freeform 16143"/>
            <p:cNvSpPr/>
            <p:nvPr/>
          </p:nvSpPr>
          <p:spPr>
            <a:xfrm>
              <a:off x="7001179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1" name="Freeform 16144"/>
            <p:cNvSpPr/>
            <p:nvPr/>
          </p:nvSpPr>
          <p:spPr>
            <a:xfrm>
              <a:off x="7107770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2" name="Freeform 16145"/>
            <p:cNvSpPr/>
            <p:nvPr/>
          </p:nvSpPr>
          <p:spPr>
            <a:xfrm>
              <a:off x="7214349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3" name="Freeform 16146"/>
            <p:cNvSpPr/>
            <p:nvPr/>
          </p:nvSpPr>
          <p:spPr>
            <a:xfrm>
              <a:off x="7320927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4" name="Freeform 16147"/>
            <p:cNvSpPr/>
            <p:nvPr/>
          </p:nvSpPr>
          <p:spPr>
            <a:xfrm>
              <a:off x="7427518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5" name="Freeform 16148"/>
            <p:cNvSpPr/>
            <p:nvPr/>
          </p:nvSpPr>
          <p:spPr>
            <a:xfrm>
              <a:off x="7534097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6" name="Freeform 16149"/>
            <p:cNvSpPr/>
            <p:nvPr/>
          </p:nvSpPr>
          <p:spPr>
            <a:xfrm>
              <a:off x="7640688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7" name="Freeform 16150"/>
            <p:cNvSpPr/>
            <p:nvPr/>
          </p:nvSpPr>
          <p:spPr>
            <a:xfrm>
              <a:off x="7747266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8" name="Freeform 16151"/>
            <p:cNvSpPr/>
            <p:nvPr/>
          </p:nvSpPr>
          <p:spPr>
            <a:xfrm>
              <a:off x="7001179" y="5284217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9" name="Freeform 16152"/>
            <p:cNvSpPr/>
            <p:nvPr/>
          </p:nvSpPr>
          <p:spPr>
            <a:xfrm>
              <a:off x="7107758" y="5284217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0" name="Freeform 16153"/>
            <p:cNvSpPr/>
            <p:nvPr/>
          </p:nvSpPr>
          <p:spPr>
            <a:xfrm>
              <a:off x="7214349" y="5284217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1" name="Freeform 16154"/>
            <p:cNvSpPr/>
            <p:nvPr/>
          </p:nvSpPr>
          <p:spPr>
            <a:xfrm>
              <a:off x="7320927" y="5284217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2" name="Freeform 16155"/>
            <p:cNvSpPr/>
            <p:nvPr/>
          </p:nvSpPr>
          <p:spPr>
            <a:xfrm>
              <a:off x="7427518" y="5284217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3" name="Freeform 16156"/>
            <p:cNvSpPr/>
            <p:nvPr/>
          </p:nvSpPr>
          <p:spPr>
            <a:xfrm>
              <a:off x="7534097" y="5284217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" name="Freeform 16157"/>
            <p:cNvSpPr/>
            <p:nvPr/>
          </p:nvSpPr>
          <p:spPr>
            <a:xfrm>
              <a:off x="7640688" y="5284217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" name="Freeform 16158"/>
            <p:cNvSpPr/>
            <p:nvPr/>
          </p:nvSpPr>
          <p:spPr>
            <a:xfrm>
              <a:off x="7747266" y="5284217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6" name="Freeform 16159"/>
            <p:cNvSpPr/>
            <p:nvPr/>
          </p:nvSpPr>
          <p:spPr>
            <a:xfrm>
              <a:off x="7001179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7" name="Freeform 16160"/>
            <p:cNvSpPr/>
            <p:nvPr/>
          </p:nvSpPr>
          <p:spPr>
            <a:xfrm>
              <a:off x="7107770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8" name="Freeform 16161"/>
            <p:cNvSpPr/>
            <p:nvPr/>
          </p:nvSpPr>
          <p:spPr>
            <a:xfrm>
              <a:off x="7214349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9" name="Freeform 16162"/>
            <p:cNvSpPr/>
            <p:nvPr/>
          </p:nvSpPr>
          <p:spPr>
            <a:xfrm>
              <a:off x="7320927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0" name="Freeform 16163"/>
            <p:cNvSpPr/>
            <p:nvPr/>
          </p:nvSpPr>
          <p:spPr>
            <a:xfrm>
              <a:off x="7427518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1" name="Freeform 16164"/>
            <p:cNvSpPr/>
            <p:nvPr/>
          </p:nvSpPr>
          <p:spPr>
            <a:xfrm>
              <a:off x="7534097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2" name="Freeform 16165"/>
            <p:cNvSpPr/>
            <p:nvPr/>
          </p:nvSpPr>
          <p:spPr>
            <a:xfrm>
              <a:off x="7640688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3" name="Freeform 16166"/>
            <p:cNvSpPr/>
            <p:nvPr/>
          </p:nvSpPr>
          <p:spPr>
            <a:xfrm>
              <a:off x="7747266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4" name="Freeform 16167"/>
            <p:cNvSpPr/>
            <p:nvPr/>
          </p:nvSpPr>
          <p:spPr>
            <a:xfrm>
              <a:off x="7001179" y="57238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5" name="Freeform 16168"/>
            <p:cNvSpPr/>
            <p:nvPr/>
          </p:nvSpPr>
          <p:spPr>
            <a:xfrm>
              <a:off x="7107770" y="57238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6" name="Freeform 16169"/>
            <p:cNvSpPr/>
            <p:nvPr/>
          </p:nvSpPr>
          <p:spPr>
            <a:xfrm>
              <a:off x="7214349" y="57238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7" name="Freeform 16170"/>
            <p:cNvSpPr/>
            <p:nvPr/>
          </p:nvSpPr>
          <p:spPr>
            <a:xfrm>
              <a:off x="7320927" y="57238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8" name="Freeform 16171"/>
            <p:cNvSpPr/>
            <p:nvPr/>
          </p:nvSpPr>
          <p:spPr>
            <a:xfrm>
              <a:off x="7427518" y="57238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9" name="Freeform 16172"/>
            <p:cNvSpPr/>
            <p:nvPr/>
          </p:nvSpPr>
          <p:spPr>
            <a:xfrm>
              <a:off x="7534097" y="57238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0" name="Freeform 16173"/>
            <p:cNvSpPr/>
            <p:nvPr/>
          </p:nvSpPr>
          <p:spPr>
            <a:xfrm>
              <a:off x="7640688" y="57238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1" name="Freeform 16174"/>
            <p:cNvSpPr/>
            <p:nvPr/>
          </p:nvSpPr>
          <p:spPr>
            <a:xfrm>
              <a:off x="7747266" y="57238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2" name="Freeform 16175"/>
            <p:cNvSpPr/>
            <p:nvPr/>
          </p:nvSpPr>
          <p:spPr>
            <a:xfrm>
              <a:off x="5295828" y="40033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3" name="Freeform 16176"/>
            <p:cNvSpPr/>
            <p:nvPr/>
          </p:nvSpPr>
          <p:spPr>
            <a:xfrm>
              <a:off x="4443155" y="40033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4" name="Freeform 16177"/>
            <p:cNvSpPr/>
            <p:nvPr/>
          </p:nvSpPr>
          <p:spPr>
            <a:xfrm>
              <a:off x="7001177" y="40033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5" name="Freeform 16178"/>
            <p:cNvSpPr/>
            <p:nvPr/>
          </p:nvSpPr>
          <p:spPr>
            <a:xfrm>
              <a:off x="6148504" y="40033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6" name="Freeform 16179"/>
            <p:cNvSpPr/>
            <p:nvPr/>
          </p:nvSpPr>
          <p:spPr>
            <a:xfrm>
              <a:off x="7853852" y="40033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7" name="Freeform 16180"/>
            <p:cNvSpPr/>
            <p:nvPr/>
          </p:nvSpPr>
          <p:spPr>
            <a:xfrm>
              <a:off x="1217613" y="3029967"/>
              <a:ext cx="3022" cy="1086421"/>
            </a:xfrm>
            <a:custGeom>
              <a:avLst/>
              <a:gdLst/>
              <a:ahLst/>
              <a:cxnLst/>
              <a:rect l="0" t="0" r="0" b="0"/>
              <a:pathLst>
                <a:path w="3022" h="1086421">
                  <a:moveTo>
                    <a:pt x="0" y="1086421"/>
                  </a:moveTo>
                  <a:lnTo>
                    <a:pt x="3022" y="0"/>
                  </a:lnTo>
                </a:path>
              </a:pathLst>
            </a:custGeom>
            <a:noFill/>
            <a:ln w="5715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8" name="Freeform 16181"/>
            <p:cNvSpPr/>
            <p:nvPr/>
          </p:nvSpPr>
          <p:spPr>
            <a:xfrm>
              <a:off x="1120132" y="3029963"/>
              <a:ext cx="200025" cy="171728"/>
            </a:xfrm>
            <a:custGeom>
              <a:avLst/>
              <a:gdLst/>
              <a:ahLst/>
              <a:cxnLst/>
              <a:rect l="0" t="0" r="0" b="0"/>
              <a:pathLst>
                <a:path w="200025" h="171728">
                  <a:moveTo>
                    <a:pt x="0" y="171170"/>
                  </a:moveTo>
                  <a:lnTo>
                    <a:pt x="100495" y="0"/>
                  </a:lnTo>
                  <a:lnTo>
                    <a:pt x="200025" y="171728"/>
                  </a:lnTo>
                </a:path>
              </a:pathLst>
            </a:custGeom>
            <a:noFill/>
            <a:ln w="57150" cap="rnd" cmpd="sng">
              <a:solidFill>
                <a:srgbClr val="FF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9" name="Freeform 16182"/>
            <p:cNvSpPr/>
            <p:nvPr/>
          </p:nvSpPr>
          <p:spPr>
            <a:xfrm>
              <a:off x="1235075" y="2257423"/>
              <a:ext cx="6353060" cy="714501"/>
            </a:xfrm>
            <a:custGeom>
              <a:avLst/>
              <a:gdLst/>
              <a:ahLst/>
              <a:cxnLst/>
              <a:rect l="0" t="0" r="0" b="0"/>
              <a:pathLst>
                <a:path w="6353060" h="714501">
                  <a:moveTo>
                    <a:pt x="0" y="714501"/>
                  </a:moveTo>
                  <a:cubicBezTo>
                    <a:pt x="554177" y="474027"/>
                    <a:pt x="1108367" y="233553"/>
                    <a:pt x="1935683" y="120738"/>
                  </a:cubicBezTo>
                  <a:cubicBezTo>
                    <a:pt x="2762986" y="7924"/>
                    <a:pt x="4221683" y="0"/>
                    <a:pt x="4963883" y="37604"/>
                  </a:cubicBezTo>
                  <a:cubicBezTo>
                    <a:pt x="5680112" y="73901"/>
                    <a:pt x="6023114" y="201421"/>
                    <a:pt x="6353060" y="332130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0" name="Freeform 16183"/>
            <p:cNvSpPr/>
            <p:nvPr/>
          </p:nvSpPr>
          <p:spPr>
            <a:xfrm>
              <a:off x="7458106" y="2485740"/>
              <a:ext cx="130835" cy="123952"/>
            </a:xfrm>
            <a:custGeom>
              <a:avLst/>
              <a:gdLst/>
              <a:ahLst/>
              <a:cxnLst/>
              <a:rect l="0" t="0" r="0" b="0"/>
              <a:pathLst>
                <a:path w="130835" h="123952">
                  <a:moveTo>
                    <a:pt x="49187" y="0"/>
                  </a:moveTo>
                  <a:lnTo>
                    <a:pt x="130835" y="104139"/>
                  </a:lnTo>
                  <a:lnTo>
                    <a:pt x="0" y="123952"/>
                  </a:lnTo>
                </a:path>
              </a:pathLst>
            </a:custGeom>
            <a:noFill/>
            <a:ln w="38100" cap="rnd" cmpd="sng">
              <a:solidFill>
                <a:srgbClr val="FF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1" name="Freeform 16184"/>
            <p:cNvSpPr/>
            <p:nvPr/>
          </p:nvSpPr>
          <p:spPr>
            <a:xfrm>
              <a:off x="4358411" y="2475358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2" name="Freeform 16185"/>
            <p:cNvSpPr/>
            <p:nvPr/>
          </p:nvSpPr>
          <p:spPr>
            <a:xfrm>
              <a:off x="7640637" y="2541588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3" name="Freeform 16186"/>
            <p:cNvSpPr/>
            <p:nvPr/>
          </p:nvSpPr>
          <p:spPr>
            <a:xfrm>
              <a:off x="7508875" y="2382839"/>
              <a:ext cx="381000" cy="533400"/>
            </a:xfrm>
            <a:custGeom>
              <a:avLst/>
              <a:gdLst/>
              <a:ahLst/>
              <a:cxnLst/>
              <a:rect l="0" t="0" r="0" b="0"/>
              <a:pathLst>
                <a:path w="381000" h="533400">
                  <a:moveTo>
                    <a:pt x="0" y="266700"/>
                  </a:moveTo>
                  <a:cubicBezTo>
                    <a:pt x="0" y="119406"/>
                    <a:pt x="85293" y="0"/>
                    <a:pt x="190500" y="0"/>
                  </a:cubicBezTo>
                  <a:lnTo>
                    <a:pt x="190500" y="0"/>
                  </a:lnTo>
                  <a:cubicBezTo>
                    <a:pt x="295706" y="0"/>
                    <a:pt x="381000" y="119406"/>
                    <a:pt x="381000" y="266700"/>
                  </a:cubicBezTo>
                  <a:cubicBezTo>
                    <a:pt x="381000" y="413994"/>
                    <a:pt x="295706" y="533400"/>
                    <a:pt x="190500" y="533400"/>
                  </a:cubicBezTo>
                  <a:cubicBezTo>
                    <a:pt x="85293" y="533400"/>
                    <a:pt x="0" y="413994"/>
                    <a:pt x="0" y="2667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4" name="Freeform 16187"/>
            <p:cNvSpPr/>
            <p:nvPr/>
          </p:nvSpPr>
          <p:spPr>
            <a:xfrm>
              <a:off x="7628725" y="2678888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5" name="Freeform 16188"/>
            <p:cNvSpPr/>
            <p:nvPr/>
          </p:nvSpPr>
          <p:spPr>
            <a:xfrm>
              <a:off x="7508875" y="5126038"/>
              <a:ext cx="381000" cy="533400"/>
            </a:xfrm>
            <a:custGeom>
              <a:avLst/>
              <a:gdLst/>
              <a:ahLst/>
              <a:cxnLst/>
              <a:rect l="0" t="0" r="0" b="0"/>
              <a:pathLst>
                <a:path w="381000" h="533400">
                  <a:moveTo>
                    <a:pt x="0" y="266700"/>
                  </a:moveTo>
                  <a:cubicBezTo>
                    <a:pt x="0" y="119406"/>
                    <a:pt x="85293" y="0"/>
                    <a:pt x="190500" y="0"/>
                  </a:cubicBezTo>
                  <a:lnTo>
                    <a:pt x="190500" y="0"/>
                  </a:lnTo>
                  <a:cubicBezTo>
                    <a:pt x="295706" y="0"/>
                    <a:pt x="381000" y="119406"/>
                    <a:pt x="381000" y="266700"/>
                  </a:cubicBezTo>
                  <a:cubicBezTo>
                    <a:pt x="381000" y="413994"/>
                    <a:pt x="295706" y="533400"/>
                    <a:pt x="190500" y="533400"/>
                  </a:cubicBezTo>
                  <a:cubicBezTo>
                    <a:pt x="85293" y="533400"/>
                    <a:pt x="0" y="413994"/>
                    <a:pt x="0" y="2667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6" name="Freeform 16189"/>
            <p:cNvSpPr/>
            <p:nvPr/>
          </p:nvSpPr>
          <p:spPr>
            <a:xfrm>
              <a:off x="7628725" y="5422088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7" name="Freeform 16190"/>
            <p:cNvSpPr/>
            <p:nvPr/>
          </p:nvSpPr>
          <p:spPr>
            <a:xfrm>
              <a:off x="3276600" y="1219200"/>
              <a:ext cx="381000" cy="4800600"/>
            </a:xfrm>
            <a:custGeom>
              <a:avLst/>
              <a:gdLst/>
              <a:ahLst/>
              <a:cxnLst/>
              <a:rect l="0" t="0" r="0" b="0"/>
              <a:pathLst>
                <a:path w="381000" h="4800600">
                  <a:moveTo>
                    <a:pt x="381000" y="4800600"/>
                  </a:moveTo>
                  <a:cubicBezTo>
                    <a:pt x="275794" y="4800600"/>
                    <a:pt x="190500" y="4786376"/>
                    <a:pt x="190500" y="4768812"/>
                  </a:cubicBezTo>
                  <a:lnTo>
                    <a:pt x="190500" y="4768812"/>
                  </a:lnTo>
                  <a:lnTo>
                    <a:pt x="190500" y="2432089"/>
                  </a:lnTo>
                  <a:cubicBezTo>
                    <a:pt x="190500" y="2414524"/>
                    <a:pt x="105207" y="2400300"/>
                    <a:pt x="0" y="2400300"/>
                  </a:cubicBezTo>
                  <a:cubicBezTo>
                    <a:pt x="0" y="2400300"/>
                    <a:pt x="0" y="2400300"/>
                    <a:pt x="0" y="2400300"/>
                  </a:cubicBezTo>
                  <a:lnTo>
                    <a:pt x="0" y="2400300"/>
                  </a:lnTo>
                  <a:cubicBezTo>
                    <a:pt x="105207" y="2400300"/>
                    <a:pt x="190500" y="2386077"/>
                    <a:pt x="190500" y="2368512"/>
                  </a:cubicBezTo>
                  <a:lnTo>
                    <a:pt x="190500" y="31788"/>
                  </a:lnTo>
                  <a:cubicBezTo>
                    <a:pt x="190500" y="14224"/>
                    <a:pt x="275794" y="0"/>
                    <a:pt x="381000" y="0"/>
                  </a:cubicBez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8" name="Freeform 16191"/>
            <p:cNvSpPr/>
            <p:nvPr/>
          </p:nvSpPr>
          <p:spPr>
            <a:xfrm>
              <a:off x="3519601" y="1446442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9" name="Freeform 16192"/>
            <p:cNvSpPr/>
            <p:nvPr/>
          </p:nvSpPr>
          <p:spPr>
            <a:xfrm>
              <a:off x="2209800" y="2857500"/>
              <a:ext cx="989291" cy="706640"/>
            </a:xfrm>
            <a:custGeom>
              <a:avLst/>
              <a:gdLst/>
              <a:ahLst/>
              <a:cxnLst/>
              <a:rect l="0" t="0" r="0" b="0"/>
              <a:pathLst>
                <a:path w="989291" h="706640">
                  <a:moveTo>
                    <a:pt x="0" y="0"/>
                  </a:moveTo>
                  <a:lnTo>
                    <a:pt x="989291" y="70664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0" name="Freeform 16193"/>
            <p:cNvSpPr/>
            <p:nvPr/>
          </p:nvSpPr>
          <p:spPr>
            <a:xfrm>
              <a:off x="3150379" y="3506557"/>
              <a:ext cx="126224" cy="112941"/>
            </a:xfrm>
            <a:custGeom>
              <a:avLst/>
              <a:gdLst/>
              <a:ahLst/>
              <a:cxnLst/>
              <a:rect l="0" t="0" r="0" b="0"/>
              <a:pathLst>
                <a:path w="126224" h="112941">
                  <a:moveTo>
                    <a:pt x="66433" y="0"/>
                  </a:moveTo>
                  <a:lnTo>
                    <a:pt x="126224" y="112941"/>
                  </a:lnTo>
                  <a:lnTo>
                    <a:pt x="0" y="930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1" name="Freeform 16194"/>
            <p:cNvSpPr/>
            <p:nvPr/>
          </p:nvSpPr>
          <p:spPr>
            <a:xfrm>
              <a:off x="7877173" y="2743200"/>
              <a:ext cx="646112" cy="2471432"/>
            </a:xfrm>
            <a:custGeom>
              <a:avLst/>
              <a:gdLst/>
              <a:ahLst/>
              <a:cxnLst/>
              <a:rect l="0" t="0" r="0" b="0"/>
              <a:pathLst>
                <a:path w="646112" h="2471432">
                  <a:moveTo>
                    <a:pt x="0" y="0"/>
                  </a:moveTo>
                  <a:cubicBezTo>
                    <a:pt x="180975" y="271462"/>
                    <a:pt x="361950" y="542925"/>
                    <a:pt x="457200" y="847725"/>
                  </a:cubicBezTo>
                  <a:cubicBezTo>
                    <a:pt x="552450" y="1152525"/>
                    <a:pt x="646112" y="1554162"/>
                    <a:pt x="571500" y="1828800"/>
                  </a:cubicBezTo>
                  <a:cubicBezTo>
                    <a:pt x="499948" y="2092172"/>
                    <a:pt x="272897" y="2283282"/>
                    <a:pt x="39484" y="2471432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2" name="Freeform 16195"/>
            <p:cNvSpPr/>
            <p:nvPr/>
          </p:nvSpPr>
          <p:spPr>
            <a:xfrm>
              <a:off x="7916074" y="5091479"/>
              <a:ext cx="130848" cy="123621"/>
            </a:xfrm>
            <a:custGeom>
              <a:avLst/>
              <a:gdLst/>
              <a:ahLst/>
              <a:cxnLst/>
              <a:rect l="0" t="0" r="0" b="0"/>
              <a:pathLst>
                <a:path w="130848" h="123621">
                  <a:moveTo>
                    <a:pt x="130848" y="103873"/>
                  </a:moveTo>
                  <a:lnTo>
                    <a:pt x="0" y="123621"/>
                  </a:lnTo>
                  <a:lnTo>
                    <a:pt x="47219" y="0"/>
                  </a:lnTo>
                </a:path>
              </a:pathLst>
            </a:custGeom>
            <a:noFill/>
            <a:ln w="38100" cap="rnd" cmpd="sng">
              <a:solidFill>
                <a:srgbClr val="FF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3" name="Freeform 16196"/>
            <p:cNvSpPr/>
            <p:nvPr/>
          </p:nvSpPr>
          <p:spPr>
            <a:xfrm>
              <a:off x="8129143" y="29611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4" name="Rectangle 16200"/>
            <p:cNvSpPr/>
            <p:nvPr/>
          </p:nvSpPr>
          <p:spPr>
            <a:xfrm>
              <a:off x="4076435" y="807024"/>
              <a:ext cx="3920753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2004" b="0" i="0" spc="0" baseline="0" dirty="0"/>
                <a:t>IRR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(Interrupt</a:t>
              </a:r>
              <a:r>
                <a:rPr lang="en-US" sz="2004" b="0" i="0" spc="-54" baseline="0" dirty="0"/>
                <a:t> </a:t>
              </a:r>
              <a:r>
                <a:rPr lang="en-US" sz="2004" b="0" i="0" spc="0" baseline="0" dirty="0"/>
                <a:t>Request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0" baseline="0" dirty="0" smtClean="0"/>
                <a:t>)</a:t>
              </a:r>
              <a:endParaRPr lang="en-US" sz="2004" b="0" i="0" spc="0" baseline="0" dirty="0"/>
            </a:p>
          </p:txBody>
        </p:sp>
        <p:sp>
          <p:nvSpPr>
            <p:cNvPr id="555" name="Rectangle 16206"/>
            <p:cNvSpPr/>
            <p:nvPr/>
          </p:nvSpPr>
          <p:spPr>
            <a:xfrm>
              <a:off x="1144102" y="1949155"/>
              <a:ext cx="795154" cy="4723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Process</a:t>
              </a:r>
              <a:r>
                <a:rPr lang="en-US" sz="1403" b="0" i="0" spc="-12" baseline="0" dirty="0"/>
                <a:t>o</a:t>
              </a:r>
              <a:r>
                <a:rPr lang="en-US" sz="1403" b="0" i="0" spc="0" baseline="0" dirty="0"/>
                <a:t>r</a:t>
              </a:r>
            </a:p>
            <a:p>
              <a:pPr marL="208798">
                <a:lnSpc>
                  <a:spcPts val="2016"/>
                </a:lnSpc>
              </a:pPr>
              <a:r>
                <a:rPr lang="en-US" sz="1403" b="0" i="0" spc="0" baseline="0" dirty="0"/>
                <a:t>Core</a:t>
              </a:r>
            </a:p>
          </p:txBody>
        </p:sp>
        <p:sp>
          <p:nvSpPr>
            <p:cNvPr id="556" name="Rectangle 16207"/>
            <p:cNvSpPr/>
            <p:nvPr/>
          </p:nvSpPr>
          <p:spPr>
            <a:xfrm>
              <a:off x="1105971" y="2749255"/>
              <a:ext cx="924548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Local</a:t>
              </a:r>
              <a:r>
                <a:rPr lang="en-US" sz="1403" b="0" i="0" spc="-113" baseline="0" dirty="0"/>
                <a:t> </a:t>
              </a:r>
              <a:r>
                <a:rPr lang="en-US" sz="1403" b="0" i="0" spc="0" baseline="0" dirty="0"/>
                <a:t>APIC</a:t>
              </a:r>
            </a:p>
          </p:txBody>
        </p:sp>
        <p:sp>
          <p:nvSpPr>
            <p:cNvPr id="557" name="Rectangle 16208"/>
            <p:cNvSpPr/>
            <p:nvPr/>
          </p:nvSpPr>
          <p:spPr>
            <a:xfrm>
              <a:off x="356615" y="3558266"/>
              <a:ext cx="699166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1" i="0" spc="-56" baseline="0" dirty="0">
                  <a:solidFill>
                    <a:srgbClr val="FF0000"/>
                  </a:solidFill>
                </a:rPr>
                <a:t>V</a:t>
              </a:r>
              <a:r>
                <a:rPr lang="en-US" sz="1200" b="1" i="0" spc="0" baseline="0" dirty="0">
                  <a:solidFill>
                    <a:srgbClr val="FF0000"/>
                  </a:solidFill>
                </a:rPr>
                <a:t>ector</a:t>
              </a:r>
              <a:r>
                <a:rPr lang="en-US" sz="1200" b="1" i="0" spc="-33" baseline="0" dirty="0">
                  <a:solidFill>
                    <a:srgbClr val="FF0000"/>
                  </a:solidFill>
                </a:rPr>
                <a:t> </a:t>
              </a:r>
              <a:r>
                <a:rPr lang="en-US" sz="1200" b="1" i="0" spc="-45" baseline="0" dirty="0">
                  <a:solidFill>
                    <a:srgbClr val="FF0000"/>
                  </a:solidFill>
                </a:rPr>
                <a:t> </a:t>
              </a:r>
              <a:r>
                <a:rPr lang="en-US" sz="1200" b="1" i="0" spc="-38" baseline="0" dirty="0">
                  <a:solidFill>
                    <a:srgbClr val="FF0000"/>
                  </a:solidFill>
                </a:rPr>
                <a:t>A</a:t>
              </a:r>
              <a:r>
                <a:rPr lang="en-US" sz="1200" b="1" i="0" spc="0" baseline="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58" name="Rectangle 16209"/>
            <p:cNvSpPr/>
            <p:nvPr/>
          </p:nvSpPr>
          <p:spPr>
            <a:xfrm>
              <a:off x="108204" y="3651569"/>
              <a:ext cx="7445500" cy="3114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4415556" algn="l"/>
                </a:tabLst>
              </a:pPr>
              <a:r>
                <a:rPr lang="en-US" sz="1200" b="1" i="0" spc="0" baseline="0" dirty="0">
                  <a:solidFill>
                    <a:srgbClr val="FF0000"/>
                  </a:solidFill>
                </a:rPr>
                <a:t>(161</a:t>
              </a:r>
              <a:r>
                <a:rPr lang="en-US" sz="1200" b="1" i="0" spc="-33" baseline="0" dirty="0">
                  <a:solidFill>
                    <a:srgbClr val="FF0000"/>
                  </a:solidFill>
                </a:rPr>
                <a:t> </a:t>
              </a:r>
              <a:r>
                <a:rPr lang="en-US" sz="1200" b="1" i="0" spc="0" baseline="0" dirty="0">
                  <a:solidFill>
                    <a:srgbClr val="FF0000"/>
                  </a:solidFill>
                </a:rPr>
                <a:t>Decimal)	</a:t>
              </a:r>
              <a:r>
                <a:rPr lang="en-US" sz="3036" b="0" i="0" spc="0" baseline="39820" dirty="0"/>
                <a:t>ISR</a:t>
              </a:r>
              <a:r>
                <a:rPr lang="en-US" sz="3036" b="0" i="0" spc="-18" baseline="39820" dirty="0"/>
                <a:t> </a:t>
              </a:r>
              <a:r>
                <a:rPr lang="en-US" sz="3036" b="0" i="0" spc="0" baseline="39820" dirty="0"/>
                <a:t>(In</a:t>
              </a:r>
              <a:r>
                <a:rPr lang="en-US" sz="3036" b="0" i="0" spc="-18" baseline="39820" dirty="0"/>
                <a:t> </a:t>
              </a:r>
              <a:r>
                <a:rPr lang="en-US" sz="3036" b="0" i="0" spc="0" baseline="39820" dirty="0"/>
                <a:t>Service</a:t>
              </a:r>
              <a:r>
                <a:rPr lang="en-US" sz="3036" b="0" i="0" spc="-18" baseline="39820" dirty="0"/>
                <a:t> </a:t>
              </a:r>
              <a:r>
                <a:rPr lang="en-US" sz="3036" b="0" i="0" spc="0" baseline="39820" dirty="0"/>
                <a:t>Register)</a:t>
              </a:r>
            </a:p>
          </p:txBody>
        </p:sp>
        <p:sp>
          <p:nvSpPr>
            <p:cNvPr id="559" name="Rectangle 16211"/>
            <p:cNvSpPr/>
            <p:nvPr/>
          </p:nvSpPr>
          <p:spPr>
            <a:xfrm>
              <a:off x="3864240" y="4184874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  <p:sp>
          <p:nvSpPr>
            <p:cNvPr id="560" name="Rectangle 16216"/>
            <p:cNvSpPr/>
            <p:nvPr/>
          </p:nvSpPr>
          <p:spPr>
            <a:xfrm>
              <a:off x="7968615" y="2501303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FF000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FF000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FF0000"/>
                  </a:solidFill>
                </a:rPr>
                <a:t>161</a:t>
              </a:r>
            </a:p>
          </p:txBody>
        </p:sp>
        <p:sp>
          <p:nvSpPr>
            <p:cNvPr id="561" name="Rectangle 16217"/>
            <p:cNvSpPr/>
            <p:nvPr/>
          </p:nvSpPr>
          <p:spPr>
            <a:xfrm>
              <a:off x="7968615" y="5241328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FF000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FF000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FF0000"/>
                  </a:solidFill>
                </a:rPr>
                <a:t>161</a:t>
              </a: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4281746" y="1199345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4281746" y="3939635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64" name="Rectangle 16211"/>
            <p:cNvSpPr/>
            <p:nvPr/>
          </p:nvSpPr>
          <p:spPr>
            <a:xfrm>
              <a:off x="3845484" y="1447211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50115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Multiple Interrupts in </a:t>
            </a:r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1552" y="1105022"/>
            <a:ext cx="8460896" cy="5400403"/>
            <a:chOff x="108204" y="807024"/>
            <a:chExt cx="8460896" cy="5400403"/>
          </a:xfrm>
        </p:grpSpPr>
        <p:sp>
          <p:nvSpPr>
            <p:cNvPr id="7" name="Freeform 16221"/>
            <p:cNvSpPr/>
            <p:nvPr/>
          </p:nvSpPr>
          <p:spPr>
            <a:xfrm>
              <a:off x="3810457" y="1219200"/>
              <a:ext cx="4114343" cy="2057400"/>
            </a:xfrm>
            <a:custGeom>
              <a:avLst/>
              <a:gdLst/>
              <a:ahLst/>
              <a:cxnLst/>
              <a:rect l="0" t="0" r="0" b="0"/>
              <a:pathLst>
                <a:path w="4114343" h="2057400">
                  <a:moveTo>
                    <a:pt x="0" y="0"/>
                  </a:moveTo>
                  <a:lnTo>
                    <a:pt x="4114343" y="0"/>
                  </a:lnTo>
                  <a:lnTo>
                    <a:pt x="4114343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6222"/>
            <p:cNvSpPr/>
            <p:nvPr/>
          </p:nvSpPr>
          <p:spPr>
            <a:xfrm>
              <a:off x="5796660" y="14371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16223"/>
            <p:cNvSpPr/>
            <p:nvPr/>
          </p:nvSpPr>
          <p:spPr>
            <a:xfrm>
              <a:off x="444315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6224"/>
            <p:cNvSpPr/>
            <p:nvPr/>
          </p:nvSpPr>
          <p:spPr>
            <a:xfrm>
              <a:off x="454973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6225"/>
            <p:cNvSpPr/>
            <p:nvPr/>
          </p:nvSpPr>
          <p:spPr>
            <a:xfrm>
              <a:off x="4656328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6226"/>
            <p:cNvSpPr/>
            <p:nvPr/>
          </p:nvSpPr>
          <p:spPr>
            <a:xfrm>
              <a:off x="4762906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6227"/>
            <p:cNvSpPr/>
            <p:nvPr/>
          </p:nvSpPr>
          <p:spPr>
            <a:xfrm>
              <a:off x="486949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6228"/>
            <p:cNvSpPr/>
            <p:nvPr/>
          </p:nvSpPr>
          <p:spPr>
            <a:xfrm>
              <a:off x="4976075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6229"/>
            <p:cNvSpPr/>
            <p:nvPr/>
          </p:nvSpPr>
          <p:spPr>
            <a:xfrm>
              <a:off x="5082666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6230"/>
            <p:cNvSpPr/>
            <p:nvPr/>
          </p:nvSpPr>
          <p:spPr>
            <a:xfrm>
              <a:off x="5189245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6231"/>
            <p:cNvSpPr/>
            <p:nvPr/>
          </p:nvSpPr>
          <p:spPr>
            <a:xfrm>
              <a:off x="4443158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6232"/>
            <p:cNvSpPr/>
            <p:nvPr/>
          </p:nvSpPr>
          <p:spPr>
            <a:xfrm>
              <a:off x="4549737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6233"/>
            <p:cNvSpPr/>
            <p:nvPr/>
          </p:nvSpPr>
          <p:spPr>
            <a:xfrm>
              <a:off x="4656328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6234"/>
            <p:cNvSpPr/>
            <p:nvPr/>
          </p:nvSpPr>
          <p:spPr>
            <a:xfrm>
              <a:off x="4762906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16235"/>
            <p:cNvSpPr/>
            <p:nvPr/>
          </p:nvSpPr>
          <p:spPr>
            <a:xfrm>
              <a:off x="4869497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16236"/>
            <p:cNvSpPr/>
            <p:nvPr/>
          </p:nvSpPr>
          <p:spPr>
            <a:xfrm>
              <a:off x="4976075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16237"/>
            <p:cNvSpPr/>
            <p:nvPr/>
          </p:nvSpPr>
          <p:spPr>
            <a:xfrm>
              <a:off x="5082666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16238"/>
            <p:cNvSpPr/>
            <p:nvPr/>
          </p:nvSpPr>
          <p:spPr>
            <a:xfrm>
              <a:off x="5189245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6239"/>
            <p:cNvSpPr/>
            <p:nvPr/>
          </p:nvSpPr>
          <p:spPr>
            <a:xfrm>
              <a:off x="444315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16240"/>
            <p:cNvSpPr/>
            <p:nvPr/>
          </p:nvSpPr>
          <p:spPr>
            <a:xfrm>
              <a:off x="454973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16241"/>
            <p:cNvSpPr/>
            <p:nvPr/>
          </p:nvSpPr>
          <p:spPr>
            <a:xfrm>
              <a:off x="4656328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6242"/>
            <p:cNvSpPr/>
            <p:nvPr/>
          </p:nvSpPr>
          <p:spPr>
            <a:xfrm>
              <a:off x="4762906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16243"/>
            <p:cNvSpPr/>
            <p:nvPr/>
          </p:nvSpPr>
          <p:spPr>
            <a:xfrm>
              <a:off x="486949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16244"/>
            <p:cNvSpPr/>
            <p:nvPr/>
          </p:nvSpPr>
          <p:spPr>
            <a:xfrm>
              <a:off x="4976075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6245"/>
            <p:cNvSpPr/>
            <p:nvPr/>
          </p:nvSpPr>
          <p:spPr>
            <a:xfrm>
              <a:off x="5082666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16246"/>
            <p:cNvSpPr/>
            <p:nvPr/>
          </p:nvSpPr>
          <p:spPr>
            <a:xfrm>
              <a:off x="5189245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16247"/>
            <p:cNvSpPr/>
            <p:nvPr/>
          </p:nvSpPr>
          <p:spPr>
            <a:xfrm>
              <a:off x="4443158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16248"/>
            <p:cNvSpPr/>
            <p:nvPr/>
          </p:nvSpPr>
          <p:spPr>
            <a:xfrm>
              <a:off x="4549737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16249"/>
            <p:cNvSpPr/>
            <p:nvPr/>
          </p:nvSpPr>
          <p:spPr>
            <a:xfrm>
              <a:off x="4656328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16250"/>
            <p:cNvSpPr/>
            <p:nvPr/>
          </p:nvSpPr>
          <p:spPr>
            <a:xfrm>
              <a:off x="4762906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16251"/>
            <p:cNvSpPr/>
            <p:nvPr/>
          </p:nvSpPr>
          <p:spPr>
            <a:xfrm>
              <a:off x="4869497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6252"/>
            <p:cNvSpPr/>
            <p:nvPr/>
          </p:nvSpPr>
          <p:spPr>
            <a:xfrm>
              <a:off x="4976075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16253"/>
            <p:cNvSpPr/>
            <p:nvPr/>
          </p:nvSpPr>
          <p:spPr>
            <a:xfrm>
              <a:off x="5082666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16254"/>
            <p:cNvSpPr/>
            <p:nvPr/>
          </p:nvSpPr>
          <p:spPr>
            <a:xfrm>
              <a:off x="5189245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16255"/>
            <p:cNvSpPr/>
            <p:nvPr/>
          </p:nvSpPr>
          <p:spPr>
            <a:xfrm>
              <a:off x="4443158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16256"/>
            <p:cNvSpPr/>
            <p:nvPr/>
          </p:nvSpPr>
          <p:spPr>
            <a:xfrm>
              <a:off x="4549737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16257"/>
            <p:cNvSpPr/>
            <p:nvPr/>
          </p:nvSpPr>
          <p:spPr>
            <a:xfrm>
              <a:off x="4656328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16258"/>
            <p:cNvSpPr/>
            <p:nvPr/>
          </p:nvSpPr>
          <p:spPr>
            <a:xfrm>
              <a:off x="4762906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16259"/>
            <p:cNvSpPr/>
            <p:nvPr/>
          </p:nvSpPr>
          <p:spPr>
            <a:xfrm>
              <a:off x="4869497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16260"/>
            <p:cNvSpPr/>
            <p:nvPr/>
          </p:nvSpPr>
          <p:spPr>
            <a:xfrm>
              <a:off x="4976075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16261"/>
            <p:cNvSpPr/>
            <p:nvPr/>
          </p:nvSpPr>
          <p:spPr>
            <a:xfrm>
              <a:off x="5082666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16262"/>
            <p:cNvSpPr/>
            <p:nvPr/>
          </p:nvSpPr>
          <p:spPr>
            <a:xfrm>
              <a:off x="5189245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16263"/>
            <p:cNvSpPr/>
            <p:nvPr/>
          </p:nvSpPr>
          <p:spPr>
            <a:xfrm>
              <a:off x="4443158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16264"/>
            <p:cNvSpPr/>
            <p:nvPr/>
          </p:nvSpPr>
          <p:spPr>
            <a:xfrm>
              <a:off x="4549737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16265"/>
            <p:cNvSpPr/>
            <p:nvPr/>
          </p:nvSpPr>
          <p:spPr>
            <a:xfrm>
              <a:off x="4656328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16266"/>
            <p:cNvSpPr/>
            <p:nvPr/>
          </p:nvSpPr>
          <p:spPr>
            <a:xfrm>
              <a:off x="4762906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16267"/>
            <p:cNvSpPr/>
            <p:nvPr/>
          </p:nvSpPr>
          <p:spPr>
            <a:xfrm>
              <a:off x="4869497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16268"/>
            <p:cNvSpPr/>
            <p:nvPr/>
          </p:nvSpPr>
          <p:spPr>
            <a:xfrm>
              <a:off x="4976075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16269"/>
            <p:cNvSpPr/>
            <p:nvPr/>
          </p:nvSpPr>
          <p:spPr>
            <a:xfrm>
              <a:off x="5082666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16270"/>
            <p:cNvSpPr/>
            <p:nvPr/>
          </p:nvSpPr>
          <p:spPr>
            <a:xfrm>
              <a:off x="5189245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16271"/>
            <p:cNvSpPr/>
            <p:nvPr/>
          </p:nvSpPr>
          <p:spPr>
            <a:xfrm>
              <a:off x="4443158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16272"/>
            <p:cNvSpPr/>
            <p:nvPr/>
          </p:nvSpPr>
          <p:spPr>
            <a:xfrm>
              <a:off x="4549737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16273"/>
            <p:cNvSpPr/>
            <p:nvPr/>
          </p:nvSpPr>
          <p:spPr>
            <a:xfrm>
              <a:off x="4656328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16274"/>
            <p:cNvSpPr/>
            <p:nvPr/>
          </p:nvSpPr>
          <p:spPr>
            <a:xfrm>
              <a:off x="4762906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16275"/>
            <p:cNvSpPr/>
            <p:nvPr/>
          </p:nvSpPr>
          <p:spPr>
            <a:xfrm>
              <a:off x="4869497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16276"/>
            <p:cNvSpPr/>
            <p:nvPr/>
          </p:nvSpPr>
          <p:spPr>
            <a:xfrm>
              <a:off x="4976075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16277"/>
            <p:cNvSpPr/>
            <p:nvPr/>
          </p:nvSpPr>
          <p:spPr>
            <a:xfrm>
              <a:off x="5082666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16278"/>
            <p:cNvSpPr/>
            <p:nvPr/>
          </p:nvSpPr>
          <p:spPr>
            <a:xfrm>
              <a:off x="5189245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16279"/>
            <p:cNvSpPr/>
            <p:nvPr/>
          </p:nvSpPr>
          <p:spPr>
            <a:xfrm>
              <a:off x="4443158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16280"/>
            <p:cNvSpPr/>
            <p:nvPr/>
          </p:nvSpPr>
          <p:spPr>
            <a:xfrm>
              <a:off x="4549737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16281"/>
            <p:cNvSpPr/>
            <p:nvPr/>
          </p:nvSpPr>
          <p:spPr>
            <a:xfrm>
              <a:off x="4656328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16282"/>
            <p:cNvSpPr/>
            <p:nvPr/>
          </p:nvSpPr>
          <p:spPr>
            <a:xfrm>
              <a:off x="4762906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16283"/>
            <p:cNvSpPr/>
            <p:nvPr/>
          </p:nvSpPr>
          <p:spPr>
            <a:xfrm>
              <a:off x="4869497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16284"/>
            <p:cNvSpPr/>
            <p:nvPr/>
          </p:nvSpPr>
          <p:spPr>
            <a:xfrm>
              <a:off x="4976075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16285"/>
            <p:cNvSpPr/>
            <p:nvPr/>
          </p:nvSpPr>
          <p:spPr>
            <a:xfrm>
              <a:off x="5082666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16286"/>
            <p:cNvSpPr/>
            <p:nvPr/>
          </p:nvSpPr>
          <p:spPr>
            <a:xfrm>
              <a:off x="5189245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16287"/>
            <p:cNvSpPr/>
            <p:nvPr/>
          </p:nvSpPr>
          <p:spPr>
            <a:xfrm>
              <a:off x="5295823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16288"/>
            <p:cNvSpPr/>
            <p:nvPr/>
          </p:nvSpPr>
          <p:spPr>
            <a:xfrm>
              <a:off x="5402414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16289"/>
            <p:cNvSpPr/>
            <p:nvPr/>
          </p:nvSpPr>
          <p:spPr>
            <a:xfrm>
              <a:off x="550899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16290"/>
            <p:cNvSpPr/>
            <p:nvPr/>
          </p:nvSpPr>
          <p:spPr>
            <a:xfrm>
              <a:off x="5615584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16291"/>
            <p:cNvSpPr/>
            <p:nvPr/>
          </p:nvSpPr>
          <p:spPr>
            <a:xfrm>
              <a:off x="5722162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16292"/>
            <p:cNvSpPr/>
            <p:nvPr/>
          </p:nvSpPr>
          <p:spPr>
            <a:xfrm>
              <a:off x="5828753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16293"/>
            <p:cNvSpPr/>
            <p:nvPr/>
          </p:nvSpPr>
          <p:spPr>
            <a:xfrm>
              <a:off x="5935332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16294"/>
            <p:cNvSpPr/>
            <p:nvPr/>
          </p:nvSpPr>
          <p:spPr>
            <a:xfrm>
              <a:off x="604192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16295"/>
            <p:cNvSpPr/>
            <p:nvPr/>
          </p:nvSpPr>
          <p:spPr>
            <a:xfrm>
              <a:off x="5295823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16296"/>
            <p:cNvSpPr/>
            <p:nvPr/>
          </p:nvSpPr>
          <p:spPr>
            <a:xfrm>
              <a:off x="5402414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16297"/>
            <p:cNvSpPr/>
            <p:nvPr/>
          </p:nvSpPr>
          <p:spPr>
            <a:xfrm>
              <a:off x="550899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16298"/>
            <p:cNvSpPr/>
            <p:nvPr/>
          </p:nvSpPr>
          <p:spPr>
            <a:xfrm>
              <a:off x="5615584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16299"/>
            <p:cNvSpPr/>
            <p:nvPr/>
          </p:nvSpPr>
          <p:spPr>
            <a:xfrm>
              <a:off x="5722162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16300"/>
            <p:cNvSpPr/>
            <p:nvPr/>
          </p:nvSpPr>
          <p:spPr>
            <a:xfrm>
              <a:off x="5828753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Freeform 16301"/>
            <p:cNvSpPr/>
            <p:nvPr/>
          </p:nvSpPr>
          <p:spPr>
            <a:xfrm>
              <a:off x="5935332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Freeform 16302"/>
            <p:cNvSpPr/>
            <p:nvPr/>
          </p:nvSpPr>
          <p:spPr>
            <a:xfrm>
              <a:off x="604192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16303"/>
            <p:cNvSpPr/>
            <p:nvPr/>
          </p:nvSpPr>
          <p:spPr>
            <a:xfrm>
              <a:off x="5295823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16304"/>
            <p:cNvSpPr/>
            <p:nvPr/>
          </p:nvSpPr>
          <p:spPr>
            <a:xfrm>
              <a:off x="5402414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Freeform 16305"/>
            <p:cNvSpPr/>
            <p:nvPr/>
          </p:nvSpPr>
          <p:spPr>
            <a:xfrm>
              <a:off x="550899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16306"/>
            <p:cNvSpPr/>
            <p:nvPr/>
          </p:nvSpPr>
          <p:spPr>
            <a:xfrm>
              <a:off x="5615584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Freeform 16307"/>
            <p:cNvSpPr/>
            <p:nvPr/>
          </p:nvSpPr>
          <p:spPr>
            <a:xfrm>
              <a:off x="5722162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Freeform 16308"/>
            <p:cNvSpPr/>
            <p:nvPr/>
          </p:nvSpPr>
          <p:spPr>
            <a:xfrm>
              <a:off x="5828753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16309"/>
            <p:cNvSpPr/>
            <p:nvPr/>
          </p:nvSpPr>
          <p:spPr>
            <a:xfrm>
              <a:off x="5935332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Freeform 16310"/>
            <p:cNvSpPr/>
            <p:nvPr/>
          </p:nvSpPr>
          <p:spPr>
            <a:xfrm>
              <a:off x="604192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16311"/>
            <p:cNvSpPr/>
            <p:nvPr/>
          </p:nvSpPr>
          <p:spPr>
            <a:xfrm>
              <a:off x="5295823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Freeform 16312"/>
            <p:cNvSpPr/>
            <p:nvPr/>
          </p:nvSpPr>
          <p:spPr>
            <a:xfrm>
              <a:off x="5402414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16313"/>
            <p:cNvSpPr/>
            <p:nvPr/>
          </p:nvSpPr>
          <p:spPr>
            <a:xfrm>
              <a:off x="550899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Freeform 16314"/>
            <p:cNvSpPr/>
            <p:nvPr/>
          </p:nvSpPr>
          <p:spPr>
            <a:xfrm>
              <a:off x="5615584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Freeform 16315"/>
            <p:cNvSpPr/>
            <p:nvPr/>
          </p:nvSpPr>
          <p:spPr>
            <a:xfrm>
              <a:off x="5722162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Freeform 16316"/>
            <p:cNvSpPr/>
            <p:nvPr/>
          </p:nvSpPr>
          <p:spPr>
            <a:xfrm>
              <a:off x="5828753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Freeform 16317"/>
            <p:cNvSpPr/>
            <p:nvPr/>
          </p:nvSpPr>
          <p:spPr>
            <a:xfrm>
              <a:off x="5935332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Freeform 16318"/>
            <p:cNvSpPr/>
            <p:nvPr/>
          </p:nvSpPr>
          <p:spPr>
            <a:xfrm>
              <a:off x="604192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Freeform 16319"/>
            <p:cNvSpPr/>
            <p:nvPr/>
          </p:nvSpPr>
          <p:spPr>
            <a:xfrm>
              <a:off x="5295823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Freeform 16320"/>
            <p:cNvSpPr/>
            <p:nvPr/>
          </p:nvSpPr>
          <p:spPr>
            <a:xfrm>
              <a:off x="5402414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Freeform 16321"/>
            <p:cNvSpPr/>
            <p:nvPr/>
          </p:nvSpPr>
          <p:spPr>
            <a:xfrm>
              <a:off x="550899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Freeform 16322"/>
            <p:cNvSpPr/>
            <p:nvPr/>
          </p:nvSpPr>
          <p:spPr>
            <a:xfrm>
              <a:off x="5615584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Freeform 16323"/>
            <p:cNvSpPr/>
            <p:nvPr/>
          </p:nvSpPr>
          <p:spPr>
            <a:xfrm>
              <a:off x="5722162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Freeform 16324"/>
            <p:cNvSpPr/>
            <p:nvPr/>
          </p:nvSpPr>
          <p:spPr>
            <a:xfrm>
              <a:off x="5828753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Freeform 16325"/>
            <p:cNvSpPr/>
            <p:nvPr/>
          </p:nvSpPr>
          <p:spPr>
            <a:xfrm>
              <a:off x="5935332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Freeform 16326"/>
            <p:cNvSpPr/>
            <p:nvPr/>
          </p:nvSpPr>
          <p:spPr>
            <a:xfrm>
              <a:off x="604192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Freeform 16327"/>
            <p:cNvSpPr/>
            <p:nvPr/>
          </p:nvSpPr>
          <p:spPr>
            <a:xfrm>
              <a:off x="5295823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Freeform 16328"/>
            <p:cNvSpPr/>
            <p:nvPr/>
          </p:nvSpPr>
          <p:spPr>
            <a:xfrm>
              <a:off x="5402414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Freeform 16329"/>
            <p:cNvSpPr/>
            <p:nvPr/>
          </p:nvSpPr>
          <p:spPr>
            <a:xfrm>
              <a:off x="550899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Freeform 16330"/>
            <p:cNvSpPr/>
            <p:nvPr/>
          </p:nvSpPr>
          <p:spPr>
            <a:xfrm>
              <a:off x="5615584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Freeform 16331"/>
            <p:cNvSpPr/>
            <p:nvPr/>
          </p:nvSpPr>
          <p:spPr>
            <a:xfrm>
              <a:off x="5722162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Freeform 16332"/>
            <p:cNvSpPr/>
            <p:nvPr/>
          </p:nvSpPr>
          <p:spPr>
            <a:xfrm>
              <a:off x="5828753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Freeform 16333"/>
            <p:cNvSpPr/>
            <p:nvPr/>
          </p:nvSpPr>
          <p:spPr>
            <a:xfrm>
              <a:off x="5935332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Freeform 16334"/>
            <p:cNvSpPr/>
            <p:nvPr/>
          </p:nvSpPr>
          <p:spPr>
            <a:xfrm>
              <a:off x="604192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Freeform 16335"/>
            <p:cNvSpPr/>
            <p:nvPr/>
          </p:nvSpPr>
          <p:spPr>
            <a:xfrm>
              <a:off x="5295823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16336"/>
            <p:cNvSpPr/>
            <p:nvPr/>
          </p:nvSpPr>
          <p:spPr>
            <a:xfrm>
              <a:off x="5402414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Freeform 16337"/>
            <p:cNvSpPr/>
            <p:nvPr/>
          </p:nvSpPr>
          <p:spPr>
            <a:xfrm>
              <a:off x="550899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Freeform 16338"/>
            <p:cNvSpPr/>
            <p:nvPr/>
          </p:nvSpPr>
          <p:spPr>
            <a:xfrm>
              <a:off x="5615584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Freeform 16339"/>
            <p:cNvSpPr/>
            <p:nvPr/>
          </p:nvSpPr>
          <p:spPr>
            <a:xfrm>
              <a:off x="5722162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Freeform 16340"/>
            <p:cNvSpPr/>
            <p:nvPr/>
          </p:nvSpPr>
          <p:spPr>
            <a:xfrm>
              <a:off x="5828753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16341"/>
            <p:cNvSpPr/>
            <p:nvPr/>
          </p:nvSpPr>
          <p:spPr>
            <a:xfrm>
              <a:off x="5935332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Freeform 16342"/>
            <p:cNvSpPr/>
            <p:nvPr/>
          </p:nvSpPr>
          <p:spPr>
            <a:xfrm>
              <a:off x="604192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Freeform 16343"/>
            <p:cNvSpPr/>
            <p:nvPr/>
          </p:nvSpPr>
          <p:spPr>
            <a:xfrm>
              <a:off x="5295823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16344"/>
            <p:cNvSpPr/>
            <p:nvPr/>
          </p:nvSpPr>
          <p:spPr>
            <a:xfrm>
              <a:off x="5402414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Freeform 16345"/>
            <p:cNvSpPr/>
            <p:nvPr/>
          </p:nvSpPr>
          <p:spPr>
            <a:xfrm>
              <a:off x="550899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16346"/>
            <p:cNvSpPr/>
            <p:nvPr/>
          </p:nvSpPr>
          <p:spPr>
            <a:xfrm>
              <a:off x="5615584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Freeform 16347"/>
            <p:cNvSpPr/>
            <p:nvPr/>
          </p:nvSpPr>
          <p:spPr>
            <a:xfrm>
              <a:off x="5722162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Freeform 16348"/>
            <p:cNvSpPr/>
            <p:nvPr/>
          </p:nvSpPr>
          <p:spPr>
            <a:xfrm>
              <a:off x="5828753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Freeform 16349"/>
            <p:cNvSpPr/>
            <p:nvPr/>
          </p:nvSpPr>
          <p:spPr>
            <a:xfrm>
              <a:off x="5935332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16350"/>
            <p:cNvSpPr/>
            <p:nvPr/>
          </p:nvSpPr>
          <p:spPr>
            <a:xfrm>
              <a:off x="604192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16351"/>
            <p:cNvSpPr/>
            <p:nvPr/>
          </p:nvSpPr>
          <p:spPr>
            <a:xfrm>
              <a:off x="6148501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Freeform 16352"/>
            <p:cNvSpPr/>
            <p:nvPr/>
          </p:nvSpPr>
          <p:spPr>
            <a:xfrm>
              <a:off x="625509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Freeform 16353"/>
            <p:cNvSpPr/>
            <p:nvPr/>
          </p:nvSpPr>
          <p:spPr>
            <a:xfrm>
              <a:off x="6361671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Freeform 16354"/>
            <p:cNvSpPr/>
            <p:nvPr/>
          </p:nvSpPr>
          <p:spPr>
            <a:xfrm>
              <a:off x="6468262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Freeform 16355"/>
            <p:cNvSpPr/>
            <p:nvPr/>
          </p:nvSpPr>
          <p:spPr>
            <a:xfrm>
              <a:off x="6574840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16356"/>
            <p:cNvSpPr/>
            <p:nvPr/>
          </p:nvSpPr>
          <p:spPr>
            <a:xfrm>
              <a:off x="6681419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16357"/>
            <p:cNvSpPr/>
            <p:nvPr/>
          </p:nvSpPr>
          <p:spPr>
            <a:xfrm>
              <a:off x="6788010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Freeform 16358"/>
            <p:cNvSpPr/>
            <p:nvPr/>
          </p:nvSpPr>
          <p:spPr>
            <a:xfrm>
              <a:off x="6894588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Freeform 16359"/>
            <p:cNvSpPr/>
            <p:nvPr/>
          </p:nvSpPr>
          <p:spPr>
            <a:xfrm>
              <a:off x="6148501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Freeform 16360"/>
            <p:cNvSpPr/>
            <p:nvPr/>
          </p:nvSpPr>
          <p:spPr>
            <a:xfrm>
              <a:off x="625509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16361"/>
            <p:cNvSpPr/>
            <p:nvPr/>
          </p:nvSpPr>
          <p:spPr>
            <a:xfrm>
              <a:off x="6361671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16362"/>
            <p:cNvSpPr/>
            <p:nvPr/>
          </p:nvSpPr>
          <p:spPr>
            <a:xfrm>
              <a:off x="6468262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Freeform 16363"/>
            <p:cNvSpPr/>
            <p:nvPr/>
          </p:nvSpPr>
          <p:spPr>
            <a:xfrm>
              <a:off x="6574840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Freeform 16364"/>
            <p:cNvSpPr/>
            <p:nvPr/>
          </p:nvSpPr>
          <p:spPr>
            <a:xfrm>
              <a:off x="6681419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Freeform 16365"/>
            <p:cNvSpPr/>
            <p:nvPr/>
          </p:nvSpPr>
          <p:spPr>
            <a:xfrm>
              <a:off x="6788010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16366"/>
            <p:cNvSpPr/>
            <p:nvPr/>
          </p:nvSpPr>
          <p:spPr>
            <a:xfrm>
              <a:off x="6894588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Freeform 16367"/>
            <p:cNvSpPr/>
            <p:nvPr/>
          </p:nvSpPr>
          <p:spPr>
            <a:xfrm>
              <a:off x="6148501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Freeform 16368"/>
            <p:cNvSpPr/>
            <p:nvPr/>
          </p:nvSpPr>
          <p:spPr>
            <a:xfrm>
              <a:off x="625509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Freeform 16369"/>
            <p:cNvSpPr/>
            <p:nvPr/>
          </p:nvSpPr>
          <p:spPr>
            <a:xfrm>
              <a:off x="6361671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Freeform 16370"/>
            <p:cNvSpPr/>
            <p:nvPr/>
          </p:nvSpPr>
          <p:spPr>
            <a:xfrm>
              <a:off x="6468262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16371"/>
            <p:cNvSpPr/>
            <p:nvPr/>
          </p:nvSpPr>
          <p:spPr>
            <a:xfrm>
              <a:off x="6574840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Freeform 16372"/>
            <p:cNvSpPr/>
            <p:nvPr/>
          </p:nvSpPr>
          <p:spPr>
            <a:xfrm>
              <a:off x="6681419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Freeform 16373"/>
            <p:cNvSpPr/>
            <p:nvPr/>
          </p:nvSpPr>
          <p:spPr>
            <a:xfrm>
              <a:off x="6788010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Freeform 16374"/>
            <p:cNvSpPr/>
            <p:nvPr/>
          </p:nvSpPr>
          <p:spPr>
            <a:xfrm>
              <a:off x="6894588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Freeform 16375"/>
            <p:cNvSpPr/>
            <p:nvPr/>
          </p:nvSpPr>
          <p:spPr>
            <a:xfrm>
              <a:off x="6148501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16376"/>
            <p:cNvSpPr/>
            <p:nvPr/>
          </p:nvSpPr>
          <p:spPr>
            <a:xfrm>
              <a:off x="625509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Freeform 16377"/>
            <p:cNvSpPr/>
            <p:nvPr/>
          </p:nvSpPr>
          <p:spPr>
            <a:xfrm>
              <a:off x="6361671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Freeform 16378"/>
            <p:cNvSpPr/>
            <p:nvPr/>
          </p:nvSpPr>
          <p:spPr>
            <a:xfrm>
              <a:off x="6468262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Freeform 16379"/>
            <p:cNvSpPr/>
            <p:nvPr/>
          </p:nvSpPr>
          <p:spPr>
            <a:xfrm>
              <a:off x="6574840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Freeform 16380"/>
            <p:cNvSpPr/>
            <p:nvPr/>
          </p:nvSpPr>
          <p:spPr>
            <a:xfrm>
              <a:off x="6681419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16381"/>
            <p:cNvSpPr/>
            <p:nvPr/>
          </p:nvSpPr>
          <p:spPr>
            <a:xfrm>
              <a:off x="6788010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Freeform 16382"/>
            <p:cNvSpPr/>
            <p:nvPr/>
          </p:nvSpPr>
          <p:spPr>
            <a:xfrm>
              <a:off x="6894588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Freeform 16383"/>
            <p:cNvSpPr/>
            <p:nvPr/>
          </p:nvSpPr>
          <p:spPr>
            <a:xfrm>
              <a:off x="6148501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Freeform 16384"/>
            <p:cNvSpPr/>
            <p:nvPr/>
          </p:nvSpPr>
          <p:spPr>
            <a:xfrm>
              <a:off x="625509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Freeform 16385"/>
            <p:cNvSpPr/>
            <p:nvPr/>
          </p:nvSpPr>
          <p:spPr>
            <a:xfrm>
              <a:off x="6361671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16386"/>
            <p:cNvSpPr/>
            <p:nvPr/>
          </p:nvSpPr>
          <p:spPr>
            <a:xfrm>
              <a:off x="6468262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Freeform 16387"/>
            <p:cNvSpPr/>
            <p:nvPr/>
          </p:nvSpPr>
          <p:spPr>
            <a:xfrm>
              <a:off x="6574840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Freeform 16388"/>
            <p:cNvSpPr/>
            <p:nvPr/>
          </p:nvSpPr>
          <p:spPr>
            <a:xfrm>
              <a:off x="6681419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Freeform 16389"/>
            <p:cNvSpPr/>
            <p:nvPr/>
          </p:nvSpPr>
          <p:spPr>
            <a:xfrm>
              <a:off x="6788010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Freeform 16390"/>
            <p:cNvSpPr/>
            <p:nvPr/>
          </p:nvSpPr>
          <p:spPr>
            <a:xfrm>
              <a:off x="6894588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16391"/>
            <p:cNvSpPr/>
            <p:nvPr/>
          </p:nvSpPr>
          <p:spPr>
            <a:xfrm>
              <a:off x="6148501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Freeform 16392"/>
            <p:cNvSpPr/>
            <p:nvPr/>
          </p:nvSpPr>
          <p:spPr>
            <a:xfrm>
              <a:off x="625509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Freeform 16393"/>
            <p:cNvSpPr/>
            <p:nvPr/>
          </p:nvSpPr>
          <p:spPr>
            <a:xfrm>
              <a:off x="6361671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0" name="Freeform 16394"/>
            <p:cNvSpPr/>
            <p:nvPr/>
          </p:nvSpPr>
          <p:spPr>
            <a:xfrm>
              <a:off x="6468262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Freeform 16395"/>
            <p:cNvSpPr/>
            <p:nvPr/>
          </p:nvSpPr>
          <p:spPr>
            <a:xfrm>
              <a:off x="6574840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16396"/>
            <p:cNvSpPr/>
            <p:nvPr/>
          </p:nvSpPr>
          <p:spPr>
            <a:xfrm>
              <a:off x="6681419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Freeform 16397"/>
            <p:cNvSpPr/>
            <p:nvPr/>
          </p:nvSpPr>
          <p:spPr>
            <a:xfrm>
              <a:off x="6788010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" name="Freeform 16398"/>
            <p:cNvSpPr/>
            <p:nvPr/>
          </p:nvSpPr>
          <p:spPr>
            <a:xfrm>
              <a:off x="6894588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Freeform 16399"/>
            <p:cNvSpPr/>
            <p:nvPr/>
          </p:nvSpPr>
          <p:spPr>
            <a:xfrm>
              <a:off x="6148501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Freeform 16400"/>
            <p:cNvSpPr/>
            <p:nvPr/>
          </p:nvSpPr>
          <p:spPr>
            <a:xfrm>
              <a:off x="625509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16401"/>
            <p:cNvSpPr/>
            <p:nvPr/>
          </p:nvSpPr>
          <p:spPr>
            <a:xfrm>
              <a:off x="6361671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Freeform 16402"/>
            <p:cNvSpPr/>
            <p:nvPr/>
          </p:nvSpPr>
          <p:spPr>
            <a:xfrm>
              <a:off x="6468262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Freeform 16403"/>
            <p:cNvSpPr/>
            <p:nvPr/>
          </p:nvSpPr>
          <p:spPr>
            <a:xfrm>
              <a:off x="6574840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Freeform 16404"/>
            <p:cNvSpPr/>
            <p:nvPr/>
          </p:nvSpPr>
          <p:spPr>
            <a:xfrm>
              <a:off x="6681419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Freeform 16405"/>
            <p:cNvSpPr/>
            <p:nvPr/>
          </p:nvSpPr>
          <p:spPr>
            <a:xfrm>
              <a:off x="6788010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16406"/>
            <p:cNvSpPr/>
            <p:nvPr/>
          </p:nvSpPr>
          <p:spPr>
            <a:xfrm>
              <a:off x="6894588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Freeform 16407"/>
            <p:cNvSpPr/>
            <p:nvPr/>
          </p:nvSpPr>
          <p:spPr>
            <a:xfrm>
              <a:off x="6148501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Freeform 16408"/>
            <p:cNvSpPr/>
            <p:nvPr/>
          </p:nvSpPr>
          <p:spPr>
            <a:xfrm>
              <a:off x="625509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Freeform 16409"/>
            <p:cNvSpPr/>
            <p:nvPr/>
          </p:nvSpPr>
          <p:spPr>
            <a:xfrm>
              <a:off x="6361671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Freeform 16410"/>
            <p:cNvSpPr/>
            <p:nvPr/>
          </p:nvSpPr>
          <p:spPr>
            <a:xfrm>
              <a:off x="6468262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Freeform 16411"/>
            <p:cNvSpPr/>
            <p:nvPr/>
          </p:nvSpPr>
          <p:spPr>
            <a:xfrm>
              <a:off x="6574840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Freeform 16412"/>
            <p:cNvSpPr/>
            <p:nvPr/>
          </p:nvSpPr>
          <p:spPr>
            <a:xfrm>
              <a:off x="6681419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Freeform 16413"/>
            <p:cNvSpPr/>
            <p:nvPr/>
          </p:nvSpPr>
          <p:spPr>
            <a:xfrm>
              <a:off x="6788010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Freeform 16414"/>
            <p:cNvSpPr/>
            <p:nvPr/>
          </p:nvSpPr>
          <p:spPr>
            <a:xfrm>
              <a:off x="6894588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Freeform 16415"/>
            <p:cNvSpPr/>
            <p:nvPr/>
          </p:nvSpPr>
          <p:spPr>
            <a:xfrm>
              <a:off x="7001179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Freeform 16416"/>
            <p:cNvSpPr/>
            <p:nvPr/>
          </p:nvSpPr>
          <p:spPr>
            <a:xfrm>
              <a:off x="7107770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Freeform 16417"/>
            <p:cNvSpPr/>
            <p:nvPr/>
          </p:nvSpPr>
          <p:spPr>
            <a:xfrm>
              <a:off x="7214349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Freeform 16418"/>
            <p:cNvSpPr/>
            <p:nvPr/>
          </p:nvSpPr>
          <p:spPr>
            <a:xfrm>
              <a:off x="732092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Freeform 16419"/>
            <p:cNvSpPr/>
            <p:nvPr/>
          </p:nvSpPr>
          <p:spPr>
            <a:xfrm>
              <a:off x="742751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Freeform 16420"/>
            <p:cNvSpPr/>
            <p:nvPr/>
          </p:nvSpPr>
          <p:spPr>
            <a:xfrm>
              <a:off x="753409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Freeform 16421"/>
            <p:cNvSpPr/>
            <p:nvPr/>
          </p:nvSpPr>
          <p:spPr>
            <a:xfrm>
              <a:off x="764068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" name="Freeform 16422"/>
            <p:cNvSpPr/>
            <p:nvPr/>
          </p:nvSpPr>
          <p:spPr>
            <a:xfrm>
              <a:off x="7747266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Freeform 16423"/>
            <p:cNvSpPr/>
            <p:nvPr/>
          </p:nvSpPr>
          <p:spPr>
            <a:xfrm>
              <a:off x="7001179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Freeform 16424"/>
            <p:cNvSpPr/>
            <p:nvPr/>
          </p:nvSpPr>
          <p:spPr>
            <a:xfrm>
              <a:off x="7107770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Freeform 16425"/>
            <p:cNvSpPr/>
            <p:nvPr/>
          </p:nvSpPr>
          <p:spPr>
            <a:xfrm>
              <a:off x="7214349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Freeform 16426"/>
            <p:cNvSpPr/>
            <p:nvPr/>
          </p:nvSpPr>
          <p:spPr>
            <a:xfrm>
              <a:off x="732092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Freeform 16427"/>
            <p:cNvSpPr/>
            <p:nvPr/>
          </p:nvSpPr>
          <p:spPr>
            <a:xfrm>
              <a:off x="7427518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Freeform 16428"/>
            <p:cNvSpPr/>
            <p:nvPr/>
          </p:nvSpPr>
          <p:spPr>
            <a:xfrm>
              <a:off x="753409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5" name="Freeform 16429"/>
            <p:cNvSpPr/>
            <p:nvPr/>
          </p:nvSpPr>
          <p:spPr>
            <a:xfrm>
              <a:off x="7640688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Freeform 16430"/>
            <p:cNvSpPr/>
            <p:nvPr/>
          </p:nvSpPr>
          <p:spPr>
            <a:xfrm>
              <a:off x="7747266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7" name="Freeform 16431"/>
            <p:cNvSpPr/>
            <p:nvPr/>
          </p:nvSpPr>
          <p:spPr>
            <a:xfrm>
              <a:off x="7001179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8" name="Freeform 16432"/>
            <p:cNvSpPr/>
            <p:nvPr/>
          </p:nvSpPr>
          <p:spPr>
            <a:xfrm>
              <a:off x="7107770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Freeform 16433"/>
            <p:cNvSpPr/>
            <p:nvPr/>
          </p:nvSpPr>
          <p:spPr>
            <a:xfrm>
              <a:off x="7214349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Freeform 16434"/>
            <p:cNvSpPr/>
            <p:nvPr/>
          </p:nvSpPr>
          <p:spPr>
            <a:xfrm>
              <a:off x="732092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1" name="Freeform 16435"/>
            <p:cNvSpPr/>
            <p:nvPr/>
          </p:nvSpPr>
          <p:spPr>
            <a:xfrm>
              <a:off x="742751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Freeform 16436"/>
            <p:cNvSpPr/>
            <p:nvPr/>
          </p:nvSpPr>
          <p:spPr>
            <a:xfrm>
              <a:off x="753409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Freeform 16437"/>
            <p:cNvSpPr/>
            <p:nvPr/>
          </p:nvSpPr>
          <p:spPr>
            <a:xfrm>
              <a:off x="764068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4" name="Freeform 16438"/>
            <p:cNvSpPr/>
            <p:nvPr/>
          </p:nvSpPr>
          <p:spPr>
            <a:xfrm>
              <a:off x="7747266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Freeform 16439"/>
            <p:cNvSpPr/>
            <p:nvPr/>
          </p:nvSpPr>
          <p:spPr>
            <a:xfrm>
              <a:off x="7001179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6" name="Freeform 16440"/>
            <p:cNvSpPr/>
            <p:nvPr/>
          </p:nvSpPr>
          <p:spPr>
            <a:xfrm>
              <a:off x="7107770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7" name="Freeform 16441"/>
            <p:cNvSpPr/>
            <p:nvPr/>
          </p:nvSpPr>
          <p:spPr>
            <a:xfrm>
              <a:off x="7214349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8" name="Freeform 16442"/>
            <p:cNvSpPr/>
            <p:nvPr/>
          </p:nvSpPr>
          <p:spPr>
            <a:xfrm>
              <a:off x="732092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Freeform 16443"/>
            <p:cNvSpPr/>
            <p:nvPr/>
          </p:nvSpPr>
          <p:spPr>
            <a:xfrm>
              <a:off x="7427518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0" name="Freeform 16444"/>
            <p:cNvSpPr/>
            <p:nvPr/>
          </p:nvSpPr>
          <p:spPr>
            <a:xfrm>
              <a:off x="753409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Freeform 16445"/>
            <p:cNvSpPr/>
            <p:nvPr/>
          </p:nvSpPr>
          <p:spPr>
            <a:xfrm>
              <a:off x="7640688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2" name="Freeform 16446"/>
            <p:cNvSpPr/>
            <p:nvPr/>
          </p:nvSpPr>
          <p:spPr>
            <a:xfrm>
              <a:off x="7747266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Freeform 16447"/>
            <p:cNvSpPr/>
            <p:nvPr/>
          </p:nvSpPr>
          <p:spPr>
            <a:xfrm>
              <a:off x="7001179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Freeform 16448"/>
            <p:cNvSpPr/>
            <p:nvPr/>
          </p:nvSpPr>
          <p:spPr>
            <a:xfrm>
              <a:off x="7107770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5" name="Freeform 16449"/>
            <p:cNvSpPr/>
            <p:nvPr/>
          </p:nvSpPr>
          <p:spPr>
            <a:xfrm>
              <a:off x="7214349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16450"/>
            <p:cNvSpPr/>
            <p:nvPr/>
          </p:nvSpPr>
          <p:spPr>
            <a:xfrm>
              <a:off x="732092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7" name="Freeform 16451"/>
            <p:cNvSpPr/>
            <p:nvPr/>
          </p:nvSpPr>
          <p:spPr>
            <a:xfrm>
              <a:off x="7427518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8" name="Freeform 16452"/>
            <p:cNvSpPr/>
            <p:nvPr/>
          </p:nvSpPr>
          <p:spPr>
            <a:xfrm>
              <a:off x="753409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Freeform 16453"/>
            <p:cNvSpPr/>
            <p:nvPr/>
          </p:nvSpPr>
          <p:spPr>
            <a:xfrm>
              <a:off x="7640688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Freeform 16454"/>
            <p:cNvSpPr/>
            <p:nvPr/>
          </p:nvSpPr>
          <p:spPr>
            <a:xfrm>
              <a:off x="7747266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1" name="Freeform 16455"/>
            <p:cNvSpPr/>
            <p:nvPr/>
          </p:nvSpPr>
          <p:spPr>
            <a:xfrm>
              <a:off x="7001179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2" name="Freeform 16456"/>
            <p:cNvSpPr/>
            <p:nvPr/>
          </p:nvSpPr>
          <p:spPr>
            <a:xfrm>
              <a:off x="7107758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3" name="Freeform 16457"/>
            <p:cNvSpPr/>
            <p:nvPr/>
          </p:nvSpPr>
          <p:spPr>
            <a:xfrm>
              <a:off x="7214349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4" name="Freeform 16458"/>
            <p:cNvSpPr/>
            <p:nvPr/>
          </p:nvSpPr>
          <p:spPr>
            <a:xfrm>
              <a:off x="732092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5" name="Freeform 16459"/>
            <p:cNvSpPr/>
            <p:nvPr/>
          </p:nvSpPr>
          <p:spPr>
            <a:xfrm>
              <a:off x="7427518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6" name="Freeform 16460"/>
            <p:cNvSpPr/>
            <p:nvPr/>
          </p:nvSpPr>
          <p:spPr>
            <a:xfrm>
              <a:off x="753409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7" name="Freeform 16461"/>
            <p:cNvSpPr/>
            <p:nvPr/>
          </p:nvSpPr>
          <p:spPr>
            <a:xfrm>
              <a:off x="7640688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Freeform 16462"/>
            <p:cNvSpPr/>
            <p:nvPr/>
          </p:nvSpPr>
          <p:spPr>
            <a:xfrm>
              <a:off x="7747266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9" name="Freeform 16463"/>
            <p:cNvSpPr/>
            <p:nvPr/>
          </p:nvSpPr>
          <p:spPr>
            <a:xfrm>
              <a:off x="7001179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Freeform 16464"/>
            <p:cNvSpPr/>
            <p:nvPr/>
          </p:nvSpPr>
          <p:spPr>
            <a:xfrm>
              <a:off x="7107770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1" name="Freeform 16465"/>
            <p:cNvSpPr/>
            <p:nvPr/>
          </p:nvSpPr>
          <p:spPr>
            <a:xfrm>
              <a:off x="7214349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2" name="Freeform 16466"/>
            <p:cNvSpPr/>
            <p:nvPr/>
          </p:nvSpPr>
          <p:spPr>
            <a:xfrm>
              <a:off x="732092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3" name="Freeform 16467"/>
            <p:cNvSpPr/>
            <p:nvPr/>
          </p:nvSpPr>
          <p:spPr>
            <a:xfrm>
              <a:off x="7427518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4" name="Freeform 16468"/>
            <p:cNvSpPr/>
            <p:nvPr/>
          </p:nvSpPr>
          <p:spPr>
            <a:xfrm>
              <a:off x="753409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5" name="Freeform 16469"/>
            <p:cNvSpPr/>
            <p:nvPr/>
          </p:nvSpPr>
          <p:spPr>
            <a:xfrm>
              <a:off x="7640688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6" name="Freeform 16470"/>
            <p:cNvSpPr/>
            <p:nvPr/>
          </p:nvSpPr>
          <p:spPr>
            <a:xfrm>
              <a:off x="7747266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7" name="Freeform 16471"/>
            <p:cNvSpPr/>
            <p:nvPr/>
          </p:nvSpPr>
          <p:spPr>
            <a:xfrm>
              <a:off x="7001179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8" name="Freeform 16472"/>
            <p:cNvSpPr/>
            <p:nvPr/>
          </p:nvSpPr>
          <p:spPr>
            <a:xfrm>
              <a:off x="7107770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9" name="Freeform 16473"/>
            <p:cNvSpPr/>
            <p:nvPr/>
          </p:nvSpPr>
          <p:spPr>
            <a:xfrm>
              <a:off x="7214349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0" name="Freeform 16474"/>
            <p:cNvSpPr/>
            <p:nvPr/>
          </p:nvSpPr>
          <p:spPr>
            <a:xfrm>
              <a:off x="732092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1" name="Freeform 16475"/>
            <p:cNvSpPr/>
            <p:nvPr/>
          </p:nvSpPr>
          <p:spPr>
            <a:xfrm>
              <a:off x="7427518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2" name="Freeform 16476"/>
            <p:cNvSpPr/>
            <p:nvPr/>
          </p:nvSpPr>
          <p:spPr>
            <a:xfrm>
              <a:off x="753409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3" name="Freeform 16477"/>
            <p:cNvSpPr/>
            <p:nvPr/>
          </p:nvSpPr>
          <p:spPr>
            <a:xfrm>
              <a:off x="7640688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4" name="Freeform 16478"/>
            <p:cNvSpPr/>
            <p:nvPr/>
          </p:nvSpPr>
          <p:spPr>
            <a:xfrm>
              <a:off x="7747266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5" name="Freeform 16479"/>
            <p:cNvSpPr/>
            <p:nvPr/>
          </p:nvSpPr>
          <p:spPr>
            <a:xfrm>
              <a:off x="5295828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6" name="Freeform 16480"/>
            <p:cNvSpPr/>
            <p:nvPr/>
          </p:nvSpPr>
          <p:spPr>
            <a:xfrm>
              <a:off x="4443155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7" name="Freeform 16481"/>
            <p:cNvSpPr/>
            <p:nvPr/>
          </p:nvSpPr>
          <p:spPr>
            <a:xfrm>
              <a:off x="7001177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8" name="Freeform 16482"/>
            <p:cNvSpPr/>
            <p:nvPr/>
          </p:nvSpPr>
          <p:spPr>
            <a:xfrm>
              <a:off x="6148504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9" name="Freeform 16483"/>
            <p:cNvSpPr/>
            <p:nvPr/>
          </p:nvSpPr>
          <p:spPr>
            <a:xfrm>
              <a:off x="7853852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0" name="Freeform 16484"/>
            <p:cNvSpPr/>
            <p:nvPr/>
          </p:nvSpPr>
          <p:spPr>
            <a:xfrm>
              <a:off x="762000" y="1676400"/>
              <a:ext cx="1600200" cy="1600200"/>
            </a:xfrm>
            <a:custGeom>
              <a:avLst/>
              <a:gdLst/>
              <a:ahLst/>
              <a:cxnLst/>
              <a:rect l="0" t="0" r="0" b="0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100000"/>
              </a:srgbClr>
            </a:solidFill>
            <a:ln w="1905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Freeform 16485"/>
            <p:cNvSpPr/>
            <p:nvPr/>
          </p:nvSpPr>
          <p:spPr>
            <a:xfrm>
              <a:off x="1491132" y="18943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2" name="Freeform 16486"/>
            <p:cNvSpPr/>
            <p:nvPr/>
          </p:nvSpPr>
          <p:spPr>
            <a:xfrm>
              <a:off x="914400" y="1905000"/>
              <a:ext cx="1295400" cy="533400"/>
            </a:xfrm>
            <a:custGeom>
              <a:avLst/>
              <a:gdLst/>
              <a:ahLst/>
              <a:cxnLst/>
              <a:rect l="0" t="0" r="0" b="0"/>
              <a:pathLst>
                <a:path w="1295400" h="533400">
                  <a:moveTo>
                    <a:pt x="0" y="0"/>
                  </a:moveTo>
                  <a:lnTo>
                    <a:pt x="1295400" y="0"/>
                  </a:lnTo>
                  <a:lnTo>
                    <a:pt x="1295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3" name="Freeform 16487"/>
            <p:cNvSpPr/>
            <p:nvPr/>
          </p:nvSpPr>
          <p:spPr>
            <a:xfrm>
              <a:off x="914400" y="2667000"/>
              <a:ext cx="1295400" cy="381000"/>
            </a:xfrm>
            <a:custGeom>
              <a:avLst/>
              <a:gdLst/>
              <a:ahLst/>
              <a:cxnLst/>
              <a:rect l="0" t="0" r="0" b="0"/>
              <a:pathLst>
                <a:path w="1295400" h="381000">
                  <a:moveTo>
                    <a:pt x="0" y="0"/>
                  </a:moveTo>
                  <a:lnTo>
                    <a:pt x="1295400" y="0"/>
                  </a:lnTo>
                  <a:lnTo>
                    <a:pt x="12954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4" name="Freeform 16488"/>
            <p:cNvSpPr/>
            <p:nvPr/>
          </p:nvSpPr>
          <p:spPr>
            <a:xfrm>
              <a:off x="3810457" y="3962400"/>
              <a:ext cx="4114343" cy="2057400"/>
            </a:xfrm>
            <a:custGeom>
              <a:avLst/>
              <a:gdLst/>
              <a:ahLst/>
              <a:cxnLst/>
              <a:rect l="0" t="0" r="0" b="0"/>
              <a:pathLst>
                <a:path w="4114343" h="2057400">
                  <a:moveTo>
                    <a:pt x="0" y="0"/>
                  </a:moveTo>
                  <a:lnTo>
                    <a:pt x="4114343" y="0"/>
                  </a:lnTo>
                  <a:lnTo>
                    <a:pt x="4114343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" name="Freeform 16489"/>
            <p:cNvSpPr/>
            <p:nvPr/>
          </p:nvSpPr>
          <p:spPr>
            <a:xfrm>
              <a:off x="5796660" y="41803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6" name="Freeform 16490"/>
            <p:cNvSpPr/>
            <p:nvPr/>
          </p:nvSpPr>
          <p:spPr>
            <a:xfrm>
              <a:off x="4443158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7" name="Freeform 16491"/>
            <p:cNvSpPr/>
            <p:nvPr/>
          </p:nvSpPr>
          <p:spPr>
            <a:xfrm>
              <a:off x="4549737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8" name="Freeform 16492"/>
            <p:cNvSpPr/>
            <p:nvPr/>
          </p:nvSpPr>
          <p:spPr>
            <a:xfrm>
              <a:off x="4656328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9" name="Freeform 16493"/>
            <p:cNvSpPr/>
            <p:nvPr/>
          </p:nvSpPr>
          <p:spPr>
            <a:xfrm>
              <a:off x="4762906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0" name="Freeform 16494"/>
            <p:cNvSpPr/>
            <p:nvPr/>
          </p:nvSpPr>
          <p:spPr>
            <a:xfrm>
              <a:off x="4869497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1" name="Freeform 16495"/>
            <p:cNvSpPr/>
            <p:nvPr/>
          </p:nvSpPr>
          <p:spPr>
            <a:xfrm>
              <a:off x="4976075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2" name="Freeform 16496"/>
            <p:cNvSpPr/>
            <p:nvPr/>
          </p:nvSpPr>
          <p:spPr>
            <a:xfrm>
              <a:off x="5082666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3" name="Freeform 16497"/>
            <p:cNvSpPr/>
            <p:nvPr/>
          </p:nvSpPr>
          <p:spPr>
            <a:xfrm>
              <a:off x="5189245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4" name="Freeform 16498"/>
            <p:cNvSpPr/>
            <p:nvPr/>
          </p:nvSpPr>
          <p:spPr>
            <a:xfrm>
              <a:off x="4443158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5" name="Freeform 16499"/>
            <p:cNvSpPr/>
            <p:nvPr/>
          </p:nvSpPr>
          <p:spPr>
            <a:xfrm>
              <a:off x="4549737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6" name="Freeform 16500"/>
            <p:cNvSpPr/>
            <p:nvPr/>
          </p:nvSpPr>
          <p:spPr>
            <a:xfrm>
              <a:off x="4656328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7" name="Freeform 16501"/>
            <p:cNvSpPr/>
            <p:nvPr/>
          </p:nvSpPr>
          <p:spPr>
            <a:xfrm>
              <a:off x="4762906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8" name="Freeform 16502"/>
            <p:cNvSpPr/>
            <p:nvPr/>
          </p:nvSpPr>
          <p:spPr>
            <a:xfrm>
              <a:off x="4869497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9" name="Freeform 16503"/>
            <p:cNvSpPr/>
            <p:nvPr/>
          </p:nvSpPr>
          <p:spPr>
            <a:xfrm>
              <a:off x="4976075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0" name="Freeform 16504"/>
            <p:cNvSpPr/>
            <p:nvPr/>
          </p:nvSpPr>
          <p:spPr>
            <a:xfrm>
              <a:off x="5082666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1" name="Freeform 16505"/>
            <p:cNvSpPr/>
            <p:nvPr/>
          </p:nvSpPr>
          <p:spPr>
            <a:xfrm>
              <a:off x="5189245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2" name="Freeform 16506"/>
            <p:cNvSpPr/>
            <p:nvPr/>
          </p:nvSpPr>
          <p:spPr>
            <a:xfrm>
              <a:off x="4443158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3" name="Freeform 16507"/>
            <p:cNvSpPr/>
            <p:nvPr/>
          </p:nvSpPr>
          <p:spPr>
            <a:xfrm>
              <a:off x="4549737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4" name="Freeform 16508"/>
            <p:cNvSpPr/>
            <p:nvPr/>
          </p:nvSpPr>
          <p:spPr>
            <a:xfrm>
              <a:off x="4656328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5" name="Freeform 16509"/>
            <p:cNvSpPr/>
            <p:nvPr/>
          </p:nvSpPr>
          <p:spPr>
            <a:xfrm>
              <a:off x="4762906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6" name="Freeform 16510"/>
            <p:cNvSpPr/>
            <p:nvPr/>
          </p:nvSpPr>
          <p:spPr>
            <a:xfrm>
              <a:off x="4869497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7" name="Freeform 16511"/>
            <p:cNvSpPr/>
            <p:nvPr/>
          </p:nvSpPr>
          <p:spPr>
            <a:xfrm>
              <a:off x="4976075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8" name="Freeform 16512"/>
            <p:cNvSpPr/>
            <p:nvPr/>
          </p:nvSpPr>
          <p:spPr>
            <a:xfrm>
              <a:off x="5082666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9" name="Freeform 16513"/>
            <p:cNvSpPr/>
            <p:nvPr/>
          </p:nvSpPr>
          <p:spPr>
            <a:xfrm>
              <a:off x="5189245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0" name="Freeform 16514"/>
            <p:cNvSpPr/>
            <p:nvPr/>
          </p:nvSpPr>
          <p:spPr>
            <a:xfrm>
              <a:off x="4443158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Freeform 16515"/>
            <p:cNvSpPr/>
            <p:nvPr/>
          </p:nvSpPr>
          <p:spPr>
            <a:xfrm>
              <a:off x="4549737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2" name="Freeform 16516"/>
            <p:cNvSpPr/>
            <p:nvPr/>
          </p:nvSpPr>
          <p:spPr>
            <a:xfrm>
              <a:off x="4656328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3" name="Freeform 16517"/>
            <p:cNvSpPr/>
            <p:nvPr/>
          </p:nvSpPr>
          <p:spPr>
            <a:xfrm>
              <a:off x="4762906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4" name="Freeform 16518"/>
            <p:cNvSpPr/>
            <p:nvPr/>
          </p:nvSpPr>
          <p:spPr>
            <a:xfrm>
              <a:off x="4869497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5" name="Freeform 16519"/>
            <p:cNvSpPr/>
            <p:nvPr/>
          </p:nvSpPr>
          <p:spPr>
            <a:xfrm>
              <a:off x="4976075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6" name="Freeform 16520"/>
            <p:cNvSpPr/>
            <p:nvPr/>
          </p:nvSpPr>
          <p:spPr>
            <a:xfrm>
              <a:off x="5082666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7" name="Freeform 16521"/>
            <p:cNvSpPr/>
            <p:nvPr/>
          </p:nvSpPr>
          <p:spPr>
            <a:xfrm>
              <a:off x="5189245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8" name="Freeform 16522"/>
            <p:cNvSpPr/>
            <p:nvPr/>
          </p:nvSpPr>
          <p:spPr>
            <a:xfrm>
              <a:off x="4443158" y="50644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9" name="Freeform 16523"/>
            <p:cNvSpPr/>
            <p:nvPr/>
          </p:nvSpPr>
          <p:spPr>
            <a:xfrm>
              <a:off x="4549737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0" name="Freeform 16524"/>
            <p:cNvSpPr/>
            <p:nvPr/>
          </p:nvSpPr>
          <p:spPr>
            <a:xfrm>
              <a:off x="4656328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1" name="Freeform 16525"/>
            <p:cNvSpPr/>
            <p:nvPr/>
          </p:nvSpPr>
          <p:spPr>
            <a:xfrm>
              <a:off x="4762906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2" name="Freeform 16526"/>
            <p:cNvSpPr/>
            <p:nvPr/>
          </p:nvSpPr>
          <p:spPr>
            <a:xfrm>
              <a:off x="4869497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3" name="Freeform 16527"/>
            <p:cNvSpPr/>
            <p:nvPr/>
          </p:nvSpPr>
          <p:spPr>
            <a:xfrm>
              <a:off x="4976075" y="50644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4" name="Freeform 16528"/>
            <p:cNvSpPr/>
            <p:nvPr/>
          </p:nvSpPr>
          <p:spPr>
            <a:xfrm>
              <a:off x="5082666" y="50644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5" name="Freeform 16529"/>
            <p:cNvSpPr/>
            <p:nvPr/>
          </p:nvSpPr>
          <p:spPr>
            <a:xfrm>
              <a:off x="5189245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6" name="Freeform 16530"/>
            <p:cNvSpPr/>
            <p:nvPr/>
          </p:nvSpPr>
          <p:spPr>
            <a:xfrm>
              <a:off x="4443158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7" name="Freeform 16531"/>
            <p:cNvSpPr/>
            <p:nvPr/>
          </p:nvSpPr>
          <p:spPr>
            <a:xfrm>
              <a:off x="4549737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Freeform 16532"/>
            <p:cNvSpPr/>
            <p:nvPr/>
          </p:nvSpPr>
          <p:spPr>
            <a:xfrm>
              <a:off x="4656328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9" name="Freeform 16533"/>
            <p:cNvSpPr/>
            <p:nvPr/>
          </p:nvSpPr>
          <p:spPr>
            <a:xfrm>
              <a:off x="4762906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0" name="Freeform 16534"/>
            <p:cNvSpPr/>
            <p:nvPr/>
          </p:nvSpPr>
          <p:spPr>
            <a:xfrm>
              <a:off x="4869497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1" name="Freeform 16535"/>
            <p:cNvSpPr/>
            <p:nvPr/>
          </p:nvSpPr>
          <p:spPr>
            <a:xfrm>
              <a:off x="4976075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2" name="Freeform 16536"/>
            <p:cNvSpPr/>
            <p:nvPr/>
          </p:nvSpPr>
          <p:spPr>
            <a:xfrm>
              <a:off x="5082666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3" name="Freeform 16537"/>
            <p:cNvSpPr/>
            <p:nvPr/>
          </p:nvSpPr>
          <p:spPr>
            <a:xfrm>
              <a:off x="5189245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4" name="Freeform 16538"/>
            <p:cNvSpPr/>
            <p:nvPr/>
          </p:nvSpPr>
          <p:spPr>
            <a:xfrm>
              <a:off x="4443158" y="55040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5" name="Freeform 16539"/>
            <p:cNvSpPr/>
            <p:nvPr/>
          </p:nvSpPr>
          <p:spPr>
            <a:xfrm>
              <a:off x="4549737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6" name="Freeform 16540"/>
            <p:cNvSpPr/>
            <p:nvPr/>
          </p:nvSpPr>
          <p:spPr>
            <a:xfrm>
              <a:off x="4656328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7" name="Freeform 16541"/>
            <p:cNvSpPr/>
            <p:nvPr/>
          </p:nvSpPr>
          <p:spPr>
            <a:xfrm>
              <a:off x="4762906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8" name="Freeform 16542"/>
            <p:cNvSpPr/>
            <p:nvPr/>
          </p:nvSpPr>
          <p:spPr>
            <a:xfrm>
              <a:off x="4869497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9" name="Freeform 16543"/>
            <p:cNvSpPr/>
            <p:nvPr/>
          </p:nvSpPr>
          <p:spPr>
            <a:xfrm>
              <a:off x="4976075" y="55040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0" name="Freeform 16544"/>
            <p:cNvSpPr/>
            <p:nvPr/>
          </p:nvSpPr>
          <p:spPr>
            <a:xfrm>
              <a:off x="5082666" y="55040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1" name="Freeform 16545"/>
            <p:cNvSpPr/>
            <p:nvPr/>
          </p:nvSpPr>
          <p:spPr>
            <a:xfrm>
              <a:off x="5189245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2" name="Freeform 16546"/>
            <p:cNvSpPr/>
            <p:nvPr/>
          </p:nvSpPr>
          <p:spPr>
            <a:xfrm>
              <a:off x="4443158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3" name="Freeform 16547"/>
            <p:cNvSpPr/>
            <p:nvPr/>
          </p:nvSpPr>
          <p:spPr>
            <a:xfrm>
              <a:off x="4549737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4" name="Freeform 16548"/>
            <p:cNvSpPr/>
            <p:nvPr/>
          </p:nvSpPr>
          <p:spPr>
            <a:xfrm>
              <a:off x="4656328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5" name="Freeform 16549"/>
            <p:cNvSpPr/>
            <p:nvPr/>
          </p:nvSpPr>
          <p:spPr>
            <a:xfrm>
              <a:off x="4762906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6" name="Freeform 16550"/>
            <p:cNvSpPr/>
            <p:nvPr/>
          </p:nvSpPr>
          <p:spPr>
            <a:xfrm>
              <a:off x="4869497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7" name="Freeform 16551"/>
            <p:cNvSpPr/>
            <p:nvPr/>
          </p:nvSpPr>
          <p:spPr>
            <a:xfrm>
              <a:off x="4976075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8" name="Freeform 16552"/>
            <p:cNvSpPr/>
            <p:nvPr/>
          </p:nvSpPr>
          <p:spPr>
            <a:xfrm>
              <a:off x="5082666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9" name="Freeform 16553"/>
            <p:cNvSpPr/>
            <p:nvPr/>
          </p:nvSpPr>
          <p:spPr>
            <a:xfrm>
              <a:off x="5189245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0" name="Freeform 16554"/>
            <p:cNvSpPr/>
            <p:nvPr/>
          </p:nvSpPr>
          <p:spPr>
            <a:xfrm>
              <a:off x="5295823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1" name="Freeform 16555"/>
            <p:cNvSpPr/>
            <p:nvPr/>
          </p:nvSpPr>
          <p:spPr>
            <a:xfrm>
              <a:off x="5402414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2" name="Freeform 16556"/>
            <p:cNvSpPr/>
            <p:nvPr/>
          </p:nvSpPr>
          <p:spPr>
            <a:xfrm>
              <a:off x="5508993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3" name="Freeform 16557"/>
            <p:cNvSpPr/>
            <p:nvPr/>
          </p:nvSpPr>
          <p:spPr>
            <a:xfrm>
              <a:off x="5615584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4" name="Freeform 16558"/>
            <p:cNvSpPr/>
            <p:nvPr/>
          </p:nvSpPr>
          <p:spPr>
            <a:xfrm>
              <a:off x="5722162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5" name="Freeform 16559"/>
            <p:cNvSpPr/>
            <p:nvPr/>
          </p:nvSpPr>
          <p:spPr>
            <a:xfrm>
              <a:off x="5828753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6" name="Freeform 16560"/>
            <p:cNvSpPr/>
            <p:nvPr/>
          </p:nvSpPr>
          <p:spPr>
            <a:xfrm>
              <a:off x="5935332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7" name="Freeform 16561"/>
            <p:cNvSpPr/>
            <p:nvPr/>
          </p:nvSpPr>
          <p:spPr>
            <a:xfrm>
              <a:off x="6041923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8" name="Freeform 16562"/>
            <p:cNvSpPr/>
            <p:nvPr/>
          </p:nvSpPr>
          <p:spPr>
            <a:xfrm>
              <a:off x="5295823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9" name="Freeform 16563"/>
            <p:cNvSpPr/>
            <p:nvPr/>
          </p:nvSpPr>
          <p:spPr>
            <a:xfrm>
              <a:off x="5402414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0" name="Freeform 16564"/>
            <p:cNvSpPr/>
            <p:nvPr/>
          </p:nvSpPr>
          <p:spPr>
            <a:xfrm>
              <a:off x="5508993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1" name="Freeform 16565"/>
            <p:cNvSpPr/>
            <p:nvPr/>
          </p:nvSpPr>
          <p:spPr>
            <a:xfrm>
              <a:off x="5615584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2" name="Freeform 16566"/>
            <p:cNvSpPr/>
            <p:nvPr/>
          </p:nvSpPr>
          <p:spPr>
            <a:xfrm>
              <a:off x="5722162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3" name="Freeform 16567"/>
            <p:cNvSpPr/>
            <p:nvPr/>
          </p:nvSpPr>
          <p:spPr>
            <a:xfrm>
              <a:off x="5828753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4" name="Freeform 16568"/>
            <p:cNvSpPr/>
            <p:nvPr/>
          </p:nvSpPr>
          <p:spPr>
            <a:xfrm>
              <a:off x="5935332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5" name="Freeform 16569"/>
            <p:cNvSpPr/>
            <p:nvPr/>
          </p:nvSpPr>
          <p:spPr>
            <a:xfrm>
              <a:off x="6041923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6" name="Freeform 16570"/>
            <p:cNvSpPr/>
            <p:nvPr/>
          </p:nvSpPr>
          <p:spPr>
            <a:xfrm>
              <a:off x="5295823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7" name="Freeform 16571"/>
            <p:cNvSpPr/>
            <p:nvPr/>
          </p:nvSpPr>
          <p:spPr>
            <a:xfrm>
              <a:off x="5402414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8" name="Freeform 16572"/>
            <p:cNvSpPr/>
            <p:nvPr/>
          </p:nvSpPr>
          <p:spPr>
            <a:xfrm>
              <a:off x="5508993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9" name="Freeform 16573"/>
            <p:cNvSpPr/>
            <p:nvPr/>
          </p:nvSpPr>
          <p:spPr>
            <a:xfrm>
              <a:off x="5615584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0" name="Freeform 16574"/>
            <p:cNvSpPr/>
            <p:nvPr/>
          </p:nvSpPr>
          <p:spPr>
            <a:xfrm>
              <a:off x="5722162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1" name="Freeform 16575"/>
            <p:cNvSpPr/>
            <p:nvPr/>
          </p:nvSpPr>
          <p:spPr>
            <a:xfrm>
              <a:off x="5828753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2" name="Freeform 16576"/>
            <p:cNvSpPr/>
            <p:nvPr/>
          </p:nvSpPr>
          <p:spPr>
            <a:xfrm>
              <a:off x="5935332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3" name="Freeform 16577"/>
            <p:cNvSpPr/>
            <p:nvPr/>
          </p:nvSpPr>
          <p:spPr>
            <a:xfrm>
              <a:off x="6041923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4" name="Freeform 16578"/>
            <p:cNvSpPr/>
            <p:nvPr/>
          </p:nvSpPr>
          <p:spPr>
            <a:xfrm>
              <a:off x="5295823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5" name="Freeform 16579"/>
            <p:cNvSpPr/>
            <p:nvPr/>
          </p:nvSpPr>
          <p:spPr>
            <a:xfrm>
              <a:off x="5402414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6" name="Freeform 16580"/>
            <p:cNvSpPr/>
            <p:nvPr/>
          </p:nvSpPr>
          <p:spPr>
            <a:xfrm>
              <a:off x="5508993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7" name="Freeform 16581"/>
            <p:cNvSpPr/>
            <p:nvPr/>
          </p:nvSpPr>
          <p:spPr>
            <a:xfrm>
              <a:off x="5615584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8" name="Freeform 16582"/>
            <p:cNvSpPr/>
            <p:nvPr/>
          </p:nvSpPr>
          <p:spPr>
            <a:xfrm>
              <a:off x="5722162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9" name="Freeform 16583"/>
            <p:cNvSpPr/>
            <p:nvPr/>
          </p:nvSpPr>
          <p:spPr>
            <a:xfrm>
              <a:off x="5828753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0" name="Freeform 16584"/>
            <p:cNvSpPr/>
            <p:nvPr/>
          </p:nvSpPr>
          <p:spPr>
            <a:xfrm>
              <a:off x="5935332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1" name="Freeform 16585"/>
            <p:cNvSpPr/>
            <p:nvPr/>
          </p:nvSpPr>
          <p:spPr>
            <a:xfrm>
              <a:off x="6041923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2" name="Freeform 16586"/>
            <p:cNvSpPr/>
            <p:nvPr/>
          </p:nvSpPr>
          <p:spPr>
            <a:xfrm>
              <a:off x="5295823" y="50644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3" name="Freeform 16587"/>
            <p:cNvSpPr/>
            <p:nvPr/>
          </p:nvSpPr>
          <p:spPr>
            <a:xfrm>
              <a:off x="5402414" y="50644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4" name="Freeform 16588"/>
            <p:cNvSpPr/>
            <p:nvPr/>
          </p:nvSpPr>
          <p:spPr>
            <a:xfrm>
              <a:off x="5508993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Freeform 16589"/>
            <p:cNvSpPr/>
            <p:nvPr/>
          </p:nvSpPr>
          <p:spPr>
            <a:xfrm>
              <a:off x="5615584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6" name="Freeform 16590"/>
            <p:cNvSpPr/>
            <p:nvPr/>
          </p:nvSpPr>
          <p:spPr>
            <a:xfrm>
              <a:off x="5722162" y="50644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7" name="Freeform 16591"/>
            <p:cNvSpPr/>
            <p:nvPr/>
          </p:nvSpPr>
          <p:spPr>
            <a:xfrm>
              <a:off x="5828753" y="50644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8" name="Freeform 16592"/>
            <p:cNvSpPr/>
            <p:nvPr/>
          </p:nvSpPr>
          <p:spPr>
            <a:xfrm>
              <a:off x="5935332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9" name="Freeform 16593"/>
            <p:cNvSpPr/>
            <p:nvPr/>
          </p:nvSpPr>
          <p:spPr>
            <a:xfrm>
              <a:off x="6041923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0" name="Freeform 16594"/>
            <p:cNvSpPr/>
            <p:nvPr/>
          </p:nvSpPr>
          <p:spPr>
            <a:xfrm>
              <a:off x="5295823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1" name="Freeform 16595"/>
            <p:cNvSpPr/>
            <p:nvPr/>
          </p:nvSpPr>
          <p:spPr>
            <a:xfrm>
              <a:off x="5402414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2" name="Freeform 16596"/>
            <p:cNvSpPr/>
            <p:nvPr/>
          </p:nvSpPr>
          <p:spPr>
            <a:xfrm>
              <a:off x="5508993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3" name="Freeform 16597"/>
            <p:cNvSpPr/>
            <p:nvPr/>
          </p:nvSpPr>
          <p:spPr>
            <a:xfrm>
              <a:off x="5615584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4" name="Freeform 16598"/>
            <p:cNvSpPr/>
            <p:nvPr/>
          </p:nvSpPr>
          <p:spPr>
            <a:xfrm>
              <a:off x="5722162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5" name="Freeform 16599"/>
            <p:cNvSpPr/>
            <p:nvPr/>
          </p:nvSpPr>
          <p:spPr>
            <a:xfrm>
              <a:off x="5828753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6" name="Freeform 16600"/>
            <p:cNvSpPr/>
            <p:nvPr/>
          </p:nvSpPr>
          <p:spPr>
            <a:xfrm>
              <a:off x="5935332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7" name="Freeform 16601"/>
            <p:cNvSpPr/>
            <p:nvPr/>
          </p:nvSpPr>
          <p:spPr>
            <a:xfrm>
              <a:off x="6041923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8" name="Freeform 16602"/>
            <p:cNvSpPr/>
            <p:nvPr/>
          </p:nvSpPr>
          <p:spPr>
            <a:xfrm>
              <a:off x="5295823" y="55040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9" name="Freeform 16603"/>
            <p:cNvSpPr/>
            <p:nvPr/>
          </p:nvSpPr>
          <p:spPr>
            <a:xfrm>
              <a:off x="5402414" y="55040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0" name="Freeform 16604"/>
            <p:cNvSpPr/>
            <p:nvPr/>
          </p:nvSpPr>
          <p:spPr>
            <a:xfrm>
              <a:off x="5508993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1" name="Freeform 16605"/>
            <p:cNvSpPr/>
            <p:nvPr/>
          </p:nvSpPr>
          <p:spPr>
            <a:xfrm>
              <a:off x="5615584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2" name="Freeform 16606"/>
            <p:cNvSpPr/>
            <p:nvPr/>
          </p:nvSpPr>
          <p:spPr>
            <a:xfrm>
              <a:off x="5722162" y="55040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3" name="Freeform 16607"/>
            <p:cNvSpPr/>
            <p:nvPr/>
          </p:nvSpPr>
          <p:spPr>
            <a:xfrm>
              <a:off x="5828753" y="55040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4" name="Freeform 16608"/>
            <p:cNvSpPr/>
            <p:nvPr/>
          </p:nvSpPr>
          <p:spPr>
            <a:xfrm>
              <a:off x="5935332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5" name="Freeform 16609"/>
            <p:cNvSpPr/>
            <p:nvPr/>
          </p:nvSpPr>
          <p:spPr>
            <a:xfrm>
              <a:off x="6041923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6" name="Freeform 16610"/>
            <p:cNvSpPr/>
            <p:nvPr/>
          </p:nvSpPr>
          <p:spPr>
            <a:xfrm>
              <a:off x="5295823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7" name="Freeform 16611"/>
            <p:cNvSpPr/>
            <p:nvPr/>
          </p:nvSpPr>
          <p:spPr>
            <a:xfrm>
              <a:off x="5402414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8" name="Freeform 16612"/>
            <p:cNvSpPr/>
            <p:nvPr/>
          </p:nvSpPr>
          <p:spPr>
            <a:xfrm>
              <a:off x="5508993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9" name="Freeform 16613"/>
            <p:cNvSpPr/>
            <p:nvPr/>
          </p:nvSpPr>
          <p:spPr>
            <a:xfrm>
              <a:off x="5615584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0" name="Freeform 16614"/>
            <p:cNvSpPr/>
            <p:nvPr/>
          </p:nvSpPr>
          <p:spPr>
            <a:xfrm>
              <a:off x="5722162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1" name="Freeform 16615"/>
            <p:cNvSpPr/>
            <p:nvPr/>
          </p:nvSpPr>
          <p:spPr>
            <a:xfrm>
              <a:off x="5828753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2" name="Freeform 16616"/>
            <p:cNvSpPr/>
            <p:nvPr/>
          </p:nvSpPr>
          <p:spPr>
            <a:xfrm>
              <a:off x="5935332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3" name="Freeform 16617"/>
            <p:cNvSpPr/>
            <p:nvPr/>
          </p:nvSpPr>
          <p:spPr>
            <a:xfrm>
              <a:off x="6041923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4" name="Freeform 16618"/>
            <p:cNvSpPr/>
            <p:nvPr/>
          </p:nvSpPr>
          <p:spPr>
            <a:xfrm>
              <a:off x="6148501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5" name="Freeform 16619"/>
            <p:cNvSpPr/>
            <p:nvPr/>
          </p:nvSpPr>
          <p:spPr>
            <a:xfrm>
              <a:off x="6255093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6" name="Freeform 16620"/>
            <p:cNvSpPr/>
            <p:nvPr/>
          </p:nvSpPr>
          <p:spPr>
            <a:xfrm>
              <a:off x="6361671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7" name="Freeform 16621"/>
            <p:cNvSpPr/>
            <p:nvPr/>
          </p:nvSpPr>
          <p:spPr>
            <a:xfrm>
              <a:off x="6468262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8" name="Freeform 16622"/>
            <p:cNvSpPr/>
            <p:nvPr/>
          </p:nvSpPr>
          <p:spPr>
            <a:xfrm>
              <a:off x="6574840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9" name="Freeform 16623"/>
            <p:cNvSpPr/>
            <p:nvPr/>
          </p:nvSpPr>
          <p:spPr>
            <a:xfrm>
              <a:off x="6681419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0" name="Freeform 16624"/>
            <p:cNvSpPr/>
            <p:nvPr/>
          </p:nvSpPr>
          <p:spPr>
            <a:xfrm>
              <a:off x="6788010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1" name="Freeform 16625"/>
            <p:cNvSpPr/>
            <p:nvPr/>
          </p:nvSpPr>
          <p:spPr>
            <a:xfrm>
              <a:off x="6894588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2" name="Freeform 16626"/>
            <p:cNvSpPr/>
            <p:nvPr/>
          </p:nvSpPr>
          <p:spPr>
            <a:xfrm>
              <a:off x="6148501" y="44050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3" name="Freeform 16627"/>
            <p:cNvSpPr/>
            <p:nvPr/>
          </p:nvSpPr>
          <p:spPr>
            <a:xfrm>
              <a:off x="6255093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4" name="Freeform 16628"/>
            <p:cNvSpPr/>
            <p:nvPr/>
          </p:nvSpPr>
          <p:spPr>
            <a:xfrm>
              <a:off x="6361671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5" name="Freeform 16629"/>
            <p:cNvSpPr/>
            <p:nvPr/>
          </p:nvSpPr>
          <p:spPr>
            <a:xfrm>
              <a:off x="6468262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6" name="Freeform 16630"/>
            <p:cNvSpPr/>
            <p:nvPr/>
          </p:nvSpPr>
          <p:spPr>
            <a:xfrm>
              <a:off x="6574840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7" name="Freeform 16631"/>
            <p:cNvSpPr/>
            <p:nvPr/>
          </p:nvSpPr>
          <p:spPr>
            <a:xfrm>
              <a:off x="6681419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8" name="Freeform 16632"/>
            <p:cNvSpPr/>
            <p:nvPr/>
          </p:nvSpPr>
          <p:spPr>
            <a:xfrm>
              <a:off x="6788010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9" name="Freeform 16633"/>
            <p:cNvSpPr/>
            <p:nvPr/>
          </p:nvSpPr>
          <p:spPr>
            <a:xfrm>
              <a:off x="6894588" y="44050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0" name="Freeform 16634"/>
            <p:cNvSpPr/>
            <p:nvPr/>
          </p:nvSpPr>
          <p:spPr>
            <a:xfrm>
              <a:off x="6148501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1" name="Freeform 16635"/>
            <p:cNvSpPr/>
            <p:nvPr/>
          </p:nvSpPr>
          <p:spPr>
            <a:xfrm>
              <a:off x="6255093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2" name="Freeform 16636"/>
            <p:cNvSpPr/>
            <p:nvPr/>
          </p:nvSpPr>
          <p:spPr>
            <a:xfrm>
              <a:off x="6361671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3" name="Freeform 16637"/>
            <p:cNvSpPr/>
            <p:nvPr/>
          </p:nvSpPr>
          <p:spPr>
            <a:xfrm>
              <a:off x="6468262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4" name="Freeform 16638"/>
            <p:cNvSpPr/>
            <p:nvPr/>
          </p:nvSpPr>
          <p:spPr>
            <a:xfrm>
              <a:off x="6574840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5" name="Freeform 16639"/>
            <p:cNvSpPr/>
            <p:nvPr/>
          </p:nvSpPr>
          <p:spPr>
            <a:xfrm>
              <a:off x="6681419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6" name="Freeform 16640"/>
            <p:cNvSpPr/>
            <p:nvPr/>
          </p:nvSpPr>
          <p:spPr>
            <a:xfrm>
              <a:off x="6788010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Freeform 16641"/>
            <p:cNvSpPr/>
            <p:nvPr/>
          </p:nvSpPr>
          <p:spPr>
            <a:xfrm>
              <a:off x="6894588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8" name="Freeform 16642"/>
            <p:cNvSpPr/>
            <p:nvPr/>
          </p:nvSpPr>
          <p:spPr>
            <a:xfrm>
              <a:off x="6148501" y="48446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9" name="Freeform 16643"/>
            <p:cNvSpPr/>
            <p:nvPr/>
          </p:nvSpPr>
          <p:spPr>
            <a:xfrm>
              <a:off x="6255093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0" name="Freeform 16644"/>
            <p:cNvSpPr/>
            <p:nvPr/>
          </p:nvSpPr>
          <p:spPr>
            <a:xfrm>
              <a:off x="6361671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1" name="Freeform 16645"/>
            <p:cNvSpPr/>
            <p:nvPr/>
          </p:nvSpPr>
          <p:spPr>
            <a:xfrm>
              <a:off x="6468262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2" name="Freeform 16646"/>
            <p:cNvSpPr/>
            <p:nvPr/>
          </p:nvSpPr>
          <p:spPr>
            <a:xfrm>
              <a:off x="6574840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3" name="Freeform 16647"/>
            <p:cNvSpPr/>
            <p:nvPr/>
          </p:nvSpPr>
          <p:spPr>
            <a:xfrm>
              <a:off x="6681419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4" name="Freeform 16648"/>
            <p:cNvSpPr/>
            <p:nvPr/>
          </p:nvSpPr>
          <p:spPr>
            <a:xfrm>
              <a:off x="6788010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5" name="Freeform 16649"/>
            <p:cNvSpPr/>
            <p:nvPr/>
          </p:nvSpPr>
          <p:spPr>
            <a:xfrm>
              <a:off x="6894588" y="48446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6" name="Freeform 16650"/>
            <p:cNvSpPr/>
            <p:nvPr/>
          </p:nvSpPr>
          <p:spPr>
            <a:xfrm>
              <a:off x="6148501" y="50644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7" name="Freeform 16651"/>
            <p:cNvSpPr/>
            <p:nvPr/>
          </p:nvSpPr>
          <p:spPr>
            <a:xfrm>
              <a:off x="6255093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8" name="Freeform 16652"/>
            <p:cNvSpPr/>
            <p:nvPr/>
          </p:nvSpPr>
          <p:spPr>
            <a:xfrm>
              <a:off x="6361671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9" name="Freeform 16653"/>
            <p:cNvSpPr/>
            <p:nvPr/>
          </p:nvSpPr>
          <p:spPr>
            <a:xfrm>
              <a:off x="6468262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0" name="Freeform 16654"/>
            <p:cNvSpPr/>
            <p:nvPr/>
          </p:nvSpPr>
          <p:spPr>
            <a:xfrm>
              <a:off x="6574840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Freeform 16655"/>
            <p:cNvSpPr/>
            <p:nvPr/>
          </p:nvSpPr>
          <p:spPr>
            <a:xfrm>
              <a:off x="6681419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2" name="Freeform 16656"/>
            <p:cNvSpPr/>
            <p:nvPr/>
          </p:nvSpPr>
          <p:spPr>
            <a:xfrm>
              <a:off x="6788010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3" name="Freeform 16657"/>
            <p:cNvSpPr/>
            <p:nvPr/>
          </p:nvSpPr>
          <p:spPr>
            <a:xfrm>
              <a:off x="6894588" y="50644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4" name="Freeform 16658"/>
            <p:cNvSpPr/>
            <p:nvPr/>
          </p:nvSpPr>
          <p:spPr>
            <a:xfrm>
              <a:off x="6148501" y="52842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5" name="Freeform 16659"/>
            <p:cNvSpPr/>
            <p:nvPr/>
          </p:nvSpPr>
          <p:spPr>
            <a:xfrm>
              <a:off x="6255093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6" name="Freeform 16660"/>
            <p:cNvSpPr/>
            <p:nvPr/>
          </p:nvSpPr>
          <p:spPr>
            <a:xfrm>
              <a:off x="6361671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7" name="Freeform 16661"/>
            <p:cNvSpPr/>
            <p:nvPr/>
          </p:nvSpPr>
          <p:spPr>
            <a:xfrm>
              <a:off x="6468262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8" name="Freeform 16662"/>
            <p:cNvSpPr/>
            <p:nvPr/>
          </p:nvSpPr>
          <p:spPr>
            <a:xfrm>
              <a:off x="6574840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9" name="Freeform 16663"/>
            <p:cNvSpPr/>
            <p:nvPr/>
          </p:nvSpPr>
          <p:spPr>
            <a:xfrm>
              <a:off x="6681419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0" name="Freeform 16664"/>
            <p:cNvSpPr/>
            <p:nvPr/>
          </p:nvSpPr>
          <p:spPr>
            <a:xfrm>
              <a:off x="6788010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1" name="Freeform 16665"/>
            <p:cNvSpPr/>
            <p:nvPr/>
          </p:nvSpPr>
          <p:spPr>
            <a:xfrm>
              <a:off x="6894588" y="52842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2" name="Freeform 16666"/>
            <p:cNvSpPr/>
            <p:nvPr/>
          </p:nvSpPr>
          <p:spPr>
            <a:xfrm>
              <a:off x="6148501" y="55040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3" name="Freeform 16667"/>
            <p:cNvSpPr/>
            <p:nvPr/>
          </p:nvSpPr>
          <p:spPr>
            <a:xfrm>
              <a:off x="6255093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4" name="Freeform 16668"/>
            <p:cNvSpPr/>
            <p:nvPr/>
          </p:nvSpPr>
          <p:spPr>
            <a:xfrm>
              <a:off x="6361671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5" name="Freeform 16669"/>
            <p:cNvSpPr/>
            <p:nvPr/>
          </p:nvSpPr>
          <p:spPr>
            <a:xfrm>
              <a:off x="6468262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6" name="Freeform 16670"/>
            <p:cNvSpPr/>
            <p:nvPr/>
          </p:nvSpPr>
          <p:spPr>
            <a:xfrm>
              <a:off x="6574840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7" name="Freeform 16671"/>
            <p:cNvSpPr/>
            <p:nvPr/>
          </p:nvSpPr>
          <p:spPr>
            <a:xfrm>
              <a:off x="6681419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8" name="Freeform 16672"/>
            <p:cNvSpPr/>
            <p:nvPr/>
          </p:nvSpPr>
          <p:spPr>
            <a:xfrm>
              <a:off x="6788010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9" name="Freeform 16673"/>
            <p:cNvSpPr/>
            <p:nvPr/>
          </p:nvSpPr>
          <p:spPr>
            <a:xfrm>
              <a:off x="6894588" y="55040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0" name="Freeform 16674"/>
            <p:cNvSpPr/>
            <p:nvPr/>
          </p:nvSpPr>
          <p:spPr>
            <a:xfrm>
              <a:off x="6148501" y="57238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1" name="Freeform 16675"/>
            <p:cNvSpPr/>
            <p:nvPr/>
          </p:nvSpPr>
          <p:spPr>
            <a:xfrm>
              <a:off x="6255093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2" name="Freeform 16676"/>
            <p:cNvSpPr/>
            <p:nvPr/>
          </p:nvSpPr>
          <p:spPr>
            <a:xfrm>
              <a:off x="6361671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3" name="Freeform 16677"/>
            <p:cNvSpPr/>
            <p:nvPr/>
          </p:nvSpPr>
          <p:spPr>
            <a:xfrm>
              <a:off x="6468262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4" name="Freeform 16678"/>
            <p:cNvSpPr/>
            <p:nvPr/>
          </p:nvSpPr>
          <p:spPr>
            <a:xfrm>
              <a:off x="6574840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5" name="Freeform 16679"/>
            <p:cNvSpPr/>
            <p:nvPr/>
          </p:nvSpPr>
          <p:spPr>
            <a:xfrm>
              <a:off x="6681419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6" name="Freeform 16680"/>
            <p:cNvSpPr/>
            <p:nvPr/>
          </p:nvSpPr>
          <p:spPr>
            <a:xfrm>
              <a:off x="6788010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7" name="Freeform 16681"/>
            <p:cNvSpPr/>
            <p:nvPr/>
          </p:nvSpPr>
          <p:spPr>
            <a:xfrm>
              <a:off x="6894588" y="57238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8" name="Freeform 16682"/>
            <p:cNvSpPr/>
            <p:nvPr/>
          </p:nvSpPr>
          <p:spPr>
            <a:xfrm>
              <a:off x="7001179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9" name="Freeform 16683"/>
            <p:cNvSpPr/>
            <p:nvPr/>
          </p:nvSpPr>
          <p:spPr>
            <a:xfrm>
              <a:off x="7107770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0" name="Freeform 16684"/>
            <p:cNvSpPr/>
            <p:nvPr/>
          </p:nvSpPr>
          <p:spPr>
            <a:xfrm>
              <a:off x="7214349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1" name="Freeform 16685"/>
            <p:cNvSpPr/>
            <p:nvPr/>
          </p:nvSpPr>
          <p:spPr>
            <a:xfrm>
              <a:off x="7320927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2" name="Freeform 16686"/>
            <p:cNvSpPr/>
            <p:nvPr/>
          </p:nvSpPr>
          <p:spPr>
            <a:xfrm>
              <a:off x="7427518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3" name="Freeform 16687"/>
            <p:cNvSpPr/>
            <p:nvPr/>
          </p:nvSpPr>
          <p:spPr>
            <a:xfrm>
              <a:off x="7534097" y="41852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4" name="Freeform 16688"/>
            <p:cNvSpPr/>
            <p:nvPr/>
          </p:nvSpPr>
          <p:spPr>
            <a:xfrm>
              <a:off x="7640688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5" name="Freeform 16689"/>
            <p:cNvSpPr/>
            <p:nvPr/>
          </p:nvSpPr>
          <p:spPr>
            <a:xfrm>
              <a:off x="7747266" y="41852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6" name="Freeform 16690"/>
            <p:cNvSpPr/>
            <p:nvPr/>
          </p:nvSpPr>
          <p:spPr>
            <a:xfrm>
              <a:off x="7001179" y="44050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7" name="Freeform 16691"/>
            <p:cNvSpPr/>
            <p:nvPr/>
          </p:nvSpPr>
          <p:spPr>
            <a:xfrm>
              <a:off x="7107770" y="44050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8" name="Freeform 16692"/>
            <p:cNvSpPr/>
            <p:nvPr/>
          </p:nvSpPr>
          <p:spPr>
            <a:xfrm>
              <a:off x="7214349" y="44050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9" name="Freeform 16693"/>
            <p:cNvSpPr/>
            <p:nvPr/>
          </p:nvSpPr>
          <p:spPr>
            <a:xfrm>
              <a:off x="7320927" y="44050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0" name="Freeform 16694"/>
            <p:cNvSpPr/>
            <p:nvPr/>
          </p:nvSpPr>
          <p:spPr>
            <a:xfrm>
              <a:off x="7427518" y="44050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1" name="Freeform 16695"/>
            <p:cNvSpPr/>
            <p:nvPr/>
          </p:nvSpPr>
          <p:spPr>
            <a:xfrm>
              <a:off x="7534097" y="44050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2" name="Freeform 16696"/>
            <p:cNvSpPr/>
            <p:nvPr/>
          </p:nvSpPr>
          <p:spPr>
            <a:xfrm>
              <a:off x="7640688" y="44050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3" name="Freeform 16697"/>
            <p:cNvSpPr/>
            <p:nvPr/>
          </p:nvSpPr>
          <p:spPr>
            <a:xfrm>
              <a:off x="7747266" y="44050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4" name="Freeform 16698"/>
            <p:cNvSpPr/>
            <p:nvPr/>
          </p:nvSpPr>
          <p:spPr>
            <a:xfrm>
              <a:off x="7001179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5" name="Freeform 16699"/>
            <p:cNvSpPr/>
            <p:nvPr/>
          </p:nvSpPr>
          <p:spPr>
            <a:xfrm>
              <a:off x="7107770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6" name="Freeform 16700"/>
            <p:cNvSpPr/>
            <p:nvPr/>
          </p:nvSpPr>
          <p:spPr>
            <a:xfrm>
              <a:off x="7214349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7" name="Freeform 16701"/>
            <p:cNvSpPr/>
            <p:nvPr/>
          </p:nvSpPr>
          <p:spPr>
            <a:xfrm>
              <a:off x="7320927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8" name="Freeform 16702"/>
            <p:cNvSpPr/>
            <p:nvPr/>
          </p:nvSpPr>
          <p:spPr>
            <a:xfrm>
              <a:off x="7427518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9" name="Freeform 16703"/>
            <p:cNvSpPr/>
            <p:nvPr/>
          </p:nvSpPr>
          <p:spPr>
            <a:xfrm>
              <a:off x="7534097" y="46248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0" name="Freeform 16704"/>
            <p:cNvSpPr/>
            <p:nvPr/>
          </p:nvSpPr>
          <p:spPr>
            <a:xfrm>
              <a:off x="7640688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1" name="Freeform 16705"/>
            <p:cNvSpPr/>
            <p:nvPr/>
          </p:nvSpPr>
          <p:spPr>
            <a:xfrm>
              <a:off x="7747266" y="46248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2" name="Freeform 16706"/>
            <p:cNvSpPr/>
            <p:nvPr/>
          </p:nvSpPr>
          <p:spPr>
            <a:xfrm>
              <a:off x="7001179" y="4844631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3" name="Freeform 16707"/>
            <p:cNvSpPr/>
            <p:nvPr/>
          </p:nvSpPr>
          <p:spPr>
            <a:xfrm>
              <a:off x="7107770" y="4844631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4" name="Freeform 16708"/>
            <p:cNvSpPr/>
            <p:nvPr/>
          </p:nvSpPr>
          <p:spPr>
            <a:xfrm>
              <a:off x="7214349" y="4844631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5" name="Freeform 16709"/>
            <p:cNvSpPr/>
            <p:nvPr/>
          </p:nvSpPr>
          <p:spPr>
            <a:xfrm>
              <a:off x="7320927" y="4844631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6" name="Freeform 16710"/>
            <p:cNvSpPr/>
            <p:nvPr/>
          </p:nvSpPr>
          <p:spPr>
            <a:xfrm>
              <a:off x="7427518" y="4844631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7" name="Freeform 16711"/>
            <p:cNvSpPr/>
            <p:nvPr/>
          </p:nvSpPr>
          <p:spPr>
            <a:xfrm>
              <a:off x="7534097" y="4844631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8" name="Freeform 16712"/>
            <p:cNvSpPr/>
            <p:nvPr/>
          </p:nvSpPr>
          <p:spPr>
            <a:xfrm>
              <a:off x="7640688" y="4844631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9" name="Freeform 16713"/>
            <p:cNvSpPr/>
            <p:nvPr/>
          </p:nvSpPr>
          <p:spPr>
            <a:xfrm>
              <a:off x="7747266" y="4844631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0" name="Freeform 16714"/>
            <p:cNvSpPr/>
            <p:nvPr/>
          </p:nvSpPr>
          <p:spPr>
            <a:xfrm>
              <a:off x="7001179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1" name="Freeform 16715"/>
            <p:cNvSpPr/>
            <p:nvPr/>
          </p:nvSpPr>
          <p:spPr>
            <a:xfrm>
              <a:off x="7107770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2" name="Freeform 16716"/>
            <p:cNvSpPr/>
            <p:nvPr/>
          </p:nvSpPr>
          <p:spPr>
            <a:xfrm>
              <a:off x="7214349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3" name="Freeform 16717"/>
            <p:cNvSpPr/>
            <p:nvPr/>
          </p:nvSpPr>
          <p:spPr>
            <a:xfrm>
              <a:off x="7320927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4" name="Freeform 16718"/>
            <p:cNvSpPr/>
            <p:nvPr/>
          </p:nvSpPr>
          <p:spPr>
            <a:xfrm>
              <a:off x="7427518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5" name="Freeform 16719"/>
            <p:cNvSpPr/>
            <p:nvPr/>
          </p:nvSpPr>
          <p:spPr>
            <a:xfrm>
              <a:off x="7534097" y="50644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6" name="Freeform 16720"/>
            <p:cNvSpPr/>
            <p:nvPr/>
          </p:nvSpPr>
          <p:spPr>
            <a:xfrm>
              <a:off x="7640688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7" name="Freeform 16721"/>
            <p:cNvSpPr/>
            <p:nvPr/>
          </p:nvSpPr>
          <p:spPr>
            <a:xfrm>
              <a:off x="7747266" y="50644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8" name="Freeform 16722"/>
            <p:cNvSpPr/>
            <p:nvPr/>
          </p:nvSpPr>
          <p:spPr>
            <a:xfrm>
              <a:off x="7001179" y="5284217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9" name="Freeform 16723"/>
            <p:cNvSpPr/>
            <p:nvPr/>
          </p:nvSpPr>
          <p:spPr>
            <a:xfrm>
              <a:off x="7107758" y="5284217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0" name="Freeform 16724"/>
            <p:cNvSpPr/>
            <p:nvPr/>
          </p:nvSpPr>
          <p:spPr>
            <a:xfrm>
              <a:off x="7214349" y="5284217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1" name="Freeform 16725"/>
            <p:cNvSpPr/>
            <p:nvPr/>
          </p:nvSpPr>
          <p:spPr>
            <a:xfrm>
              <a:off x="7320927" y="5284217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2" name="Freeform 16726"/>
            <p:cNvSpPr/>
            <p:nvPr/>
          </p:nvSpPr>
          <p:spPr>
            <a:xfrm>
              <a:off x="7427518" y="5284217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3" name="Freeform 16727"/>
            <p:cNvSpPr/>
            <p:nvPr/>
          </p:nvSpPr>
          <p:spPr>
            <a:xfrm>
              <a:off x="7534097" y="5284217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" name="Freeform 16728"/>
            <p:cNvSpPr/>
            <p:nvPr/>
          </p:nvSpPr>
          <p:spPr>
            <a:xfrm>
              <a:off x="7640688" y="5284217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" name="Freeform 16729"/>
            <p:cNvSpPr/>
            <p:nvPr/>
          </p:nvSpPr>
          <p:spPr>
            <a:xfrm>
              <a:off x="7747266" y="5284217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6" name="Freeform 16730"/>
            <p:cNvSpPr/>
            <p:nvPr/>
          </p:nvSpPr>
          <p:spPr>
            <a:xfrm>
              <a:off x="7001179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7" name="Freeform 16731"/>
            <p:cNvSpPr/>
            <p:nvPr/>
          </p:nvSpPr>
          <p:spPr>
            <a:xfrm>
              <a:off x="7107770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8" name="Freeform 16732"/>
            <p:cNvSpPr/>
            <p:nvPr/>
          </p:nvSpPr>
          <p:spPr>
            <a:xfrm>
              <a:off x="7214349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9" name="Freeform 16733"/>
            <p:cNvSpPr/>
            <p:nvPr/>
          </p:nvSpPr>
          <p:spPr>
            <a:xfrm>
              <a:off x="7320927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0" name="Freeform 16734"/>
            <p:cNvSpPr/>
            <p:nvPr/>
          </p:nvSpPr>
          <p:spPr>
            <a:xfrm>
              <a:off x="7427518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1" name="Freeform 16735"/>
            <p:cNvSpPr/>
            <p:nvPr/>
          </p:nvSpPr>
          <p:spPr>
            <a:xfrm>
              <a:off x="7534097" y="55040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2" name="Freeform 16736"/>
            <p:cNvSpPr/>
            <p:nvPr/>
          </p:nvSpPr>
          <p:spPr>
            <a:xfrm>
              <a:off x="7640688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3" name="Freeform 16737"/>
            <p:cNvSpPr/>
            <p:nvPr/>
          </p:nvSpPr>
          <p:spPr>
            <a:xfrm>
              <a:off x="7747266" y="55040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4" name="Freeform 16738"/>
            <p:cNvSpPr/>
            <p:nvPr/>
          </p:nvSpPr>
          <p:spPr>
            <a:xfrm>
              <a:off x="7001179" y="57238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5" name="Freeform 16739"/>
            <p:cNvSpPr/>
            <p:nvPr/>
          </p:nvSpPr>
          <p:spPr>
            <a:xfrm>
              <a:off x="7107770" y="57238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6" name="Freeform 16740"/>
            <p:cNvSpPr/>
            <p:nvPr/>
          </p:nvSpPr>
          <p:spPr>
            <a:xfrm>
              <a:off x="7214349" y="57238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7" name="Freeform 16741"/>
            <p:cNvSpPr/>
            <p:nvPr/>
          </p:nvSpPr>
          <p:spPr>
            <a:xfrm>
              <a:off x="7320927" y="57238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8" name="Freeform 16742"/>
            <p:cNvSpPr/>
            <p:nvPr/>
          </p:nvSpPr>
          <p:spPr>
            <a:xfrm>
              <a:off x="7427518" y="57238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9" name="Freeform 16743"/>
            <p:cNvSpPr/>
            <p:nvPr/>
          </p:nvSpPr>
          <p:spPr>
            <a:xfrm>
              <a:off x="7534097" y="57238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0" name="Freeform 16744"/>
            <p:cNvSpPr/>
            <p:nvPr/>
          </p:nvSpPr>
          <p:spPr>
            <a:xfrm>
              <a:off x="7640688" y="57238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1" name="Freeform 16745"/>
            <p:cNvSpPr/>
            <p:nvPr/>
          </p:nvSpPr>
          <p:spPr>
            <a:xfrm>
              <a:off x="7747266" y="57238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2" name="Freeform 16746"/>
            <p:cNvSpPr/>
            <p:nvPr/>
          </p:nvSpPr>
          <p:spPr>
            <a:xfrm>
              <a:off x="5295828" y="40033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3" name="Freeform 16747"/>
            <p:cNvSpPr/>
            <p:nvPr/>
          </p:nvSpPr>
          <p:spPr>
            <a:xfrm>
              <a:off x="4443155" y="40033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4" name="Freeform 16748"/>
            <p:cNvSpPr/>
            <p:nvPr/>
          </p:nvSpPr>
          <p:spPr>
            <a:xfrm>
              <a:off x="7001177" y="40033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5" name="Freeform 16749"/>
            <p:cNvSpPr/>
            <p:nvPr/>
          </p:nvSpPr>
          <p:spPr>
            <a:xfrm>
              <a:off x="6148504" y="40033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6" name="Freeform 16750"/>
            <p:cNvSpPr/>
            <p:nvPr/>
          </p:nvSpPr>
          <p:spPr>
            <a:xfrm>
              <a:off x="7853852" y="40033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7" name="Freeform 16751"/>
            <p:cNvSpPr/>
            <p:nvPr/>
          </p:nvSpPr>
          <p:spPr>
            <a:xfrm>
              <a:off x="1217613" y="3029967"/>
              <a:ext cx="3022" cy="1086421"/>
            </a:xfrm>
            <a:custGeom>
              <a:avLst/>
              <a:gdLst/>
              <a:ahLst/>
              <a:cxnLst/>
              <a:rect l="0" t="0" r="0" b="0"/>
              <a:pathLst>
                <a:path w="3022" h="1086421">
                  <a:moveTo>
                    <a:pt x="0" y="1086421"/>
                  </a:moveTo>
                  <a:lnTo>
                    <a:pt x="3022" y="0"/>
                  </a:lnTo>
                </a:path>
              </a:pathLst>
            </a:custGeom>
            <a:noFill/>
            <a:ln w="5715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8" name="Freeform 16752"/>
            <p:cNvSpPr/>
            <p:nvPr/>
          </p:nvSpPr>
          <p:spPr>
            <a:xfrm>
              <a:off x="1120132" y="3029963"/>
              <a:ext cx="200025" cy="171728"/>
            </a:xfrm>
            <a:custGeom>
              <a:avLst/>
              <a:gdLst/>
              <a:ahLst/>
              <a:cxnLst/>
              <a:rect l="0" t="0" r="0" b="0"/>
              <a:pathLst>
                <a:path w="200025" h="171728">
                  <a:moveTo>
                    <a:pt x="0" y="171170"/>
                  </a:moveTo>
                  <a:lnTo>
                    <a:pt x="100495" y="0"/>
                  </a:lnTo>
                  <a:lnTo>
                    <a:pt x="200025" y="171728"/>
                  </a:lnTo>
                </a:path>
              </a:pathLst>
            </a:custGeom>
            <a:noFill/>
            <a:ln w="57150" cap="rnd" cmpd="sng">
              <a:solidFill>
                <a:srgbClr val="FF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9" name="Freeform 16753"/>
            <p:cNvSpPr/>
            <p:nvPr/>
          </p:nvSpPr>
          <p:spPr>
            <a:xfrm>
              <a:off x="5830887" y="2760663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0" name="Freeform 16754"/>
            <p:cNvSpPr/>
            <p:nvPr/>
          </p:nvSpPr>
          <p:spPr>
            <a:xfrm>
              <a:off x="5699125" y="2592389"/>
              <a:ext cx="381000" cy="533400"/>
            </a:xfrm>
            <a:custGeom>
              <a:avLst/>
              <a:gdLst/>
              <a:ahLst/>
              <a:cxnLst/>
              <a:rect l="0" t="0" r="0" b="0"/>
              <a:pathLst>
                <a:path w="381000" h="533400">
                  <a:moveTo>
                    <a:pt x="0" y="266700"/>
                  </a:moveTo>
                  <a:cubicBezTo>
                    <a:pt x="0" y="119406"/>
                    <a:pt x="85293" y="0"/>
                    <a:pt x="190500" y="0"/>
                  </a:cubicBezTo>
                  <a:lnTo>
                    <a:pt x="190500" y="0"/>
                  </a:lnTo>
                  <a:cubicBezTo>
                    <a:pt x="295706" y="0"/>
                    <a:pt x="381000" y="119406"/>
                    <a:pt x="381000" y="266700"/>
                  </a:cubicBezTo>
                  <a:cubicBezTo>
                    <a:pt x="381000" y="413994"/>
                    <a:pt x="295706" y="533400"/>
                    <a:pt x="190500" y="533400"/>
                  </a:cubicBezTo>
                  <a:cubicBezTo>
                    <a:pt x="85293" y="533400"/>
                    <a:pt x="0" y="413994"/>
                    <a:pt x="0" y="2667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70C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1" name="Freeform 16755"/>
            <p:cNvSpPr/>
            <p:nvPr/>
          </p:nvSpPr>
          <p:spPr>
            <a:xfrm>
              <a:off x="5818975" y="2888438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2" name="Freeform 16756"/>
            <p:cNvSpPr/>
            <p:nvPr/>
          </p:nvSpPr>
          <p:spPr>
            <a:xfrm>
              <a:off x="3276600" y="1219200"/>
              <a:ext cx="381000" cy="4800600"/>
            </a:xfrm>
            <a:custGeom>
              <a:avLst/>
              <a:gdLst/>
              <a:ahLst/>
              <a:cxnLst/>
              <a:rect l="0" t="0" r="0" b="0"/>
              <a:pathLst>
                <a:path w="381000" h="4800600">
                  <a:moveTo>
                    <a:pt x="381000" y="4800600"/>
                  </a:moveTo>
                  <a:cubicBezTo>
                    <a:pt x="275794" y="4800600"/>
                    <a:pt x="190500" y="4786376"/>
                    <a:pt x="190500" y="4768812"/>
                  </a:cubicBezTo>
                  <a:lnTo>
                    <a:pt x="190500" y="4768812"/>
                  </a:lnTo>
                  <a:lnTo>
                    <a:pt x="190500" y="2432089"/>
                  </a:lnTo>
                  <a:cubicBezTo>
                    <a:pt x="190500" y="2414524"/>
                    <a:pt x="105207" y="2400300"/>
                    <a:pt x="0" y="2400300"/>
                  </a:cubicBezTo>
                  <a:cubicBezTo>
                    <a:pt x="0" y="2400300"/>
                    <a:pt x="0" y="2400300"/>
                    <a:pt x="0" y="2400300"/>
                  </a:cubicBezTo>
                  <a:lnTo>
                    <a:pt x="0" y="2400300"/>
                  </a:lnTo>
                  <a:cubicBezTo>
                    <a:pt x="105207" y="2400300"/>
                    <a:pt x="190500" y="2386077"/>
                    <a:pt x="190500" y="2368512"/>
                  </a:cubicBezTo>
                  <a:lnTo>
                    <a:pt x="190500" y="31788"/>
                  </a:lnTo>
                  <a:cubicBezTo>
                    <a:pt x="190500" y="14224"/>
                    <a:pt x="275794" y="0"/>
                    <a:pt x="381000" y="0"/>
                  </a:cubicBez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3" name="Freeform 16757"/>
            <p:cNvSpPr/>
            <p:nvPr/>
          </p:nvSpPr>
          <p:spPr>
            <a:xfrm>
              <a:off x="3519601" y="1446442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4" name="Freeform 16758"/>
            <p:cNvSpPr/>
            <p:nvPr/>
          </p:nvSpPr>
          <p:spPr>
            <a:xfrm>
              <a:off x="2209800" y="2857500"/>
              <a:ext cx="989291" cy="706640"/>
            </a:xfrm>
            <a:custGeom>
              <a:avLst/>
              <a:gdLst/>
              <a:ahLst/>
              <a:cxnLst/>
              <a:rect l="0" t="0" r="0" b="0"/>
              <a:pathLst>
                <a:path w="989291" h="706640">
                  <a:moveTo>
                    <a:pt x="0" y="0"/>
                  </a:moveTo>
                  <a:lnTo>
                    <a:pt x="989291" y="70664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5" name="Freeform 16759"/>
            <p:cNvSpPr/>
            <p:nvPr/>
          </p:nvSpPr>
          <p:spPr>
            <a:xfrm>
              <a:off x="3150379" y="3506557"/>
              <a:ext cx="126224" cy="112941"/>
            </a:xfrm>
            <a:custGeom>
              <a:avLst/>
              <a:gdLst/>
              <a:ahLst/>
              <a:cxnLst/>
              <a:rect l="0" t="0" r="0" b="0"/>
              <a:pathLst>
                <a:path w="126224" h="112941">
                  <a:moveTo>
                    <a:pt x="66433" y="0"/>
                  </a:moveTo>
                  <a:lnTo>
                    <a:pt x="126224" y="112941"/>
                  </a:lnTo>
                  <a:lnTo>
                    <a:pt x="0" y="930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6" name="Freeform 16760"/>
            <p:cNvSpPr/>
            <p:nvPr/>
          </p:nvSpPr>
          <p:spPr>
            <a:xfrm>
              <a:off x="5934075" y="2905125"/>
              <a:ext cx="646112" cy="2681808"/>
            </a:xfrm>
            <a:custGeom>
              <a:avLst/>
              <a:gdLst/>
              <a:ahLst/>
              <a:cxnLst/>
              <a:rect l="0" t="0" r="0" b="0"/>
              <a:pathLst>
                <a:path w="646112" h="2681808">
                  <a:moveTo>
                    <a:pt x="0" y="0"/>
                  </a:moveTo>
                  <a:cubicBezTo>
                    <a:pt x="180975" y="294424"/>
                    <a:pt x="361950" y="588860"/>
                    <a:pt x="457200" y="919441"/>
                  </a:cubicBezTo>
                  <a:cubicBezTo>
                    <a:pt x="552450" y="1250035"/>
                    <a:pt x="646112" y="1685658"/>
                    <a:pt x="571500" y="1983524"/>
                  </a:cubicBezTo>
                  <a:cubicBezTo>
                    <a:pt x="499795" y="2269782"/>
                    <a:pt x="271957" y="2477325"/>
                    <a:pt x="38023" y="2681808"/>
                  </a:cubicBezTo>
                </a:path>
              </a:pathLst>
            </a:custGeom>
            <a:noFill/>
            <a:ln w="38100" cap="flat" cmpd="sng">
              <a:solidFill>
                <a:srgbClr val="0070C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7" name="Freeform 16761"/>
            <p:cNvSpPr/>
            <p:nvPr/>
          </p:nvSpPr>
          <p:spPr>
            <a:xfrm>
              <a:off x="5972016" y="5461605"/>
              <a:ext cx="129946" cy="125399"/>
            </a:xfrm>
            <a:custGeom>
              <a:avLst/>
              <a:gdLst/>
              <a:ahLst/>
              <a:cxnLst/>
              <a:rect l="0" t="0" r="0" b="0"/>
              <a:pathLst>
                <a:path w="129946" h="125399">
                  <a:moveTo>
                    <a:pt x="129946" y="100444"/>
                  </a:moveTo>
                  <a:lnTo>
                    <a:pt x="0" y="125399"/>
                  </a:lnTo>
                  <a:lnTo>
                    <a:pt x="42240" y="0"/>
                  </a:lnTo>
                </a:path>
              </a:pathLst>
            </a:custGeom>
            <a:noFill/>
            <a:ln w="38100" cap="rnd" cmpd="sng">
              <a:solidFill>
                <a:srgbClr val="0070C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8" name="Freeform 16762"/>
            <p:cNvSpPr/>
            <p:nvPr/>
          </p:nvSpPr>
          <p:spPr>
            <a:xfrm>
              <a:off x="6186042" y="3123058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9" name="Freeform 16763"/>
            <p:cNvSpPr/>
            <p:nvPr/>
          </p:nvSpPr>
          <p:spPr>
            <a:xfrm>
              <a:off x="1531937" y="3106167"/>
              <a:ext cx="3060" cy="1589658"/>
            </a:xfrm>
            <a:custGeom>
              <a:avLst/>
              <a:gdLst/>
              <a:ahLst/>
              <a:cxnLst/>
              <a:rect l="0" t="0" r="0" b="0"/>
              <a:pathLst>
                <a:path w="3060" h="1589658">
                  <a:moveTo>
                    <a:pt x="0" y="1589658"/>
                  </a:moveTo>
                  <a:lnTo>
                    <a:pt x="3060" y="0"/>
                  </a:lnTo>
                </a:path>
              </a:pathLst>
            </a:custGeom>
            <a:noFill/>
            <a:ln w="57150" cap="flat" cmpd="sng">
              <a:solidFill>
                <a:srgbClr val="0070C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0" name="Freeform 16764"/>
            <p:cNvSpPr/>
            <p:nvPr/>
          </p:nvSpPr>
          <p:spPr>
            <a:xfrm>
              <a:off x="1434650" y="3106173"/>
              <a:ext cx="200025" cy="171639"/>
            </a:xfrm>
            <a:custGeom>
              <a:avLst/>
              <a:gdLst/>
              <a:ahLst/>
              <a:cxnLst/>
              <a:rect l="0" t="0" r="0" b="0"/>
              <a:pathLst>
                <a:path w="200025" h="171639">
                  <a:moveTo>
                    <a:pt x="0" y="171246"/>
                  </a:moveTo>
                  <a:lnTo>
                    <a:pt x="100355" y="0"/>
                  </a:lnTo>
                  <a:lnTo>
                    <a:pt x="200025" y="171639"/>
                  </a:lnTo>
                </a:path>
              </a:pathLst>
            </a:custGeom>
            <a:noFill/>
            <a:ln w="57150" cap="rnd" cmpd="sng">
              <a:solidFill>
                <a:srgbClr val="0070C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1" name="Freeform 16765"/>
            <p:cNvSpPr/>
            <p:nvPr/>
          </p:nvSpPr>
          <p:spPr>
            <a:xfrm>
              <a:off x="1552575" y="2436813"/>
              <a:ext cx="4243108" cy="611187"/>
            </a:xfrm>
            <a:custGeom>
              <a:avLst/>
              <a:gdLst/>
              <a:ahLst/>
              <a:cxnLst/>
              <a:rect l="0" t="0" r="0" b="0"/>
              <a:pathLst>
                <a:path w="4243108" h="611187">
                  <a:moveTo>
                    <a:pt x="0" y="611187"/>
                  </a:moveTo>
                  <a:cubicBezTo>
                    <a:pt x="398462" y="488950"/>
                    <a:pt x="796925" y="366712"/>
                    <a:pt x="1323975" y="268287"/>
                  </a:cubicBezTo>
                  <a:cubicBezTo>
                    <a:pt x="1851025" y="169862"/>
                    <a:pt x="2670175" y="0"/>
                    <a:pt x="3162300" y="20637"/>
                  </a:cubicBezTo>
                  <a:cubicBezTo>
                    <a:pt x="3636708" y="40538"/>
                    <a:pt x="3942943" y="204267"/>
                    <a:pt x="4243108" y="373177"/>
                  </a:cubicBezTo>
                </a:path>
              </a:pathLst>
            </a:custGeom>
            <a:noFill/>
            <a:ln w="38100" cap="flat" cmpd="sng">
              <a:solidFill>
                <a:srgbClr val="0070C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2" name="Freeform 16766"/>
            <p:cNvSpPr/>
            <p:nvPr/>
          </p:nvSpPr>
          <p:spPr>
            <a:xfrm>
              <a:off x="5664122" y="2696211"/>
              <a:ext cx="132320" cy="116179"/>
            </a:xfrm>
            <a:custGeom>
              <a:avLst/>
              <a:gdLst/>
              <a:ahLst/>
              <a:cxnLst/>
              <a:rect l="0" t="0" r="0" b="0"/>
              <a:pathLst>
                <a:path w="132320" h="116179">
                  <a:moveTo>
                    <a:pt x="65468" y="0"/>
                  </a:moveTo>
                  <a:lnTo>
                    <a:pt x="132320" y="114198"/>
                  </a:lnTo>
                  <a:lnTo>
                    <a:pt x="0" y="116179"/>
                  </a:lnTo>
                </a:path>
              </a:pathLst>
            </a:custGeom>
            <a:noFill/>
            <a:ln w="38100" cap="rnd" cmpd="sng">
              <a:solidFill>
                <a:srgbClr val="0070C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3" name="Freeform 16767"/>
            <p:cNvSpPr/>
            <p:nvPr/>
          </p:nvSpPr>
          <p:spPr>
            <a:xfrm>
              <a:off x="3619779" y="2654745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4" name="Freeform 16768"/>
            <p:cNvSpPr/>
            <p:nvPr/>
          </p:nvSpPr>
          <p:spPr>
            <a:xfrm>
              <a:off x="5699125" y="5337175"/>
              <a:ext cx="381000" cy="533400"/>
            </a:xfrm>
            <a:custGeom>
              <a:avLst/>
              <a:gdLst/>
              <a:ahLst/>
              <a:cxnLst/>
              <a:rect l="0" t="0" r="0" b="0"/>
              <a:pathLst>
                <a:path w="381000" h="533400">
                  <a:moveTo>
                    <a:pt x="0" y="266700"/>
                  </a:moveTo>
                  <a:cubicBezTo>
                    <a:pt x="0" y="119406"/>
                    <a:pt x="85293" y="0"/>
                    <a:pt x="190500" y="0"/>
                  </a:cubicBezTo>
                  <a:lnTo>
                    <a:pt x="190500" y="0"/>
                  </a:lnTo>
                  <a:cubicBezTo>
                    <a:pt x="295706" y="0"/>
                    <a:pt x="381000" y="119406"/>
                    <a:pt x="381000" y="266700"/>
                  </a:cubicBezTo>
                  <a:cubicBezTo>
                    <a:pt x="381000" y="413994"/>
                    <a:pt x="295706" y="533400"/>
                    <a:pt x="190500" y="533400"/>
                  </a:cubicBezTo>
                  <a:cubicBezTo>
                    <a:pt x="85293" y="533400"/>
                    <a:pt x="0" y="413994"/>
                    <a:pt x="0" y="2667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70C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5" name="Freeform 16769"/>
            <p:cNvSpPr/>
            <p:nvPr/>
          </p:nvSpPr>
          <p:spPr>
            <a:xfrm>
              <a:off x="5818987" y="5633225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6" name="Rectangle 16773"/>
            <p:cNvSpPr/>
            <p:nvPr/>
          </p:nvSpPr>
          <p:spPr>
            <a:xfrm>
              <a:off x="4076435" y="807024"/>
              <a:ext cx="3920753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2004" b="0" i="0" spc="0" baseline="0" dirty="0"/>
                <a:t>IRR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(Interrupt</a:t>
              </a:r>
              <a:r>
                <a:rPr lang="en-US" sz="2004" b="0" i="0" spc="-54" baseline="0" dirty="0"/>
                <a:t> </a:t>
              </a:r>
              <a:r>
                <a:rPr lang="en-US" sz="2004" b="0" i="0" spc="0" baseline="0" dirty="0"/>
                <a:t>Request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0" baseline="0" dirty="0" smtClean="0"/>
                <a:t>)</a:t>
              </a:r>
              <a:endParaRPr lang="en-US" sz="2004" b="0" i="0" spc="0" baseline="0" dirty="0"/>
            </a:p>
          </p:txBody>
        </p:sp>
        <p:sp>
          <p:nvSpPr>
            <p:cNvPr id="557" name="Rectangle 16779"/>
            <p:cNvSpPr/>
            <p:nvPr/>
          </p:nvSpPr>
          <p:spPr>
            <a:xfrm>
              <a:off x="1140020" y="1940991"/>
              <a:ext cx="795154" cy="4723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Process</a:t>
              </a:r>
              <a:r>
                <a:rPr lang="en-US" sz="1403" b="0" i="0" spc="-12" baseline="0" dirty="0"/>
                <a:t>o</a:t>
              </a:r>
              <a:r>
                <a:rPr lang="en-US" sz="1403" b="0" i="0" spc="0" baseline="0" dirty="0"/>
                <a:t>r</a:t>
              </a:r>
            </a:p>
            <a:p>
              <a:pPr marL="208798">
                <a:lnSpc>
                  <a:spcPts val="2016"/>
                </a:lnSpc>
              </a:pPr>
              <a:r>
                <a:rPr lang="en-US" sz="1403" b="0" i="0" spc="0" baseline="0" dirty="0"/>
                <a:t>Core</a:t>
              </a:r>
            </a:p>
          </p:txBody>
        </p:sp>
        <p:sp>
          <p:nvSpPr>
            <p:cNvPr id="558" name="Rectangle 16780"/>
            <p:cNvSpPr/>
            <p:nvPr/>
          </p:nvSpPr>
          <p:spPr>
            <a:xfrm>
              <a:off x="1101889" y="2741091"/>
              <a:ext cx="924548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Local</a:t>
              </a:r>
              <a:r>
                <a:rPr lang="en-US" sz="1403" b="0" i="0" spc="-113" baseline="0" dirty="0"/>
                <a:t> </a:t>
              </a:r>
              <a:r>
                <a:rPr lang="en-US" sz="1403" b="0" i="0" spc="0" baseline="0" dirty="0"/>
                <a:t>APIC</a:t>
              </a:r>
            </a:p>
          </p:txBody>
        </p:sp>
        <p:sp>
          <p:nvSpPr>
            <p:cNvPr id="559" name="Rectangle 16781"/>
            <p:cNvSpPr/>
            <p:nvPr/>
          </p:nvSpPr>
          <p:spPr>
            <a:xfrm>
              <a:off x="4453844" y="3550223"/>
              <a:ext cx="3019545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69915"/>
              <a:r>
                <a:rPr lang="en-US" sz="2004" b="0" i="0" spc="0" baseline="0" dirty="0"/>
                <a:t>ISR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(In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Service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0" baseline="0" dirty="0" smtClean="0"/>
                <a:t>)</a:t>
              </a:r>
              <a:endParaRPr lang="en-US" sz="2004" b="0" i="0" spc="0" baseline="0" dirty="0"/>
            </a:p>
          </p:txBody>
        </p:sp>
        <p:sp>
          <p:nvSpPr>
            <p:cNvPr id="560" name="Rectangle 16787"/>
            <p:cNvSpPr/>
            <p:nvPr/>
          </p:nvSpPr>
          <p:spPr>
            <a:xfrm>
              <a:off x="5587365" y="3257859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0070C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0070C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0070C0"/>
                  </a:solidFill>
                </a:rPr>
                <a:t>210</a:t>
              </a:r>
            </a:p>
          </p:txBody>
        </p:sp>
        <p:sp>
          <p:nvSpPr>
            <p:cNvPr id="561" name="Rectangle 16788"/>
            <p:cNvSpPr/>
            <p:nvPr/>
          </p:nvSpPr>
          <p:spPr>
            <a:xfrm>
              <a:off x="7968615" y="5241328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FF000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FF000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FF0000"/>
                  </a:solidFill>
                </a:rPr>
                <a:t>161</a:t>
              </a:r>
            </a:p>
          </p:txBody>
        </p:sp>
        <p:sp>
          <p:nvSpPr>
            <p:cNvPr id="562" name="Rectangle 16789"/>
            <p:cNvSpPr/>
            <p:nvPr/>
          </p:nvSpPr>
          <p:spPr>
            <a:xfrm>
              <a:off x="5587365" y="5991534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0070C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0070C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0070C0"/>
                  </a:solidFill>
                </a:rPr>
                <a:t>210</a:t>
              </a:r>
            </a:p>
          </p:txBody>
        </p:sp>
        <p:sp>
          <p:nvSpPr>
            <p:cNvPr id="563" name="Rectangle 16790"/>
            <p:cNvSpPr/>
            <p:nvPr/>
          </p:nvSpPr>
          <p:spPr>
            <a:xfrm>
              <a:off x="432054" y="4139291"/>
              <a:ext cx="980012" cy="40267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237744"/>
              <a:r>
                <a:rPr lang="en-US" sz="1200" b="1" i="0" spc="-56" baseline="0" dirty="0">
                  <a:solidFill>
                    <a:srgbClr val="0070C0"/>
                  </a:solidFill>
                </a:rPr>
                <a:t>V</a:t>
              </a:r>
              <a:r>
                <a:rPr lang="en-US" sz="1200" b="1" i="0" spc="0" baseline="0" dirty="0">
                  <a:solidFill>
                    <a:srgbClr val="0070C0"/>
                  </a:solidFill>
                </a:rPr>
                <a:t>ector</a:t>
              </a:r>
              <a:r>
                <a:rPr lang="en-US" sz="1200" b="1" i="0" spc="-33" baseline="0" dirty="0">
                  <a:solidFill>
                    <a:srgbClr val="0070C0"/>
                  </a:solidFill>
                </a:rPr>
                <a:t> </a:t>
              </a:r>
              <a:r>
                <a:rPr lang="en-US" sz="1200" b="1" i="0" spc="0" baseline="0" dirty="0">
                  <a:solidFill>
                    <a:srgbClr val="0070C0"/>
                  </a:solidFill>
                </a:rPr>
                <a:t> D2</a:t>
              </a:r>
            </a:p>
            <a:p>
              <a:pPr marL="0">
                <a:lnSpc>
                  <a:spcPts val="1727"/>
                </a:lnSpc>
              </a:pPr>
              <a:r>
                <a:rPr lang="en-US" sz="1200" b="1" i="0" spc="0" baseline="0" dirty="0">
                  <a:solidFill>
                    <a:srgbClr val="0070C0"/>
                  </a:solidFill>
                </a:rPr>
                <a:t>(210</a:t>
              </a:r>
              <a:r>
                <a:rPr lang="en-US" sz="1200" b="1" i="0" spc="-33" baseline="0" dirty="0">
                  <a:solidFill>
                    <a:srgbClr val="0070C0"/>
                  </a:solidFill>
                </a:rPr>
                <a:t> </a:t>
              </a:r>
              <a:r>
                <a:rPr lang="en-US" sz="1200" b="1" i="0" spc="0" baseline="0" dirty="0">
                  <a:solidFill>
                    <a:srgbClr val="0070C0"/>
                  </a:solidFill>
                </a:rPr>
                <a:t>Decimal)</a:t>
              </a:r>
            </a:p>
          </p:txBody>
        </p:sp>
        <p:sp>
          <p:nvSpPr>
            <p:cNvPr id="564" name="Rectangle 16791"/>
            <p:cNvSpPr/>
            <p:nvPr/>
          </p:nvSpPr>
          <p:spPr>
            <a:xfrm>
              <a:off x="108204" y="3558190"/>
              <a:ext cx="980012" cy="40267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248411"/>
              <a:r>
                <a:rPr lang="en-US" sz="1200" b="1" i="0" spc="-56" baseline="0" dirty="0">
                  <a:solidFill>
                    <a:srgbClr val="FF0000"/>
                  </a:solidFill>
                </a:rPr>
                <a:t>V</a:t>
              </a:r>
              <a:r>
                <a:rPr lang="en-US" sz="1200" b="1" i="0" spc="0" baseline="0" dirty="0">
                  <a:solidFill>
                    <a:srgbClr val="FF0000"/>
                  </a:solidFill>
                </a:rPr>
                <a:t>ector</a:t>
              </a:r>
              <a:r>
                <a:rPr lang="en-US" sz="1200" b="1" i="0" spc="-33" baseline="0" dirty="0">
                  <a:solidFill>
                    <a:srgbClr val="FF0000"/>
                  </a:solidFill>
                </a:rPr>
                <a:t> </a:t>
              </a:r>
              <a:r>
                <a:rPr lang="en-US" sz="1200" b="1" i="0" spc="-45" baseline="0" dirty="0">
                  <a:solidFill>
                    <a:srgbClr val="FF0000"/>
                  </a:solidFill>
                </a:rPr>
                <a:t> </a:t>
              </a:r>
              <a:r>
                <a:rPr lang="en-US" sz="1200" b="1" i="0" spc="-38" baseline="0" dirty="0">
                  <a:solidFill>
                    <a:srgbClr val="FF0000"/>
                  </a:solidFill>
                </a:rPr>
                <a:t>A</a:t>
              </a:r>
              <a:r>
                <a:rPr lang="en-US" sz="1200" b="1" i="0" spc="0" baseline="0" dirty="0">
                  <a:solidFill>
                    <a:srgbClr val="FF0000"/>
                  </a:solidFill>
                </a:rPr>
                <a:t>1</a:t>
              </a:r>
            </a:p>
            <a:p>
              <a:pPr marL="0">
                <a:lnSpc>
                  <a:spcPts val="1728"/>
                </a:lnSpc>
              </a:pPr>
              <a:r>
                <a:rPr lang="en-US" sz="1200" b="1" i="0" spc="0" baseline="0" dirty="0">
                  <a:solidFill>
                    <a:srgbClr val="FF0000"/>
                  </a:solidFill>
                </a:rPr>
                <a:t>(161</a:t>
              </a:r>
              <a:r>
                <a:rPr lang="en-US" sz="1200" b="1" i="0" spc="-33" baseline="0" dirty="0">
                  <a:solidFill>
                    <a:srgbClr val="FF0000"/>
                  </a:solidFill>
                </a:rPr>
                <a:t> </a:t>
              </a:r>
              <a:r>
                <a:rPr lang="en-US" sz="1200" b="1" i="0" spc="0" baseline="0" dirty="0">
                  <a:solidFill>
                    <a:srgbClr val="FF0000"/>
                  </a:solidFill>
                </a:rPr>
                <a:t>Decimal)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292578" y="1195817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66" name="Rectangle 16211"/>
            <p:cNvSpPr/>
            <p:nvPr/>
          </p:nvSpPr>
          <p:spPr>
            <a:xfrm>
              <a:off x="3856316" y="1443683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300868" y="3950087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68" name="Rectangle 16211"/>
            <p:cNvSpPr/>
            <p:nvPr/>
          </p:nvSpPr>
          <p:spPr>
            <a:xfrm>
              <a:off x="3864606" y="4197953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20618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Multiple Interrupts in </a:t>
            </a:r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1552" y="1076437"/>
            <a:ext cx="8460896" cy="5400403"/>
            <a:chOff x="108204" y="807024"/>
            <a:chExt cx="8460896" cy="5400403"/>
          </a:xfrm>
        </p:grpSpPr>
        <p:sp>
          <p:nvSpPr>
            <p:cNvPr id="7" name="Freeform 16795"/>
            <p:cNvSpPr/>
            <p:nvPr/>
          </p:nvSpPr>
          <p:spPr>
            <a:xfrm>
              <a:off x="3810457" y="1219200"/>
              <a:ext cx="4114343" cy="2057400"/>
            </a:xfrm>
            <a:custGeom>
              <a:avLst/>
              <a:gdLst/>
              <a:ahLst/>
              <a:cxnLst/>
              <a:rect l="0" t="0" r="0" b="0"/>
              <a:pathLst>
                <a:path w="4114343" h="2057400">
                  <a:moveTo>
                    <a:pt x="0" y="0"/>
                  </a:moveTo>
                  <a:lnTo>
                    <a:pt x="4114343" y="0"/>
                  </a:lnTo>
                  <a:lnTo>
                    <a:pt x="4114343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6796"/>
            <p:cNvSpPr/>
            <p:nvPr/>
          </p:nvSpPr>
          <p:spPr>
            <a:xfrm>
              <a:off x="5796660" y="14371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16797"/>
            <p:cNvSpPr/>
            <p:nvPr/>
          </p:nvSpPr>
          <p:spPr>
            <a:xfrm>
              <a:off x="444315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6798"/>
            <p:cNvSpPr/>
            <p:nvPr/>
          </p:nvSpPr>
          <p:spPr>
            <a:xfrm>
              <a:off x="454973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6799"/>
            <p:cNvSpPr/>
            <p:nvPr/>
          </p:nvSpPr>
          <p:spPr>
            <a:xfrm>
              <a:off x="4656328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6800"/>
            <p:cNvSpPr/>
            <p:nvPr/>
          </p:nvSpPr>
          <p:spPr>
            <a:xfrm>
              <a:off x="4762906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6801"/>
            <p:cNvSpPr/>
            <p:nvPr/>
          </p:nvSpPr>
          <p:spPr>
            <a:xfrm>
              <a:off x="486949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6802"/>
            <p:cNvSpPr/>
            <p:nvPr/>
          </p:nvSpPr>
          <p:spPr>
            <a:xfrm>
              <a:off x="4976075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6803"/>
            <p:cNvSpPr/>
            <p:nvPr/>
          </p:nvSpPr>
          <p:spPr>
            <a:xfrm>
              <a:off x="5082666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6804"/>
            <p:cNvSpPr/>
            <p:nvPr/>
          </p:nvSpPr>
          <p:spPr>
            <a:xfrm>
              <a:off x="5189245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6805"/>
            <p:cNvSpPr/>
            <p:nvPr/>
          </p:nvSpPr>
          <p:spPr>
            <a:xfrm>
              <a:off x="4443158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6806"/>
            <p:cNvSpPr/>
            <p:nvPr/>
          </p:nvSpPr>
          <p:spPr>
            <a:xfrm>
              <a:off x="4549737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6807"/>
            <p:cNvSpPr/>
            <p:nvPr/>
          </p:nvSpPr>
          <p:spPr>
            <a:xfrm>
              <a:off x="4656328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6808"/>
            <p:cNvSpPr/>
            <p:nvPr/>
          </p:nvSpPr>
          <p:spPr>
            <a:xfrm>
              <a:off x="4762906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16809"/>
            <p:cNvSpPr/>
            <p:nvPr/>
          </p:nvSpPr>
          <p:spPr>
            <a:xfrm>
              <a:off x="4869497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16810"/>
            <p:cNvSpPr/>
            <p:nvPr/>
          </p:nvSpPr>
          <p:spPr>
            <a:xfrm>
              <a:off x="4976075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16811"/>
            <p:cNvSpPr/>
            <p:nvPr/>
          </p:nvSpPr>
          <p:spPr>
            <a:xfrm>
              <a:off x="5082666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16812"/>
            <p:cNvSpPr/>
            <p:nvPr/>
          </p:nvSpPr>
          <p:spPr>
            <a:xfrm>
              <a:off x="5189245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6813"/>
            <p:cNvSpPr/>
            <p:nvPr/>
          </p:nvSpPr>
          <p:spPr>
            <a:xfrm>
              <a:off x="444315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16814"/>
            <p:cNvSpPr/>
            <p:nvPr/>
          </p:nvSpPr>
          <p:spPr>
            <a:xfrm>
              <a:off x="454973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16815"/>
            <p:cNvSpPr/>
            <p:nvPr/>
          </p:nvSpPr>
          <p:spPr>
            <a:xfrm>
              <a:off x="4656328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6816"/>
            <p:cNvSpPr/>
            <p:nvPr/>
          </p:nvSpPr>
          <p:spPr>
            <a:xfrm>
              <a:off x="4762906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16817"/>
            <p:cNvSpPr/>
            <p:nvPr/>
          </p:nvSpPr>
          <p:spPr>
            <a:xfrm>
              <a:off x="486949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16818"/>
            <p:cNvSpPr/>
            <p:nvPr/>
          </p:nvSpPr>
          <p:spPr>
            <a:xfrm>
              <a:off x="4976075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6819"/>
            <p:cNvSpPr/>
            <p:nvPr/>
          </p:nvSpPr>
          <p:spPr>
            <a:xfrm>
              <a:off x="5082666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16820"/>
            <p:cNvSpPr/>
            <p:nvPr/>
          </p:nvSpPr>
          <p:spPr>
            <a:xfrm>
              <a:off x="5189245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16821"/>
            <p:cNvSpPr/>
            <p:nvPr/>
          </p:nvSpPr>
          <p:spPr>
            <a:xfrm>
              <a:off x="4443158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16822"/>
            <p:cNvSpPr/>
            <p:nvPr/>
          </p:nvSpPr>
          <p:spPr>
            <a:xfrm>
              <a:off x="4549737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16823"/>
            <p:cNvSpPr/>
            <p:nvPr/>
          </p:nvSpPr>
          <p:spPr>
            <a:xfrm>
              <a:off x="4656328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16824"/>
            <p:cNvSpPr/>
            <p:nvPr/>
          </p:nvSpPr>
          <p:spPr>
            <a:xfrm>
              <a:off x="4762906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16825"/>
            <p:cNvSpPr/>
            <p:nvPr/>
          </p:nvSpPr>
          <p:spPr>
            <a:xfrm>
              <a:off x="4869497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6826"/>
            <p:cNvSpPr/>
            <p:nvPr/>
          </p:nvSpPr>
          <p:spPr>
            <a:xfrm>
              <a:off x="4976075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16827"/>
            <p:cNvSpPr/>
            <p:nvPr/>
          </p:nvSpPr>
          <p:spPr>
            <a:xfrm>
              <a:off x="5082666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16828"/>
            <p:cNvSpPr/>
            <p:nvPr/>
          </p:nvSpPr>
          <p:spPr>
            <a:xfrm>
              <a:off x="5189245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16829"/>
            <p:cNvSpPr/>
            <p:nvPr/>
          </p:nvSpPr>
          <p:spPr>
            <a:xfrm>
              <a:off x="4443158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16830"/>
            <p:cNvSpPr/>
            <p:nvPr/>
          </p:nvSpPr>
          <p:spPr>
            <a:xfrm>
              <a:off x="4549737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16831"/>
            <p:cNvSpPr/>
            <p:nvPr/>
          </p:nvSpPr>
          <p:spPr>
            <a:xfrm>
              <a:off x="4656328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16832"/>
            <p:cNvSpPr/>
            <p:nvPr/>
          </p:nvSpPr>
          <p:spPr>
            <a:xfrm>
              <a:off x="4762906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16833"/>
            <p:cNvSpPr/>
            <p:nvPr/>
          </p:nvSpPr>
          <p:spPr>
            <a:xfrm>
              <a:off x="4869497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16834"/>
            <p:cNvSpPr/>
            <p:nvPr/>
          </p:nvSpPr>
          <p:spPr>
            <a:xfrm>
              <a:off x="4976075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16835"/>
            <p:cNvSpPr/>
            <p:nvPr/>
          </p:nvSpPr>
          <p:spPr>
            <a:xfrm>
              <a:off x="5082666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16836"/>
            <p:cNvSpPr/>
            <p:nvPr/>
          </p:nvSpPr>
          <p:spPr>
            <a:xfrm>
              <a:off x="5189245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16837"/>
            <p:cNvSpPr/>
            <p:nvPr/>
          </p:nvSpPr>
          <p:spPr>
            <a:xfrm>
              <a:off x="4443158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16838"/>
            <p:cNvSpPr/>
            <p:nvPr/>
          </p:nvSpPr>
          <p:spPr>
            <a:xfrm>
              <a:off x="4549737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16839"/>
            <p:cNvSpPr/>
            <p:nvPr/>
          </p:nvSpPr>
          <p:spPr>
            <a:xfrm>
              <a:off x="4656328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16840"/>
            <p:cNvSpPr/>
            <p:nvPr/>
          </p:nvSpPr>
          <p:spPr>
            <a:xfrm>
              <a:off x="4762906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16841"/>
            <p:cNvSpPr/>
            <p:nvPr/>
          </p:nvSpPr>
          <p:spPr>
            <a:xfrm>
              <a:off x="4869497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16842"/>
            <p:cNvSpPr/>
            <p:nvPr/>
          </p:nvSpPr>
          <p:spPr>
            <a:xfrm>
              <a:off x="4976075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16843"/>
            <p:cNvSpPr/>
            <p:nvPr/>
          </p:nvSpPr>
          <p:spPr>
            <a:xfrm>
              <a:off x="5082666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16844"/>
            <p:cNvSpPr/>
            <p:nvPr/>
          </p:nvSpPr>
          <p:spPr>
            <a:xfrm>
              <a:off x="5189245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16845"/>
            <p:cNvSpPr/>
            <p:nvPr/>
          </p:nvSpPr>
          <p:spPr>
            <a:xfrm>
              <a:off x="4443158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16846"/>
            <p:cNvSpPr/>
            <p:nvPr/>
          </p:nvSpPr>
          <p:spPr>
            <a:xfrm>
              <a:off x="4549737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16847"/>
            <p:cNvSpPr/>
            <p:nvPr/>
          </p:nvSpPr>
          <p:spPr>
            <a:xfrm>
              <a:off x="4656328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16848"/>
            <p:cNvSpPr/>
            <p:nvPr/>
          </p:nvSpPr>
          <p:spPr>
            <a:xfrm>
              <a:off x="4762906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16849"/>
            <p:cNvSpPr/>
            <p:nvPr/>
          </p:nvSpPr>
          <p:spPr>
            <a:xfrm>
              <a:off x="4869497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16850"/>
            <p:cNvSpPr/>
            <p:nvPr/>
          </p:nvSpPr>
          <p:spPr>
            <a:xfrm>
              <a:off x="4976075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16851"/>
            <p:cNvSpPr/>
            <p:nvPr/>
          </p:nvSpPr>
          <p:spPr>
            <a:xfrm>
              <a:off x="5082666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16852"/>
            <p:cNvSpPr/>
            <p:nvPr/>
          </p:nvSpPr>
          <p:spPr>
            <a:xfrm>
              <a:off x="5189245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16853"/>
            <p:cNvSpPr/>
            <p:nvPr/>
          </p:nvSpPr>
          <p:spPr>
            <a:xfrm>
              <a:off x="4443158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16854"/>
            <p:cNvSpPr/>
            <p:nvPr/>
          </p:nvSpPr>
          <p:spPr>
            <a:xfrm>
              <a:off x="4549737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16855"/>
            <p:cNvSpPr/>
            <p:nvPr/>
          </p:nvSpPr>
          <p:spPr>
            <a:xfrm>
              <a:off x="4656328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16856"/>
            <p:cNvSpPr/>
            <p:nvPr/>
          </p:nvSpPr>
          <p:spPr>
            <a:xfrm>
              <a:off x="4762906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16857"/>
            <p:cNvSpPr/>
            <p:nvPr/>
          </p:nvSpPr>
          <p:spPr>
            <a:xfrm>
              <a:off x="4869497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16858"/>
            <p:cNvSpPr/>
            <p:nvPr/>
          </p:nvSpPr>
          <p:spPr>
            <a:xfrm>
              <a:off x="4976075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16859"/>
            <p:cNvSpPr/>
            <p:nvPr/>
          </p:nvSpPr>
          <p:spPr>
            <a:xfrm>
              <a:off x="5082666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16860"/>
            <p:cNvSpPr/>
            <p:nvPr/>
          </p:nvSpPr>
          <p:spPr>
            <a:xfrm>
              <a:off x="5189245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16861"/>
            <p:cNvSpPr/>
            <p:nvPr/>
          </p:nvSpPr>
          <p:spPr>
            <a:xfrm>
              <a:off x="5295823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16862"/>
            <p:cNvSpPr/>
            <p:nvPr/>
          </p:nvSpPr>
          <p:spPr>
            <a:xfrm>
              <a:off x="5402414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16863"/>
            <p:cNvSpPr/>
            <p:nvPr/>
          </p:nvSpPr>
          <p:spPr>
            <a:xfrm>
              <a:off x="550899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16864"/>
            <p:cNvSpPr/>
            <p:nvPr/>
          </p:nvSpPr>
          <p:spPr>
            <a:xfrm>
              <a:off x="5615584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16865"/>
            <p:cNvSpPr/>
            <p:nvPr/>
          </p:nvSpPr>
          <p:spPr>
            <a:xfrm>
              <a:off x="5722162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16866"/>
            <p:cNvSpPr/>
            <p:nvPr/>
          </p:nvSpPr>
          <p:spPr>
            <a:xfrm>
              <a:off x="5828753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16867"/>
            <p:cNvSpPr/>
            <p:nvPr/>
          </p:nvSpPr>
          <p:spPr>
            <a:xfrm>
              <a:off x="5935332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16868"/>
            <p:cNvSpPr/>
            <p:nvPr/>
          </p:nvSpPr>
          <p:spPr>
            <a:xfrm>
              <a:off x="604192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16869"/>
            <p:cNvSpPr/>
            <p:nvPr/>
          </p:nvSpPr>
          <p:spPr>
            <a:xfrm>
              <a:off x="5295823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16870"/>
            <p:cNvSpPr/>
            <p:nvPr/>
          </p:nvSpPr>
          <p:spPr>
            <a:xfrm>
              <a:off x="5402414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16871"/>
            <p:cNvSpPr/>
            <p:nvPr/>
          </p:nvSpPr>
          <p:spPr>
            <a:xfrm>
              <a:off x="550899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16872"/>
            <p:cNvSpPr/>
            <p:nvPr/>
          </p:nvSpPr>
          <p:spPr>
            <a:xfrm>
              <a:off x="5615584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16873"/>
            <p:cNvSpPr/>
            <p:nvPr/>
          </p:nvSpPr>
          <p:spPr>
            <a:xfrm>
              <a:off x="5722162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16874"/>
            <p:cNvSpPr/>
            <p:nvPr/>
          </p:nvSpPr>
          <p:spPr>
            <a:xfrm>
              <a:off x="5828753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Freeform 16875"/>
            <p:cNvSpPr/>
            <p:nvPr/>
          </p:nvSpPr>
          <p:spPr>
            <a:xfrm>
              <a:off x="5935332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Freeform 16876"/>
            <p:cNvSpPr/>
            <p:nvPr/>
          </p:nvSpPr>
          <p:spPr>
            <a:xfrm>
              <a:off x="604192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16877"/>
            <p:cNvSpPr/>
            <p:nvPr/>
          </p:nvSpPr>
          <p:spPr>
            <a:xfrm>
              <a:off x="5295823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16878"/>
            <p:cNvSpPr/>
            <p:nvPr/>
          </p:nvSpPr>
          <p:spPr>
            <a:xfrm>
              <a:off x="5402414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Freeform 16879"/>
            <p:cNvSpPr/>
            <p:nvPr/>
          </p:nvSpPr>
          <p:spPr>
            <a:xfrm>
              <a:off x="550899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16880"/>
            <p:cNvSpPr/>
            <p:nvPr/>
          </p:nvSpPr>
          <p:spPr>
            <a:xfrm>
              <a:off x="5615584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Freeform 16881"/>
            <p:cNvSpPr/>
            <p:nvPr/>
          </p:nvSpPr>
          <p:spPr>
            <a:xfrm>
              <a:off x="5722162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Freeform 16882"/>
            <p:cNvSpPr/>
            <p:nvPr/>
          </p:nvSpPr>
          <p:spPr>
            <a:xfrm>
              <a:off x="5828753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16883"/>
            <p:cNvSpPr/>
            <p:nvPr/>
          </p:nvSpPr>
          <p:spPr>
            <a:xfrm>
              <a:off x="5935332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Freeform 16884"/>
            <p:cNvSpPr/>
            <p:nvPr/>
          </p:nvSpPr>
          <p:spPr>
            <a:xfrm>
              <a:off x="604192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16885"/>
            <p:cNvSpPr/>
            <p:nvPr/>
          </p:nvSpPr>
          <p:spPr>
            <a:xfrm>
              <a:off x="5295823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Freeform 16886"/>
            <p:cNvSpPr/>
            <p:nvPr/>
          </p:nvSpPr>
          <p:spPr>
            <a:xfrm>
              <a:off x="5402414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16887"/>
            <p:cNvSpPr/>
            <p:nvPr/>
          </p:nvSpPr>
          <p:spPr>
            <a:xfrm>
              <a:off x="550899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Freeform 16888"/>
            <p:cNvSpPr/>
            <p:nvPr/>
          </p:nvSpPr>
          <p:spPr>
            <a:xfrm>
              <a:off x="5615584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Freeform 16889"/>
            <p:cNvSpPr/>
            <p:nvPr/>
          </p:nvSpPr>
          <p:spPr>
            <a:xfrm>
              <a:off x="5722162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Freeform 16890"/>
            <p:cNvSpPr/>
            <p:nvPr/>
          </p:nvSpPr>
          <p:spPr>
            <a:xfrm>
              <a:off x="5828753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Freeform 16891"/>
            <p:cNvSpPr/>
            <p:nvPr/>
          </p:nvSpPr>
          <p:spPr>
            <a:xfrm>
              <a:off x="5935332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Freeform 16892"/>
            <p:cNvSpPr/>
            <p:nvPr/>
          </p:nvSpPr>
          <p:spPr>
            <a:xfrm>
              <a:off x="604192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Freeform 16893"/>
            <p:cNvSpPr/>
            <p:nvPr/>
          </p:nvSpPr>
          <p:spPr>
            <a:xfrm>
              <a:off x="5295823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Freeform 16894"/>
            <p:cNvSpPr/>
            <p:nvPr/>
          </p:nvSpPr>
          <p:spPr>
            <a:xfrm>
              <a:off x="5402414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Freeform 16895"/>
            <p:cNvSpPr/>
            <p:nvPr/>
          </p:nvSpPr>
          <p:spPr>
            <a:xfrm>
              <a:off x="550899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Freeform 16896"/>
            <p:cNvSpPr/>
            <p:nvPr/>
          </p:nvSpPr>
          <p:spPr>
            <a:xfrm>
              <a:off x="5615584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Freeform 16897"/>
            <p:cNvSpPr/>
            <p:nvPr/>
          </p:nvSpPr>
          <p:spPr>
            <a:xfrm>
              <a:off x="5722162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Freeform 16898"/>
            <p:cNvSpPr/>
            <p:nvPr/>
          </p:nvSpPr>
          <p:spPr>
            <a:xfrm>
              <a:off x="5828753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Freeform 16899"/>
            <p:cNvSpPr/>
            <p:nvPr/>
          </p:nvSpPr>
          <p:spPr>
            <a:xfrm>
              <a:off x="5935332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Freeform 16900"/>
            <p:cNvSpPr/>
            <p:nvPr/>
          </p:nvSpPr>
          <p:spPr>
            <a:xfrm>
              <a:off x="604192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Freeform 16901"/>
            <p:cNvSpPr/>
            <p:nvPr/>
          </p:nvSpPr>
          <p:spPr>
            <a:xfrm>
              <a:off x="5295823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Freeform 16902"/>
            <p:cNvSpPr/>
            <p:nvPr/>
          </p:nvSpPr>
          <p:spPr>
            <a:xfrm>
              <a:off x="5402414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Freeform 16903"/>
            <p:cNvSpPr/>
            <p:nvPr/>
          </p:nvSpPr>
          <p:spPr>
            <a:xfrm>
              <a:off x="550899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Freeform 16904"/>
            <p:cNvSpPr/>
            <p:nvPr/>
          </p:nvSpPr>
          <p:spPr>
            <a:xfrm>
              <a:off x="5615584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Freeform 16905"/>
            <p:cNvSpPr/>
            <p:nvPr/>
          </p:nvSpPr>
          <p:spPr>
            <a:xfrm>
              <a:off x="5722162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Freeform 16906"/>
            <p:cNvSpPr/>
            <p:nvPr/>
          </p:nvSpPr>
          <p:spPr>
            <a:xfrm>
              <a:off x="5828753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Freeform 16907"/>
            <p:cNvSpPr/>
            <p:nvPr/>
          </p:nvSpPr>
          <p:spPr>
            <a:xfrm>
              <a:off x="5935332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Freeform 16908"/>
            <p:cNvSpPr/>
            <p:nvPr/>
          </p:nvSpPr>
          <p:spPr>
            <a:xfrm>
              <a:off x="604192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Freeform 16909"/>
            <p:cNvSpPr/>
            <p:nvPr/>
          </p:nvSpPr>
          <p:spPr>
            <a:xfrm>
              <a:off x="5295823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16910"/>
            <p:cNvSpPr/>
            <p:nvPr/>
          </p:nvSpPr>
          <p:spPr>
            <a:xfrm>
              <a:off x="5402414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Freeform 16911"/>
            <p:cNvSpPr/>
            <p:nvPr/>
          </p:nvSpPr>
          <p:spPr>
            <a:xfrm>
              <a:off x="550899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Freeform 16912"/>
            <p:cNvSpPr/>
            <p:nvPr/>
          </p:nvSpPr>
          <p:spPr>
            <a:xfrm>
              <a:off x="5615584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Freeform 16913"/>
            <p:cNvSpPr/>
            <p:nvPr/>
          </p:nvSpPr>
          <p:spPr>
            <a:xfrm>
              <a:off x="5722162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Freeform 16914"/>
            <p:cNvSpPr/>
            <p:nvPr/>
          </p:nvSpPr>
          <p:spPr>
            <a:xfrm>
              <a:off x="5828753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16915"/>
            <p:cNvSpPr/>
            <p:nvPr/>
          </p:nvSpPr>
          <p:spPr>
            <a:xfrm>
              <a:off x="5935332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Freeform 16916"/>
            <p:cNvSpPr/>
            <p:nvPr/>
          </p:nvSpPr>
          <p:spPr>
            <a:xfrm>
              <a:off x="604192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Freeform 16917"/>
            <p:cNvSpPr/>
            <p:nvPr/>
          </p:nvSpPr>
          <p:spPr>
            <a:xfrm>
              <a:off x="5295823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16918"/>
            <p:cNvSpPr/>
            <p:nvPr/>
          </p:nvSpPr>
          <p:spPr>
            <a:xfrm>
              <a:off x="5402414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Freeform 16919"/>
            <p:cNvSpPr/>
            <p:nvPr/>
          </p:nvSpPr>
          <p:spPr>
            <a:xfrm>
              <a:off x="550899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16920"/>
            <p:cNvSpPr/>
            <p:nvPr/>
          </p:nvSpPr>
          <p:spPr>
            <a:xfrm>
              <a:off x="5615584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Freeform 16921"/>
            <p:cNvSpPr/>
            <p:nvPr/>
          </p:nvSpPr>
          <p:spPr>
            <a:xfrm>
              <a:off x="5722162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Freeform 16922"/>
            <p:cNvSpPr/>
            <p:nvPr/>
          </p:nvSpPr>
          <p:spPr>
            <a:xfrm>
              <a:off x="5828753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Freeform 16923"/>
            <p:cNvSpPr/>
            <p:nvPr/>
          </p:nvSpPr>
          <p:spPr>
            <a:xfrm>
              <a:off x="5935332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16924"/>
            <p:cNvSpPr/>
            <p:nvPr/>
          </p:nvSpPr>
          <p:spPr>
            <a:xfrm>
              <a:off x="604192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16925"/>
            <p:cNvSpPr/>
            <p:nvPr/>
          </p:nvSpPr>
          <p:spPr>
            <a:xfrm>
              <a:off x="6148501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Freeform 16926"/>
            <p:cNvSpPr/>
            <p:nvPr/>
          </p:nvSpPr>
          <p:spPr>
            <a:xfrm>
              <a:off x="625509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Freeform 16927"/>
            <p:cNvSpPr/>
            <p:nvPr/>
          </p:nvSpPr>
          <p:spPr>
            <a:xfrm>
              <a:off x="6361671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Freeform 16928"/>
            <p:cNvSpPr/>
            <p:nvPr/>
          </p:nvSpPr>
          <p:spPr>
            <a:xfrm>
              <a:off x="6468262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Freeform 16929"/>
            <p:cNvSpPr/>
            <p:nvPr/>
          </p:nvSpPr>
          <p:spPr>
            <a:xfrm>
              <a:off x="6574840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16930"/>
            <p:cNvSpPr/>
            <p:nvPr/>
          </p:nvSpPr>
          <p:spPr>
            <a:xfrm>
              <a:off x="6681419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16931"/>
            <p:cNvSpPr/>
            <p:nvPr/>
          </p:nvSpPr>
          <p:spPr>
            <a:xfrm>
              <a:off x="6788010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Freeform 16932"/>
            <p:cNvSpPr/>
            <p:nvPr/>
          </p:nvSpPr>
          <p:spPr>
            <a:xfrm>
              <a:off x="6894588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Freeform 16933"/>
            <p:cNvSpPr/>
            <p:nvPr/>
          </p:nvSpPr>
          <p:spPr>
            <a:xfrm>
              <a:off x="6148501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Freeform 16934"/>
            <p:cNvSpPr/>
            <p:nvPr/>
          </p:nvSpPr>
          <p:spPr>
            <a:xfrm>
              <a:off x="625509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16935"/>
            <p:cNvSpPr/>
            <p:nvPr/>
          </p:nvSpPr>
          <p:spPr>
            <a:xfrm>
              <a:off x="6361671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16936"/>
            <p:cNvSpPr/>
            <p:nvPr/>
          </p:nvSpPr>
          <p:spPr>
            <a:xfrm>
              <a:off x="6468262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Freeform 16937"/>
            <p:cNvSpPr/>
            <p:nvPr/>
          </p:nvSpPr>
          <p:spPr>
            <a:xfrm>
              <a:off x="6574840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Freeform 16938"/>
            <p:cNvSpPr/>
            <p:nvPr/>
          </p:nvSpPr>
          <p:spPr>
            <a:xfrm>
              <a:off x="6681419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Freeform 16939"/>
            <p:cNvSpPr/>
            <p:nvPr/>
          </p:nvSpPr>
          <p:spPr>
            <a:xfrm>
              <a:off x="6788010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16940"/>
            <p:cNvSpPr/>
            <p:nvPr/>
          </p:nvSpPr>
          <p:spPr>
            <a:xfrm>
              <a:off x="6894588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Freeform 16941"/>
            <p:cNvSpPr/>
            <p:nvPr/>
          </p:nvSpPr>
          <p:spPr>
            <a:xfrm>
              <a:off x="6148501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Freeform 16942"/>
            <p:cNvSpPr/>
            <p:nvPr/>
          </p:nvSpPr>
          <p:spPr>
            <a:xfrm>
              <a:off x="625509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Freeform 16943"/>
            <p:cNvSpPr/>
            <p:nvPr/>
          </p:nvSpPr>
          <p:spPr>
            <a:xfrm>
              <a:off x="6361671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Freeform 16944"/>
            <p:cNvSpPr/>
            <p:nvPr/>
          </p:nvSpPr>
          <p:spPr>
            <a:xfrm>
              <a:off x="6468262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16945"/>
            <p:cNvSpPr/>
            <p:nvPr/>
          </p:nvSpPr>
          <p:spPr>
            <a:xfrm>
              <a:off x="6574840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Freeform 16946"/>
            <p:cNvSpPr/>
            <p:nvPr/>
          </p:nvSpPr>
          <p:spPr>
            <a:xfrm>
              <a:off x="6681419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Freeform 16947"/>
            <p:cNvSpPr/>
            <p:nvPr/>
          </p:nvSpPr>
          <p:spPr>
            <a:xfrm>
              <a:off x="6788010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Freeform 16948"/>
            <p:cNvSpPr/>
            <p:nvPr/>
          </p:nvSpPr>
          <p:spPr>
            <a:xfrm>
              <a:off x="6894588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Freeform 16949"/>
            <p:cNvSpPr/>
            <p:nvPr/>
          </p:nvSpPr>
          <p:spPr>
            <a:xfrm>
              <a:off x="6148501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16950"/>
            <p:cNvSpPr/>
            <p:nvPr/>
          </p:nvSpPr>
          <p:spPr>
            <a:xfrm>
              <a:off x="625509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Freeform 16951"/>
            <p:cNvSpPr/>
            <p:nvPr/>
          </p:nvSpPr>
          <p:spPr>
            <a:xfrm>
              <a:off x="6361671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Freeform 16952"/>
            <p:cNvSpPr/>
            <p:nvPr/>
          </p:nvSpPr>
          <p:spPr>
            <a:xfrm>
              <a:off x="6468262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Freeform 16953"/>
            <p:cNvSpPr/>
            <p:nvPr/>
          </p:nvSpPr>
          <p:spPr>
            <a:xfrm>
              <a:off x="6574840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Freeform 16954"/>
            <p:cNvSpPr/>
            <p:nvPr/>
          </p:nvSpPr>
          <p:spPr>
            <a:xfrm>
              <a:off x="6681419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16955"/>
            <p:cNvSpPr/>
            <p:nvPr/>
          </p:nvSpPr>
          <p:spPr>
            <a:xfrm>
              <a:off x="6788010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Freeform 16956"/>
            <p:cNvSpPr/>
            <p:nvPr/>
          </p:nvSpPr>
          <p:spPr>
            <a:xfrm>
              <a:off x="6894588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Freeform 16957"/>
            <p:cNvSpPr/>
            <p:nvPr/>
          </p:nvSpPr>
          <p:spPr>
            <a:xfrm>
              <a:off x="6148501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Freeform 16958"/>
            <p:cNvSpPr/>
            <p:nvPr/>
          </p:nvSpPr>
          <p:spPr>
            <a:xfrm>
              <a:off x="625509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Freeform 16959"/>
            <p:cNvSpPr/>
            <p:nvPr/>
          </p:nvSpPr>
          <p:spPr>
            <a:xfrm>
              <a:off x="6361671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16960"/>
            <p:cNvSpPr/>
            <p:nvPr/>
          </p:nvSpPr>
          <p:spPr>
            <a:xfrm>
              <a:off x="6468262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Freeform 16961"/>
            <p:cNvSpPr/>
            <p:nvPr/>
          </p:nvSpPr>
          <p:spPr>
            <a:xfrm>
              <a:off x="6574840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Freeform 16962"/>
            <p:cNvSpPr/>
            <p:nvPr/>
          </p:nvSpPr>
          <p:spPr>
            <a:xfrm>
              <a:off x="6681419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Freeform 16963"/>
            <p:cNvSpPr/>
            <p:nvPr/>
          </p:nvSpPr>
          <p:spPr>
            <a:xfrm>
              <a:off x="6788010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Freeform 16964"/>
            <p:cNvSpPr/>
            <p:nvPr/>
          </p:nvSpPr>
          <p:spPr>
            <a:xfrm>
              <a:off x="6894588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16965"/>
            <p:cNvSpPr/>
            <p:nvPr/>
          </p:nvSpPr>
          <p:spPr>
            <a:xfrm>
              <a:off x="6148501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Freeform 16966"/>
            <p:cNvSpPr/>
            <p:nvPr/>
          </p:nvSpPr>
          <p:spPr>
            <a:xfrm>
              <a:off x="625509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Freeform 16967"/>
            <p:cNvSpPr/>
            <p:nvPr/>
          </p:nvSpPr>
          <p:spPr>
            <a:xfrm>
              <a:off x="6361671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0" name="Freeform 16968"/>
            <p:cNvSpPr/>
            <p:nvPr/>
          </p:nvSpPr>
          <p:spPr>
            <a:xfrm>
              <a:off x="6468262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Freeform 16969"/>
            <p:cNvSpPr/>
            <p:nvPr/>
          </p:nvSpPr>
          <p:spPr>
            <a:xfrm>
              <a:off x="6574840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16970"/>
            <p:cNvSpPr/>
            <p:nvPr/>
          </p:nvSpPr>
          <p:spPr>
            <a:xfrm>
              <a:off x="6681419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Freeform 16971"/>
            <p:cNvSpPr/>
            <p:nvPr/>
          </p:nvSpPr>
          <p:spPr>
            <a:xfrm>
              <a:off x="6788010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" name="Freeform 16972"/>
            <p:cNvSpPr/>
            <p:nvPr/>
          </p:nvSpPr>
          <p:spPr>
            <a:xfrm>
              <a:off x="6894588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Freeform 16973"/>
            <p:cNvSpPr/>
            <p:nvPr/>
          </p:nvSpPr>
          <p:spPr>
            <a:xfrm>
              <a:off x="6148501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Freeform 16974"/>
            <p:cNvSpPr/>
            <p:nvPr/>
          </p:nvSpPr>
          <p:spPr>
            <a:xfrm>
              <a:off x="625509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16975"/>
            <p:cNvSpPr/>
            <p:nvPr/>
          </p:nvSpPr>
          <p:spPr>
            <a:xfrm>
              <a:off x="6361671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Freeform 16976"/>
            <p:cNvSpPr/>
            <p:nvPr/>
          </p:nvSpPr>
          <p:spPr>
            <a:xfrm>
              <a:off x="6468262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Freeform 16977"/>
            <p:cNvSpPr/>
            <p:nvPr/>
          </p:nvSpPr>
          <p:spPr>
            <a:xfrm>
              <a:off x="6574840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Freeform 16978"/>
            <p:cNvSpPr/>
            <p:nvPr/>
          </p:nvSpPr>
          <p:spPr>
            <a:xfrm>
              <a:off x="6681419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Freeform 16979"/>
            <p:cNvSpPr/>
            <p:nvPr/>
          </p:nvSpPr>
          <p:spPr>
            <a:xfrm>
              <a:off x="6788010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16980"/>
            <p:cNvSpPr/>
            <p:nvPr/>
          </p:nvSpPr>
          <p:spPr>
            <a:xfrm>
              <a:off x="6894588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Freeform 16981"/>
            <p:cNvSpPr/>
            <p:nvPr/>
          </p:nvSpPr>
          <p:spPr>
            <a:xfrm>
              <a:off x="6148501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Freeform 16982"/>
            <p:cNvSpPr/>
            <p:nvPr/>
          </p:nvSpPr>
          <p:spPr>
            <a:xfrm>
              <a:off x="625509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Freeform 16983"/>
            <p:cNvSpPr/>
            <p:nvPr/>
          </p:nvSpPr>
          <p:spPr>
            <a:xfrm>
              <a:off x="6361671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Freeform 16984"/>
            <p:cNvSpPr/>
            <p:nvPr/>
          </p:nvSpPr>
          <p:spPr>
            <a:xfrm>
              <a:off x="6468262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Freeform 16985"/>
            <p:cNvSpPr/>
            <p:nvPr/>
          </p:nvSpPr>
          <p:spPr>
            <a:xfrm>
              <a:off x="6574840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Freeform 16986"/>
            <p:cNvSpPr/>
            <p:nvPr/>
          </p:nvSpPr>
          <p:spPr>
            <a:xfrm>
              <a:off x="6681419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Freeform 16987"/>
            <p:cNvSpPr/>
            <p:nvPr/>
          </p:nvSpPr>
          <p:spPr>
            <a:xfrm>
              <a:off x="6788010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Freeform 16988"/>
            <p:cNvSpPr/>
            <p:nvPr/>
          </p:nvSpPr>
          <p:spPr>
            <a:xfrm>
              <a:off x="6894588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Freeform 16989"/>
            <p:cNvSpPr/>
            <p:nvPr/>
          </p:nvSpPr>
          <p:spPr>
            <a:xfrm>
              <a:off x="7001179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Freeform 16990"/>
            <p:cNvSpPr/>
            <p:nvPr/>
          </p:nvSpPr>
          <p:spPr>
            <a:xfrm>
              <a:off x="7107770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Freeform 16991"/>
            <p:cNvSpPr/>
            <p:nvPr/>
          </p:nvSpPr>
          <p:spPr>
            <a:xfrm>
              <a:off x="7214349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Freeform 16992"/>
            <p:cNvSpPr/>
            <p:nvPr/>
          </p:nvSpPr>
          <p:spPr>
            <a:xfrm>
              <a:off x="732092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Freeform 16993"/>
            <p:cNvSpPr/>
            <p:nvPr/>
          </p:nvSpPr>
          <p:spPr>
            <a:xfrm>
              <a:off x="742751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Freeform 16994"/>
            <p:cNvSpPr/>
            <p:nvPr/>
          </p:nvSpPr>
          <p:spPr>
            <a:xfrm>
              <a:off x="753409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Freeform 16995"/>
            <p:cNvSpPr/>
            <p:nvPr/>
          </p:nvSpPr>
          <p:spPr>
            <a:xfrm>
              <a:off x="764068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" name="Freeform 16996"/>
            <p:cNvSpPr/>
            <p:nvPr/>
          </p:nvSpPr>
          <p:spPr>
            <a:xfrm>
              <a:off x="7747266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Freeform 16997"/>
            <p:cNvSpPr/>
            <p:nvPr/>
          </p:nvSpPr>
          <p:spPr>
            <a:xfrm>
              <a:off x="7001179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Freeform 16998"/>
            <p:cNvSpPr/>
            <p:nvPr/>
          </p:nvSpPr>
          <p:spPr>
            <a:xfrm>
              <a:off x="7107770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Freeform 16999"/>
            <p:cNvSpPr/>
            <p:nvPr/>
          </p:nvSpPr>
          <p:spPr>
            <a:xfrm>
              <a:off x="7214349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Freeform 17000"/>
            <p:cNvSpPr/>
            <p:nvPr/>
          </p:nvSpPr>
          <p:spPr>
            <a:xfrm>
              <a:off x="732092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Freeform 17001"/>
            <p:cNvSpPr/>
            <p:nvPr/>
          </p:nvSpPr>
          <p:spPr>
            <a:xfrm>
              <a:off x="7427518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Freeform 17002"/>
            <p:cNvSpPr/>
            <p:nvPr/>
          </p:nvSpPr>
          <p:spPr>
            <a:xfrm>
              <a:off x="753409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5" name="Freeform 17003"/>
            <p:cNvSpPr/>
            <p:nvPr/>
          </p:nvSpPr>
          <p:spPr>
            <a:xfrm>
              <a:off x="7640688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Freeform 17004"/>
            <p:cNvSpPr/>
            <p:nvPr/>
          </p:nvSpPr>
          <p:spPr>
            <a:xfrm>
              <a:off x="7747266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7" name="Freeform 17005"/>
            <p:cNvSpPr/>
            <p:nvPr/>
          </p:nvSpPr>
          <p:spPr>
            <a:xfrm>
              <a:off x="7001179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8" name="Freeform 17006"/>
            <p:cNvSpPr/>
            <p:nvPr/>
          </p:nvSpPr>
          <p:spPr>
            <a:xfrm>
              <a:off x="7107770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Freeform 17007"/>
            <p:cNvSpPr/>
            <p:nvPr/>
          </p:nvSpPr>
          <p:spPr>
            <a:xfrm>
              <a:off x="7214349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Freeform 17008"/>
            <p:cNvSpPr/>
            <p:nvPr/>
          </p:nvSpPr>
          <p:spPr>
            <a:xfrm>
              <a:off x="732092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1" name="Freeform 17009"/>
            <p:cNvSpPr/>
            <p:nvPr/>
          </p:nvSpPr>
          <p:spPr>
            <a:xfrm>
              <a:off x="742751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Freeform 17010"/>
            <p:cNvSpPr/>
            <p:nvPr/>
          </p:nvSpPr>
          <p:spPr>
            <a:xfrm>
              <a:off x="753409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Freeform 17011"/>
            <p:cNvSpPr/>
            <p:nvPr/>
          </p:nvSpPr>
          <p:spPr>
            <a:xfrm>
              <a:off x="764068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4" name="Freeform 17012"/>
            <p:cNvSpPr/>
            <p:nvPr/>
          </p:nvSpPr>
          <p:spPr>
            <a:xfrm>
              <a:off x="7747266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Freeform 17013"/>
            <p:cNvSpPr/>
            <p:nvPr/>
          </p:nvSpPr>
          <p:spPr>
            <a:xfrm>
              <a:off x="7001179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6" name="Freeform 17014"/>
            <p:cNvSpPr/>
            <p:nvPr/>
          </p:nvSpPr>
          <p:spPr>
            <a:xfrm>
              <a:off x="7107770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7" name="Freeform 17015"/>
            <p:cNvSpPr/>
            <p:nvPr/>
          </p:nvSpPr>
          <p:spPr>
            <a:xfrm>
              <a:off x="7214349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8" name="Freeform 17016"/>
            <p:cNvSpPr/>
            <p:nvPr/>
          </p:nvSpPr>
          <p:spPr>
            <a:xfrm>
              <a:off x="732092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Freeform 17017"/>
            <p:cNvSpPr/>
            <p:nvPr/>
          </p:nvSpPr>
          <p:spPr>
            <a:xfrm>
              <a:off x="7427518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0" name="Freeform 17018"/>
            <p:cNvSpPr/>
            <p:nvPr/>
          </p:nvSpPr>
          <p:spPr>
            <a:xfrm>
              <a:off x="753409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Freeform 17019"/>
            <p:cNvSpPr/>
            <p:nvPr/>
          </p:nvSpPr>
          <p:spPr>
            <a:xfrm>
              <a:off x="7640688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2" name="Freeform 17020"/>
            <p:cNvSpPr/>
            <p:nvPr/>
          </p:nvSpPr>
          <p:spPr>
            <a:xfrm>
              <a:off x="7747266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Freeform 17021"/>
            <p:cNvSpPr/>
            <p:nvPr/>
          </p:nvSpPr>
          <p:spPr>
            <a:xfrm>
              <a:off x="7001179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Freeform 17022"/>
            <p:cNvSpPr/>
            <p:nvPr/>
          </p:nvSpPr>
          <p:spPr>
            <a:xfrm>
              <a:off x="7107770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5" name="Freeform 17023"/>
            <p:cNvSpPr/>
            <p:nvPr/>
          </p:nvSpPr>
          <p:spPr>
            <a:xfrm>
              <a:off x="7214349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17024"/>
            <p:cNvSpPr/>
            <p:nvPr/>
          </p:nvSpPr>
          <p:spPr>
            <a:xfrm>
              <a:off x="732092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7" name="Freeform 17025"/>
            <p:cNvSpPr/>
            <p:nvPr/>
          </p:nvSpPr>
          <p:spPr>
            <a:xfrm>
              <a:off x="7427518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8" name="Freeform 17026"/>
            <p:cNvSpPr/>
            <p:nvPr/>
          </p:nvSpPr>
          <p:spPr>
            <a:xfrm>
              <a:off x="753409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Freeform 17027"/>
            <p:cNvSpPr/>
            <p:nvPr/>
          </p:nvSpPr>
          <p:spPr>
            <a:xfrm>
              <a:off x="7640688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Freeform 17028"/>
            <p:cNvSpPr/>
            <p:nvPr/>
          </p:nvSpPr>
          <p:spPr>
            <a:xfrm>
              <a:off x="7747266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1" name="Freeform 17029"/>
            <p:cNvSpPr/>
            <p:nvPr/>
          </p:nvSpPr>
          <p:spPr>
            <a:xfrm>
              <a:off x="7001179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2" name="Freeform 17030"/>
            <p:cNvSpPr/>
            <p:nvPr/>
          </p:nvSpPr>
          <p:spPr>
            <a:xfrm>
              <a:off x="7107758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3" name="Freeform 17031"/>
            <p:cNvSpPr/>
            <p:nvPr/>
          </p:nvSpPr>
          <p:spPr>
            <a:xfrm>
              <a:off x="7214349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4" name="Freeform 17032"/>
            <p:cNvSpPr/>
            <p:nvPr/>
          </p:nvSpPr>
          <p:spPr>
            <a:xfrm>
              <a:off x="732092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5" name="Freeform 17033"/>
            <p:cNvSpPr/>
            <p:nvPr/>
          </p:nvSpPr>
          <p:spPr>
            <a:xfrm>
              <a:off x="7427518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6" name="Freeform 17034"/>
            <p:cNvSpPr/>
            <p:nvPr/>
          </p:nvSpPr>
          <p:spPr>
            <a:xfrm>
              <a:off x="753409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7" name="Freeform 17035"/>
            <p:cNvSpPr/>
            <p:nvPr/>
          </p:nvSpPr>
          <p:spPr>
            <a:xfrm>
              <a:off x="7640688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Freeform 17036"/>
            <p:cNvSpPr/>
            <p:nvPr/>
          </p:nvSpPr>
          <p:spPr>
            <a:xfrm>
              <a:off x="7747266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9" name="Freeform 17037"/>
            <p:cNvSpPr/>
            <p:nvPr/>
          </p:nvSpPr>
          <p:spPr>
            <a:xfrm>
              <a:off x="7001179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Freeform 17038"/>
            <p:cNvSpPr/>
            <p:nvPr/>
          </p:nvSpPr>
          <p:spPr>
            <a:xfrm>
              <a:off x="7107770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1" name="Freeform 17039"/>
            <p:cNvSpPr/>
            <p:nvPr/>
          </p:nvSpPr>
          <p:spPr>
            <a:xfrm>
              <a:off x="7214349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2" name="Freeform 17040"/>
            <p:cNvSpPr/>
            <p:nvPr/>
          </p:nvSpPr>
          <p:spPr>
            <a:xfrm>
              <a:off x="732092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3" name="Freeform 17041"/>
            <p:cNvSpPr/>
            <p:nvPr/>
          </p:nvSpPr>
          <p:spPr>
            <a:xfrm>
              <a:off x="7427518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4" name="Freeform 17042"/>
            <p:cNvSpPr/>
            <p:nvPr/>
          </p:nvSpPr>
          <p:spPr>
            <a:xfrm>
              <a:off x="753409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5" name="Freeform 17043"/>
            <p:cNvSpPr/>
            <p:nvPr/>
          </p:nvSpPr>
          <p:spPr>
            <a:xfrm>
              <a:off x="7640688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6" name="Freeform 17044"/>
            <p:cNvSpPr/>
            <p:nvPr/>
          </p:nvSpPr>
          <p:spPr>
            <a:xfrm>
              <a:off x="7747266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7" name="Freeform 17045"/>
            <p:cNvSpPr/>
            <p:nvPr/>
          </p:nvSpPr>
          <p:spPr>
            <a:xfrm>
              <a:off x="7001179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8" name="Freeform 17046"/>
            <p:cNvSpPr/>
            <p:nvPr/>
          </p:nvSpPr>
          <p:spPr>
            <a:xfrm>
              <a:off x="7107770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9" name="Freeform 17047"/>
            <p:cNvSpPr/>
            <p:nvPr/>
          </p:nvSpPr>
          <p:spPr>
            <a:xfrm>
              <a:off x="7214349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0" name="Freeform 17048"/>
            <p:cNvSpPr/>
            <p:nvPr/>
          </p:nvSpPr>
          <p:spPr>
            <a:xfrm>
              <a:off x="732092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1" name="Freeform 17049"/>
            <p:cNvSpPr/>
            <p:nvPr/>
          </p:nvSpPr>
          <p:spPr>
            <a:xfrm>
              <a:off x="7427518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2" name="Freeform 17050"/>
            <p:cNvSpPr/>
            <p:nvPr/>
          </p:nvSpPr>
          <p:spPr>
            <a:xfrm>
              <a:off x="753409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3" name="Freeform 17051"/>
            <p:cNvSpPr/>
            <p:nvPr/>
          </p:nvSpPr>
          <p:spPr>
            <a:xfrm>
              <a:off x="7640688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4" name="Freeform 17052"/>
            <p:cNvSpPr/>
            <p:nvPr/>
          </p:nvSpPr>
          <p:spPr>
            <a:xfrm>
              <a:off x="7747266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5" name="Freeform 17053"/>
            <p:cNvSpPr/>
            <p:nvPr/>
          </p:nvSpPr>
          <p:spPr>
            <a:xfrm>
              <a:off x="5295828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6" name="Freeform 17054"/>
            <p:cNvSpPr/>
            <p:nvPr/>
          </p:nvSpPr>
          <p:spPr>
            <a:xfrm>
              <a:off x="4443155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7" name="Freeform 17055"/>
            <p:cNvSpPr/>
            <p:nvPr/>
          </p:nvSpPr>
          <p:spPr>
            <a:xfrm>
              <a:off x="7001177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8" name="Freeform 17056"/>
            <p:cNvSpPr/>
            <p:nvPr/>
          </p:nvSpPr>
          <p:spPr>
            <a:xfrm>
              <a:off x="6148504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9" name="Freeform 17057"/>
            <p:cNvSpPr/>
            <p:nvPr/>
          </p:nvSpPr>
          <p:spPr>
            <a:xfrm>
              <a:off x="7853852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0" name="Freeform 17058"/>
            <p:cNvSpPr/>
            <p:nvPr/>
          </p:nvSpPr>
          <p:spPr>
            <a:xfrm>
              <a:off x="762000" y="1676400"/>
              <a:ext cx="1600200" cy="1600200"/>
            </a:xfrm>
            <a:custGeom>
              <a:avLst/>
              <a:gdLst/>
              <a:ahLst/>
              <a:cxnLst/>
              <a:rect l="0" t="0" r="0" b="0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100000"/>
              </a:srgbClr>
            </a:solidFill>
            <a:ln w="1905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Freeform 17059"/>
            <p:cNvSpPr/>
            <p:nvPr/>
          </p:nvSpPr>
          <p:spPr>
            <a:xfrm>
              <a:off x="1491132" y="18943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2" name="Freeform 17060"/>
            <p:cNvSpPr/>
            <p:nvPr/>
          </p:nvSpPr>
          <p:spPr>
            <a:xfrm>
              <a:off x="914400" y="1905000"/>
              <a:ext cx="1295400" cy="533400"/>
            </a:xfrm>
            <a:custGeom>
              <a:avLst/>
              <a:gdLst/>
              <a:ahLst/>
              <a:cxnLst/>
              <a:rect l="0" t="0" r="0" b="0"/>
              <a:pathLst>
                <a:path w="1295400" h="533400">
                  <a:moveTo>
                    <a:pt x="0" y="0"/>
                  </a:moveTo>
                  <a:lnTo>
                    <a:pt x="1295400" y="0"/>
                  </a:lnTo>
                  <a:lnTo>
                    <a:pt x="1295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3" name="Freeform 17061"/>
            <p:cNvSpPr/>
            <p:nvPr/>
          </p:nvSpPr>
          <p:spPr>
            <a:xfrm>
              <a:off x="914400" y="2667000"/>
              <a:ext cx="1295400" cy="381000"/>
            </a:xfrm>
            <a:custGeom>
              <a:avLst/>
              <a:gdLst/>
              <a:ahLst/>
              <a:cxnLst/>
              <a:rect l="0" t="0" r="0" b="0"/>
              <a:pathLst>
                <a:path w="1295400" h="381000">
                  <a:moveTo>
                    <a:pt x="0" y="0"/>
                  </a:moveTo>
                  <a:lnTo>
                    <a:pt x="1295400" y="0"/>
                  </a:lnTo>
                  <a:lnTo>
                    <a:pt x="12954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4" name="Freeform 17062"/>
            <p:cNvSpPr/>
            <p:nvPr/>
          </p:nvSpPr>
          <p:spPr>
            <a:xfrm>
              <a:off x="3810000" y="3962400"/>
              <a:ext cx="4114800" cy="2057400"/>
            </a:xfrm>
            <a:custGeom>
              <a:avLst/>
              <a:gdLst/>
              <a:ahLst/>
              <a:cxnLst/>
              <a:rect l="0" t="0" r="0" b="0"/>
              <a:pathLst>
                <a:path w="4114800" h="2057400">
                  <a:moveTo>
                    <a:pt x="0" y="0"/>
                  </a:moveTo>
                  <a:lnTo>
                    <a:pt x="4114800" y="0"/>
                  </a:lnTo>
                  <a:lnTo>
                    <a:pt x="41148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" name="Freeform 17063"/>
            <p:cNvSpPr/>
            <p:nvPr/>
          </p:nvSpPr>
          <p:spPr>
            <a:xfrm>
              <a:off x="5796432" y="41803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6" name="Freeform 17064"/>
            <p:cNvSpPr/>
            <p:nvPr/>
          </p:nvSpPr>
          <p:spPr>
            <a:xfrm>
              <a:off x="4443412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7" name="Freeform 17065"/>
            <p:cNvSpPr/>
            <p:nvPr/>
          </p:nvSpPr>
          <p:spPr>
            <a:xfrm>
              <a:off x="4549978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8" name="Freeform 17066"/>
            <p:cNvSpPr/>
            <p:nvPr/>
          </p:nvSpPr>
          <p:spPr>
            <a:xfrm>
              <a:off x="4656531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9" name="Freeform 17067"/>
            <p:cNvSpPr/>
            <p:nvPr/>
          </p:nvSpPr>
          <p:spPr>
            <a:xfrm>
              <a:off x="4763096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0" name="Freeform 17068"/>
            <p:cNvSpPr/>
            <p:nvPr/>
          </p:nvSpPr>
          <p:spPr>
            <a:xfrm>
              <a:off x="4869662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1" name="Freeform 17069"/>
            <p:cNvSpPr/>
            <p:nvPr/>
          </p:nvSpPr>
          <p:spPr>
            <a:xfrm>
              <a:off x="4976215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2" name="Freeform 17070"/>
            <p:cNvSpPr/>
            <p:nvPr/>
          </p:nvSpPr>
          <p:spPr>
            <a:xfrm>
              <a:off x="5082781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3" name="Freeform 17071"/>
            <p:cNvSpPr/>
            <p:nvPr/>
          </p:nvSpPr>
          <p:spPr>
            <a:xfrm>
              <a:off x="5189334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4" name="Freeform 17072"/>
            <p:cNvSpPr/>
            <p:nvPr/>
          </p:nvSpPr>
          <p:spPr>
            <a:xfrm>
              <a:off x="4443412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5" name="Freeform 17073"/>
            <p:cNvSpPr/>
            <p:nvPr/>
          </p:nvSpPr>
          <p:spPr>
            <a:xfrm>
              <a:off x="4549978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6" name="Freeform 17074"/>
            <p:cNvSpPr/>
            <p:nvPr/>
          </p:nvSpPr>
          <p:spPr>
            <a:xfrm>
              <a:off x="4656531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7" name="Freeform 17075"/>
            <p:cNvSpPr/>
            <p:nvPr/>
          </p:nvSpPr>
          <p:spPr>
            <a:xfrm>
              <a:off x="4763096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8" name="Freeform 17076"/>
            <p:cNvSpPr/>
            <p:nvPr/>
          </p:nvSpPr>
          <p:spPr>
            <a:xfrm>
              <a:off x="4869662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9" name="Freeform 17077"/>
            <p:cNvSpPr/>
            <p:nvPr/>
          </p:nvSpPr>
          <p:spPr>
            <a:xfrm>
              <a:off x="4976215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0" name="Freeform 17078"/>
            <p:cNvSpPr/>
            <p:nvPr/>
          </p:nvSpPr>
          <p:spPr>
            <a:xfrm>
              <a:off x="5082781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1" name="Freeform 17079"/>
            <p:cNvSpPr/>
            <p:nvPr/>
          </p:nvSpPr>
          <p:spPr>
            <a:xfrm>
              <a:off x="5189334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2" name="Freeform 17080"/>
            <p:cNvSpPr/>
            <p:nvPr/>
          </p:nvSpPr>
          <p:spPr>
            <a:xfrm>
              <a:off x="4443412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3" name="Freeform 17081"/>
            <p:cNvSpPr/>
            <p:nvPr/>
          </p:nvSpPr>
          <p:spPr>
            <a:xfrm>
              <a:off x="4549978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4" name="Freeform 17082"/>
            <p:cNvSpPr/>
            <p:nvPr/>
          </p:nvSpPr>
          <p:spPr>
            <a:xfrm>
              <a:off x="4656531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5" name="Freeform 17083"/>
            <p:cNvSpPr/>
            <p:nvPr/>
          </p:nvSpPr>
          <p:spPr>
            <a:xfrm>
              <a:off x="4763096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6" name="Freeform 17084"/>
            <p:cNvSpPr/>
            <p:nvPr/>
          </p:nvSpPr>
          <p:spPr>
            <a:xfrm>
              <a:off x="4869662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7" name="Freeform 17085"/>
            <p:cNvSpPr/>
            <p:nvPr/>
          </p:nvSpPr>
          <p:spPr>
            <a:xfrm>
              <a:off x="4976215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8" name="Freeform 17086"/>
            <p:cNvSpPr/>
            <p:nvPr/>
          </p:nvSpPr>
          <p:spPr>
            <a:xfrm>
              <a:off x="5082781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9" name="Freeform 17087"/>
            <p:cNvSpPr/>
            <p:nvPr/>
          </p:nvSpPr>
          <p:spPr>
            <a:xfrm>
              <a:off x="5189334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0" name="Freeform 17088"/>
            <p:cNvSpPr/>
            <p:nvPr/>
          </p:nvSpPr>
          <p:spPr>
            <a:xfrm>
              <a:off x="4443412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Freeform 17089"/>
            <p:cNvSpPr/>
            <p:nvPr/>
          </p:nvSpPr>
          <p:spPr>
            <a:xfrm>
              <a:off x="4549978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2" name="Freeform 17090"/>
            <p:cNvSpPr/>
            <p:nvPr/>
          </p:nvSpPr>
          <p:spPr>
            <a:xfrm>
              <a:off x="4656531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3" name="Freeform 17091"/>
            <p:cNvSpPr/>
            <p:nvPr/>
          </p:nvSpPr>
          <p:spPr>
            <a:xfrm>
              <a:off x="4763096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4" name="Freeform 17092"/>
            <p:cNvSpPr/>
            <p:nvPr/>
          </p:nvSpPr>
          <p:spPr>
            <a:xfrm>
              <a:off x="4869662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5" name="Freeform 17093"/>
            <p:cNvSpPr/>
            <p:nvPr/>
          </p:nvSpPr>
          <p:spPr>
            <a:xfrm>
              <a:off x="4976215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6" name="Freeform 17094"/>
            <p:cNvSpPr/>
            <p:nvPr/>
          </p:nvSpPr>
          <p:spPr>
            <a:xfrm>
              <a:off x="5082781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7" name="Freeform 17095"/>
            <p:cNvSpPr/>
            <p:nvPr/>
          </p:nvSpPr>
          <p:spPr>
            <a:xfrm>
              <a:off x="5189334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8" name="Freeform 17096"/>
            <p:cNvSpPr/>
            <p:nvPr/>
          </p:nvSpPr>
          <p:spPr>
            <a:xfrm>
              <a:off x="4443412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9" name="Freeform 17097"/>
            <p:cNvSpPr/>
            <p:nvPr/>
          </p:nvSpPr>
          <p:spPr>
            <a:xfrm>
              <a:off x="4549978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0" name="Freeform 17098"/>
            <p:cNvSpPr/>
            <p:nvPr/>
          </p:nvSpPr>
          <p:spPr>
            <a:xfrm>
              <a:off x="4656531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1" name="Freeform 17099"/>
            <p:cNvSpPr/>
            <p:nvPr/>
          </p:nvSpPr>
          <p:spPr>
            <a:xfrm>
              <a:off x="4763096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2" name="Freeform 17100"/>
            <p:cNvSpPr/>
            <p:nvPr/>
          </p:nvSpPr>
          <p:spPr>
            <a:xfrm>
              <a:off x="4869662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3" name="Freeform 17101"/>
            <p:cNvSpPr/>
            <p:nvPr/>
          </p:nvSpPr>
          <p:spPr>
            <a:xfrm>
              <a:off x="4976215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4" name="Freeform 17102"/>
            <p:cNvSpPr/>
            <p:nvPr/>
          </p:nvSpPr>
          <p:spPr>
            <a:xfrm>
              <a:off x="5082781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5" name="Freeform 17103"/>
            <p:cNvSpPr/>
            <p:nvPr/>
          </p:nvSpPr>
          <p:spPr>
            <a:xfrm>
              <a:off x="5189334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6" name="Freeform 17104"/>
            <p:cNvSpPr/>
            <p:nvPr/>
          </p:nvSpPr>
          <p:spPr>
            <a:xfrm>
              <a:off x="4443412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7" name="Freeform 17105"/>
            <p:cNvSpPr/>
            <p:nvPr/>
          </p:nvSpPr>
          <p:spPr>
            <a:xfrm>
              <a:off x="4549978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Freeform 17106"/>
            <p:cNvSpPr/>
            <p:nvPr/>
          </p:nvSpPr>
          <p:spPr>
            <a:xfrm>
              <a:off x="4656531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9" name="Freeform 17107"/>
            <p:cNvSpPr/>
            <p:nvPr/>
          </p:nvSpPr>
          <p:spPr>
            <a:xfrm>
              <a:off x="4763096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0" name="Freeform 17108"/>
            <p:cNvSpPr/>
            <p:nvPr/>
          </p:nvSpPr>
          <p:spPr>
            <a:xfrm>
              <a:off x="4869662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1" name="Freeform 17109"/>
            <p:cNvSpPr/>
            <p:nvPr/>
          </p:nvSpPr>
          <p:spPr>
            <a:xfrm>
              <a:off x="4976215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2" name="Freeform 17110"/>
            <p:cNvSpPr/>
            <p:nvPr/>
          </p:nvSpPr>
          <p:spPr>
            <a:xfrm>
              <a:off x="5082781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3" name="Freeform 17111"/>
            <p:cNvSpPr/>
            <p:nvPr/>
          </p:nvSpPr>
          <p:spPr>
            <a:xfrm>
              <a:off x="5189334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4" name="Freeform 17112"/>
            <p:cNvSpPr/>
            <p:nvPr/>
          </p:nvSpPr>
          <p:spPr>
            <a:xfrm>
              <a:off x="4443412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5" name="Freeform 17113"/>
            <p:cNvSpPr/>
            <p:nvPr/>
          </p:nvSpPr>
          <p:spPr>
            <a:xfrm>
              <a:off x="4549978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6" name="Freeform 17114"/>
            <p:cNvSpPr/>
            <p:nvPr/>
          </p:nvSpPr>
          <p:spPr>
            <a:xfrm>
              <a:off x="4656531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7" name="Freeform 17115"/>
            <p:cNvSpPr/>
            <p:nvPr/>
          </p:nvSpPr>
          <p:spPr>
            <a:xfrm>
              <a:off x="4763096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8" name="Freeform 17116"/>
            <p:cNvSpPr/>
            <p:nvPr/>
          </p:nvSpPr>
          <p:spPr>
            <a:xfrm>
              <a:off x="4869662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9" name="Freeform 17117"/>
            <p:cNvSpPr/>
            <p:nvPr/>
          </p:nvSpPr>
          <p:spPr>
            <a:xfrm>
              <a:off x="4976215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0" name="Freeform 17118"/>
            <p:cNvSpPr/>
            <p:nvPr/>
          </p:nvSpPr>
          <p:spPr>
            <a:xfrm>
              <a:off x="5082781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1" name="Freeform 17119"/>
            <p:cNvSpPr/>
            <p:nvPr/>
          </p:nvSpPr>
          <p:spPr>
            <a:xfrm>
              <a:off x="5189334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2" name="Freeform 17120"/>
            <p:cNvSpPr/>
            <p:nvPr/>
          </p:nvSpPr>
          <p:spPr>
            <a:xfrm>
              <a:off x="4443412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3" name="Freeform 17121"/>
            <p:cNvSpPr/>
            <p:nvPr/>
          </p:nvSpPr>
          <p:spPr>
            <a:xfrm>
              <a:off x="4549978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4" name="Freeform 17122"/>
            <p:cNvSpPr/>
            <p:nvPr/>
          </p:nvSpPr>
          <p:spPr>
            <a:xfrm>
              <a:off x="4656531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5" name="Freeform 17123"/>
            <p:cNvSpPr/>
            <p:nvPr/>
          </p:nvSpPr>
          <p:spPr>
            <a:xfrm>
              <a:off x="4763096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6" name="Freeform 17124"/>
            <p:cNvSpPr/>
            <p:nvPr/>
          </p:nvSpPr>
          <p:spPr>
            <a:xfrm>
              <a:off x="4869662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7" name="Freeform 17125"/>
            <p:cNvSpPr/>
            <p:nvPr/>
          </p:nvSpPr>
          <p:spPr>
            <a:xfrm>
              <a:off x="4976215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8" name="Freeform 17126"/>
            <p:cNvSpPr/>
            <p:nvPr/>
          </p:nvSpPr>
          <p:spPr>
            <a:xfrm>
              <a:off x="5082781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9" name="Freeform 17127"/>
            <p:cNvSpPr/>
            <p:nvPr/>
          </p:nvSpPr>
          <p:spPr>
            <a:xfrm>
              <a:off x="5189334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0" name="Freeform 17128"/>
            <p:cNvSpPr/>
            <p:nvPr/>
          </p:nvSpPr>
          <p:spPr>
            <a:xfrm>
              <a:off x="5295900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1" name="Freeform 17129"/>
            <p:cNvSpPr/>
            <p:nvPr/>
          </p:nvSpPr>
          <p:spPr>
            <a:xfrm>
              <a:off x="5402465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2" name="Freeform 17130"/>
            <p:cNvSpPr/>
            <p:nvPr/>
          </p:nvSpPr>
          <p:spPr>
            <a:xfrm>
              <a:off x="5509018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3" name="Freeform 17131"/>
            <p:cNvSpPr/>
            <p:nvPr/>
          </p:nvSpPr>
          <p:spPr>
            <a:xfrm>
              <a:off x="5615584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4" name="Freeform 17132"/>
            <p:cNvSpPr/>
            <p:nvPr/>
          </p:nvSpPr>
          <p:spPr>
            <a:xfrm>
              <a:off x="5722149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5" name="Freeform 17133"/>
            <p:cNvSpPr/>
            <p:nvPr/>
          </p:nvSpPr>
          <p:spPr>
            <a:xfrm>
              <a:off x="5828703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6" name="Freeform 17134"/>
            <p:cNvSpPr/>
            <p:nvPr/>
          </p:nvSpPr>
          <p:spPr>
            <a:xfrm>
              <a:off x="5935268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7" name="Freeform 17135"/>
            <p:cNvSpPr/>
            <p:nvPr/>
          </p:nvSpPr>
          <p:spPr>
            <a:xfrm>
              <a:off x="6041821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8" name="Freeform 17136"/>
            <p:cNvSpPr/>
            <p:nvPr/>
          </p:nvSpPr>
          <p:spPr>
            <a:xfrm>
              <a:off x="5295900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9" name="Freeform 17137"/>
            <p:cNvSpPr/>
            <p:nvPr/>
          </p:nvSpPr>
          <p:spPr>
            <a:xfrm>
              <a:off x="5402465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0" name="Freeform 17138"/>
            <p:cNvSpPr/>
            <p:nvPr/>
          </p:nvSpPr>
          <p:spPr>
            <a:xfrm>
              <a:off x="5509018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1" name="Freeform 17139"/>
            <p:cNvSpPr/>
            <p:nvPr/>
          </p:nvSpPr>
          <p:spPr>
            <a:xfrm>
              <a:off x="5615584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2" name="Freeform 17140"/>
            <p:cNvSpPr/>
            <p:nvPr/>
          </p:nvSpPr>
          <p:spPr>
            <a:xfrm>
              <a:off x="5722149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3" name="Freeform 17141"/>
            <p:cNvSpPr/>
            <p:nvPr/>
          </p:nvSpPr>
          <p:spPr>
            <a:xfrm>
              <a:off x="5828703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4" name="Freeform 17142"/>
            <p:cNvSpPr/>
            <p:nvPr/>
          </p:nvSpPr>
          <p:spPr>
            <a:xfrm>
              <a:off x="5935268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5" name="Freeform 17143"/>
            <p:cNvSpPr/>
            <p:nvPr/>
          </p:nvSpPr>
          <p:spPr>
            <a:xfrm>
              <a:off x="6041821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6" name="Freeform 17144"/>
            <p:cNvSpPr/>
            <p:nvPr/>
          </p:nvSpPr>
          <p:spPr>
            <a:xfrm>
              <a:off x="5295900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7" name="Freeform 17145"/>
            <p:cNvSpPr/>
            <p:nvPr/>
          </p:nvSpPr>
          <p:spPr>
            <a:xfrm>
              <a:off x="5402465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8" name="Freeform 17146"/>
            <p:cNvSpPr/>
            <p:nvPr/>
          </p:nvSpPr>
          <p:spPr>
            <a:xfrm>
              <a:off x="5509018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9" name="Freeform 17147"/>
            <p:cNvSpPr/>
            <p:nvPr/>
          </p:nvSpPr>
          <p:spPr>
            <a:xfrm>
              <a:off x="5615584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0" name="Freeform 17148"/>
            <p:cNvSpPr/>
            <p:nvPr/>
          </p:nvSpPr>
          <p:spPr>
            <a:xfrm>
              <a:off x="5722149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1" name="Freeform 17149"/>
            <p:cNvSpPr/>
            <p:nvPr/>
          </p:nvSpPr>
          <p:spPr>
            <a:xfrm>
              <a:off x="5828703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2" name="Freeform 17150"/>
            <p:cNvSpPr/>
            <p:nvPr/>
          </p:nvSpPr>
          <p:spPr>
            <a:xfrm>
              <a:off x="5935268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3" name="Freeform 17151"/>
            <p:cNvSpPr/>
            <p:nvPr/>
          </p:nvSpPr>
          <p:spPr>
            <a:xfrm>
              <a:off x="6041821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4" name="Freeform 17152"/>
            <p:cNvSpPr/>
            <p:nvPr/>
          </p:nvSpPr>
          <p:spPr>
            <a:xfrm>
              <a:off x="5295900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5" name="Freeform 17153"/>
            <p:cNvSpPr/>
            <p:nvPr/>
          </p:nvSpPr>
          <p:spPr>
            <a:xfrm>
              <a:off x="5402465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6" name="Freeform 17154"/>
            <p:cNvSpPr/>
            <p:nvPr/>
          </p:nvSpPr>
          <p:spPr>
            <a:xfrm>
              <a:off x="5509018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7" name="Freeform 17155"/>
            <p:cNvSpPr/>
            <p:nvPr/>
          </p:nvSpPr>
          <p:spPr>
            <a:xfrm>
              <a:off x="5615584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8" name="Freeform 17156"/>
            <p:cNvSpPr/>
            <p:nvPr/>
          </p:nvSpPr>
          <p:spPr>
            <a:xfrm>
              <a:off x="5722149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9" name="Freeform 17157"/>
            <p:cNvSpPr/>
            <p:nvPr/>
          </p:nvSpPr>
          <p:spPr>
            <a:xfrm>
              <a:off x="5828703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0" name="Freeform 17158"/>
            <p:cNvSpPr/>
            <p:nvPr/>
          </p:nvSpPr>
          <p:spPr>
            <a:xfrm>
              <a:off x="5935268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1" name="Freeform 17159"/>
            <p:cNvSpPr/>
            <p:nvPr/>
          </p:nvSpPr>
          <p:spPr>
            <a:xfrm>
              <a:off x="6041821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2" name="Freeform 17160"/>
            <p:cNvSpPr/>
            <p:nvPr/>
          </p:nvSpPr>
          <p:spPr>
            <a:xfrm>
              <a:off x="5295900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3" name="Freeform 17161"/>
            <p:cNvSpPr/>
            <p:nvPr/>
          </p:nvSpPr>
          <p:spPr>
            <a:xfrm>
              <a:off x="5402465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4" name="Freeform 17162"/>
            <p:cNvSpPr/>
            <p:nvPr/>
          </p:nvSpPr>
          <p:spPr>
            <a:xfrm>
              <a:off x="5509018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Freeform 17163"/>
            <p:cNvSpPr/>
            <p:nvPr/>
          </p:nvSpPr>
          <p:spPr>
            <a:xfrm>
              <a:off x="5615584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6" name="Freeform 17164"/>
            <p:cNvSpPr/>
            <p:nvPr/>
          </p:nvSpPr>
          <p:spPr>
            <a:xfrm>
              <a:off x="5722149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7" name="Freeform 17165"/>
            <p:cNvSpPr/>
            <p:nvPr/>
          </p:nvSpPr>
          <p:spPr>
            <a:xfrm>
              <a:off x="5828703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8" name="Freeform 17166"/>
            <p:cNvSpPr/>
            <p:nvPr/>
          </p:nvSpPr>
          <p:spPr>
            <a:xfrm>
              <a:off x="5935268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9" name="Freeform 17167"/>
            <p:cNvSpPr/>
            <p:nvPr/>
          </p:nvSpPr>
          <p:spPr>
            <a:xfrm>
              <a:off x="6041821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0" name="Freeform 17168"/>
            <p:cNvSpPr/>
            <p:nvPr/>
          </p:nvSpPr>
          <p:spPr>
            <a:xfrm>
              <a:off x="5295900" y="5284788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1" name="Freeform 17169"/>
            <p:cNvSpPr/>
            <p:nvPr/>
          </p:nvSpPr>
          <p:spPr>
            <a:xfrm>
              <a:off x="5402465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2" name="Freeform 17170"/>
            <p:cNvSpPr/>
            <p:nvPr/>
          </p:nvSpPr>
          <p:spPr>
            <a:xfrm>
              <a:off x="5509018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3" name="Freeform 17171"/>
            <p:cNvSpPr/>
            <p:nvPr/>
          </p:nvSpPr>
          <p:spPr>
            <a:xfrm>
              <a:off x="5615584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4" name="Freeform 17172"/>
            <p:cNvSpPr/>
            <p:nvPr/>
          </p:nvSpPr>
          <p:spPr>
            <a:xfrm>
              <a:off x="5722149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5" name="Freeform 17173"/>
            <p:cNvSpPr/>
            <p:nvPr/>
          </p:nvSpPr>
          <p:spPr>
            <a:xfrm>
              <a:off x="5828703" y="5284788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6" name="Freeform 17174"/>
            <p:cNvSpPr/>
            <p:nvPr/>
          </p:nvSpPr>
          <p:spPr>
            <a:xfrm>
              <a:off x="5935268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7" name="Freeform 17175"/>
            <p:cNvSpPr/>
            <p:nvPr/>
          </p:nvSpPr>
          <p:spPr>
            <a:xfrm>
              <a:off x="6041821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8" name="Freeform 17176"/>
            <p:cNvSpPr/>
            <p:nvPr/>
          </p:nvSpPr>
          <p:spPr>
            <a:xfrm>
              <a:off x="5295900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9" name="Freeform 17177"/>
            <p:cNvSpPr/>
            <p:nvPr/>
          </p:nvSpPr>
          <p:spPr>
            <a:xfrm>
              <a:off x="5402262" y="5503863"/>
              <a:ext cx="106363" cy="220662"/>
            </a:xfrm>
            <a:custGeom>
              <a:avLst/>
              <a:gdLst/>
              <a:ahLst/>
              <a:cxnLst/>
              <a:rect l="0" t="0" r="0" b="0"/>
              <a:pathLst>
                <a:path w="106363" h="220662">
                  <a:moveTo>
                    <a:pt x="0" y="0"/>
                  </a:moveTo>
                  <a:lnTo>
                    <a:pt x="106363" y="0"/>
                  </a:lnTo>
                  <a:lnTo>
                    <a:pt x="106363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0" name="Freeform 17178"/>
            <p:cNvSpPr/>
            <p:nvPr/>
          </p:nvSpPr>
          <p:spPr>
            <a:xfrm>
              <a:off x="5508625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1" name="Freeform 17179"/>
            <p:cNvSpPr/>
            <p:nvPr/>
          </p:nvSpPr>
          <p:spPr>
            <a:xfrm>
              <a:off x="5614987" y="5503863"/>
              <a:ext cx="106363" cy="220662"/>
            </a:xfrm>
            <a:custGeom>
              <a:avLst/>
              <a:gdLst/>
              <a:ahLst/>
              <a:cxnLst/>
              <a:rect l="0" t="0" r="0" b="0"/>
              <a:pathLst>
                <a:path w="106363" h="220662">
                  <a:moveTo>
                    <a:pt x="0" y="0"/>
                  </a:moveTo>
                  <a:lnTo>
                    <a:pt x="106363" y="0"/>
                  </a:lnTo>
                  <a:lnTo>
                    <a:pt x="106363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2" name="Freeform 17180"/>
            <p:cNvSpPr/>
            <p:nvPr/>
          </p:nvSpPr>
          <p:spPr>
            <a:xfrm>
              <a:off x="5721350" y="5503863"/>
              <a:ext cx="107950" cy="220662"/>
            </a:xfrm>
            <a:custGeom>
              <a:avLst/>
              <a:gdLst/>
              <a:ahLst/>
              <a:cxnLst/>
              <a:rect l="0" t="0" r="0" b="0"/>
              <a:pathLst>
                <a:path w="107950" h="220662">
                  <a:moveTo>
                    <a:pt x="0" y="0"/>
                  </a:moveTo>
                  <a:lnTo>
                    <a:pt x="107950" y="0"/>
                  </a:lnTo>
                  <a:lnTo>
                    <a:pt x="107950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3" name="Freeform 17181"/>
            <p:cNvSpPr/>
            <p:nvPr/>
          </p:nvSpPr>
          <p:spPr>
            <a:xfrm>
              <a:off x="5829300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4" name="Freeform 17182"/>
            <p:cNvSpPr/>
            <p:nvPr/>
          </p:nvSpPr>
          <p:spPr>
            <a:xfrm>
              <a:off x="5935662" y="5503863"/>
              <a:ext cx="106363" cy="220662"/>
            </a:xfrm>
            <a:custGeom>
              <a:avLst/>
              <a:gdLst/>
              <a:ahLst/>
              <a:cxnLst/>
              <a:rect l="0" t="0" r="0" b="0"/>
              <a:pathLst>
                <a:path w="106363" h="220662">
                  <a:moveTo>
                    <a:pt x="0" y="0"/>
                  </a:moveTo>
                  <a:lnTo>
                    <a:pt x="106363" y="0"/>
                  </a:lnTo>
                  <a:lnTo>
                    <a:pt x="106363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5" name="Freeform 17183"/>
            <p:cNvSpPr/>
            <p:nvPr/>
          </p:nvSpPr>
          <p:spPr>
            <a:xfrm>
              <a:off x="6042025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6" name="Freeform 17184"/>
            <p:cNvSpPr/>
            <p:nvPr/>
          </p:nvSpPr>
          <p:spPr>
            <a:xfrm>
              <a:off x="5295900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7" name="Freeform 17185"/>
            <p:cNvSpPr/>
            <p:nvPr/>
          </p:nvSpPr>
          <p:spPr>
            <a:xfrm>
              <a:off x="5402465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8" name="Freeform 17186"/>
            <p:cNvSpPr/>
            <p:nvPr/>
          </p:nvSpPr>
          <p:spPr>
            <a:xfrm>
              <a:off x="5509018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9" name="Freeform 17187"/>
            <p:cNvSpPr/>
            <p:nvPr/>
          </p:nvSpPr>
          <p:spPr>
            <a:xfrm>
              <a:off x="5615584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0" name="Freeform 17188"/>
            <p:cNvSpPr/>
            <p:nvPr/>
          </p:nvSpPr>
          <p:spPr>
            <a:xfrm>
              <a:off x="5722149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1" name="Freeform 17189"/>
            <p:cNvSpPr/>
            <p:nvPr/>
          </p:nvSpPr>
          <p:spPr>
            <a:xfrm>
              <a:off x="5828703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2" name="Freeform 17190"/>
            <p:cNvSpPr/>
            <p:nvPr/>
          </p:nvSpPr>
          <p:spPr>
            <a:xfrm>
              <a:off x="5935268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3" name="Freeform 17191"/>
            <p:cNvSpPr/>
            <p:nvPr/>
          </p:nvSpPr>
          <p:spPr>
            <a:xfrm>
              <a:off x="6041821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4" name="Freeform 17192"/>
            <p:cNvSpPr/>
            <p:nvPr/>
          </p:nvSpPr>
          <p:spPr>
            <a:xfrm>
              <a:off x="6148387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5" name="Freeform 17193"/>
            <p:cNvSpPr/>
            <p:nvPr/>
          </p:nvSpPr>
          <p:spPr>
            <a:xfrm>
              <a:off x="6254953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6" name="Freeform 17194"/>
            <p:cNvSpPr/>
            <p:nvPr/>
          </p:nvSpPr>
          <p:spPr>
            <a:xfrm>
              <a:off x="6361506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7" name="Freeform 17195"/>
            <p:cNvSpPr/>
            <p:nvPr/>
          </p:nvSpPr>
          <p:spPr>
            <a:xfrm>
              <a:off x="6468071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8" name="Freeform 17196"/>
            <p:cNvSpPr/>
            <p:nvPr/>
          </p:nvSpPr>
          <p:spPr>
            <a:xfrm>
              <a:off x="6574637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9" name="Freeform 17197"/>
            <p:cNvSpPr/>
            <p:nvPr/>
          </p:nvSpPr>
          <p:spPr>
            <a:xfrm>
              <a:off x="6681190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0" name="Freeform 17198"/>
            <p:cNvSpPr/>
            <p:nvPr/>
          </p:nvSpPr>
          <p:spPr>
            <a:xfrm>
              <a:off x="6787756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1" name="Freeform 17199"/>
            <p:cNvSpPr/>
            <p:nvPr/>
          </p:nvSpPr>
          <p:spPr>
            <a:xfrm>
              <a:off x="6894309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2" name="Freeform 17200"/>
            <p:cNvSpPr/>
            <p:nvPr/>
          </p:nvSpPr>
          <p:spPr>
            <a:xfrm>
              <a:off x="6148387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3" name="Freeform 17201"/>
            <p:cNvSpPr/>
            <p:nvPr/>
          </p:nvSpPr>
          <p:spPr>
            <a:xfrm>
              <a:off x="6254953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4" name="Freeform 17202"/>
            <p:cNvSpPr/>
            <p:nvPr/>
          </p:nvSpPr>
          <p:spPr>
            <a:xfrm>
              <a:off x="6361506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5" name="Freeform 17203"/>
            <p:cNvSpPr/>
            <p:nvPr/>
          </p:nvSpPr>
          <p:spPr>
            <a:xfrm>
              <a:off x="6468071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6" name="Freeform 17204"/>
            <p:cNvSpPr/>
            <p:nvPr/>
          </p:nvSpPr>
          <p:spPr>
            <a:xfrm>
              <a:off x="6574637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7" name="Freeform 17205"/>
            <p:cNvSpPr/>
            <p:nvPr/>
          </p:nvSpPr>
          <p:spPr>
            <a:xfrm>
              <a:off x="6681190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8" name="Freeform 17206"/>
            <p:cNvSpPr/>
            <p:nvPr/>
          </p:nvSpPr>
          <p:spPr>
            <a:xfrm>
              <a:off x="6787756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9" name="Freeform 17207"/>
            <p:cNvSpPr/>
            <p:nvPr/>
          </p:nvSpPr>
          <p:spPr>
            <a:xfrm>
              <a:off x="6894309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0" name="Freeform 17208"/>
            <p:cNvSpPr/>
            <p:nvPr/>
          </p:nvSpPr>
          <p:spPr>
            <a:xfrm>
              <a:off x="6148387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1" name="Freeform 17209"/>
            <p:cNvSpPr/>
            <p:nvPr/>
          </p:nvSpPr>
          <p:spPr>
            <a:xfrm>
              <a:off x="6254953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2" name="Freeform 17210"/>
            <p:cNvSpPr/>
            <p:nvPr/>
          </p:nvSpPr>
          <p:spPr>
            <a:xfrm>
              <a:off x="6361506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3" name="Freeform 17211"/>
            <p:cNvSpPr/>
            <p:nvPr/>
          </p:nvSpPr>
          <p:spPr>
            <a:xfrm>
              <a:off x="6468071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4" name="Freeform 17212"/>
            <p:cNvSpPr/>
            <p:nvPr/>
          </p:nvSpPr>
          <p:spPr>
            <a:xfrm>
              <a:off x="6574637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5" name="Freeform 17213"/>
            <p:cNvSpPr/>
            <p:nvPr/>
          </p:nvSpPr>
          <p:spPr>
            <a:xfrm>
              <a:off x="6681190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6" name="Freeform 17214"/>
            <p:cNvSpPr/>
            <p:nvPr/>
          </p:nvSpPr>
          <p:spPr>
            <a:xfrm>
              <a:off x="6787756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Freeform 17215"/>
            <p:cNvSpPr/>
            <p:nvPr/>
          </p:nvSpPr>
          <p:spPr>
            <a:xfrm>
              <a:off x="6894309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8" name="Freeform 17216"/>
            <p:cNvSpPr/>
            <p:nvPr/>
          </p:nvSpPr>
          <p:spPr>
            <a:xfrm>
              <a:off x="6148387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9" name="Freeform 17217"/>
            <p:cNvSpPr/>
            <p:nvPr/>
          </p:nvSpPr>
          <p:spPr>
            <a:xfrm>
              <a:off x="6254953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0" name="Freeform 17218"/>
            <p:cNvSpPr/>
            <p:nvPr/>
          </p:nvSpPr>
          <p:spPr>
            <a:xfrm>
              <a:off x="6361506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1" name="Freeform 17219"/>
            <p:cNvSpPr/>
            <p:nvPr/>
          </p:nvSpPr>
          <p:spPr>
            <a:xfrm>
              <a:off x="6468071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2" name="Freeform 17220"/>
            <p:cNvSpPr/>
            <p:nvPr/>
          </p:nvSpPr>
          <p:spPr>
            <a:xfrm>
              <a:off x="6574637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3" name="Freeform 17221"/>
            <p:cNvSpPr/>
            <p:nvPr/>
          </p:nvSpPr>
          <p:spPr>
            <a:xfrm>
              <a:off x="6681190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4" name="Freeform 17222"/>
            <p:cNvSpPr/>
            <p:nvPr/>
          </p:nvSpPr>
          <p:spPr>
            <a:xfrm>
              <a:off x="6787756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5" name="Freeform 17223"/>
            <p:cNvSpPr/>
            <p:nvPr/>
          </p:nvSpPr>
          <p:spPr>
            <a:xfrm>
              <a:off x="6894309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6" name="Freeform 17224"/>
            <p:cNvSpPr/>
            <p:nvPr/>
          </p:nvSpPr>
          <p:spPr>
            <a:xfrm>
              <a:off x="6148387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7" name="Freeform 17225"/>
            <p:cNvSpPr/>
            <p:nvPr/>
          </p:nvSpPr>
          <p:spPr>
            <a:xfrm>
              <a:off x="6254953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8" name="Freeform 17226"/>
            <p:cNvSpPr/>
            <p:nvPr/>
          </p:nvSpPr>
          <p:spPr>
            <a:xfrm>
              <a:off x="6361506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9" name="Freeform 17227"/>
            <p:cNvSpPr/>
            <p:nvPr/>
          </p:nvSpPr>
          <p:spPr>
            <a:xfrm>
              <a:off x="6468071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0" name="Freeform 17228"/>
            <p:cNvSpPr/>
            <p:nvPr/>
          </p:nvSpPr>
          <p:spPr>
            <a:xfrm>
              <a:off x="6574637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Freeform 17229"/>
            <p:cNvSpPr/>
            <p:nvPr/>
          </p:nvSpPr>
          <p:spPr>
            <a:xfrm>
              <a:off x="6681190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2" name="Freeform 17230"/>
            <p:cNvSpPr/>
            <p:nvPr/>
          </p:nvSpPr>
          <p:spPr>
            <a:xfrm>
              <a:off x="6787756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3" name="Freeform 17231"/>
            <p:cNvSpPr/>
            <p:nvPr/>
          </p:nvSpPr>
          <p:spPr>
            <a:xfrm>
              <a:off x="6894309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4" name="Freeform 17232"/>
            <p:cNvSpPr/>
            <p:nvPr/>
          </p:nvSpPr>
          <p:spPr>
            <a:xfrm>
              <a:off x="6148387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5" name="Freeform 17233"/>
            <p:cNvSpPr/>
            <p:nvPr/>
          </p:nvSpPr>
          <p:spPr>
            <a:xfrm>
              <a:off x="6254953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6" name="Freeform 17234"/>
            <p:cNvSpPr/>
            <p:nvPr/>
          </p:nvSpPr>
          <p:spPr>
            <a:xfrm>
              <a:off x="6361506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7" name="Freeform 17235"/>
            <p:cNvSpPr/>
            <p:nvPr/>
          </p:nvSpPr>
          <p:spPr>
            <a:xfrm>
              <a:off x="6468071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8" name="Freeform 17236"/>
            <p:cNvSpPr/>
            <p:nvPr/>
          </p:nvSpPr>
          <p:spPr>
            <a:xfrm>
              <a:off x="6574637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9" name="Freeform 17237"/>
            <p:cNvSpPr/>
            <p:nvPr/>
          </p:nvSpPr>
          <p:spPr>
            <a:xfrm>
              <a:off x="6681190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0" name="Freeform 17238"/>
            <p:cNvSpPr/>
            <p:nvPr/>
          </p:nvSpPr>
          <p:spPr>
            <a:xfrm>
              <a:off x="6787756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1" name="Freeform 17239"/>
            <p:cNvSpPr/>
            <p:nvPr/>
          </p:nvSpPr>
          <p:spPr>
            <a:xfrm>
              <a:off x="6894309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2" name="Freeform 17240"/>
            <p:cNvSpPr/>
            <p:nvPr/>
          </p:nvSpPr>
          <p:spPr>
            <a:xfrm>
              <a:off x="6148387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3" name="Freeform 17241"/>
            <p:cNvSpPr/>
            <p:nvPr/>
          </p:nvSpPr>
          <p:spPr>
            <a:xfrm>
              <a:off x="6254953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4" name="Freeform 17242"/>
            <p:cNvSpPr/>
            <p:nvPr/>
          </p:nvSpPr>
          <p:spPr>
            <a:xfrm>
              <a:off x="6361506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5" name="Freeform 17243"/>
            <p:cNvSpPr/>
            <p:nvPr/>
          </p:nvSpPr>
          <p:spPr>
            <a:xfrm>
              <a:off x="6468071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6" name="Freeform 17244"/>
            <p:cNvSpPr/>
            <p:nvPr/>
          </p:nvSpPr>
          <p:spPr>
            <a:xfrm>
              <a:off x="6574637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7" name="Freeform 17245"/>
            <p:cNvSpPr/>
            <p:nvPr/>
          </p:nvSpPr>
          <p:spPr>
            <a:xfrm>
              <a:off x="6681190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8" name="Freeform 17246"/>
            <p:cNvSpPr/>
            <p:nvPr/>
          </p:nvSpPr>
          <p:spPr>
            <a:xfrm>
              <a:off x="6787756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9" name="Freeform 17247"/>
            <p:cNvSpPr/>
            <p:nvPr/>
          </p:nvSpPr>
          <p:spPr>
            <a:xfrm>
              <a:off x="6894309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0" name="Freeform 17248"/>
            <p:cNvSpPr/>
            <p:nvPr/>
          </p:nvSpPr>
          <p:spPr>
            <a:xfrm>
              <a:off x="6148387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1" name="Freeform 17249"/>
            <p:cNvSpPr/>
            <p:nvPr/>
          </p:nvSpPr>
          <p:spPr>
            <a:xfrm>
              <a:off x="6254953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2" name="Freeform 17250"/>
            <p:cNvSpPr/>
            <p:nvPr/>
          </p:nvSpPr>
          <p:spPr>
            <a:xfrm>
              <a:off x="6361506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3" name="Freeform 17251"/>
            <p:cNvSpPr/>
            <p:nvPr/>
          </p:nvSpPr>
          <p:spPr>
            <a:xfrm>
              <a:off x="6468071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4" name="Freeform 17252"/>
            <p:cNvSpPr/>
            <p:nvPr/>
          </p:nvSpPr>
          <p:spPr>
            <a:xfrm>
              <a:off x="6574637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5" name="Freeform 17253"/>
            <p:cNvSpPr/>
            <p:nvPr/>
          </p:nvSpPr>
          <p:spPr>
            <a:xfrm>
              <a:off x="6681190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6" name="Freeform 17254"/>
            <p:cNvSpPr/>
            <p:nvPr/>
          </p:nvSpPr>
          <p:spPr>
            <a:xfrm>
              <a:off x="6787756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7" name="Freeform 17255"/>
            <p:cNvSpPr/>
            <p:nvPr/>
          </p:nvSpPr>
          <p:spPr>
            <a:xfrm>
              <a:off x="6894309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8" name="Freeform 17256"/>
            <p:cNvSpPr/>
            <p:nvPr/>
          </p:nvSpPr>
          <p:spPr>
            <a:xfrm>
              <a:off x="7000875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9" name="Freeform 17257"/>
            <p:cNvSpPr/>
            <p:nvPr/>
          </p:nvSpPr>
          <p:spPr>
            <a:xfrm>
              <a:off x="7107440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0" name="Freeform 17258"/>
            <p:cNvSpPr/>
            <p:nvPr/>
          </p:nvSpPr>
          <p:spPr>
            <a:xfrm>
              <a:off x="7213993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1" name="Freeform 17259"/>
            <p:cNvSpPr/>
            <p:nvPr/>
          </p:nvSpPr>
          <p:spPr>
            <a:xfrm>
              <a:off x="7320559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2" name="Freeform 17260"/>
            <p:cNvSpPr/>
            <p:nvPr/>
          </p:nvSpPr>
          <p:spPr>
            <a:xfrm>
              <a:off x="7427124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3" name="Freeform 17261"/>
            <p:cNvSpPr/>
            <p:nvPr/>
          </p:nvSpPr>
          <p:spPr>
            <a:xfrm>
              <a:off x="7533678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4" name="Freeform 17262"/>
            <p:cNvSpPr/>
            <p:nvPr/>
          </p:nvSpPr>
          <p:spPr>
            <a:xfrm>
              <a:off x="7640243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5" name="Freeform 17263"/>
            <p:cNvSpPr/>
            <p:nvPr/>
          </p:nvSpPr>
          <p:spPr>
            <a:xfrm>
              <a:off x="7746796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6" name="Freeform 17264"/>
            <p:cNvSpPr/>
            <p:nvPr/>
          </p:nvSpPr>
          <p:spPr>
            <a:xfrm>
              <a:off x="7000875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7" name="Freeform 17265"/>
            <p:cNvSpPr/>
            <p:nvPr/>
          </p:nvSpPr>
          <p:spPr>
            <a:xfrm>
              <a:off x="7107440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8" name="Freeform 17266"/>
            <p:cNvSpPr/>
            <p:nvPr/>
          </p:nvSpPr>
          <p:spPr>
            <a:xfrm>
              <a:off x="7213993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9" name="Freeform 17267"/>
            <p:cNvSpPr/>
            <p:nvPr/>
          </p:nvSpPr>
          <p:spPr>
            <a:xfrm>
              <a:off x="7320559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0" name="Freeform 17268"/>
            <p:cNvSpPr/>
            <p:nvPr/>
          </p:nvSpPr>
          <p:spPr>
            <a:xfrm>
              <a:off x="7427124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1" name="Freeform 17269"/>
            <p:cNvSpPr/>
            <p:nvPr/>
          </p:nvSpPr>
          <p:spPr>
            <a:xfrm>
              <a:off x="7533678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2" name="Freeform 17270"/>
            <p:cNvSpPr/>
            <p:nvPr/>
          </p:nvSpPr>
          <p:spPr>
            <a:xfrm>
              <a:off x="7640243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3" name="Freeform 17271"/>
            <p:cNvSpPr/>
            <p:nvPr/>
          </p:nvSpPr>
          <p:spPr>
            <a:xfrm>
              <a:off x="7746796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4" name="Freeform 17272"/>
            <p:cNvSpPr/>
            <p:nvPr/>
          </p:nvSpPr>
          <p:spPr>
            <a:xfrm>
              <a:off x="7000875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5" name="Freeform 17273"/>
            <p:cNvSpPr/>
            <p:nvPr/>
          </p:nvSpPr>
          <p:spPr>
            <a:xfrm>
              <a:off x="7107440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6" name="Freeform 17274"/>
            <p:cNvSpPr/>
            <p:nvPr/>
          </p:nvSpPr>
          <p:spPr>
            <a:xfrm>
              <a:off x="7213993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7" name="Freeform 17275"/>
            <p:cNvSpPr/>
            <p:nvPr/>
          </p:nvSpPr>
          <p:spPr>
            <a:xfrm>
              <a:off x="7320559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8" name="Freeform 17276"/>
            <p:cNvSpPr/>
            <p:nvPr/>
          </p:nvSpPr>
          <p:spPr>
            <a:xfrm>
              <a:off x="7427124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9" name="Freeform 17277"/>
            <p:cNvSpPr/>
            <p:nvPr/>
          </p:nvSpPr>
          <p:spPr>
            <a:xfrm>
              <a:off x="7533678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0" name="Freeform 17278"/>
            <p:cNvSpPr/>
            <p:nvPr/>
          </p:nvSpPr>
          <p:spPr>
            <a:xfrm>
              <a:off x="7640243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1" name="Freeform 17279"/>
            <p:cNvSpPr/>
            <p:nvPr/>
          </p:nvSpPr>
          <p:spPr>
            <a:xfrm>
              <a:off x="7746796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2" name="Freeform 17280"/>
            <p:cNvSpPr/>
            <p:nvPr/>
          </p:nvSpPr>
          <p:spPr>
            <a:xfrm>
              <a:off x="7000875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3" name="Freeform 17281"/>
            <p:cNvSpPr/>
            <p:nvPr/>
          </p:nvSpPr>
          <p:spPr>
            <a:xfrm>
              <a:off x="7107440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4" name="Freeform 17282"/>
            <p:cNvSpPr/>
            <p:nvPr/>
          </p:nvSpPr>
          <p:spPr>
            <a:xfrm>
              <a:off x="7213993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5" name="Freeform 17283"/>
            <p:cNvSpPr/>
            <p:nvPr/>
          </p:nvSpPr>
          <p:spPr>
            <a:xfrm>
              <a:off x="7320559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6" name="Freeform 17284"/>
            <p:cNvSpPr/>
            <p:nvPr/>
          </p:nvSpPr>
          <p:spPr>
            <a:xfrm>
              <a:off x="7427124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7" name="Freeform 17285"/>
            <p:cNvSpPr/>
            <p:nvPr/>
          </p:nvSpPr>
          <p:spPr>
            <a:xfrm>
              <a:off x="7533678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8" name="Freeform 17286"/>
            <p:cNvSpPr/>
            <p:nvPr/>
          </p:nvSpPr>
          <p:spPr>
            <a:xfrm>
              <a:off x="7640243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9" name="Freeform 17287"/>
            <p:cNvSpPr/>
            <p:nvPr/>
          </p:nvSpPr>
          <p:spPr>
            <a:xfrm>
              <a:off x="7746796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0" name="Freeform 17288"/>
            <p:cNvSpPr/>
            <p:nvPr/>
          </p:nvSpPr>
          <p:spPr>
            <a:xfrm>
              <a:off x="7000875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1" name="Freeform 17289"/>
            <p:cNvSpPr/>
            <p:nvPr/>
          </p:nvSpPr>
          <p:spPr>
            <a:xfrm>
              <a:off x="7107440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2" name="Freeform 17290"/>
            <p:cNvSpPr/>
            <p:nvPr/>
          </p:nvSpPr>
          <p:spPr>
            <a:xfrm>
              <a:off x="7213993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3" name="Freeform 17291"/>
            <p:cNvSpPr/>
            <p:nvPr/>
          </p:nvSpPr>
          <p:spPr>
            <a:xfrm>
              <a:off x="7320559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4" name="Freeform 17292"/>
            <p:cNvSpPr/>
            <p:nvPr/>
          </p:nvSpPr>
          <p:spPr>
            <a:xfrm>
              <a:off x="7427124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5" name="Freeform 17293"/>
            <p:cNvSpPr/>
            <p:nvPr/>
          </p:nvSpPr>
          <p:spPr>
            <a:xfrm>
              <a:off x="7533678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6" name="Freeform 17294"/>
            <p:cNvSpPr/>
            <p:nvPr/>
          </p:nvSpPr>
          <p:spPr>
            <a:xfrm>
              <a:off x="7640243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7" name="Freeform 17295"/>
            <p:cNvSpPr/>
            <p:nvPr/>
          </p:nvSpPr>
          <p:spPr>
            <a:xfrm>
              <a:off x="7746796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8" name="Freeform 17296"/>
            <p:cNvSpPr/>
            <p:nvPr/>
          </p:nvSpPr>
          <p:spPr>
            <a:xfrm>
              <a:off x="7000875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9" name="Freeform 17297"/>
            <p:cNvSpPr/>
            <p:nvPr/>
          </p:nvSpPr>
          <p:spPr>
            <a:xfrm>
              <a:off x="7107237" y="5284788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0" name="Freeform 17298"/>
            <p:cNvSpPr/>
            <p:nvPr/>
          </p:nvSpPr>
          <p:spPr>
            <a:xfrm>
              <a:off x="7213600" y="5284788"/>
              <a:ext cx="107950" cy="219075"/>
            </a:xfrm>
            <a:custGeom>
              <a:avLst/>
              <a:gdLst/>
              <a:ahLst/>
              <a:cxnLst/>
              <a:rect l="0" t="0" r="0" b="0"/>
              <a:pathLst>
                <a:path w="107950" h="219075">
                  <a:moveTo>
                    <a:pt x="0" y="0"/>
                  </a:moveTo>
                  <a:lnTo>
                    <a:pt x="107950" y="0"/>
                  </a:lnTo>
                  <a:lnTo>
                    <a:pt x="107950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1" name="Freeform 17299"/>
            <p:cNvSpPr/>
            <p:nvPr/>
          </p:nvSpPr>
          <p:spPr>
            <a:xfrm>
              <a:off x="7321550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2" name="Freeform 17300"/>
            <p:cNvSpPr/>
            <p:nvPr/>
          </p:nvSpPr>
          <p:spPr>
            <a:xfrm>
              <a:off x="7427912" y="5284788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3" name="Freeform 17301"/>
            <p:cNvSpPr/>
            <p:nvPr/>
          </p:nvSpPr>
          <p:spPr>
            <a:xfrm>
              <a:off x="7534275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" name="Freeform 17302"/>
            <p:cNvSpPr/>
            <p:nvPr/>
          </p:nvSpPr>
          <p:spPr>
            <a:xfrm>
              <a:off x="7640637" y="5284788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" name="Freeform 17303"/>
            <p:cNvSpPr/>
            <p:nvPr/>
          </p:nvSpPr>
          <p:spPr>
            <a:xfrm>
              <a:off x="7747000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6" name="Freeform 17304"/>
            <p:cNvSpPr/>
            <p:nvPr/>
          </p:nvSpPr>
          <p:spPr>
            <a:xfrm>
              <a:off x="7000875" y="5503863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7" name="Freeform 17305"/>
            <p:cNvSpPr/>
            <p:nvPr/>
          </p:nvSpPr>
          <p:spPr>
            <a:xfrm>
              <a:off x="7107440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8" name="Freeform 17306"/>
            <p:cNvSpPr/>
            <p:nvPr/>
          </p:nvSpPr>
          <p:spPr>
            <a:xfrm>
              <a:off x="7213993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9" name="Freeform 17307"/>
            <p:cNvSpPr/>
            <p:nvPr/>
          </p:nvSpPr>
          <p:spPr>
            <a:xfrm>
              <a:off x="7320559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0" name="Freeform 17308"/>
            <p:cNvSpPr/>
            <p:nvPr/>
          </p:nvSpPr>
          <p:spPr>
            <a:xfrm>
              <a:off x="7427124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1" name="Freeform 17309"/>
            <p:cNvSpPr/>
            <p:nvPr/>
          </p:nvSpPr>
          <p:spPr>
            <a:xfrm>
              <a:off x="7533678" y="5503863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2" name="Freeform 17310"/>
            <p:cNvSpPr/>
            <p:nvPr/>
          </p:nvSpPr>
          <p:spPr>
            <a:xfrm>
              <a:off x="7640243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3" name="Freeform 17311"/>
            <p:cNvSpPr/>
            <p:nvPr/>
          </p:nvSpPr>
          <p:spPr>
            <a:xfrm>
              <a:off x="7746796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4" name="Freeform 17312"/>
            <p:cNvSpPr/>
            <p:nvPr/>
          </p:nvSpPr>
          <p:spPr>
            <a:xfrm>
              <a:off x="7000875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5" name="Freeform 17313"/>
            <p:cNvSpPr/>
            <p:nvPr/>
          </p:nvSpPr>
          <p:spPr>
            <a:xfrm>
              <a:off x="7107440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6" name="Freeform 17314"/>
            <p:cNvSpPr/>
            <p:nvPr/>
          </p:nvSpPr>
          <p:spPr>
            <a:xfrm>
              <a:off x="7213993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7" name="Freeform 17315"/>
            <p:cNvSpPr/>
            <p:nvPr/>
          </p:nvSpPr>
          <p:spPr>
            <a:xfrm>
              <a:off x="7320559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8" name="Freeform 17316"/>
            <p:cNvSpPr/>
            <p:nvPr/>
          </p:nvSpPr>
          <p:spPr>
            <a:xfrm>
              <a:off x="7427124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9" name="Freeform 17317"/>
            <p:cNvSpPr/>
            <p:nvPr/>
          </p:nvSpPr>
          <p:spPr>
            <a:xfrm>
              <a:off x="7533678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0" name="Freeform 17318"/>
            <p:cNvSpPr/>
            <p:nvPr/>
          </p:nvSpPr>
          <p:spPr>
            <a:xfrm>
              <a:off x="7640243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1" name="Freeform 17319"/>
            <p:cNvSpPr/>
            <p:nvPr/>
          </p:nvSpPr>
          <p:spPr>
            <a:xfrm>
              <a:off x="7746796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2" name="Freeform 17320"/>
            <p:cNvSpPr/>
            <p:nvPr/>
          </p:nvSpPr>
          <p:spPr>
            <a:xfrm>
              <a:off x="5295900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3" name="Freeform 17321"/>
            <p:cNvSpPr/>
            <p:nvPr/>
          </p:nvSpPr>
          <p:spPr>
            <a:xfrm>
              <a:off x="4443412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4" name="Freeform 17322"/>
            <p:cNvSpPr/>
            <p:nvPr/>
          </p:nvSpPr>
          <p:spPr>
            <a:xfrm>
              <a:off x="7000875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5" name="Freeform 17323"/>
            <p:cNvSpPr/>
            <p:nvPr/>
          </p:nvSpPr>
          <p:spPr>
            <a:xfrm>
              <a:off x="6148388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6" name="Freeform 17324"/>
            <p:cNvSpPr/>
            <p:nvPr/>
          </p:nvSpPr>
          <p:spPr>
            <a:xfrm>
              <a:off x="7853364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7" name="Freeform 17325"/>
            <p:cNvSpPr/>
            <p:nvPr/>
          </p:nvSpPr>
          <p:spPr>
            <a:xfrm>
              <a:off x="1217613" y="3029967"/>
              <a:ext cx="3022" cy="1086421"/>
            </a:xfrm>
            <a:custGeom>
              <a:avLst/>
              <a:gdLst/>
              <a:ahLst/>
              <a:cxnLst/>
              <a:rect l="0" t="0" r="0" b="0"/>
              <a:pathLst>
                <a:path w="3022" h="1086421">
                  <a:moveTo>
                    <a:pt x="0" y="1086421"/>
                  </a:moveTo>
                  <a:lnTo>
                    <a:pt x="3022" y="0"/>
                  </a:lnTo>
                </a:path>
              </a:pathLst>
            </a:custGeom>
            <a:noFill/>
            <a:ln w="5715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8" name="Freeform 17326"/>
            <p:cNvSpPr/>
            <p:nvPr/>
          </p:nvSpPr>
          <p:spPr>
            <a:xfrm>
              <a:off x="1120132" y="3029963"/>
              <a:ext cx="200025" cy="171728"/>
            </a:xfrm>
            <a:custGeom>
              <a:avLst/>
              <a:gdLst/>
              <a:ahLst/>
              <a:cxnLst/>
              <a:rect l="0" t="0" r="0" b="0"/>
              <a:pathLst>
                <a:path w="200025" h="171728">
                  <a:moveTo>
                    <a:pt x="0" y="171170"/>
                  </a:moveTo>
                  <a:lnTo>
                    <a:pt x="100495" y="0"/>
                  </a:lnTo>
                  <a:lnTo>
                    <a:pt x="200025" y="171728"/>
                  </a:lnTo>
                </a:path>
              </a:pathLst>
            </a:custGeom>
            <a:noFill/>
            <a:ln w="57150" cap="rnd" cmpd="sng">
              <a:solidFill>
                <a:srgbClr val="FF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9" name="Freeform 17327"/>
            <p:cNvSpPr/>
            <p:nvPr/>
          </p:nvSpPr>
          <p:spPr>
            <a:xfrm>
              <a:off x="4659312" y="1884363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0" name="Freeform 17328"/>
            <p:cNvSpPr/>
            <p:nvPr/>
          </p:nvSpPr>
          <p:spPr>
            <a:xfrm>
              <a:off x="4527550" y="1725614"/>
              <a:ext cx="381000" cy="533400"/>
            </a:xfrm>
            <a:custGeom>
              <a:avLst/>
              <a:gdLst/>
              <a:ahLst/>
              <a:cxnLst/>
              <a:rect l="0" t="0" r="0" b="0"/>
              <a:pathLst>
                <a:path w="381000" h="533400">
                  <a:moveTo>
                    <a:pt x="0" y="266700"/>
                  </a:moveTo>
                  <a:cubicBezTo>
                    <a:pt x="0" y="119406"/>
                    <a:pt x="85293" y="0"/>
                    <a:pt x="190500" y="0"/>
                  </a:cubicBezTo>
                  <a:lnTo>
                    <a:pt x="190500" y="0"/>
                  </a:lnTo>
                  <a:cubicBezTo>
                    <a:pt x="295706" y="0"/>
                    <a:pt x="381000" y="119406"/>
                    <a:pt x="381000" y="266700"/>
                  </a:cubicBezTo>
                  <a:cubicBezTo>
                    <a:pt x="381000" y="413994"/>
                    <a:pt x="295706" y="533400"/>
                    <a:pt x="190500" y="533400"/>
                  </a:cubicBezTo>
                  <a:cubicBezTo>
                    <a:pt x="85293" y="533400"/>
                    <a:pt x="0" y="413994"/>
                    <a:pt x="0" y="2667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B05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1" name="Freeform 17329"/>
            <p:cNvSpPr/>
            <p:nvPr/>
          </p:nvSpPr>
          <p:spPr>
            <a:xfrm>
              <a:off x="4647400" y="202166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2" name="Freeform 17330"/>
            <p:cNvSpPr/>
            <p:nvPr/>
          </p:nvSpPr>
          <p:spPr>
            <a:xfrm>
              <a:off x="3276600" y="1219200"/>
              <a:ext cx="381000" cy="4800600"/>
            </a:xfrm>
            <a:custGeom>
              <a:avLst/>
              <a:gdLst/>
              <a:ahLst/>
              <a:cxnLst/>
              <a:rect l="0" t="0" r="0" b="0"/>
              <a:pathLst>
                <a:path w="381000" h="4800600">
                  <a:moveTo>
                    <a:pt x="381000" y="4800600"/>
                  </a:moveTo>
                  <a:cubicBezTo>
                    <a:pt x="275794" y="4800600"/>
                    <a:pt x="190500" y="4786376"/>
                    <a:pt x="190500" y="4768812"/>
                  </a:cubicBezTo>
                  <a:lnTo>
                    <a:pt x="190500" y="4768812"/>
                  </a:lnTo>
                  <a:lnTo>
                    <a:pt x="190500" y="2432089"/>
                  </a:lnTo>
                  <a:cubicBezTo>
                    <a:pt x="190500" y="2414524"/>
                    <a:pt x="105207" y="2400300"/>
                    <a:pt x="0" y="2400300"/>
                  </a:cubicBezTo>
                  <a:cubicBezTo>
                    <a:pt x="0" y="2400300"/>
                    <a:pt x="0" y="2400300"/>
                    <a:pt x="0" y="2400300"/>
                  </a:cubicBezTo>
                  <a:lnTo>
                    <a:pt x="0" y="2400300"/>
                  </a:lnTo>
                  <a:cubicBezTo>
                    <a:pt x="105207" y="2400300"/>
                    <a:pt x="190500" y="2386077"/>
                    <a:pt x="190500" y="2368512"/>
                  </a:cubicBezTo>
                  <a:lnTo>
                    <a:pt x="190500" y="31788"/>
                  </a:lnTo>
                  <a:cubicBezTo>
                    <a:pt x="190500" y="14224"/>
                    <a:pt x="275794" y="0"/>
                    <a:pt x="381000" y="0"/>
                  </a:cubicBez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3" name="Freeform 17331"/>
            <p:cNvSpPr/>
            <p:nvPr/>
          </p:nvSpPr>
          <p:spPr>
            <a:xfrm>
              <a:off x="3519601" y="1446442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4" name="Freeform 17332"/>
            <p:cNvSpPr/>
            <p:nvPr/>
          </p:nvSpPr>
          <p:spPr>
            <a:xfrm>
              <a:off x="2209800" y="2857500"/>
              <a:ext cx="989291" cy="706640"/>
            </a:xfrm>
            <a:custGeom>
              <a:avLst/>
              <a:gdLst/>
              <a:ahLst/>
              <a:cxnLst/>
              <a:rect l="0" t="0" r="0" b="0"/>
              <a:pathLst>
                <a:path w="989291" h="706640">
                  <a:moveTo>
                    <a:pt x="0" y="0"/>
                  </a:moveTo>
                  <a:lnTo>
                    <a:pt x="989291" y="70664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5" name="Freeform 17333"/>
            <p:cNvSpPr/>
            <p:nvPr/>
          </p:nvSpPr>
          <p:spPr>
            <a:xfrm>
              <a:off x="3150379" y="3506557"/>
              <a:ext cx="126224" cy="112941"/>
            </a:xfrm>
            <a:custGeom>
              <a:avLst/>
              <a:gdLst/>
              <a:ahLst/>
              <a:cxnLst/>
              <a:rect l="0" t="0" r="0" b="0"/>
              <a:pathLst>
                <a:path w="126224" h="112941">
                  <a:moveTo>
                    <a:pt x="66433" y="0"/>
                  </a:moveTo>
                  <a:lnTo>
                    <a:pt x="126224" y="112941"/>
                  </a:lnTo>
                  <a:lnTo>
                    <a:pt x="0" y="930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6" name="Freeform 17334"/>
            <p:cNvSpPr/>
            <p:nvPr/>
          </p:nvSpPr>
          <p:spPr>
            <a:xfrm>
              <a:off x="4762500" y="2047875"/>
              <a:ext cx="646112" cy="2681808"/>
            </a:xfrm>
            <a:custGeom>
              <a:avLst/>
              <a:gdLst/>
              <a:ahLst/>
              <a:cxnLst/>
              <a:rect l="0" t="0" r="0" b="0"/>
              <a:pathLst>
                <a:path w="646112" h="2681808">
                  <a:moveTo>
                    <a:pt x="0" y="0"/>
                  </a:moveTo>
                  <a:cubicBezTo>
                    <a:pt x="180975" y="294424"/>
                    <a:pt x="361950" y="588860"/>
                    <a:pt x="457200" y="919441"/>
                  </a:cubicBezTo>
                  <a:cubicBezTo>
                    <a:pt x="552450" y="1250035"/>
                    <a:pt x="646112" y="1685658"/>
                    <a:pt x="571500" y="1983524"/>
                  </a:cubicBezTo>
                  <a:cubicBezTo>
                    <a:pt x="499795" y="2269782"/>
                    <a:pt x="271957" y="2477325"/>
                    <a:pt x="38023" y="2681808"/>
                  </a:cubicBezTo>
                </a:path>
              </a:pathLst>
            </a:custGeom>
            <a:noFill/>
            <a:ln w="38100" cap="flat" cmpd="sng">
              <a:solidFill>
                <a:srgbClr val="00B05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7" name="Freeform 17335"/>
            <p:cNvSpPr/>
            <p:nvPr/>
          </p:nvSpPr>
          <p:spPr>
            <a:xfrm>
              <a:off x="4800441" y="4604355"/>
              <a:ext cx="129946" cy="125399"/>
            </a:xfrm>
            <a:custGeom>
              <a:avLst/>
              <a:gdLst/>
              <a:ahLst/>
              <a:cxnLst/>
              <a:rect l="0" t="0" r="0" b="0"/>
              <a:pathLst>
                <a:path w="129946" h="125399">
                  <a:moveTo>
                    <a:pt x="129946" y="100444"/>
                  </a:moveTo>
                  <a:lnTo>
                    <a:pt x="0" y="125399"/>
                  </a:lnTo>
                  <a:lnTo>
                    <a:pt x="42240" y="0"/>
                  </a:lnTo>
                </a:path>
              </a:pathLst>
            </a:custGeom>
            <a:noFill/>
            <a:ln w="38100" cap="rnd" cmpd="sng">
              <a:solidFill>
                <a:srgbClr val="00B05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8" name="Freeform 17336"/>
            <p:cNvSpPr/>
            <p:nvPr/>
          </p:nvSpPr>
          <p:spPr>
            <a:xfrm>
              <a:off x="5014467" y="2265808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9" name="Freeform 17337"/>
            <p:cNvSpPr/>
            <p:nvPr/>
          </p:nvSpPr>
          <p:spPr>
            <a:xfrm>
              <a:off x="1531937" y="3106167"/>
              <a:ext cx="3060" cy="1589658"/>
            </a:xfrm>
            <a:custGeom>
              <a:avLst/>
              <a:gdLst/>
              <a:ahLst/>
              <a:cxnLst/>
              <a:rect l="0" t="0" r="0" b="0"/>
              <a:pathLst>
                <a:path w="3060" h="1589658">
                  <a:moveTo>
                    <a:pt x="0" y="1589658"/>
                  </a:moveTo>
                  <a:lnTo>
                    <a:pt x="3060" y="0"/>
                  </a:lnTo>
                </a:path>
              </a:pathLst>
            </a:custGeom>
            <a:noFill/>
            <a:ln w="57150" cap="flat" cmpd="sng">
              <a:solidFill>
                <a:srgbClr val="0070C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0" name="Freeform 17338"/>
            <p:cNvSpPr/>
            <p:nvPr/>
          </p:nvSpPr>
          <p:spPr>
            <a:xfrm>
              <a:off x="1434650" y="3106173"/>
              <a:ext cx="200025" cy="171639"/>
            </a:xfrm>
            <a:custGeom>
              <a:avLst/>
              <a:gdLst/>
              <a:ahLst/>
              <a:cxnLst/>
              <a:rect l="0" t="0" r="0" b="0"/>
              <a:pathLst>
                <a:path w="200025" h="171639">
                  <a:moveTo>
                    <a:pt x="0" y="171246"/>
                  </a:moveTo>
                  <a:lnTo>
                    <a:pt x="100355" y="0"/>
                  </a:lnTo>
                  <a:lnTo>
                    <a:pt x="200025" y="171639"/>
                  </a:lnTo>
                </a:path>
              </a:pathLst>
            </a:custGeom>
            <a:noFill/>
            <a:ln w="57150" cap="rnd" cmpd="sng">
              <a:solidFill>
                <a:srgbClr val="0070C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1" name="Freeform 17339"/>
            <p:cNvSpPr/>
            <p:nvPr/>
          </p:nvSpPr>
          <p:spPr>
            <a:xfrm>
              <a:off x="1884363" y="3182367"/>
              <a:ext cx="3086" cy="2075433"/>
            </a:xfrm>
            <a:custGeom>
              <a:avLst/>
              <a:gdLst/>
              <a:ahLst/>
              <a:cxnLst/>
              <a:rect l="0" t="0" r="0" b="0"/>
              <a:pathLst>
                <a:path w="3086" h="2075433">
                  <a:moveTo>
                    <a:pt x="0" y="2075433"/>
                  </a:moveTo>
                  <a:lnTo>
                    <a:pt x="3086" y="0"/>
                  </a:lnTo>
                </a:path>
              </a:pathLst>
            </a:custGeom>
            <a:noFill/>
            <a:ln w="57150" cap="flat" cmpd="sng">
              <a:solidFill>
                <a:srgbClr val="00B05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2" name="Freeform 17340"/>
            <p:cNvSpPr/>
            <p:nvPr/>
          </p:nvSpPr>
          <p:spPr>
            <a:xfrm>
              <a:off x="1787175" y="3182365"/>
              <a:ext cx="200025" cy="171601"/>
            </a:xfrm>
            <a:custGeom>
              <a:avLst/>
              <a:gdLst/>
              <a:ahLst/>
              <a:cxnLst/>
              <a:rect l="0" t="0" r="0" b="0"/>
              <a:pathLst>
                <a:path w="200025" h="171601">
                  <a:moveTo>
                    <a:pt x="0" y="171297"/>
                  </a:moveTo>
                  <a:lnTo>
                    <a:pt x="100279" y="0"/>
                  </a:lnTo>
                  <a:lnTo>
                    <a:pt x="200025" y="171601"/>
                  </a:lnTo>
                </a:path>
              </a:pathLst>
            </a:custGeom>
            <a:noFill/>
            <a:ln w="57150" cap="rnd" cmpd="sng">
              <a:solidFill>
                <a:srgbClr val="00B05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3" name="Freeform 17341"/>
            <p:cNvSpPr/>
            <p:nvPr/>
          </p:nvSpPr>
          <p:spPr>
            <a:xfrm>
              <a:off x="1885950" y="1937576"/>
              <a:ext cx="2732925" cy="1167574"/>
            </a:xfrm>
            <a:custGeom>
              <a:avLst/>
              <a:gdLst/>
              <a:ahLst/>
              <a:cxnLst/>
              <a:rect l="0" t="0" r="0" b="0"/>
              <a:pathLst>
                <a:path w="2732925" h="1167574">
                  <a:moveTo>
                    <a:pt x="0" y="1167574"/>
                  </a:moveTo>
                  <a:cubicBezTo>
                    <a:pt x="307174" y="772287"/>
                    <a:pt x="614362" y="376999"/>
                    <a:pt x="1076325" y="186499"/>
                  </a:cubicBezTo>
                  <a:cubicBezTo>
                    <a:pt x="1528584" y="0"/>
                    <a:pt x="2129193" y="9779"/>
                    <a:pt x="2732925" y="23673"/>
                  </a:cubicBezTo>
                </a:path>
              </a:pathLst>
            </a:custGeom>
            <a:noFill/>
            <a:ln w="38100" cap="flat" cmpd="sng">
              <a:solidFill>
                <a:srgbClr val="00B05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4" name="Freeform 17342"/>
            <p:cNvSpPr/>
            <p:nvPr/>
          </p:nvSpPr>
          <p:spPr>
            <a:xfrm>
              <a:off x="4504204" y="1891973"/>
              <a:ext cx="115811" cy="133311"/>
            </a:xfrm>
            <a:custGeom>
              <a:avLst/>
              <a:gdLst/>
              <a:ahLst/>
              <a:cxnLst/>
              <a:rect l="0" t="0" r="0" b="0"/>
              <a:pathLst>
                <a:path w="115811" h="133311">
                  <a:moveTo>
                    <a:pt x="3086" y="0"/>
                  </a:moveTo>
                  <a:lnTo>
                    <a:pt x="115811" y="69303"/>
                  </a:lnTo>
                  <a:lnTo>
                    <a:pt x="0" y="133311"/>
                  </a:lnTo>
                </a:path>
              </a:pathLst>
            </a:custGeom>
            <a:noFill/>
            <a:ln w="38100" cap="rnd" cmpd="sng">
              <a:solidFill>
                <a:srgbClr val="00B05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5" name="Freeform 17343"/>
            <p:cNvSpPr/>
            <p:nvPr/>
          </p:nvSpPr>
          <p:spPr>
            <a:xfrm>
              <a:off x="3200298" y="2151508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6" name="Freeform 17344"/>
            <p:cNvSpPr/>
            <p:nvPr/>
          </p:nvSpPr>
          <p:spPr>
            <a:xfrm>
              <a:off x="4527550" y="4459288"/>
              <a:ext cx="381000" cy="533400"/>
            </a:xfrm>
            <a:custGeom>
              <a:avLst/>
              <a:gdLst/>
              <a:ahLst/>
              <a:cxnLst/>
              <a:rect l="0" t="0" r="0" b="0"/>
              <a:pathLst>
                <a:path w="381000" h="533400">
                  <a:moveTo>
                    <a:pt x="0" y="266700"/>
                  </a:moveTo>
                  <a:cubicBezTo>
                    <a:pt x="0" y="119406"/>
                    <a:pt x="85293" y="0"/>
                    <a:pt x="190500" y="0"/>
                  </a:cubicBezTo>
                  <a:lnTo>
                    <a:pt x="190500" y="0"/>
                  </a:lnTo>
                  <a:cubicBezTo>
                    <a:pt x="295706" y="0"/>
                    <a:pt x="381000" y="119406"/>
                    <a:pt x="381000" y="266700"/>
                  </a:cubicBezTo>
                  <a:cubicBezTo>
                    <a:pt x="381000" y="413994"/>
                    <a:pt x="295706" y="533400"/>
                    <a:pt x="190500" y="533400"/>
                  </a:cubicBezTo>
                  <a:cubicBezTo>
                    <a:pt x="85293" y="533400"/>
                    <a:pt x="0" y="413994"/>
                    <a:pt x="0" y="2667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B05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7" name="Freeform 17345"/>
            <p:cNvSpPr/>
            <p:nvPr/>
          </p:nvSpPr>
          <p:spPr>
            <a:xfrm>
              <a:off x="4647400" y="4755338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8" name="Freeform 17346"/>
            <p:cNvSpPr/>
            <p:nvPr/>
          </p:nvSpPr>
          <p:spPr>
            <a:xfrm>
              <a:off x="4514850" y="4486275"/>
              <a:ext cx="390525" cy="533400"/>
            </a:xfrm>
            <a:custGeom>
              <a:avLst/>
              <a:gdLst/>
              <a:ahLst/>
              <a:cxnLst/>
              <a:rect l="0" t="0" r="0" b="0"/>
              <a:pathLst>
                <a:path w="390525" h="533400">
                  <a:moveTo>
                    <a:pt x="390525" y="0"/>
                  </a:moveTo>
                  <a:lnTo>
                    <a:pt x="0" y="533400"/>
                  </a:lnTo>
                </a:path>
              </a:pathLst>
            </a:custGeom>
            <a:noFill/>
            <a:ln w="38100" cap="flat" cmpd="sng">
              <a:solidFill>
                <a:srgbClr val="FF0000">
                  <a:alpha val="70196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9" name="Freeform 17347"/>
            <p:cNvSpPr/>
            <p:nvPr/>
          </p:nvSpPr>
          <p:spPr>
            <a:xfrm>
              <a:off x="4533900" y="4486277"/>
              <a:ext cx="390525" cy="533400"/>
            </a:xfrm>
            <a:custGeom>
              <a:avLst/>
              <a:gdLst/>
              <a:ahLst/>
              <a:cxnLst/>
              <a:rect l="0" t="0" r="0" b="0"/>
              <a:pathLst>
                <a:path w="390525" h="533400">
                  <a:moveTo>
                    <a:pt x="0" y="0"/>
                  </a:moveTo>
                  <a:lnTo>
                    <a:pt x="390525" y="533400"/>
                  </a:lnTo>
                </a:path>
              </a:pathLst>
            </a:custGeom>
            <a:noFill/>
            <a:ln w="38100" cap="flat" cmpd="sng">
              <a:solidFill>
                <a:srgbClr val="FF0000">
                  <a:alpha val="70196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0" name="Freeform 17348"/>
            <p:cNvSpPr/>
            <p:nvPr/>
          </p:nvSpPr>
          <p:spPr>
            <a:xfrm>
              <a:off x="3028950" y="4745025"/>
              <a:ext cx="1495805" cy="931875"/>
            </a:xfrm>
            <a:custGeom>
              <a:avLst/>
              <a:gdLst/>
              <a:ahLst/>
              <a:cxnLst/>
              <a:rect l="0" t="0" r="0" b="0"/>
              <a:pathLst>
                <a:path w="1495805" h="931875">
                  <a:moveTo>
                    <a:pt x="0" y="931875"/>
                  </a:moveTo>
                  <a:cubicBezTo>
                    <a:pt x="19837" y="677075"/>
                    <a:pt x="39687" y="422288"/>
                    <a:pt x="304800" y="265125"/>
                  </a:cubicBezTo>
                  <a:cubicBezTo>
                    <a:pt x="553478" y="117704"/>
                    <a:pt x="1017955" y="56185"/>
                    <a:pt x="1495805" y="0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1" name="Freeform 17349"/>
            <p:cNvSpPr/>
            <p:nvPr/>
          </p:nvSpPr>
          <p:spPr>
            <a:xfrm>
              <a:off x="4499462" y="4690434"/>
              <a:ext cx="120167" cy="113525"/>
            </a:xfrm>
            <a:custGeom>
              <a:avLst/>
              <a:gdLst/>
              <a:ahLst/>
              <a:cxnLst/>
              <a:rect l="0" t="0" r="0" b="0"/>
              <a:pathLst>
                <a:path w="120167" h="113525">
                  <a:moveTo>
                    <a:pt x="0" y="0"/>
                  </a:moveTo>
                  <a:lnTo>
                    <a:pt x="120167" y="43484"/>
                  </a:lnTo>
                  <a:lnTo>
                    <a:pt x="13271" y="113525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2" name="Freeform 17350"/>
            <p:cNvSpPr/>
            <p:nvPr/>
          </p:nvSpPr>
          <p:spPr>
            <a:xfrm>
              <a:off x="3753510" y="4951858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3" name="Rectangle 17354"/>
            <p:cNvSpPr/>
            <p:nvPr/>
          </p:nvSpPr>
          <p:spPr>
            <a:xfrm>
              <a:off x="4076435" y="807024"/>
              <a:ext cx="3920753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2004" b="0" i="0" spc="0" baseline="0" dirty="0"/>
                <a:t>IRR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(Interrupt</a:t>
              </a:r>
              <a:r>
                <a:rPr lang="en-US" sz="2004" b="0" i="0" spc="-54" baseline="0" dirty="0"/>
                <a:t> </a:t>
              </a:r>
              <a:r>
                <a:rPr lang="en-US" sz="2004" b="0" i="0" spc="0" baseline="0" dirty="0"/>
                <a:t>Request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0" baseline="0" dirty="0" smtClean="0"/>
                <a:t>)</a:t>
              </a:r>
              <a:endParaRPr lang="en-US" sz="2004" b="0" i="0" spc="0" baseline="0" dirty="0"/>
            </a:p>
          </p:txBody>
        </p:sp>
        <p:sp>
          <p:nvSpPr>
            <p:cNvPr id="564" name="Rectangle 17360"/>
            <p:cNvSpPr/>
            <p:nvPr/>
          </p:nvSpPr>
          <p:spPr>
            <a:xfrm>
              <a:off x="1144102" y="1945073"/>
              <a:ext cx="795154" cy="4723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Process</a:t>
              </a:r>
              <a:r>
                <a:rPr lang="en-US" sz="1403" b="0" i="0" spc="-12" baseline="0" dirty="0"/>
                <a:t>o</a:t>
              </a:r>
              <a:r>
                <a:rPr lang="en-US" sz="1403" b="0" i="0" spc="0" baseline="0" dirty="0"/>
                <a:t>r</a:t>
              </a:r>
            </a:p>
            <a:p>
              <a:pPr marL="208798">
                <a:lnSpc>
                  <a:spcPts val="2016"/>
                </a:lnSpc>
              </a:pPr>
              <a:r>
                <a:rPr lang="en-US" sz="1403" b="0" i="0" spc="0" baseline="0" dirty="0"/>
                <a:t>Core</a:t>
              </a:r>
            </a:p>
          </p:txBody>
        </p:sp>
        <p:sp>
          <p:nvSpPr>
            <p:cNvPr id="565" name="Rectangle 17361"/>
            <p:cNvSpPr/>
            <p:nvPr/>
          </p:nvSpPr>
          <p:spPr>
            <a:xfrm>
              <a:off x="1105971" y="2745173"/>
              <a:ext cx="924548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Local</a:t>
              </a:r>
              <a:r>
                <a:rPr lang="en-US" sz="1403" b="0" i="0" spc="-113" baseline="0" dirty="0"/>
                <a:t> </a:t>
              </a:r>
              <a:r>
                <a:rPr lang="en-US" sz="1403" b="0" i="0" spc="0" baseline="0" dirty="0"/>
                <a:t>APIC</a:t>
              </a:r>
            </a:p>
          </p:txBody>
        </p:sp>
        <p:sp>
          <p:nvSpPr>
            <p:cNvPr id="566" name="Rectangle 17362"/>
            <p:cNvSpPr/>
            <p:nvPr/>
          </p:nvSpPr>
          <p:spPr>
            <a:xfrm>
              <a:off x="4449895" y="3550223"/>
              <a:ext cx="3023392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73969"/>
              <a:r>
                <a:rPr lang="en-US" sz="2004" b="0" i="0" spc="0" baseline="0" dirty="0"/>
                <a:t>ISR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(In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Service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0" baseline="0" dirty="0" smtClean="0"/>
                <a:t>)</a:t>
              </a:r>
              <a:endParaRPr lang="en-US" sz="2004" b="0" i="0" spc="0" baseline="0" dirty="0"/>
            </a:p>
          </p:txBody>
        </p:sp>
        <p:sp>
          <p:nvSpPr>
            <p:cNvPr id="567" name="Rectangle 17368"/>
            <p:cNvSpPr/>
            <p:nvPr/>
          </p:nvSpPr>
          <p:spPr>
            <a:xfrm>
              <a:off x="7968615" y="5241328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FF000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FF000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FF0000"/>
                  </a:solidFill>
                </a:rPr>
                <a:t>161</a:t>
              </a:r>
            </a:p>
          </p:txBody>
        </p:sp>
        <p:sp>
          <p:nvSpPr>
            <p:cNvPr id="568" name="Rectangle 17369"/>
            <p:cNvSpPr/>
            <p:nvPr/>
          </p:nvSpPr>
          <p:spPr>
            <a:xfrm>
              <a:off x="5587365" y="5991534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0070C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0070C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0070C0"/>
                  </a:solidFill>
                </a:rPr>
                <a:t>210</a:t>
              </a:r>
            </a:p>
          </p:txBody>
        </p:sp>
        <p:sp>
          <p:nvSpPr>
            <p:cNvPr id="569" name="Rectangle 17370"/>
            <p:cNvSpPr/>
            <p:nvPr/>
          </p:nvSpPr>
          <p:spPr>
            <a:xfrm>
              <a:off x="1527238" y="5591526"/>
              <a:ext cx="1687321" cy="61042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745236"/>
              <a:r>
                <a:rPr lang="en-US" sz="1800" b="1" i="0" spc="0" baseline="0" dirty="0">
                  <a:solidFill>
                    <a:srgbClr val="FF0000"/>
                  </a:solidFill>
                </a:rPr>
                <a:t>Not high</a:t>
              </a:r>
            </a:p>
            <a:p>
              <a:pPr marL="0">
                <a:lnSpc>
                  <a:spcPts val="2592"/>
                </a:lnSpc>
              </a:pPr>
              <a:r>
                <a:rPr lang="en-US" sz="1800" b="1" i="0" spc="0" baseline="0" dirty="0">
                  <a:solidFill>
                    <a:srgbClr val="FF0000"/>
                  </a:solidFill>
                </a:rPr>
                <a:t>enough</a:t>
              </a:r>
              <a:r>
                <a:rPr lang="en-US" sz="1800" b="1" i="0" spc="-32" baseline="0" dirty="0">
                  <a:solidFill>
                    <a:srgbClr val="FF0000"/>
                  </a:solidFill>
                </a:rPr>
                <a:t> </a:t>
              </a:r>
              <a:r>
                <a:rPr lang="en-US" sz="1800" b="1" i="0" spc="0" baseline="0" dirty="0">
                  <a:solidFill>
                    <a:srgbClr val="FF0000"/>
                  </a:solidFill>
                </a:rPr>
                <a:t>priority</a:t>
              </a:r>
            </a:p>
          </p:txBody>
        </p:sp>
        <p:sp>
          <p:nvSpPr>
            <p:cNvPr id="570" name="Rectangle 17371"/>
            <p:cNvSpPr/>
            <p:nvPr/>
          </p:nvSpPr>
          <p:spPr>
            <a:xfrm>
              <a:off x="4472940" y="3267384"/>
              <a:ext cx="501099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00B05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00B05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00B050"/>
                  </a:solidFill>
                </a:rPr>
                <a:t>93</a:t>
              </a:r>
            </a:p>
          </p:txBody>
        </p:sp>
        <p:sp>
          <p:nvSpPr>
            <p:cNvPr id="571" name="Rectangle 17372"/>
            <p:cNvSpPr/>
            <p:nvPr/>
          </p:nvSpPr>
          <p:spPr>
            <a:xfrm>
              <a:off x="432054" y="4139291"/>
              <a:ext cx="980012" cy="40267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237744"/>
              <a:r>
                <a:rPr lang="en-US" sz="1200" b="1" i="0" spc="-56" baseline="0" dirty="0">
                  <a:solidFill>
                    <a:srgbClr val="0070C0"/>
                  </a:solidFill>
                </a:rPr>
                <a:t>V</a:t>
              </a:r>
              <a:r>
                <a:rPr lang="en-US" sz="1200" b="1" i="0" spc="0" baseline="0" dirty="0">
                  <a:solidFill>
                    <a:srgbClr val="0070C0"/>
                  </a:solidFill>
                </a:rPr>
                <a:t>ector</a:t>
              </a:r>
              <a:r>
                <a:rPr lang="en-US" sz="1200" b="1" i="0" spc="-33" baseline="0" dirty="0">
                  <a:solidFill>
                    <a:srgbClr val="0070C0"/>
                  </a:solidFill>
                </a:rPr>
                <a:t> </a:t>
              </a:r>
              <a:r>
                <a:rPr lang="en-US" sz="1200" b="1" i="0" spc="0" baseline="0" dirty="0">
                  <a:solidFill>
                    <a:srgbClr val="0070C0"/>
                  </a:solidFill>
                </a:rPr>
                <a:t> D2</a:t>
              </a:r>
            </a:p>
            <a:p>
              <a:pPr marL="0">
                <a:lnSpc>
                  <a:spcPts val="1727"/>
                </a:lnSpc>
              </a:pPr>
              <a:r>
                <a:rPr lang="en-US" sz="1200" b="1" i="0" spc="0" baseline="0" dirty="0">
                  <a:solidFill>
                    <a:srgbClr val="0070C0"/>
                  </a:solidFill>
                </a:rPr>
                <a:t>(210</a:t>
              </a:r>
              <a:r>
                <a:rPr lang="en-US" sz="1200" b="1" i="0" spc="-33" baseline="0" dirty="0">
                  <a:solidFill>
                    <a:srgbClr val="0070C0"/>
                  </a:solidFill>
                </a:rPr>
                <a:t> </a:t>
              </a:r>
              <a:r>
                <a:rPr lang="en-US" sz="1200" b="1" i="0" spc="0" baseline="0" dirty="0">
                  <a:solidFill>
                    <a:srgbClr val="0070C0"/>
                  </a:solidFill>
                </a:rPr>
                <a:t>Decimal)</a:t>
              </a:r>
            </a:p>
          </p:txBody>
        </p:sp>
        <p:sp>
          <p:nvSpPr>
            <p:cNvPr id="572" name="Rectangle 17373"/>
            <p:cNvSpPr/>
            <p:nvPr/>
          </p:nvSpPr>
          <p:spPr>
            <a:xfrm>
              <a:off x="877824" y="4720392"/>
              <a:ext cx="896592" cy="40267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53923"/>
              <a:r>
                <a:rPr lang="en-US" sz="1200" b="1" i="0" spc="-56" baseline="0" dirty="0">
                  <a:solidFill>
                    <a:srgbClr val="00B050"/>
                  </a:solidFill>
                </a:rPr>
                <a:t>V</a:t>
              </a:r>
              <a:r>
                <a:rPr lang="en-US" sz="1200" b="1" i="0" spc="0" baseline="0" dirty="0">
                  <a:solidFill>
                    <a:srgbClr val="00B050"/>
                  </a:solidFill>
                </a:rPr>
                <a:t>ector</a:t>
              </a:r>
              <a:r>
                <a:rPr lang="en-US" sz="1200" b="1" i="0" spc="-33" baseline="0" dirty="0">
                  <a:solidFill>
                    <a:srgbClr val="00B050"/>
                  </a:solidFill>
                </a:rPr>
                <a:t> </a:t>
              </a:r>
              <a:r>
                <a:rPr lang="en-US" sz="1200" b="1" i="0" spc="0" baseline="0" dirty="0">
                  <a:solidFill>
                    <a:srgbClr val="00B050"/>
                  </a:solidFill>
                </a:rPr>
                <a:t> 5D</a:t>
              </a:r>
            </a:p>
            <a:p>
              <a:pPr marL="0">
                <a:lnSpc>
                  <a:spcPts val="1727"/>
                </a:lnSpc>
              </a:pPr>
              <a:r>
                <a:rPr lang="en-US" sz="1200" b="1" i="0" spc="0" baseline="0" dirty="0">
                  <a:solidFill>
                    <a:srgbClr val="00B050"/>
                  </a:solidFill>
                </a:rPr>
                <a:t>(93</a:t>
              </a:r>
              <a:r>
                <a:rPr lang="en-US" sz="1200" b="1" i="0" spc="-21" baseline="0" dirty="0">
                  <a:solidFill>
                    <a:srgbClr val="00B050"/>
                  </a:solidFill>
                </a:rPr>
                <a:t> </a:t>
              </a:r>
              <a:r>
                <a:rPr lang="en-US" sz="1200" b="1" i="0" spc="0" baseline="0" dirty="0">
                  <a:solidFill>
                    <a:srgbClr val="00B050"/>
                  </a:solidFill>
                </a:rPr>
                <a:t>Decimal)</a:t>
              </a:r>
            </a:p>
          </p:txBody>
        </p:sp>
        <p:sp>
          <p:nvSpPr>
            <p:cNvPr id="573" name="Rectangle 17374"/>
            <p:cNvSpPr/>
            <p:nvPr/>
          </p:nvSpPr>
          <p:spPr>
            <a:xfrm>
              <a:off x="108204" y="3558342"/>
              <a:ext cx="980012" cy="40267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248411"/>
              <a:r>
                <a:rPr lang="en-US" sz="1200" b="1" i="0" spc="-56" baseline="0" dirty="0">
                  <a:solidFill>
                    <a:srgbClr val="FF0000"/>
                  </a:solidFill>
                </a:rPr>
                <a:t>V</a:t>
              </a:r>
              <a:r>
                <a:rPr lang="en-US" sz="1200" b="1" i="0" spc="0" baseline="0" dirty="0">
                  <a:solidFill>
                    <a:srgbClr val="FF0000"/>
                  </a:solidFill>
                </a:rPr>
                <a:t>ector</a:t>
              </a:r>
              <a:r>
                <a:rPr lang="en-US" sz="1200" b="1" i="0" spc="-33" baseline="0" dirty="0">
                  <a:solidFill>
                    <a:srgbClr val="FF0000"/>
                  </a:solidFill>
                </a:rPr>
                <a:t> </a:t>
              </a:r>
              <a:r>
                <a:rPr lang="en-US" sz="1200" b="1" i="0" spc="-45" baseline="0" dirty="0">
                  <a:solidFill>
                    <a:srgbClr val="FF0000"/>
                  </a:solidFill>
                </a:rPr>
                <a:t> </a:t>
              </a:r>
              <a:r>
                <a:rPr lang="en-US" sz="1200" b="1" i="0" spc="-38" baseline="0" dirty="0">
                  <a:solidFill>
                    <a:srgbClr val="FF0000"/>
                  </a:solidFill>
                </a:rPr>
                <a:t>A</a:t>
              </a:r>
              <a:r>
                <a:rPr lang="en-US" sz="1200" b="1" i="0" spc="0" baseline="0" dirty="0">
                  <a:solidFill>
                    <a:srgbClr val="FF0000"/>
                  </a:solidFill>
                </a:rPr>
                <a:t>1</a:t>
              </a:r>
            </a:p>
            <a:p>
              <a:pPr marL="0">
                <a:lnSpc>
                  <a:spcPts val="1727"/>
                </a:lnSpc>
              </a:pPr>
              <a:r>
                <a:rPr lang="en-US" sz="1200" b="1" i="0" spc="0" baseline="0" dirty="0">
                  <a:solidFill>
                    <a:srgbClr val="FF0000"/>
                  </a:solidFill>
                </a:rPr>
                <a:t>(161</a:t>
              </a:r>
              <a:r>
                <a:rPr lang="en-US" sz="1200" b="1" i="0" spc="-33" baseline="0" dirty="0">
                  <a:solidFill>
                    <a:srgbClr val="FF0000"/>
                  </a:solidFill>
                </a:rPr>
                <a:t> </a:t>
              </a:r>
              <a:r>
                <a:rPr lang="en-US" sz="1200" b="1" i="0" spc="0" baseline="0" dirty="0">
                  <a:solidFill>
                    <a:srgbClr val="FF0000"/>
                  </a:solidFill>
                </a:rPr>
                <a:t>Decimal)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294519" y="1201330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75" name="Rectangle 16211"/>
            <p:cNvSpPr/>
            <p:nvPr/>
          </p:nvSpPr>
          <p:spPr>
            <a:xfrm>
              <a:off x="3858257" y="1449196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302809" y="3955600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77" name="Rectangle 16211"/>
            <p:cNvSpPr/>
            <p:nvPr/>
          </p:nvSpPr>
          <p:spPr>
            <a:xfrm>
              <a:off x="3866547" y="4203466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541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End Of Interrupt (</a:t>
            </a:r>
            <a:r>
              <a:rPr lang="en-US" altLang="ko-KR" sz="3600" dirty="0" smtClean="0"/>
              <a:t>EOI)	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57844" y="809882"/>
            <a:ext cx="8028313" cy="5679207"/>
            <a:chOff x="540787" y="536384"/>
            <a:chExt cx="8028313" cy="5679207"/>
          </a:xfrm>
        </p:grpSpPr>
        <p:sp>
          <p:nvSpPr>
            <p:cNvPr id="7" name="Freeform 17378"/>
            <p:cNvSpPr/>
            <p:nvPr/>
          </p:nvSpPr>
          <p:spPr>
            <a:xfrm>
              <a:off x="3810457" y="1219200"/>
              <a:ext cx="4114343" cy="2057400"/>
            </a:xfrm>
            <a:custGeom>
              <a:avLst/>
              <a:gdLst/>
              <a:ahLst/>
              <a:cxnLst/>
              <a:rect l="0" t="0" r="0" b="0"/>
              <a:pathLst>
                <a:path w="4114343" h="2057400">
                  <a:moveTo>
                    <a:pt x="0" y="0"/>
                  </a:moveTo>
                  <a:lnTo>
                    <a:pt x="4114343" y="0"/>
                  </a:lnTo>
                  <a:lnTo>
                    <a:pt x="4114343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7379"/>
            <p:cNvSpPr/>
            <p:nvPr/>
          </p:nvSpPr>
          <p:spPr>
            <a:xfrm>
              <a:off x="5796660" y="14371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17380"/>
            <p:cNvSpPr/>
            <p:nvPr/>
          </p:nvSpPr>
          <p:spPr>
            <a:xfrm>
              <a:off x="444315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7381"/>
            <p:cNvSpPr/>
            <p:nvPr/>
          </p:nvSpPr>
          <p:spPr>
            <a:xfrm>
              <a:off x="454973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7382"/>
            <p:cNvSpPr/>
            <p:nvPr/>
          </p:nvSpPr>
          <p:spPr>
            <a:xfrm>
              <a:off x="4656328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7383"/>
            <p:cNvSpPr/>
            <p:nvPr/>
          </p:nvSpPr>
          <p:spPr>
            <a:xfrm>
              <a:off x="4762906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7384"/>
            <p:cNvSpPr/>
            <p:nvPr/>
          </p:nvSpPr>
          <p:spPr>
            <a:xfrm>
              <a:off x="486949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385"/>
            <p:cNvSpPr/>
            <p:nvPr/>
          </p:nvSpPr>
          <p:spPr>
            <a:xfrm>
              <a:off x="4976075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7386"/>
            <p:cNvSpPr/>
            <p:nvPr/>
          </p:nvSpPr>
          <p:spPr>
            <a:xfrm>
              <a:off x="5082666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7387"/>
            <p:cNvSpPr/>
            <p:nvPr/>
          </p:nvSpPr>
          <p:spPr>
            <a:xfrm>
              <a:off x="5189245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7388"/>
            <p:cNvSpPr/>
            <p:nvPr/>
          </p:nvSpPr>
          <p:spPr>
            <a:xfrm>
              <a:off x="4443158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389"/>
            <p:cNvSpPr/>
            <p:nvPr/>
          </p:nvSpPr>
          <p:spPr>
            <a:xfrm>
              <a:off x="4549737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7390"/>
            <p:cNvSpPr/>
            <p:nvPr/>
          </p:nvSpPr>
          <p:spPr>
            <a:xfrm>
              <a:off x="4656328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7391"/>
            <p:cNvSpPr/>
            <p:nvPr/>
          </p:nvSpPr>
          <p:spPr>
            <a:xfrm>
              <a:off x="4762906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17392"/>
            <p:cNvSpPr/>
            <p:nvPr/>
          </p:nvSpPr>
          <p:spPr>
            <a:xfrm>
              <a:off x="4869497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17393"/>
            <p:cNvSpPr/>
            <p:nvPr/>
          </p:nvSpPr>
          <p:spPr>
            <a:xfrm>
              <a:off x="4976075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17394"/>
            <p:cNvSpPr/>
            <p:nvPr/>
          </p:nvSpPr>
          <p:spPr>
            <a:xfrm>
              <a:off x="5082666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17395"/>
            <p:cNvSpPr/>
            <p:nvPr/>
          </p:nvSpPr>
          <p:spPr>
            <a:xfrm>
              <a:off x="5189245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7396"/>
            <p:cNvSpPr/>
            <p:nvPr/>
          </p:nvSpPr>
          <p:spPr>
            <a:xfrm>
              <a:off x="444315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17397"/>
            <p:cNvSpPr/>
            <p:nvPr/>
          </p:nvSpPr>
          <p:spPr>
            <a:xfrm>
              <a:off x="454973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17398"/>
            <p:cNvSpPr/>
            <p:nvPr/>
          </p:nvSpPr>
          <p:spPr>
            <a:xfrm>
              <a:off x="4656328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7399"/>
            <p:cNvSpPr/>
            <p:nvPr/>
          </p:nvSpPr>
          <p:spPr>
            <a:xfrm>
              <a:off x="4762906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17400"/>
            <p:cNvSpPr/>
            <p:nvPr/>
          </p:nvSpPr>
          <p:spPr>
            <a:xfrm>
              <a:off x="486949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17401"/>
            <p:cNvSpPr/>
            <p:nvPr/>
          </p:nvSpPr>
          <p:spPr>
            <a:xfrm>
              <a:off x="4976075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7402"/>
            <p:cNvSpPr/>
            <p:nvPr/>
          </p:nvSpPr>
          <p:spPr>
            <a:xfrm>
              <a:off x="5082666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17403"/>
            <p:cNvSpPr/>
            <p:nvPr/>
          </p:nvSpPr>
          <p:spPr>
            <a:xfrm>
              <a:off x="5189245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17404"/>
            <p:cNvSpPr/>
            <p:nvPr/>
          </p:nvSpPr>
          <p:spPr>
            <a:xfrm>
              <a:off x="4443158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17405"/>
            <p:cNvSpPr/>
            <p:nvPr/>
          </p:nvSpPr>
          <p:spPr>
            <a:xfrm>
              <a:off x="4549737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17406"/>
            <p:cNvSpPr/>
            <p:nvPr/>
          </p:nvSpPr>
          <p:spPr>
            <a:xfrm>
              <a:off x="4656328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17407"/>
            <p:cNvSpPr/>
            <p:nvPr/>
          </p:nvSpPr>
          <p:spPr>
            <a:xfrm>
              <a:off x="4762906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17408"/>
            <p:cNvSpPr/>
            <p:nvPr/>
          </p:nvSpPr>
          <p:spPr>
            <a:xfrm>
              <a:off x="4869497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7409"/>
            <p:cNvSpPr/>
            <p:nvPr/>
          </p:nvSpPr>
          <p:spPr>
            <a:xfrm>
              <a:off x="4976075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17410"/>
            <p:cNvSpPr/>
            <p:nvPr/>
          </p:nvSpPr>
          <p:spPr>
            <a:xfrm>
              <a:off x="5082666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17411"/>
            <p:cNvSpPr/>
            <p:nvPr/>
          </p:nvSpPr>
          <p:spPr>
            <a:xfrm>
              <a:off x="5189245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17412"/>
            <p:cNvSpPr/>
            <p:nvPr/>
          </p:nvSpPr>
          <p:spPr>
            <a:xfrm>
              <a:off x="4443158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17413"/>
            <p:cNvSpPr/>
            <p:nvPr/>
          </p:nvSpPr>
          <p:spPr>
            <a:xfrm>
              <a:off x="4549737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17414"/>
            <p:cNvSpPr/>
            <p:nvPr/>
          </p:nvSpPr>
          <p:spPr>
            <a:xfrm>
              <a:off x="4656328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17415"/>
            <p:cNvSpPr/>
            <p:nvPr/>
          </p:nvSpPr>
          <p:spPr>
            <a:xfrm>
              <a:off x="4762906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17416"/>
            <p:cNvSpPr/>
            <p:nvPr/>
          </p:nvSpPr>
          <p:spPr>
            <a:xfrm>
              <a:off x="4869497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17417"/>
            <p:cNvSpPr/>
            <p:nvPr/>
          </p:nvSpPr>
          <p:spPr>
            <a:xfrm>
              <a:off x="4976075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17418"/>
            <p:cNvSpPr/>
            <p:nvPr/>
          </p:nvSpPr>
          <p:spPr>
            <a:xfrm>
              <a:off x="5082666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17419"/>
            <p:cNvSpPr/>
            <p:nvPr/>
          </p:nvSpPr>
          <p:spPr>
            <a:xfrm>
              <a:off x="5189245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17420"/>
            <p:cNvSpPr/>
            <p:nvPr/>
          </p:nvSpPr>
          <p:spPr>
            <a:xfrm>
              <a:off x="4443158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17421"/>
            <p:cNvSpPr/>
            <p:nvPr/>
          </p:nvSpPr>
          <p:spPr>
            <a:xfrm>
              <a:off x="4549737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17422"/>
            <p:cNvSpPr/>
            <p:nvPr/>
          </p:nvSpPr>
          <p:spPr>
            <a:xfrm>
              <a:off x="4656328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17423"/>
            <p:cNvSpPr/>
            <p:nvPr/>
          </p:nvSpPr>
          <p:spPr>
            <a:xfrm>
              <a:off x="4762906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17424"/>
            <p:cNvSpPr/>
            <p:nvPr/>
          </p:nvSpPr>
          <p:spPr>
            <a:xfrm>
              <a:off x="4869497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17425"/>
            <p:cNvSpPr/>
            <p:nvPr/>
          </p:nvSpPr>
          <p:spPr>
            <a:xfrm>
              <a:off x="4976075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17426"/>
            <p:cNvSpPr/>
            <p:nvPr/>
          </p:nvSpPr>
          <p:spPr>
            <a:xfrm>
              <a:off x="5082666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17427"/>
            <p:cNvSpPr/>
            <p:nvPr/>
          </p:nvSpPr>
          <p:spPr>
            <a:xfrm>
              <a:off x="5189245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17428"/>
            <p:cNvSpPr/>
            <p:nvPr/>
          </p:nvSpPr>
          <p:spPr>
            <a:xfrm>
              <a:off x="4443158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17429"/>
            <p:cNvSpPr/>
            <p:nvPr/>
          </p:nvSpPr>
          <p:spPr>
            <a:xfrm>
              <a:off x="4549737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17430"/>
            <p:cNvSpPr/>
            <p:nvPr/>
          </p:nvSpPr>
          <p:spPr>
            <a:xfrm>
              <a:off x="4656328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17431"/>
            <p:cNvSpPr/>
            <p:nvPr/>
          </p:nvSpPr>
          <p:spPr>
            <a:xfrm>
              <a:off x="4762906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17432"/>
            <p:cNvSpPr/>
            <p:nvPr/>
          </p:nvSpPr>
          <p:spPr>
            <a:xfrm>
              <a:off x="4869497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17433"/>
            <p:cNvSpPr/>
            <p:nvPr/>
          </p:nvSpPr>
          <p:spPr>
            <a:xfrm>
              <a:off x="4976075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17434"/>
            <p:cNvSpPr/>
            <p:nvPr/>
          </p:nvSpPr>
          <p:spPr>
            <a:xfrm>
              <a:off x="5082666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17435"/>
            <p:cNvSpPr/>
            <p:nvPr/>
          </p:nvSpPr>
          <p:spPr>
            <a:xfrm>
              <a:off x="5189245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17436"/>
            <p:cNvSpPr/>
            <p:nvPr/>
          </p:nvSpPr>
          <p:spPr>
            <a:xfrm>
              <a:off x="4443158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17437"/>
            <p:cNvSpPr/>
            <p:nvPr/>
          </p:nvSpPr>
          <p:spPr>
            <a:xfrm>
              <a:off x="4549737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17438"/>
            <p:cNvSpPr/>
            <p:nvPr/>
          </p:nvSpPr>
          <p:spPr>
            <a:xfrm>
              <a:off x="4656328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17439"/>
            <p:cNvSpPr/>
            <p:nvPr/>
          </p:nvSpPr>
          <p:spPr>
            <a:xfrm>
              <a:off x="4762906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17440"/>
            <p:cNvSpPr/>
            <p:nvPr/>
          </p:nvSpPr>
          <p:spPr>
            <a:xfrm>
              <a:off x="4869497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17441"/>
            <p:cNvSpPr/>
            <p:nvPr/>
          </p:nvSpPr>
          <p:spPr>
            <a:xfrm>
              <a:off x="4976075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17442"/>
            <p:cNvSpPr/>
            <p:nvPr/>
          </p:nvSpPr>
          <p:spPr>
            <a:xfrm>
              <a:off x="5082666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17443"/>
            <p:cNvSpPr/>
            <p:nvPr/>
          </p:nvSpPr>
          <p:spPr>
            <a:xfrm>
              <a:off x="5189245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17444"/>
            <p:cNvSpPr/>
            <p:nvPr/>
          </p:nvSpPr>
          <p:spPr>
            <a:xfrm>
              <a:off x="5295823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17445"/>
            <p:cNvSpPr/>
            <p:nvPr/>
          </p:nvSpPr>
          <p:spPr>
            <a:xfrm>
              <a:off x="5402414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17446"/>
            <p:cNvSpPr/>
            <p:nvPr/>
          </p:nvSpPr>
          <p:spPr>
            <a:xfrm>
              <a:off x="550899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17447"/>
            <p:cNvSpPr/>
            <p:nvPr/>
          </p:nvSpPr>
          <p:spPr>
            <a:xfrm>
              <a:off x="5615584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17448"/>
            <p:cNvSpPr/>
            <p:nvPr/>
          </p:nvSpPr>
          <p:spPr>
            <a:xfrm>
              <a:off x="5722162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17449"/>
            <p:cNvSpPr/>
            <p:nvPr/>
          </p:nvSpPr>
          <p:spPr>
            <a:xfrm>
              <a:off x="5828753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17450"/>
            <p:cNvSpPr/>
            <p:nvPr/>
          </p:nvSpPr>
          <p:spPr>
            <a:xfrm>
              <a:off x="5935332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17451"/>
            <p:cNvSpPr/>
            <p:nvPr/>
          </p:nvSpPr>
          <p:spPr>
            <a:xfrm>
              <a:off x="604192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17452"/>
            <p:cNvSpPr/>
            <p:nvPr/>
          </p:nvSpPr>
          <p:spPr>
            <a:xfrm>
              <a:off x="5295823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17453"/>
            <p:cNvSpPr/>
            <p:nvPr/>
          </p:nvSpPr>
          <p:spPr>
            <a:xfrm>
              <a:off x="5402414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17454"/>
            <p:cNvSpPr/>
            <p:nvPr/>
          </p:nvSpPr>
          <p:spPr>
            <a:xfrm>
              <a:off x="550899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17455"/>
            <p:cNvSpPr/>
            <p:nvPr/>
          </p:nvSpPr>
          <p:spPr>
            <a:xfrm>
              <a:off x="5615584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17456"/>
            <p:cNvSpPr/>
            <p:nvPr/>
          </p:nvSpPr>
          <p:spPr>
            <a:xfrm>
              <a:off x="5722162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17457"/>
            <p:cNvSpPr/>
            <p:nvPr/>
          </p:nvSpPr>
          <p:spPr>
            <a:xfrm>
              <a:off x="5828753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Freeform 17458"/>
            <p:cNvSpPr/>
            <p:nvPr/>
          </p:nvSpPr>
          <p:spPr>
            <a:xfrm>
              <a:off x="5935332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Freeform 17459"/>
            <p:cNvSpPr/>
            <p:nvPr/>
          </p:nvSpPr>
          <p:spPr>
            <a:xfrm>
              <a:off x="604192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17460"/>
            <p:cNvSpPr/>
            <p:nvPr/>
          </p:nvSpPr>
          <p:spPr>
            <a:xfrm>
              <a:off x="5295823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17461"/>
            <p:cNvSpPr/>
            <p:nvPr/>
          </p:nvSpPr>
          <p:spPr>
            <a:xfrm>
              <a:off x="5402414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Freeform 17462"/>
            <p:cNvSpPr/>
            <p:nvPr/>
          </p:nvSpPr>
          <p:spPr>
            <a:xfrm>
              <a:off x="550899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17463"/>
            <p:cNvSpPr/>
            <p:nvPr/>
          </p:nvSpPr>
          <p:spPr>
            <a:xfrm>
              <a:off x="5615584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Freeform 17464"/>
            <p:cNvSpPr/>
            <p:nvPr/>
          </p:nvSpPr>
          <p:spPr>
            <a:xfrm>
              <a:off x="5722162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Freeform 17465"/>
            <p:cNvSpPr/>
            <p:nvPr/>
          </p:nvSpPr>
          <p:spPr>
            <a:xfrm>
              <a:off x="5828753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17466"/>
            <p:cNvSpPr/>
            <p:nvPr/>
          </p:nvSpPr>
          <p:spPr>
            <a:xfrm>
              <a:off x="5935332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Freeform 17467"/>
            <p:cNvSpPr/>
            <p:nvPr/>
          </p:nvSpPr>
          <p:spPr>
            <a:xfrm>
              <a:off x="604192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17468"/>
            <p:cNvSpPr/>
            <p:nvPr/>
          </p:nvSpPr>
          <p:spPr>
            <a:xfrm>
              <a:off x="5295823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Freeform 17469"/>
            <p:cNvSpPr/>
            <p:nvPr/>
          </p:nvSpPr>
          <p:spPr>
            <a:xfrm>
              <a:off x="5402414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17470"/>
            <p:cNvSpPr/>
            <p:nvPr/>
          </p:nvSpPr>
          <p:spPr>
            <a:xfrm>
              <a:off x="550899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Freeform 17471"/>
            <p:cNvSpPr/>
            <p:nvPr/>
          </p:nvSpPr>
          <p:spPr>
            <a:xfrm>
              <a:off x="5615584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Freeform 17472"/>
            <p:cNvSpPr/>
            <p:nvPr/>
          </p:nvSpPr>
          <p:spPr>
            <a:xfrm>
              <a:off x="5722162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Freeform 17473"/>
            <p:cNvSpPr/>
            <p:nvPr/>
          </p:nvSpPr>
          <p:spPr>
            <a:xfrm>
              <a:off x="5828753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Freeform 17474"/>
            <p:cNvSpPr/>
            <p:nvPr/>
          </p:nvSpPr>
          <p:spPr>
            <a:xfrm>
              <a:off x="5935332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Freeform 17475"/>
            <p:cNvSpPr/>
            <p:nvPr/>
          </p:nvSpPr>
          <p:spPr>
            <a:xfrm>
              <a:off x="604192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Freeform 17476"/>
            <p:cNvSpPr/>
            <p:nvPr/>
          </p:nvSpPr>
          <p:spPr>
            <a:xfrm>
              <a:off x="5295823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Freeform 17477"/>
            <p:cNvSpPr/>
            <p:nvPr/>
          </p:nvSpPr>
          <p:spPr>
            <a:xfrm>
              <a:off x="5402414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Freeform 17478"/>
            <p:cNvSpPr/>
            <p:nvPr/>
          </p:nvSpPr>
          <p:spPr>
            <a:xfrm>
              <a:off x="550899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Freeform 17479"/>
            <p:cNvSpPr/>
            <p:nvPr/>
          </p:nvSpPr>
          <p:spPr>
            <a:xfrm>
              <a:off x="5615584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Freeform 17480"/>
            <p:cNvSpPr/>
            <p:nvPr/>
          </p:nvSpPr>
          <p:spPr>
            <a:xfrm>
              <a:off x="5722162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Freeform 17481"/>
            <p:cNvSpPr/>
            <p:nvPr/>
          </p:nvSpPr>
          <p:spPr>
            <a:xfrm>
              <a:off x="5828753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Freeform 17482"/>
            <p:cNvSpPr/>
            <p:nvPr/>
          </p:nvSpPr>
          <p:spPr>
            <a:xfrm>
              <a:off x="5935332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Freeform 17483"/>
            <p:cNvSpPr/>
            <p:nvPr/>
          </p:nvSpPr>
          <p:spPr>
            <a:xfrm>
              <a:off x="604192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Freeform 17484"/>
            <p:cNvSpPr/>
            <p:nvPr/>
          </p:nvSpPr>
          <p:spPr>
            <a:xfrm>
              <a:off x="5295823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Freeform 17485"/>
            <p:cNvSpPr/>
            <p:nvPr/>
          </p:nvSpPr>
          <p:spPr>
            <a:xfrm>
              <a:off x="5402414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Freeform 17486"/>
            <p:cNvSpPr/>
            <p:nvPr/>
          </p:nvSpPr>
          <p:spPr>
            <a:xfrm>
              <a:off x="550899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Freeform 17487"/>
            <p:cNvSpPr/>
            <p:nvPr/>
          </p:nvSpPr>
          <p:spPr>
            <a:xfrm>
              <a:off x="5615584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Freeform 17488"/>
            <p:cNvSpPr/>
            <p:nvPr/>
          </p:nvSpPr>
          <p:spPr>
            <a:xfrm>
              <a:off x="5722162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Freeform 17489"/>
            <p:cNvSpPr/>
            <p:nvPr/>
          </p:nvSpPr>
          <p:spPr>
            <a:xfrm>
              <a:off x="5828753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Freeform 17490"/>
            <p:cNvSpPr/>
            <p:nvPr/>
          </p:nvSpPr>
          <p:spPr>
            <a:xfrm>
              <a:off x="5935332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Freeform 17491"/>
            <p:cNvSpPr/>
            <p:nvPr/>
          </p:nvSpPr>
          <p:spPr>
            <a:xfrm>
              <a:off x="604192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Freeform 17492"/>
            <p:cNvSpPr/>
            <p:nvPr/>
          </p:nvSpPr>
          <p:spPr>
            <a:xfrm>
              <a:off x="5295823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17493"/>
            <p:cNvSpPr/>
            <p:nvPr/>
          </p:nvSpPr>
          <p:spPr>
            <a:xfrm>
              <a:off x="5402414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Freeform 17494"/>
            <p:cNvSpPr/>
            <p:nvPr/>
          </p:nvSpPr>
          <p:spPr>
            <a:xfrm>
              <a:off x="550899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Freeform 17495"/>
            <p:cNvSpPr/>
            <p:nvPr/>
          </p:nvSpPr>
          <p:spPr>
            <a:xfrm>
              <a:off x="5615584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Freeform 17496"/>
            <p:cNvSpPr/>
            <p:nvPr/>
          </p:nvSpPr>
          <p:spPr>
            <a:xfrm>
              <a:off x="5722162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Freeform 17497"/>
            <p:cNvSpPr/>
            <p:nvPr/>
          </p:nvSpPr>
          <p:spPr>
            <a:xfrm>
              <a:off x="5828753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17498"/>
            <p:cNvSpPr/>
            <p:nvPr/>
          </p:nvSpPr>
          <p:spPr>
            <a:xfrm>
              <a:off x="5935332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Freeform 17499"/>
            <p:cNvSpPr/>
            <p:nvPr/>
          </p:nvSpPr>
          <p:spPr>
            <a:xfrm>
              <a:off x="604192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Freeform 17500"/>
            <p:cNvSpPr/>
            <p:nvPr/>
          </p:nvSpPr>
          <p:spPr>
            <a:xfrm>
              <a:off x="5295823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17501"/>
            <p:cNvSpPr/>
            <p:nvPr/>
          </p:nvSpPr>
          <p:spPr>
            <a:xfrm>
              <a:off x="5402414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Freeform 17502"/>
            <p:cNvSpPr/>
            <p:nvPr/>
          </p:nvSpPr>
          <p:spPr>
            <a:xfrm>
              <a:off x="550899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17503"/>
            <p:cNvSpPr/>
            <p:nvPr/>
          </p:nvSpPr>
          <p:spPr>
            <a:xfrm>
              <a:off x="5615584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Freeform 17504"/>
            <p:cNvSpPr/>
            <p:nvPr/>
          </p:nvSpPr>
          <p:spPr>
            <a:xfrm>
              <a:off x="5722162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Freeform 17505"/>
            <p:cNvSpPr/>
            <p:nvPr/>
          </p:nvSpPr>
          <p:spPr>
            <a:xfrm>
              <a:off x="5828753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Freeform 17506"/>
            <p:cNvSpPr/>
            <p:nvPr/>
          </p:nvSpPr>
          <p:spPr>
            <a:xfrm>
              <a:off x="5935332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17507"/>
            <p:cNvSpPr/>
            <p:nvPr/>
          </p:nvSpPr>
          <p:spPr>
            <a:xfrm>
              <a:off x="604192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17508"/>
            <p:cNvSpPr/>
            <p:nvPr/>
          </p:nvSpPr>
          <p:spPr>
            <a:xfrm>
              <a:off x="6148501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Freeform 17509"/>
            <p:cNvSpPr/>
            <p:nvPr/>
          </p:nvSpPr>
          <p:spPr>
            <a:xfrm>
              <a:off x="625509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Freeform 17510"/>
            <p:cNvSpPr/>
            <p:nvPr/>
          </p:nvSpPr>
          <p:spPr>
            <a:xfrm>
              <a:off x="6361671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Freeform 17511"/>
            <p:cNvSpPr/>
            <p:nvPr/>
          </p:nvSpPr>
          <p:spPr>
            <a:xfrm>
              <a:off x="6468262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Freeform 17512"/>
            <p:cNvSpPr/>
            <p:nvPr/>
          </p:nvSpPr>
          <p:spPr>
            <a:xfrm>
              <a:off x="6574840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17513"/>
            <p:cNvSpPr/>
            <p:nvPr/>
          </p:nvSpPr>
          <p:spPr>
            <a:xfrm>
              <a:off x="6681419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17514"/>
            <p:cNvSpPr/>
            <p:nvPr/>
          </p:nvSpPr>
          <p:spPr>
            <a:xfrm>
              <a:off x="6788010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Freeform 17515"/>
            <p:cNvSpPr/>
            <p:nvPr/>
          </p:nvSpPr>
          <p:spPr>
            <a:xfrm>
              <a:off x="6894588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Freeform 17516"/>
            <p:cNvSpPr/>
            <p:nvPr/>
          </p:nvSpPr>
          <p:spPr>
            <a:xfrm>
              <a:off x="6148501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Freeform 17517"/>
            <p:cNvSpPr/>
            <p:nvPr/>
          </p:nvSpPr>
          <p:spPr>
            <a:xfrm>
              <a:off x="625509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17518"/>
            <p:cNvSpPr/>
            <p:nvPr/>
          </p:nvSpPr>
          <p:spPr>
            <a:xfrm>
              <a:off x="6361671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17519"/>
            <p:cNvSpPr/>
            <p:nvPr/>
          </p:nvSpPr>
          <p:spPr>
            <a:xfrm>
              <a:off x="6468262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Freeform 17520"/>
            <p:cNvSpPr/>
            <p:nvPr/>
          </p:nvSpPr>
          <p:spPr>
            <a:xfrm>
              <a:off x="6574840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Freeform 17521"/>
            <p:cNvSpPr/>
            <p:nvPr/>
          </p:nvSpPr>
          <p:spPr>
            <a:xfrm>
              <a:off x="6681419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Freeform 17522"/>
            <p:cNvSpPr/>
            <p:nvPr/>
          </p:nvSpPr>
          <p:spPr>
            <a:xfrm>
              <a:off x="6788010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17523"/>
            <p:cNvSpPr/>
            <p:nvPr/>
          </p:nvSpPr>
          <p:spPr>
            <a:xfrm>
              <a:off x="6894588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Freeform 17524"/>
            <p:cNvSpPr/>
            <p:nvPr/>
          </p:nvSpPr>
          <p:spPr>
            <a:xfrm>
              <a:off x="6148501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Freeform 17525"/>
            <p:cNvSpPr/>
            <p:nvPr/>
          </p:nvSpPr>
          <p:spPr>
            <a:xfrm>
              <a:off x="625509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Freeform 17526"/>
            <p:cNvSpPr/>
            <p:nvPr/>
          </p:nvSpPr>
          <p:spPr>
            <a:xfrm>
              <a:off x="6361671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Freeform 17527"/>
            <p:cNvSpPr/>
            <p:nvPr/>
          </p:nvSpPr>
          <p:spPr>
            <a:xfrm>
              <a:off x="6468262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17528"/>
            <p:cNvSpPr/>
            <p:nvPr/>
          </p:nvSpPr>
          <p:spPr>
            <a:xfrm>
              <a:off x="6574840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Freeform 17529"/>
            <p:cNvSpPr/>
            <p:nvPr/>
          </p:nvSpPr>
          <p:spPr>
            <a:xfrm>
              <a:off x="6681419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Freeform 17530"/>
            <p:cNvSpPr/>
            <p:nvPr/>
          </p:nvSpPr>
          <p:spPr>
            <a:xfrm>
              <a:off x="6788010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Freeform 17531"/>
            <p:cNvSpPr/>
            <p:nvPr/>
          </p:nvSpPr>
          <p:spPr>
            <a:xfrm>
              <a:off x="6894588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Freeform 17532"/>
            <p:cNvSpPr/>
            <p:nvPr/>
          </p:nvSpPr>
          <p:spPr>
            <a:xfrm>
              <a:off x="6148501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17533"/>
            <p:cNvSpPr/>
            <p:nvPr/>
          </p:nvSpPr>
          <p:spPr>
            <a:xfrm>
              <a:off x="625509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Freeform 17534"/>
            <p:cNvSpPr/>
            <p:nvPr/>
          </p:nvSpPr>
          <p:spPr>
            <a:xfrm>
              <a:off x="6361671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Freeform 17535"/>
            <p:cNvSpPr/>
            <p:nvPr/>
          </p:nvSpPr>
          <p:spPr>
            <a:xfrm>
              <a:off x="6468262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Freeform 17536"/>
            <p:cNvSpPr/>
            <p:nvPr/>
          </p:nvSpPr>
          <p:spPr>
            <a:xfrm>
              <a:off x="6574840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Freeform 17537"/>
            <p:cNvSpPr/>
            <p:nvPr/>
          </p:nvSpPr>
          <p:spPr>
            <a:xfrm>
              <a:off x="6681419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17538"/>
            <p:cNvSpPr/>
            <p:nvPr/>
          </p:nvSpPr>
          <p:spPr>
            <a:xfrm>
              <a:off x="6788010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Freeform 17539"/>
            <p:cNvSpPr/>
            <p:nvPr/>
          </p:nvSpPr>
          <p:spPr>
            <a:xfrm>
              <a:off x="6894588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Freeform 17540"/>
            <p:cNvSpPr/>
            <p:nvPr/>
          </p:nvSpPr>
          <p:spPr>
            <a:xfrm>
              <a:off x="6148501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Freeform 17541"/>
            <p:cNvSpPr/>
            <p:nvPr/>
          </p:nvSpPr>
          <p:spPr>
            <a:xfrm>
              <a:off x="625509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Freeform 17542"/>
            <p:cNvSpPr/>
            <p:nvPr/>
          </p:nvSpPr>
          <p:spPr>
            <a:xfrm>
              <a:off x="6361671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17543"/>
            <p:cNvSpPr/>
            <p:nvPr/>
          </p:nvSpPr>
          <p:spPr>
            <a:xfrm>
              <a:off x="6468262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Freeform 17544"/>
            <p:cNvSpPr/>
            <p:nvPr/>
          </p:nvSpPr>
          <p:spPr>
            <a:xfrm>
              <a:off x="6574840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Freeform 17545"/>
            <p:cNvSpPr/>
            <p:nvPr/>
          </p:nvSpPr>
          <p:spPr>
            <a:xfrm>
              <a:off x="6681419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Freeform 17546"/>
            <p:cNvSpPr/>
            <p:nvPr/>
          </p:nvSpPr>
          <p:spPr>
            <a:xfrm>
              <a:off x="6788010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Freeform 17547"/>
            <p:cNvSpPr/>
            <p:nvPr/>
          </p:nvSpPr>
          <p:spPr>
            <a:xfrm>
              <a:off x="6894588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17548"/>
            <p:cNvSpPr/>
            <p:nvPr/>
          </p:nvSpPr>
          <p:spPr>
            <a:xfrm>
              <a:off x="6148501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Freeform 17549"/>
            <p:cNvSpPr/>
            <p:nvPr/>
          </p:nvSpPr>
          <p:spPr>
            <a:xfrm>
              <a:off x="625509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Freeform 17550"/>
            <p:cNvSpPr/>
            <p:nvPr/>
          </p:nvSpPr>
          <p:spPr>
            <a:xfrm>
              <a:off x="6361671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0" name="Freeform 17551"/>
            <p:cNvSpPr/>
            <p:nvPr/>
          </p:nvSpPr>
          <p:spPr>
            <a:xfrm>
              <a:off x="6468262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Freeform 17552"/>
            <p:cNvSpPr/>
            <p:nvPr/>
          </p:nvSpPr>
          <p:spPr>
            <a:xfrm>
              <a:off x="6574840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17553"/>
            <p:cNvSpPr/>
            <p:nvPr/>
          </p:nvSpPr>
          <p:spPr>
            <a:xfrm>
              <a:off x="6681419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Freeform 17554"/>
            <p:cNvSpPr/>
            <p:nvPr/>
          </p:nvSpPr>
          <p:spPr>
            <a:xfrm>
              <a:off x="6788010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" name="Freeform 17555"/>
            <p:cNvSpPr/>
            <p:nvPr/>
          </p:nvSpPr>
          <p:spPr>
            <a:xfrm>
              <a:off x="6894588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Freeform 17556"/>
            <p:cNvSpPr/>
            <p:nvPr/>
          </p:nvSpPr>
          <p:spPr>
            <a:xfrm>
              <a:off x="6148501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Freeform 17557"/>
            <p:cNvSpPr/>
            <p:nvPr/>
          </p:nvSpPr>
          <p:spPr>
            <a:xfrm>
              <a:off x="625509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17558"/>
            <p:cNvSpPr/>
            <p:nvPr/>
          </p:nvSpPr>
          <p:spPr>
            <a:xfrm>
              <a:off x="6361671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Freeform 17559"/>
            <p:cNvSpPr/>
            <p:nvPr/>
          </p:nvSpPr>
          <p:spPr>
            <a:xfrm>
              <a:off x="6468262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Freeform 17560"/>
            <p:cNvSpPr/>
            <p:nvPr/>
          </p:nvSpPr>
          <p:spPr>
            <a:xfrm>
              <a:off x="6574840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Freeform 17561"/>
            <p:cNvSpPr/>
            <p:nvPr/>
          </p:nvSpPr>
          <p:spPr>
            <a:xfrm>
              <a:off x="6681419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Freeform 17562"/>
            <p:cNvSpPr/>
            <p:nvPr/>
          </p:nvSpPr>
          <p:spPr>
            <a:xfrm>
              <a:off x="6788010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17563"/>
            <p:cNvSpPr/>
            <p:nvPr/>
          </p:nvSpPr>
          <p:spPr>
            <a:xfrm>
              <a:off x="6894588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Freeform 17564"/>
            <p:cNvSpPr/>
            <p:nvPr/>
          </p:nvSpPr>
          <p:spPr>
            <a:xfrm>
              <a:off x="6148501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Freeform 17565"/>
            <p:cNvSpPr/>
            <p:nvPr/>
          </p:nvSpPr>
          <p:spPr>
            <a:xfrm>
              <a:off x="625509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Freeform 17566"/>
            <p:cNvSpPr/>
            <p:nvPr/>
          </p:nvSpPr>
          <p:spPr>
            <a:xfrm>
              <a:off x="6361671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Freeform 17567"/>
            <p:cNvSpPr/>
            <p:nvPr/>
          </p:nvSpPr>
          <p:spPr>
            <a:xfrm>
              <a:off x="6468262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Freeform 17568"/>
            <p:cNvSpPr/>
            <p:nvPr/>
          </p:nvSpPr>
          <p:spPr>
            <a:xfrm>
              <a:off x="6574840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Freeform 17569"/>
            <p:cNvSpPr/>
            <p:nvPr/>
          </p:nvSpPr>
          <p:spPr>
            <a:xfrm>
              <a:off x="6681419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Freeform 17570"/>
            <p:cNvSpPr/>
            <p:nvPr/>
          </p:nvSpPr>
          <p:spPr>
            <a:xfrm>
              <a:off x="6788010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Freeform 17571"/>
            <p:cNvSpPr/>
            <p:nvPr/>
          </p:nvSpPr>
          <p:spPr>
            <a:xfrm>
              <a:off x="6894588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Freeform 17572"/>
            <p:cNvSpPr/>
            <p:nvPr/>
          </p:nvSpPr>
          <p:spPr>
            <a:xfrm>
              <a:off x="7001179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Freeform 17573"/>
            <p:cNvSpPr/>
            <p:nvPr/>
          </p:nvSpPr>
          <p:spPr>
            <a:xfrm>
              <a:off x="7107770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Freeform 17574"/>
            <p:cNvSpPr/>
            <p:nvPr/>
          </p:nvSpPr>
          <p:spPr>
            <a:xfrm>
              <a:off x="7214349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Freeform 17575"/>
            <p:cNvSpPr/>
            <p:nvPr/>
          </p:nvSpPr>
          <p:spPr>
            <a:xfrm>
              <a:off x="732092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Freeform 17576"/>
            <p:cNvSpPr/>
            <p:nvPr/>
          </p:nvSpPr>
          <p:spPr>
            <a:xfrm>
              <a:off x="742751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Freeform 17577"/>
            <p:cNvSpPr/>
            <p:nvPr/>
          </p:nvSpPr>
          <p:spPr>
            <a:xfrm>
              <a:off x="753409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Freeform 17578"/>
            <p:cNvSpPr/>
            <p:nvPr/>
          </p:nvSpPr>
          <p:spPr>
            <a:xfrm>
              <a:off x="764068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" name="Freeform 17579"/>
            <p:cNvSpPr/>
            <p:nvPr/>
          </p:nvSpPr>
          <p:spPr>
            <a:xfrm>
              <a:off x="7747266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Freeform 17580"/>
            <p:cNvSpPr/>
            <p:nvPr/>
          </p:nvSpPr>
          <p:spPr>
            <a:xfrm>
              <a:off x="7001179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Freeform 17581"/>
            <p:cNvSpPr/>
            <p:nvPr/>
          </p:nvSpPr>
          <p:spPr>
            <a:xfrm>
              <a:off x="7107770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Freeform 17582"/>
            <p:cNvSpPr/>
            <p:nvPr/>
          </p:nvSpPr>
          <p:spPr>
            <a:xfrm>
              <a:off x="7214349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Freeform 17583"/>
            <p:cNvSpPr/>
            <p:nvPr/>
          </p:nvSpPr>
          <p:spPr>
            <a:xfrm>
              <a:off x="732092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Freeform 17584"/>
            <p:cNvSpPr/>
            <p:nvPr/>
          </p:nvSpPr>
          <p:spPr>
            <a:xfrm>
              <a:off x="7427518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Freeform 17585"/>
            <p:cNvSpPr/>
            <p:nvPr/>
          </p:nvSpPr>
          <p:spPr>
            <a:xfrm>
              <a:off x="753409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5" name="Freeform 17586"/>
            <p:cNvSpPr/>
            <p:nvPr/>
          </p:nvSpPr>
          <p:spPr>
            <a:xfrm>
              <a:off x="7640688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Freeform 17587"/>
            <p:cNvSpPr/>
            <p:nvPr/>
          </p:nvSpPr>
          <p:spPr>
            <a:xfrm>
              <a:off x="7747266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7" name="Freeform 17588"/>
            <p:cNvSpPr/>
            <p:nvPr/>
          </p:nvSpPr>
          <p:spPr>
            <a:xfrm>
              <a:off x="7001179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8" name="Freeform 17589"/>
            <p:cNvSpPr/>
            <p:nvPr/>
          </p:nvSpPr>
          <p:spPr>
            <a:xfrm>
              <a:off x="7107770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Freeform 17590"/>
            <p:cNvSpPr/>
            <p:nvPr/>
          </p:nvSpPr>
          <p:spPr>
            <a:xfrm>
              <a:off x="7214349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Freeform 17591"/>
            <p:cNvSpPr/>
            <p:nvPr/>
          </p:nvSpPr>
          <p:spPr>
            <a:xfrm>
              <a:off x="732092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1" name="Freeform 17592"/>
            <p:cNvSpPr/>
            <p:nvPr/>
          </p:nvSpPr>
          <p:spPr>
            <a:xfrm>
              <a:off x="742751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Freeform 17593"/>
            <p:cNvSpPr/>
            <p:nvPr/>
          </p:nvSpPr>
          <p:spPr>
            <a:xfrm>
              <a:off x="753409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Freeform 17594"/>
            <p:cNvSpPr/>
            <p:nvPr/>
          </p:nvSpPr>
          <p:spPr>
            <a:xfrm>
              <a:off x="764068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4" name="Freeform 17595"/>
            <p:cNvSpPr/>
            <p:nvPr/>
          </p:nvSpPr>
          <p:spPr>
            <a:xfrm>
              <a:off x="7747266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Freeform 17596"/>
            <p:cNvSpPr/>
            <p:nvPr/>
          </p:nvSpPr>
          <p:spPr>
            <a:xfrm>
              <a:off x="7001179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6" name="Freeform 17597"/>
            <p:cNvSpPr/>
            <p:nvPr/>
          </p:nvSpPr>
          <p:spPr>
            <a:xfrm>
              <a:off x="7107770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7" name="Freeform 17598"/>
            <p:cNvSpPr/>
            <p:nvPr/>
          </p:nvSpPr>
          <p:spPr>
            <a:xfrm>
              <a:off x="7214349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8" name="Freeform 17599"/>
            <p:cNvSpPr/>
            <p:nvPr/>
          </p:nvSpPr>
          <p:spPr>
            <a:xfrm>
              <a:off x="732092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Freeform 17600"/>
            <p:cNvSpPr/>
            <p:nvPr/>
          </p:nvSpPr>
          <p:spPr>
            <a:xfrm>
              <a:off x="7427518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0" name="Freeform 17601"/>
            <p:cNvSpPr/>
            <p:nvPr/>
          </p:nvSpPr>
          <p:spPr>
            <a:xfrm>
              <a:off x="753409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Freeform 17602"/>
            <p:cNvSpPr/>
            <p:nvPr/>
          </p:nvSpPr>
          <p:spPr>
            <a:xfrm>
              <a:off x="7640688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2" name="Freeform 17603"/>
            <p:cNvSpPr/>
            <p:nvPr/>
          </p:nvSpPr>
          <p:spPr>
            <a:xfrm>
              <a:off x="7747266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Freeform 17604"/>
            <p:cNvSpPr/>
            <p:nvPr/>
          </p:nvSpPr>
          <p:spPr>
            <a:xfrm>
              <a:off x="7001179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Freeform 17605"/>
            <p:cNvSpPr/>
            <p:nvPr/>
          </p:nvSpPr>
          <p:spPr>
            <a:xfrm>
              <a:off x="7107770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5" name="Freeform 17606"/>
            <p:cNvSpPr/>
            <p:nvPr/>
          </p:nvSpPr>
          <p:spPr>
            <a:xfrm>
              <a:off x="7214349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17607"/>
            <p:cNvSpPr/>
            <p:nvPr/>
          </p:nvSpPr>
          <p:spPr>
            <a:xfrm>
              <a:off x="732092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7" name="Freeform 17608"/>
            <p:cNvSpPr/>
            <p:nvPr/>
          </p:nvSpPr>
          <p:spPr>
            <a:xfrm>
              <a:off x="7427518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8" name="Freeform 17609"/>
            <p:cNvSpPr/>
            <p:nvPr/>
          </p:nvSpPr>
          <p:spPr>
            <a:xfrm>
              <a:off x="753409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Freeform 17610"/>
            <p:cNvSpPr/>
            <p:nvPr/>
          </p:nvSpPr>
          <p:spPr>
            <a:xfrm>
              <a:off x="7640688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Freeform 17611"/>
            <p:cNvSpPr/>
            <p:nvPr/>
          </p:nvSpPr>
          <p:spPr>
            <a:xfrm>
              <a:off x="7747266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1" name="Freeform 17612"/>
            <p:cNvSpPr/>
            <p:nvPr/>
          </p:nvSpPr>
          <p:spPr>
            <a:xfrm>
              <a:off x="7001179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2" name="Freeform 17613"/>
            <p:cNvSpPr/>
            <p:nvPr/>
          </p:nvSpPr>
          <p:spPr>
            <a:xfrm>
              <a:off x="7107758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3" name="Freeform 17614"/>
            <p:cNvSpPr/>
            <p:nvPr/>
          </p:nvSpPr>
          <p:spPr>
            <a:xfrm>
              <a:off x="7214349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4" name="Freeform 17615"/>
            <p:cNvSpPr/>
            <p:nvPr/>
          </p:nvSpPr>
          <p:spPr>
            <a:xfrm>
              <a:off x="732092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5" name="Freeform 17616"/>
            <p:cNvSpPr/>
            <p:nvPr/>
          </p:nvSpPr>
          <p:spPr>
            <a:xfrm>
              <a:off x="7427518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6" name="Freeform 17617"/>
            <p:cNvSpPr/>
            <p:nvPr/>
          </p:nvSpPr>
          <p:spPr>
            <a:xfrm>
              <a:off x="753409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7" name="Freeform 17618"/>
            <p:cNvSpPr/>
            <p:nvPr/>
          </p:nvSpPr>
          <p:spPr>
            <a:xfrm>
              <a:off x="7640688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Freeform 17619"/>
            <p:cNvSpPr/>
            <p:nvPr/>
          </p:nvSpPr>
          <p:spPr>
            <a:xfrm>
              <a:off x="7747266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9" name="Freeform 17620"/>
            <p:cNvSpPr/>
            <p:nvPr/>
          </p:nvSpPr>
          <p:spPr>
            <a:xfrm>
              <a:off x="7001179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Freeform 17621"/>
            <p:cNvSpPr/>
            <p:nvPr/>
          </p:nvSpPr>
          <p:spPr>
            <a:xfrm>
              <a:off x="7107770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1" name="Freeform 17622"/>
            <p:cNvSpPr/>
            <p:nvPr/>
          </p:nvSpPr>
          <p:spPr>
            <a:xfrm>
              <a:off x="7214349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2" name="Freeform 17623"/>
            <p:cNvSpPr/>
            <p:nvPr/>
          </p:nvSpPr>
          <p:spPr>
            <a:xfrm>
              <a:off x="732092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3" name="Freeform 17624"/>
            <p:cNvSpPr/>
            <p:nvPr/>
          </p:nvSpPr>
          <p:spPr>
            <a:xfrm>
              <a:off x="7427518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4" name="Freeform 17625"/>
            <p:cNvSpPr/>
            <p:nvPr/>
          </p:nvSpPr>
          <p:spPr>
            <a:xfrm>
              <a:off x="753409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5" name="Freeform 17626"/>
            <p:cNvSpPr/>
            <p:nvPr/>
          </p:nvSpPr>
          <p:spPr>
            <a:xfrm>
              <a:off x="7640688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6" name="Freeform 17627"/>
            <p:cNvSpPr/>
            <p:nvPr/>
          </p:nvSpPr>
          <p:spPr>
            <a:xfrm>
              <a:off x="7747266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7" name="Freeform 17628"/>
            <p:cNvSpPr/>
            <p:nvPr/>
          </p:nvSpPr>
          <p:spPr>
            <a:xfrm>
              <a:off x="7001179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8" name="Freeform 17629"/>
            <p:cNvSpPr/>
            <p:nvPr/>
          </p:nvSpPr>
          <p:spPr>
            <a:xfrm>
              <a:off x="7107770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9" name="Freeform 17630"/>
            <p:cNvSpPr/>
            <p:nvPr/>
          </p:nvSpPr>
          <p:spPr>
            <a:xfrm>
              <a:off x="7214349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0" name="Freeform 17631"/>
            <p:cNvSpPr/>
            <p:nvPr/>
          </p:nvSpPr>
          <p:spPr>
            <a:xfrm>
              <a:off x="732092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1" name="Freeform 17632"/>
            <p:cNvSpPr/>
            <p:nvPr/>
          </p:nvSpPr>
          <p:spPr>
            <a:xfrm>
              <a:off x="7427518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2" name="Freeform 17633"/>
            <p:cNvSpPr/>
            <p:nvPr/>
          </p:nvSpPr>
          <p:spPr>
            <a:xfrm>
              <a:off x="753409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3" name="Freeform 17634"/>
            <p:cNvSpPr/>
            <p:nvPr/>
          </p:nvSpPr>
          <p:spPr>
            <a:xfrm>
              <a:off x="7640688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4" name="Freeform 17635"/>
            <p:cNvSpPr/>
            <p:nvPr/>
          </p:nvSpPr>
          <p:spPr>
            <a:xfrm>
              <a:off x="7747266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5" name="Freeform 17636"/>
            <p:cNvSpPr/>
            <p:nvPr/>
          </p:nvSpPr>
          <p:spPr>
            <a:xfrm>
              <a:off x="5295828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6" name="Freeform 17637"/>
            <p:cNvSpPr/>
            <p:nvPr/>
          </p:nvSpPr>
          <p:spPr>
            <a:xfrm>
              <a:off x="4443155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7" name="Freeform 17638"/>
            <p:cNvSpPr/>
            <p:nvPr/>
          </p:nvSpPr>
          <p:spPr>
            <a:xfrm>
              <a:off x="7001177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8" name="Freeform 17639"/>
            <p:cNvSpPr/>
            <p:nvPr/>
          </p:nvSpPr>
          <p:spPr>
            <a:xfrm>
              <a:off x="6148504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9" name="Freeform 17640"/>
            <p:cNvSpPr/>
            <p:nvPr/>
          </p:nvSpPr>
          <p:spPr>
            <a:xfrm>
              <a:off x="7853852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0" name="Freeform 17641"/>
            <p:cNvSpPr/>
            <p:nvPr/>
          </p:nvSpPr>
          <p:spPr>
            <a:xfrm>
              <a:off x="762000" y="1676400"/>
              <a:ext cx="1600200" cy="1600200"/>
            </a:xfrm>
            <a:custGeom>
              <a:avLst/>
              <a:gdLst/>
              <a:ahLst/>
              <a:cxnLst/>
              <a:rect l="0" t="0" r="0" b="0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100000"/>
              </a:srgbClr>
            </a:solidFill>
            <a:ln w="1905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Freeform 17642"/>
            <p:cNvSpPr/>
            <p:nvPr/>
          </p:nvSpPr>
          <p:spPr>
            <a:xfrm>
              <a:off x="1491132" y="18943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2" name="Freeform 17643"/>
            <p:cNvSpPr/>
            <p:nvPr/>
          </p:nvSpPr>
          <p:spPr>
            <a:xfrm>
              <a:off x="914400" y="1905000"/>
              <a:ext cx="1295400" cy="533400"/>
            </a:xfrm>
            <a:custGeom>
              <a:avLst/>
              <a:gdLst/>
              <a:ahLst/>
              <a:cxnLst/>
              <a:rect l="0" t="0" r="0" b="0"/>
              <a:pathLst>
                <a:path w="1295400" h="533400">
                  <a:moveTo>
                    <a:pt x="0" y="0"/>
                  </a:moveTo>
                  <a:lnTo>
                    <a:pt x="1295400" y="0"/>
                  </a:lnTo>
                  <a:lnTo>
                    <a:pt x="1295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3" name="Freeform 17644"/>
            <p:cNvSpPr/>
            <p:nvPr/>
          </p:nvSpPr>
          <p:spPr>
            <a:xfrm>
              <a:off x="914400" y="2667000"/>
              <a:ext cx="1295400" cy="381000"/>
            </a:xfrm>
            <a:custGeom>
              <a:avLst/>
              <a:gdLst/>
              <a:ahLst/>
              <a:cxnLst/>
              <a:rect l="0" t="0" r="0" b="0"/>
              <a:pathLst>
                <a:path w="1295400" h="381000">
                  <a:moveTo>
                    <a:pt x="0" y="0"/>
                  </a:moveTo>
                  <a:lnTo>
                    <a:pt x="1295400" y="0"/>
                  </a:lnTo>
                  <a:lnTo>
                    <a:pt x="12954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4" name="Freeform 17645"/>
            <p:cNvSpPr/>
            <p:nvPr/>
          </p:nvSpPr>
          <p:spPr>
            <a:xfrm>
              <a:off x="3810000" y="3962400"/>
              <a:ext cx="4114800" cy="2057400"/>
            </a:xfrm>
            <a:custGeom>
              <a:avLst/>
              <a:gdLst/>
              <a:ahLst/>
              <a:cxnLst/>
              <a:rect l="0" t="0" r="0" b="0"/>
              <a:pathLst>
                <a:path w="4114800" h="2057400">
                  <a:moveTo>
                    <a:pt x="0" y="0"/>
                  </a:moveTo>
                  <a:lnTo>
                    <a:pt x="4114800" y="0"/>
                  </a:lnTo>
                  <a:lnTo>
                    <a:pt x="41148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" name="Freeform 17646"/>
            <p:cNvSpPr/>
            <p:nvPr/>
          </p:nvSpPr>
          <p:spPr>
            <a:xfrm>
              <a:off x="5796432" y="41803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6" name="Freeform 17647"/>
            <p:cNvSpPr/>
            <p:nvPr/>
          </p:nvSpPr>
          <p:spPr>
            <a:xfrm>
              <a:off x="4443412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7" name="Freeform 17648"/>
            <p:cNvSpPr/>
            <p:nvPr/>
          </p:nvSpPr>
          <p:spPr>
            <a:xfrm>
              <a:off x="4549978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8" name="Freeform 17649"/>
            <p:cNvSpPr/>
            <p:nvPr/>
          </p:nvSpPr>
          <p:spPr>
            <a:xfrm>
              <a:off x="4656531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9" name="Freeform 17650"/>
            <p:cNvSpPr/>
            <p:nvPr/>
          </p:nvSpPr>
          <p:spPr>
            <a:xfrm>
              <a:off x="4763096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0" name="Freeform 17651"/>
            <p:cNvSpPr/>
            <p:nvPr/>
          </p:nvSpPr>
          <p:spPr>
            <a:xfrm>
              <a:off x="4869662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1" name="Freeform 17652"/>
            <p:cNvSpPr/>
            <p:nvPr/>
          </p:nvSpPr>
          <p:spPr>
            <a:xfrm>
              <a:off x="4976215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2" name="Freeform 17653"/>
            <p:cNvSpPr/>
            <p:nvPr/>
          </p:nvSpPr>
          <p:spPr>
            <a:xfrm>
              <a:off x="5082781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3" name="Freeform 17654"/>
            <p:cNvSpPr/>
            <p:nvPr/>
          </p:nvSpPr>
          <p:spPr>
            <a:xfrm>
              <a:off x="5189334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4" name="Freeform 17655"/>
            <p:cNvSpPr/>
            <p:nvPr/>
          </p:nvSpPr>
          <p:spPr>
            <a:xfrm>
              <a:off x="4443412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5" name="Freeform 17656"/>
            <p:cNvSpPr/>
            <p:nvPr/>
          </p:nvSpPr>
          <p:spPr>
            <a:xfrm>
              <a:off x="4549978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6" name="Freeform 17657"/>
            <p:cNvSpPr/>
            <p:nvPr/>
          </p:nvSpPr>
          <p:spPr>
            <a:xfrm>
              <a:off x="4656531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7" name="Freeform 17658"/>
            <p:cNvSpPr/>
            <p:nvPr/>
          </p:nvSpPr>
          <p:spPr>
            <a:xfrm>
              <a:off x="4763096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8" name="Freeform 17659"/>
            <p:cNvSpPr/>
            <p:nvPr/>
          </p:nvSpPr>
          <p:spPr>
            <a:xfrm>
              <a:off x="4869662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9" name="Freeform 17660"/>
            <p:cNvSpPr/>
            <p:nvPr/>
          </p:nvSpPr>
          <p:spPr>
            <a:xfrm>
              <a:off x="4976215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0" name="Freeform 17661"/>
            <p:cNvSpPr/>
            <p:nvPr/>
          </p:nvSpPr>
          <p:spPr>
            <a:xfrm>
              <a:off x="5082781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1" name="Freeform 17662"/>
            <p:cNvSpPr/>
            <p:nvPr/>
          </p:nvSpPr>
          <p:spPr>
            <a:xfrm>
              <a:off x="5189334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2" name="Freeform 17663"/>
            <p:cNvSpPr/>
            <p:nvPr/>
          </p:nvSpPr>
          <p:spPr>
            <a:xfrm>
              <a:off x="4443412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3" name="Freeform 17664"/>
            <p:cNvSpPr/>
            <p:nvPr/>
          </p:nvSpPr>
          <p:spPr>
            <a:xfrm>
              <a:off x="4549978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4" name="Freeform 17665"/>
            <p:cNvSpPr/>
            <p:nvPr/>
          </p:nvSpPr>
          <p:spPr>
            <a:xfrm>
              <a:off x="4656531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5" name="Freeform 17666"/>
            <p:cNvSpPr/>
            <p:nvPr/>
          </p:nvSpPr>
          <p:spPr>
            <a:xfrm>
              <a:off x="4763096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6" name="Freeform 17667"/>
            <p:cNvSpPr/>
            <p:nvPr/>
          </p:nvSpPr>
          <p:spPr>
            <a:xfrm>
              <a:off x="4869662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7" name="Freeform 17668"/>
            <p:cNvSpPr/>
            <p:nvPr/>
          </p:nvSpPr>
          <p:spPr>
            <a:xfrm>
              <a:off x="4976215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8" name="Freeform 17669"/>
            <p:cNvSpPr/>
            <p:nvPr/>
          </p:nvSpPr>
          <p:spPr>
            <a:xfrm>
              <a:off x="5082781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9" name="Freeform 17670"/>
            <p:cNvSpPr/>
            <p:nvPr/>
          </p:nvSpPr>
          <p:spPr>
            <a:xfrm>
              <a:off x="5189334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0" name="Freeform 17671"/>
            <p:cNvSpPr/>
            <p:nvPr/>
          </p:nvSpPr>
          <p:spPr>
            <a:xfrm>
              <a:off x="4443412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Freeform 17672"/>
            <p:cNvSpPr/>
            <p:nvPr/>
          </p:nvSpPr>
          <p:spPr>
            <a:xfrm>
              <a:off x="4549978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2" name="Freeform 17673"/>
            <p:cNvSpPr/>
            <p:nvPr/>
          </p:nvSpPr>
          <p:spPr>
            <a:xfrm>
              <a:off x="4656531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3" name="Freeform 17674"/>
            <p:cNvSpPr/>
            <p:nvPr/>
          </p:nvSpPr>
          <p:spPr>
            <a:xfrm>
              <a:off x="4763096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4" name="Freeform 17675"/>
            <p:cNvSpPr/>
            <p:nvPr/>
          </p:nvSpPr>
          <p:spPr>
            <a:xfrm>
              <a:off x="4869662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5" name="Freeform 17676"/>
            <p:cNvSpPr/>
            <p:nvPr/>
          </p:nvSpPr>
          <p:spPr>
            <a:xfrm>
              <a:off x="4976215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6" name="Freeform 17677"/>
            <p:cNvSpPr/>
            <p:nvPr/>
          </p:nvSpPr>
          <p:spPr>
            <a:xfrm>
              <a:off x="5082781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7" name="Freeform 17678"/>
            <p:cNvSpPr/>
            <p:nvPr/>
          </p:nvSpPr>
          <p:spPr>
            <a:xfrm>
              <a:off x="5189334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8" name="Freeform 17679"/>
            <p:cNvSpPr/>
            <p:nvPr/>
          </p:nvSpPr>
          <p:spPr>
            <a:xfrm>
              <a:off x="4443412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9" name="Freeform 17680"/>
            <p:cNvSpPr/>
            <p:nvPr/>
          </p:nvSpPr>
          <p:spPr>
            <a:xfrm>
              <a:off x="4549978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0" name="Freeform 17681"/>
            <p:cNvSpPr/>
            <p:nvPr/>
          </p:nvSpPr>
          <p:spPr>
            <a:xfrm>
              <a:off x="4656531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1" name="Freeform 17682"/>
            <p:cNvSpPr/>
            <p:nvPr/>
          </p:nvSpPr>
          <p:spPr>
            <a:xfrm>
              <a:off x="4763096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2" name="Freeform 17683"/>
            <p:cNvSpPr/>
            <p:nvPr/>
          </p:nvSpPr>
          <p:spPr>
            <a:xfrm>
              <a:off x="4869662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3" name="Freeform 17684"/>
            <p:cNvSpPr/>
            <p:nvPr/>
          </p:nvSpPr>
          <p:spPr>
            <a:xfrm>
              <a:off x="4976215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4" name="Freeform 17685"/>
            <p:cNvSpPr/>
            <p:nvPr/>
          </p:nvSpPr>
          <p:spPr>
            <a:xfrm>
              <a:off x="5082781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5" name="Freeform 17686"/>
            <p:cNvSpPr/>
            <p:nvPr/>
          </p:nvSpPr>
          <p:spPr>
            <a:xfrm>
              <a:off x="5189334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6" name="Freeform 17687"/>
            <p:cNvSpPr/>
            <p:nvPr/>
          </p:nvSpPr>
          <p:spPr>
            <a:xfrm>
              <a:off x="4443412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7" name="Freeform 17688"/>
            <p:cNvSpPr/>
            <p:nvPr/>
          </p:nvSpPr>
          <p:spPr>
            <a:xfrm>
              <a:off x="4549978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Freeform 17689"/>
            <p:cNvSpPr/>
            <p:nvPr/>
          </p:nvSpPr>
          <p:spPr>
            <a:xfrm>
              <a:off x="4656531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9" name="Freeform 17690"/>
            <p:cNvSpPr/>
            <p:nvPr/>
          </p:nvSpPr>
          <p:spPr>
            <a:xfrm>
              <a:off x="4763096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0" name="Freeform 17691"/>
            <p:cNvSpPr/>
            <p:nvPr/>
          </p:nvSpPr>
          <p:spPr>
            <a:xfrm>
              <a:off x="4869662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1" name="Freeform 17692"/>
            <p:cNvSpPr/>
            <p:nvPr/>
          </p:nvSpPr>
          <p:spPr>
            <a:xfrm>
              <a:off x="4976215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2" name="Freeform 17693"/>
            <p:cNvSpPr/>
            <p:nvPr/>
          </p:nvSpPr>
          <p:spPr>
            <a:xfrm>
              <a:off x="5082781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3" name="Freeform 17694"/>
            <p:cNvSpPr/>
            <p:nvPr/>
          </p:nvSpPr>
          <p:spPr>
            <a:xfrm>
              <a:off x="5189334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4" name="Freeform 17695"/>
            <p:cNvSpPr/>
            <p:nvPr/>
          </p:nvSpPr>
          <p:spPr>
            <a:xfrm>
              <a:off x="4443412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5" name="Freeform 17696"/>
            <p:cNvSpPr/>
            <p:nvPr/>
          </p:nvSpPr>
          <p:spPr>
            <a:xfrm>
              <a:off x="4549978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6" name="Freeform 17697"/>
            <p:cNvSpPr/>
            <p:nvPr/>
          </p:nvSpPr>
          <p:spPr>
            <a:xfrm>
              <a:off x="4656531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7" name="Freeform 17698"/>
            <p:cNvSpPr/>
            <p:nvPr/>
          </p:nvSpPr>
          <p:spPr>
            <a:xfrm>
              <a:off x="4763096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8" name="Freeform 17699"/>
            <p:cNvSpPr/>
            <p:nvPr/>
          </p:nvSpPr>
          <p:spPr>
            <a:xfrm>
              <a:off x="4869662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9" name="Freeform 17700"/>
            <p:cNvSpPr/>
            <p:nvPr/>
          </p:nvSpPr>
          <p:spPr>
            <a:xfrm>
              <a:off x="4976215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0" name="Freeform 17701"/>
            <p:cNvSpPr/>
            <p:nvPr/>
          </p:nvSpPr>
          <p:spPr>
            <a:xfrm>
              <a:off x="5082781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1" name="Freeform 17702"/>
            <p:cNvSpPr/>
            <p:nvPr/>
          </p:nvSpPr>
          <p:spPr>
            <a:xfrm>
              <a:off x="5189334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2" name="Freeform 17703"/>
            <p:cNvSpPr/>
            <p:nvPr/>
          </p:nvSpPr>
          <p:spPr>
            <a:xfrm>
              <a:off x="4443412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3" name="Freeform 17704"/>
            <p:cNvSpPr/>
            <p:nvPr/>
          </p:nvSpPr>
          <p:spPr>
            <a:xfrm>
              <a:off x="4549978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4" name="Freeform 17705"/>
            <p:cNvSpPr/>
            <p:nvPr/>
          </p:nvSpPr>
          <p:spPr>
            <a:xfrm>
              <a:off x="4656531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5" name="Freeform 17706"/>
            <p:cNvSpPr/>
            <p:nvPr/>
          </p:nvSpPr>
          <p:spPr>
            <a:xfrm>
              <a:off x="4763096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6" name="Freeform 17707"/>
            <p:cNvSpPr/>
            <p:nvPr/>
          </p:nvSpPr>
          <p:spPr>
            <a:xfrm>
              <a:off x="4869662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7" name="Freeform 17708"/>
            <p:cNvSpPr/>
            <p:nvPr/>
          </p:nvSpPr>
          <p:spPr>
            <a:xfrm>
              <a:off x="4976215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8" name="Freeform 17709"/>
            <p:cNvSpPr/>
            <p:nvPr/>
          </p:nvSpPr>
          <p:spPr>
            <a:xfrm>
              <a:off x="5082781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9" name="Freeform 17710"/>
            <p:cNvSpPr/>
            <p:nvPr/>
          </p:nvSpPr>
          <p:spPr>
            <a:xfrm>
              <a:off x="5189334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0" name="Freeform 17711"/>
            <p:cNvSpPr/>
            <p:nvPr/>
          </p:nvSpPr>
          <p:spPr>
            <a:xfrm>
              <a:off x="5295900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1" name="Freeform 17712"/>
            <p:cNvSpPr/>
            <p:nvPr/>
          </p:nvSpPr>
          <p:spPr>
            <a:xfrm>
              <a:off x="5402465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2" name="Freeform 17713"/>
            <p:cNvSpPr/>
            <p:nvPr/>
          </p:nvSpPr>
          <p:spPr>
            <a:xfrm>
              <a:off x="5509018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3" name="Freeform 17714"/>
            <p:cNvSpPr/>
            <p:nvPr/>
          </p:nvSpPr>
          <p:spPr>
            <a:xfrm>
              <a:off x="5615584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4" name="Freeform 17715"/>
            <p:cNvSpPr/>
            <p:nvPr/>
          </p:nvSpPr>
          <p:spPr>
            <a:xfrm>
              <a:off x="5722149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5" name="Freeform 17716"/>
            <p:cNvSpPr/>
            <p:nvPr/>
          </p:nvSpPr>
          <p:spPr>
            <a:xfrm>
              <a:off x="5828703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6" name="Freeform 17717"/>
            <p:cNvSpPr/>
            <p:nvPr/>
          </p:nvSpPr>
          <p:spPr>
            <a:xfrm>
              <a:off x="5935268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7" name="Freeform 17718"/>
            <p:cNvSpPr/>
            <p:nvPr/>
          </p:nvSpPr>
          <p:spPr>
            <a:xfrm>
              <a:off x="6041821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8" name="Freeform 17719"/>
            <p:cNvSpPr/>
            <p:nvPr/>
          </p:nvSpPr>
          <p:spPr>
            <a:xfrm>
              <a:off x="5295900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9" name="Freeform 17720"/>
            <p:cNvSpPr/>
            <p:nvPr/>
          </p:nvSpPr>
          <p:spPr>
            <a:xfrm>
              <a:off x="5402465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0" name="Freeform 17721"/>
            <p:cNvSpPr/>
            <p:nvPr/>
          </p:nvSpPr>
          <p:spPr>
            <a:xfrm>
              <a:off x="5509018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1" name="Freeform 17722"/>
            <p:cNvSpPr/>
            <p:nvPr/>
          </p:nvSpPr>
          <p:spPr>
            <a:xfrm>
              <a:off x="5615584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2" name="Freeform 17723"/>
            <p:cNvSpPr/>
            <p:nvPr/>
          </p:nvSpPr>
          <p:spPr>
            <a:xfrm>
              <a:off x="5722149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3" name="Freeform 17724"/>
            <p:cNvSpPr/>
            <p:nvPr/>
          </p:nvSpPr>
          <p:spPr>
            <a:xfrm>
              <a:off x="5828703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4" name="Freeform 17725"/>
            <p:cNvSpPr/>
            <p:nvPr/>
          </p:nvSpPr>
          <p:spPr>
            <a:xfrm>
              <a:off x="5935268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5" name="Freeform 17726"/>
            <p:cNvSpPr/>
            <p:nvPr/>
          </p:nvSpPr>
          <p:spPr>
            <a:xfrm>
              <a:off x="6041821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6" name="Freeform 17727"/>
            <p:cNvSpPr/>
            <p:nvPr/>
          </p:nvSpPr>
          <p:spPr>
            <a:xfrm>
              <a:off x="5295900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7" name="Freeform 17728"/>
            <p:cNvSpPr/>
            <p:nvPr/>
          </p:nvSpPr>
          <p:spPr>
            <a:xfrm>
              <a:off x="5402465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8" name="Freeform 17729"/>
            <p:cNvSpPr/>
            <p:nvPr/>
          </p:nvSpPr>
          <p:spPr>
            <a:xfrm>
              <a:off x="5509018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9" name="Freeform 17730"/>
            <p:cNvSpPr/>
            <p:nvPr/>
          </p:nvSpPr>
          <p:spPr>
            <a:xfrm>
              <a:off x="5615584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0" name="Freeform 17731"/>
            <p:cNvSpPr/>
            <p:nvPr/>
          </p:nvSpPr>
          <p:spPr>
            <a:xfrm>
              <a:off x="5722149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1" name="Freeform 17732"/>
            <p:cNvSpPr/>
            <p:nvPr/>
          </p:nvSpPr>
          <p:spPr>
            <a:xfrm>
              <a:off x="5828703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2" name="Freeform 17733"/>
            <p:cNvSpPr/>
            <p:nvPr/>
          </p:nvSpPr>
          <p:spPr>
            <a:xfrm>
              <a:off x="5935268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3" name="Freeform 17734"/>
            <p:cNvSpPr/>
            <p:nvPr/>
          </p:nvSpPr>
          <p:spPr>
            <a:xfrm>
              <a:off x="6041821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4" name="Freeform 17735"/>
            <p:cNvSpPr/>
            <p:nvPr/>
          </p:nvSpPr>
          <p:spPr>
            <a:xfrm>
              <a:off x="5295900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5" name="Freeform 17736"/>
            <p:cNvSpPr/>
            <p:nvPr/>
          </p:nvSpPr>
          <p:spPr>
            <a:xfrm>
              <a:off x="5402465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6" name="Freeform 17737"/>
            <p:cNvSpPr/>
            <p:nvPr/>
          </p:nvSpPr>
          <p:spPr>
            <a:xfrm>
              <a:off x="5509018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7" name="Freeform 17738"/>
            <p:cNvSpPr/>
            <p:nvPr/>
          </p:nvSpPr>
          <p:spPr>
            <a:xfrm>
              <a:off x="5615584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8" name="Freeform 17739"/>
            <p:cNvSpPr/>
            <p:nvPr/>
          </p:nvSpPr>
          <p:spPr>
            <a:xfrm>
              <a:off x="5722149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9" name="Freeform 17740"/>
            <p:cNvSpPr/>
            <p:nvPr/>
          </p:nvSpPr>
          <p:spPr>
            <a:xfrm>
              <a:off x="5828703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0" name="Freeform 17741"/>
            <p:cNvSpPr/>
            <p:nvPr/>
          </p:nvSpPr>
          <p:spPr>
            <a:xfrm>
              <a:off x="5935268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1" name="Freeform 17742"/>
            <p:cNvSpPr/>
            <p:nvPr/>
          </p:nvSpPr>
          <p:spPr>
            <a:xfrm>
              <a:off x="6041821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2" name="Freeform 17743"/>
            <p:cNvSpPr/>
            <p:nvPr/>
          </p:nvSpPr>
          <p:spPr>
            <a:xfrm>
              <a:off x="5295900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3" name="Freeform 17744"/>
            <p:cNvSpPr/>
            <p:nvPr/>
          </p:nvSpPr>
          <p:spPr>
            <a:xfrm>
              <a:off x="5402465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4" name="Freeform 17745"/>
            <p:cNvSpPr/>
            <p:nvPr/>
          </p:nvSpPr>
          <p:spPr>
            <a:xfrm>
              <a:off x="5509018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Freeform 17746"/>
            <p:cNvSpPr/>
            <p:nvPr/>
          </p:nvSpPr>
          <p:spPr>
            <a:xfrm>
              <a:off x="5615584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6" name="Freeform 17747"/>
            <p:cNvSpPr/>
            <p:nvPr/>
          </p:nvSpPr>
          <p:spPr>
            <a:xfrm>
              <a:off x="5722149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7" name="Freeform 17748"/>
            <p:cNvSpPr/>
            <p:nvPr/>
          </p:nvSpPr>
          <p:spPr>
            <a:xfrm>
              <a:off x="5828703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8" name="Freeform 17749"/>
            <p:cNvSpPr/>
            <p:nvPr/>
          </p:nvSpPr>
          <p:spPr>
            <a:xfrm>
              <a:off x="5935268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9" name="Freeform 17750"/>
            <p:cNvSpPr/>
            <p:nvPr/>
          </p:nvSpPr>
          <p:spPr>
            <a:xfrm>
              <a:off x="6041821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0" name="Freeform 17751"/>
            <p:cNvSpPr/>
            <p:nvPr/>
          </p:nvSpPr>
          <p:spPr>
            <a:xfrm>
              <a:off x="5295900" y="5284788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1" name="Freeform 17752"/>
            <p:cNvSpPr/>
            <p:nvPr/>
          </p:nvSpPr>
          <p:spPr>
            <a:xfrm>
              <a:off x="5402465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2" name="Freeform 17753"/>
            <p:cNvSpPr/>
            <p:nvPr/>
          </p:nvSpPr>
          <p:spPr>
            <a:xfrm>
              <a:off x="5509018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3" name="Freeform 17754"/>
            <p:cNvSpPr/>
            <p:nvPr/>
          </p:nvSpPr>
          <p:spPr>
            <a:xfrm>
              <a:off x="5615584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4" name="Freeform 17755"/>
            <p:cNvSpPr/>
            <p:nvPr/>
          </p:nvSpPr>
          <p:spPr>
            <a:xfrm>
              <a:off x="5722149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5" name="Freeform 17756"/>
            <p:cNvSpPr/>
            <p:nvPr/>
          </p:nvSpPr>
          <p:spPr>
            <a:xfrm>
              <a:off x="5828703" y="5284788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6" name="Freeform 17757"/>
            <p:cNvSpPr/>
            <p:nvPr/>
          </p:nvSpPr>
          <p:spPr>
            <a:xfrm>
              <a:off x="5935268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7" name="Freeform 17758"/>
            <p:cNvSpPr/>
            <p:nvPr/>
          </p:nvSpPr>
          <p:spPr>
            <a:xfrm>
              <a:off x="6041821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8" name="Freeform 17759"/>
            <p:cNvSpPr/>
            <p:nvPr/>
          </p:nvSpPr>
          <p:spPr>
            <a:xfrm>
              <a:off x="5295900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9" name="Freeform 17760"/>
            <p:cNvSpPr/>
            <p:nvPr/>
          </p:nvSpPr>
          <p:spPr>
            <a:xfrm>
              <a:off x="5402262" y="5503863"/>
              <a:ext cx="106363" cy="220662"/>
            </a:xfrm>
            <a:custGeom>
              <a:avLst/>
              <a:gdLst/>
              <a:ahLst/>
              <a:cxnLst/>
              <a:rect l="0" t="0" r="0" b="0"/>
              <a:pathLst>
                <a:path w="106363" h="220662">
                  <a:moveTo>
                    <a:pt x="0" y="0"/>
                  </a:moveTo>
                  <a:lnTo>
                    <a:pt x="106363" y="0"/>
                  </a:lnTo>
                  <a:lnTo>
                    <a:pt x="106363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0" name="Freeform 17761"/>
            <p:cNvSpPr/>
            <p:nvPr/>
          </p:nvSpPr>
          <p:spPr>
            <a:xfrm>
              <a:off x="5508625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1" name="Freeform 17762"/>
            <p:cNvSpPr/>
            <p:nvPr/>
          </p:nvSpPr>
          <p:spPr>
            <a:xfrm>
              <a:off x="5614987" y="5503863"/>
              <a:ext cx="106363" cy="220662"/>
            </a:xfrm>
            <a:custGeom>
              <a:avLst/>
              <a:gdLst/>
              <a:ahLst/>
              <a:cxnLst/>
              <a:rect l="0" t="0" r="0" b="0"/>
              <a:pathLst>
                <a:path w="106363" h="220662">
                  <a:moveTo>
                    <a:pt x="0" y="0"/>
                  </a:moveTo>
                  <a:lnTo>
                    <a:pt x="106363" y="0"/>
                  </a:lnTo>
                  <a:lnTo>
                    <a:pt x="106363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2" name="Freeform 17763"/>
            <p:cNvSpPr/>
            <p:nvPr/>
          </p:nvSpPr>
          <p:spPr>
            <a:xfrm>
              <a:off x="5721350" y="5503863"/>
              <a:ext cx="107950" cy="220662"/>
            </a:xfrm>
            <a:custGeom>
              <a:avLst/>
              <a:gdLst/>
              <a:ahLst/>
              <a:cxnLst/>
              <a:rect l="0" t="0" r="0" b="0"/>
              <a:pathLst>
                <a:path w="107950" h="220662">
                  <a:moveTo>
                    <a:pt x="0" y="0"/>
                  </a:moveTo>
                  <a:lnTo>
                    <a:pt x="107950" y="0"/>
                  </a:lnTo>
                  <a:lnTo>
                    <a:pt x="107950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3" name="Freeform 17764"/>
            <p:cNvSpPr/>
            <p:nvPr/>
          </p:nvSpPr>
          <p:spPr>
            <a:xfrm>
              <a:off x="5829300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4" name="Freeform 17765"/>
            <p:cNvSpPr/>
            <p:nvPr/>
          </p:nvSpPr>
          <p:spPr>
            <a:xfrm>
              <a:off x="5935662" y="5503863"/>
              <a:ext cx="106363" cy="220662"/>
            </a:xfrm>
            <a:custGeom>
              <a:avLst/>
              <a:gdLst/>
              <a:ahLst/>
              <a:cxnLst/>
              <a:rect l="0" t="0" r="0" b="0"/>
              <a:pathLst>
                <a:path w="106363" h="220662">
                  <a:moveTo>
                    <a:pt x="0" y="0"/>
                  </a:moveTo>
                  <a:lnTo>
                    <a:pt x="106363" y="0"/>
                  </a:lnTo>
                  <a:lnTo>
                    <a:pt x="106363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5" name="Freeform 17766"/>
            <p:cNvSpPr/>
            <p:nvPr/>
          </p:nvSpPr>
          <p:spPr>
            <a:xfrm>
              <a:off x="6042025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6" name="Freeform 17767"/>
            <p:cNvSpPr/>
            <p:nvPr/>
          </p:nvSpPr>
          <p:spPr>
            <a:xfrm>
              <a:off x="5295900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7" name="Freeform 17768"/>
            <p:cNvSpPr/>
            <p:nvPr/>
          </p:nvSpPr>
          <p:spPr>
            <a:xfrm>
              <a:off x="5402465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8" name="Freeform 17769"/>
            <p:cNvSpPr/>
            <p:nvPr/>
          </p:nvSpPr>
          <p:spPr>
            <a:xfrm>
              <a:off x="5509018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9" name="Freeform 17770"/>
            <p:cNvSpPr/>
            <p:nvPr/>
          </p:nvSpPr>
          <p:spPr>
            <a:xfrm>
              <a:off x="5615584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0" name="Freeform 17771"/>
            <p:cNvSpPr/>
            <p:nvPr/>
          </p:nvSpPr>
          <p:spPr>
            <a:xfrm>
              <a:off x="5722149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1" name="Freeform 17772"/>
            <p:cNvSpPr/>
            <p:nvPr/>
          </p:nvSpPr>
          <p:spPr>
            <a:xfrm>
              <a:off x="5828703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2" name="Freeform 17773"/>
            <p:cNvSpPr/>
            <p:nvPr/>
          </p:nvSpPr>
          <p:spPr>
            <a:xfrm>
              <a:off x="5935268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3" name="Freeform 17774"/>
            <p:cNvSpPr/>
            <p:nvPr/>
          </p:nvSpPr>
          <p:spPr>
            <a:xfrm>
              <a:off x="6041821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4" name="Freeform 17775"/>
            <p:cNvSpPr/>
            <p:nvPr/>
          </p:nvSpPr>
          <p:spPr>
            <a:xfrm>
              <a:off x="6148387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5" name="Freeform 17776"/>
            <p:cNvSpPr/>
            <p:nvPr/>
          </p:nvSpPr>
          <p:spPr>
            <a:xfrm>
              <a:off x="6254953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6" name="Freeform 17777"/>
            <p:cNvSpPr/>
            <p:nvPr/>
          </p:nvSpPr>
          <p:spPr>
            <a:xfrm>
              <a:off x="6361506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7" name="Freeform 17778"/>
            <p:cNvSpPr/>
            <p:nvPr/>
          </p:nvSpPr>
          <p:spPr>
            <a:xfrm>
              <a:off x="6468071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8" name="Freeform 17779"/>
            <p:cNvSpPr/>
            <p:nvPr/>
          </p:nvSpPr>
          <p:spPr>
            <a:xfrm>
              <a:off x="6574637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9" name="Freeform 17780"/>
            <p:cNvSpPr/>
            <p:nvPr/>
          </p:nvSpPr>
          <p:spPr>
            <a:xfrm>
              <a:off x="6681190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0" name="Freeform 17781"/>
            <p:cNvSpPr/>
            <p:nvPr/>
          </p:nvSpPr>
          <p:spPr>
            <a:xfrm>
              <a:off x="6787756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1" name="Freeform 17782"/>
            <p:cNvSpPr/>
            <p:nvPr/>
          </p:nvSpPr>
          <p:spPr>
            <a:xfrm>
              <a:off x="6894309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2" name="Freeform 17783"/>
            <p:cNvSpPr/>
            <p:nvPr/>
          </p:nvSpPr>
          <p:spPr>
            <a:xfrm>
              <a:off x="6148387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3" name="Freeform 17784"/>
            <p:cNvSpPr/>
            <p:nvPr/>
          </p:nvSpPr>
          <p:spPr>
            <a:xfrm>
              <a:off x="6254953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4" name="Freeform 17785"/>
            <p:cNvSpPr/>
            <p:nvPr/>
          </p:nvSpPr>
          <p:spPr>
            <a:xfrm>
              <a:off x="6361506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5" name="Freeform 17786"/>
            <p:cNvSpPr/>
            <p:nvPr/>
          </p:nvSpPr>
          <p:spPr>
            <a:xfrm>
              <a:off x="6468071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6" name="Freeform 17787"/>
            <p:cNvSpPr/>
            <p:nvPr/>
          </p:nvSpPr>
          <p:spPr>
            <a:xfrm>
              <a:off x="6574637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7" name="Freeform 17788"/>
            <p:cNvSpPr/>
            <p:nvPr/>
          </p:nvSpPr>
          <p:spPr>
            <a:xfrm>
              <a:off x="6681190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8" name="Freeform 17789"/>
            <p:cNvSpPr/>
            <p:nvPr/>
          </p:nvSpPr>
          <p:spPr>
            <a:xfrm>
              <a:off x="6787756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9" name="Freeform 17790"/>
            <p:cNvSpPr/>
            <p:nvPr/>
          </p:nvSpPr>
          <p:spPr>
            <a:xfrm>
              <a:off x="6894309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0" name="Freeform 17791"/>
            <p:cNvSpPr/>
            <p:nvPr/>
          </p:nvSpPr>
          <p:spPr>
            <a:xfrm>
              <a:off x="6148387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1" name="Freeform 17792"/>
            <p:cNvSpPr/>
            <p:nvPr/>
          </p:nvSpPr>
          <p:spPr>
            <a:xfrm>
              <a:off x="6254953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2" name="Freeform 17793"/>
            <p:cNvSpPr/>
            <p:nvPr/>
          </p:nvSpPr>
          <p:spPr>
            <a:xfrm>
              <a:off x="6361506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3" name="Freeform 17794"/>
            <p:cNvSpPr/>
            <p:nvPr/>
          </p:nvSpPr>
          <p:spPr>
            <a:xfrm>
              <a:off x="6468071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4" name="Freeform 17795"/>
            <p:cNvSpPr/>
            <p:nvPr/>
          </p:nvSpPr>
          <p:spPr>
            <a:xfrm>
              <a:off x="6574637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5" name="Freeform 17796"/>
            <p:cNvSpPr/>
            <p:nvPr/>
          </p:nvSpPr>
          <p:spPr>
            <a:xfrm>
              <a:off x="6681190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6" name="Freeform 17797"/>
            <p:cNvSpPr/>
            <p:nvPr/>
          </p:nvSpPr>
          <p:spPr>
            <a:xfrm>
              <a:off x="6787756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Freeform 17798"/>
            <p:cNvSpPr/>
            <p:nvPr/>
          </p:nvSpPr>
          <p:spPr>
            <a:xfrm>
              <a:off x="6894309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8" name="Freeform 17799"/>
            <p:cNvSpPr/>
            <p:nvPr/>
          </p:nvSpPr>
          <p:spPr>
            <a:xfrm>
              <a:off x="6148387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9" name="Freeform 17800"/>
            <p:cNvSpPr/>
            <p:nvPr/>
          </p:nvSpPr>
          <p:spPr>
            <a:xfrm>
              <a:off x="6254953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0" name="Freeform 17801"/>
            <p:cNvSpPr/>
            <p:nvPr/>
          </p:nvSpPr>
          <p:spPr>
            <a:xfrm>
              <a:off x="6361506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1" name="Freeform 17802"/>
            <p:cNvSpPr/>
            <p:nvPr/>
          </p:nvSpPr>
          <p:spPr>
            <a:xfrm>
              <a:off x="6468071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2" name="Freeform 17803"/>
            <p:cNvSpPr/>
            <p:nvPr/>
          </p:nvSpPr>
          <p:spPr>
            <a:xfrm>
              <a:off x="6574637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3" name="Freeform 17804"/>
            <p:cNvSpPr/>
            <p:nvPr/>
          </p:nvSpPr>
          <p:spPr>
            <a:xfrm>
              <a:off x="6681190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4" name="Freeform 17805"/>
            <p:cNvSpPr/>
            <p:nvPr/>
          </p:nvSpPr>
          <p:spPr>
            <a:xfrm>
              <a:off x="6787756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5" name="Freeform 17806"/>
            <p:cNvSpPr/>
            <p:nvPr/>
          </p:nvSpPr>
          <p:spPr>
            <a:xfrm>
              <a:off x="6894309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6" name="Freeform 17807"/>
            <p:cNvSpPr/>
            <p:nvPr/>
          </p:nvSpPr>
          <p:spPr>
            <a:xfrm>
              <a:off x="6148387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7" name="Freeform 17808"/>
            <p:cNvSpPr/>
            <p:nvPr/>
          </p:nvSpPr>
          <p:spPr>
            <a:xfrm>
              <a:off x="6254953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8" name="Freeform 17809"/>
            <p:cNvSpPr/>
            <p:nvPr/>
          </p:nvSpPr>
          <p:spPr>
            <a:xfrm>
              <a:off x="6361506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9" name="Freeform 17810"/>
            <p:cNvSpPr/>
            <p:nvPr/>
          </p:nvSpPr>
          <p:spPr>
            <a:xfrm>
              <a:off x="6468071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0" name="Freeform 17811"/>
            <p:cNvSpPr/>
            <p:nvPr/>
          </p:nvSpPr>
          <p:spPr>
            <a:xfrm>
              <a:off x="6574637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Freeform 17812"/>
            <p:cNvSpPr/>
            <p:nvPr/>
          </p:nvSpPr>
          <p:spPr>
            <a:xfrm>
              <a:off x="6681190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2" name="Freeform 17813"/>
            <p:cNvSpPr/>
            <p:nvPr/>
          </p:nvSpPr>
          <p:spPr>
            <a:xfrm>
              <a:off x="6787756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3" name="Freeform 17814"/>
            <p:cNvSpPr/>
            <p:nvPr/>
          </p:nvSpPr>
          <p:spPr>
            <a:xfrm>
              <a:off x="6894309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4" name="Freeform 17815"/>
            <p:cNvSpPr/>
            <p:nvPr/>
          </p:nvSpPr>
          <p:spPr>
            <a:xfrm>
              <a:off x="6148387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5" name="Freeform 17816"/>
            <p:cNvSpPr/>
            <p:nvPr/>
          </p:nvSpPr>
          <p:spPr>
            <a:xfrm>
              <a:off x="6254953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6" name="Freeform 17817"/>
            <p:cNvSpPr/>
            <p:nvPr/>
          </p:nvSpPr>
          <p:spPr>
            <a:xfrm>
              <a:off x="6361506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7" name="Freeform 17818"/>
            <p:cNvSpPr/>
            <p:nvPr/>
          </p:nvSpPr>
          <p:spPr>
            <a:xfrm>
              <a:off x="6468071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8" name="Freeform 17819"/>
            <p:cNvSpPr/>
            <p:nvPr/>
          </p:nvSpPr>
          <p:spPr>
            <a:xfrm>
              <a:off x="6574637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9" name="Freeform 17820"/>
            <p:cNvSpPr/>
            <p:nvPr/>
          </p:nvSpPr>
          <p:spPr>
            <a:xfrm>
              <a:off x="6681190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0" name="Freeform 17821"/>
            <p:cNvSpPr/>
            <p:nvPr/>
          </p:nvSpPr>
          <p:spPr>
            <a:xfrm>
              <a:off x="6787756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1" name="Freeform 17822"/>
            <p:cNvSpPr/>
            <p:nvPr/>
          </p:nvSpPr>
          <p:spPr>
            <a:xfrm>
              <a:off x="6894309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2" name="Freeform 17823"/>
            <p:cNvSpPr/>
            <p:nvPr/>
          </p:nvSpPr>
          <p:spPr>
            <a:xfrm>
              <a:off x="6148387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3" name="Freeform 17824"/>
            <p:cNvSpPr/>
            <p:nvPr/>
          </p:nvSpPr>
          <p:spPr>
            <a:xfrm>
              <a:off x="6254953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4" name="Freeform 17825"/>
            <p:cNvSpPr/>
            <p:nvPr/>
          </p:nvSpPr>
          <p:spPr>
            <a:xfrm>
              <a:off x="6361506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5" name="Freeform 17826"/>
            <p:cNvSpPr/>
            <p:nvPr/>
          </p:nvSpPr>
          <p:spPr>
            <a:xfrm>
              <a:off x="6468071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6" name="Freeform 17827"/>
            <p:cNvSpPr/>
            <p:nvPr/>
          </p:nvSpPr>
          <p:spPr>
            <a:xfrm>
              <a:off x="6574637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7" name="Freeform 17828"/>
            <p:cNvSpPr/>
            <p:nvPr/>
          </p:nvSpPr>
          <p:spPr>
            <a:xfrm>
              <a:off x="6681190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8" name="Freeform 17829"/>
            <p:cNvSpPr/>
            <p:nvPr/>
          </p:nvSpPr>
          <p:spPr>
            <a:xfrm>
              <a:off x="6787756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9" name="Freeform 17830"/>
            <p:cNvSpPr/>
            <p:nvPr/>
          </p:nvSpPr>
          <p:spPr>
            <a:xfrm>
              <a:off x="6894309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0" name="Freeform 17831"/>
            <p:cNvSpPr/>
            <p:nvPr/>
          </p:nvSpPr>
          <p:spPr>
            <a:xfrm>
              <a:off x="6148387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1" name="Freeform 17832"/>
            <p:cNvSpPr/>
            <p:nvPr/>
          </p:nvSpPr>
          <p:spPr>
            <a:xfrm>
              <a:off x="6254953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2" name="Freeform 17833"/>
            <p:cNvSpPr/>
            <p:nvPr/>
          </p:nvSpPr>
          <p:spPr>
            <a:xfrm>
              <a:off x="6361506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3" name="Freeform 17834"/>
            <p:cNvSpPr/>
            <p:nvPr/>
          </p:nvSpPr>
          <p:spPr>
            <a:xfrm>
              <a:off x="6468071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4" name="Freeform 17835"/>
            <p:cNvSpPr/>
            <p:nvPr/>
          </p:nvSpPr>
          <p:spPr>
            <a:xfrm>
              <a:off x="6574637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5" name="Freeform 17836"/>
            <p:cNvSpPr/>
            <p:nvPr/>
          </p:nvSpPr>
          <p:spPr>
            <a:xfrm>
              <a:off x="6681190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6" name="Freeform 17837"/>
            <p:cNvSpPr/>
            <p:nvPr/>
          </p:nvSpPr>
          <p:spPr>
            <a:xfrm>
              <a:off x="6787756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7" name="Freeform 17838"/>
            <p:cNvSpPr/>
            <p:nvPr/>
          </p:nvSpPr>
          <p:spPr>
            <a:xfrm>
              <a:off x="6894309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8" name="Freeform 17839"/>
            <p:cNvSpPr/>
            <p:nvPr/>
          </p:nvSpPr>
          <p:spPr>
            <a:xfrm>
              <a:off x="7000875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9" name="Freeform 17840"/>
            <p:cNvSpPr/>
            <p:nvPr/>
          </p:nvSpPr>
          <p:spPr>
            <a:xfrm>
              <a:off x="7107440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0" name="Freeform 17841"/>
            <p:cNvSpPr/>
            <p:nvPr/>
          </p:nvSpPr>
          <p:spPr>
            <a:xfrm>
              <a:off x="7213993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1" name="Freeform 17842"/>
            <p:cNvSpPr/>
            <p:nvPr/>
          </p:nvSpPr>
          <p:spPr>
            <a:xfrm>
              <a:off x="7320559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2" name="Freeform 17843"/>
            <p:cNvSpPr/>
            <p:nvPr/>
          </p:nvSpPr>
          <p:spPr>
            <a:xfrm>
              <a:off x="7427124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3" name="Freeform 17844"/>
            <p:cNvSpPr/>
            <p:nvPr/>
          </p:nvSpPr>
          <p:spPr>
            <a:xfrm>
              <a:off x="7533678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4" name="Freeform 17845"/>
            <p:cNvSpPr/>
            <p:nvPr/>
          </p:nvSpPr>
          <p:spPr>
            <a:xfrm>
              <a:off x="7640243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5" name="Freeform 17846"/>
            <p:cNvSpPr/>
            <p:nvPr/>
          </p:nvSpPr>
          <p:spPr>
            <a:xfrm>
              <a:off x="7746796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6" name="Freeform 17847"/>
            <p:cNvSpPr/>
            <p:nvPr/>
          </p:nvSpPr>
          <p:spPr>
            <a:xfrm>
              <a:off x="7000875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7" name="Freeform 17848"/>
            <p:cNvSpPr/>
            <p:nvPr/>
          </p:nvSpPr>
          <p:spPr>
            <a:xfrm>
              <a:off x="7107440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8" name="Freeform 17849"/>
            <p:cNvSpPr/>
            <p:nvPr/>
          </p:nvSpPr>
          <p:spPr>
            <a:xfrm>
              <a:off x="7213993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9" name="Freeform 17850"/>
            <p:cNvSpPr/>
            <p:nvPr/>
          </p:nvSpPr>
          <p:spPr>
            <a:xfrm>
              <a:off x="7320559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0" name="Freeform 17851"/>
            <p:cNvSpPr/>
            <p:nvPr/>
          </p:nvSpPr>
          <p:spPr>
            <a:xfrm>
              <a:off x="7427124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1" name="Freeform 17852"/>
            <p:cNvSpPr/>
            <p:nvPr/>
          </p:nvSpPr>
          <p:spPr>
            <a:xfrm>
              <a:off x="7533678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2" name="Freeform 17853"/>
            <p:cNvSpPr/>
            <p:nvPr/>
          </p:nvSpPr>
          <p:spPr>
            <a:xfrm>
              <a:off x="7640243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3" name="Freeform 17854"/>
            <p:cNvSpPr/>
            <p:nvPr/>
          </p:nvSpPr>
          <p:spPr>
            <a:xfrm>
              <a:off x="7746796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4" name="Freeform 17855"/>
            <p:cNvSpPr/>
            <p:nvPr/>
          </p:nvSpPr>
          <p:spPr>
            <a:xfrm>
              <a:off x="7000875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5" name="Freeform 17856"/>
            <p:cNvSpPr/>
            <p:nvPr/>
          </p:nvSpPr>
          <p:spPr>
            <a:xfrm>
              <a:off x="7107440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6" name="Freeform 17857"/>
            <p:cNvSpPr/>
            <p:nvPr/>
          </p:nvSpPr>
          <p:spPr>
            <a:xfrm>
              <a:off x="7213993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7" name="Freeform 17858"/>
            <p:cNvSpPr/>
            <p:nvPr/>
          </p:nvSpPr>
          <p:spPr>
            <a:xfrm>
              <a:off x="7320559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8" name="Freeform 17859"/>
            <p:cNvSpPr/>
            <p:nvPr/>
          </p:nvSpPr>
          <p:spPr>
            <a:xfrm>
              <a:off x="7427124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9" name="Freeform 17860"/>
            <p:cNvSpPr/>
            <p:nvPr/>
          </p:nvSpPr>
          <p:spPr>
            <a:xfrm>
              <a:off x="7533678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0" name="Freeform 17861"/>
            <p:cNvSpPr/>
            <p:nvPr/>
          </p:nvSpPr>
          <p:spPr>
            <a:xfrm>
              <a:off x="7640243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1" name="Freeform 17862"/>
            <p:cNvSpPr/>
            <p:nvPr/>
          </p:nvSpPr>
          <p:spPr>
            <a:xfrm>
              <a:off x="7746796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2" name="Freeform 17863"/>
            <p:cNvSpPr/>
            <p:nvPr/>
          </p:nvSpPr>
          <p:spPr>
            <a:xfrm>
              <a:off x="7000875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3" name="Freeform 17864"/>
            <p:cNvSpPr/>
            <p:nvPr/>
          </p:nvSpPr>
          <p:spPr>
            <a:xfrm>
              <a:off x="7107440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4" name="Freeform 17865"/>
            <p:cNvSpPr/>
            <p:nvPr/>
          </p:nvSpPr>
          <p:spPr>
            <a:xfrm>
              <a:off x="7213993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5" name="Freeform 17866"/>
            <p:cNvSpPr/>
            <p:nvPr/>
          </p:nvSpPr>
          <p:spPr>
            <a:xfrm>
              <a:off x="7320559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6" name="Freeform 17867"/>
            <p:cNvSpPr/>
            <p:nvPr/>
          </p:nvSpPr>
          <p:spPr>
            <a:xfrm>
              <a:off x="7427124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7" name="Freeform 17868"/>
            <p:cNvSpPr/>
            <p:nvPr/>
          </p:nvSpPr>
          <p:spPr>
            <a:xfrm>
              <a:off x="7533678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8" name="Freeform 17869"/>
            <p:cNvSpPr/>
            <p:nvPr/>
          </p:nvSpPr>
          <p:spPr>
            <a:xfrm>
              <a:off x="7640243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9" name="Freeform 17870"/>
            <p:cNvSpPr/>
            <p:nvPr/>
          </p:nvSpPr>
          <p:spPr>
            <a:xfrm>
              <a:off x="7746796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0" name="Freeform 17871"/>
            <p:cNvSpPr/>
            <p:nvPr/>
          </p:nvSpPr>
          <p:spPr>
            <a:xfrm>
              <a:off x="7000875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1" name="Freeform 17872"/>
            <p:cNvSpPr/>
            <p:nvPr/>
          </p:nvSpPr>
          <p:spPr>
            <a:xfrm>
              <a:off x="7107440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2" name="Freeform 17873"/>
            <p:cNvSpPr/>
            <p:nvPr/>
          </p:nvSpPr>
          <p:spPr>
            <a:xfrm>
              <a:off x="7213993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3" name="Freeform 17874"/>
            <p:cNvSpPr/>
            <p:nvPr/>
          </p:nvSpPr>
          <p:spPr>
            <a:xfrm>
              <a:off x="7320559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4" name="Freeform 17875"/>
            <p:cNvSpPr/>
            <p:nvPr/>
          </p:nvSpPr>
          <p:spPr>
            <a:xfrm>
              <a:off x="7427124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5" name="Freeform 17876"/>
            <p:cNvSpPr/>
            <p:nvPr/>
          </p:nvSpPr>
          <p:spPr>
            <a:xfrm>
              <a:off x="7533678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6" name="Freeform 17877"/>
            <p:cNvSpPr/>
            <p:nvPr/>
          </p:nvSpPr>
          <p:spPr>
            <a:xfrm>
              <a:off x="7640243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7" name="Freeform 17878"/>
            <p:cNvSpPr/>
            <p:nvPr/>
          </p:nvSpPr>
          <p:spPr>
            <a:xfrm>
              <a:off x="7746796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8" name="Freeform 17879"/>
            <p:cNvSpPr/>
            <p:nvPr/>
          </p:nvSpPr>
          <p:spPr>
            <a:xfrm>
              <a:off x="7000875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9" name="Freeform 17880"/>
            <p:cNvSpPr/>
            <p:nvPr/>
          </p:nvSpPr>
          <p:spPr>
            <a:xfrm>
              <a:off x="7107237" y="5284788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0" name="Freeform 17881"/>
            <p:cNvSpPr/>
            <p:nvPr/>
          </p:nvSpPr>
          <p:spPr>
            <a:xfrm>
              <a:off x="7213600" y="5284788"/>
              <a:ext cx="107950" cy="219075"/>
            </a:xfrm>
            <a:custGeom>
              <a:avLst/>
              <a:gdLst/>
              <a:ahLst/>
              <a:cxnLst/>
              <a:rect l="0" t="0" r="0" b="0"/>
              <a:pathLst>
                <a:path w="107950" h="219075">
                  <a:moveTo>
                    <a:pt x="0" y="0"/>
                  </a:moveTo>
                  <a:lnTo>
                    <a:pt x="107950" y="0"/>
                  </a:lnTo>
                  <a:lnTo>
                    <a:pt x="107950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1" name="Freeform 17882"/>
            <p:cNvSpPr/>
            <p:nvPr/>
          </p:nvSpPr>
          <p:spPr>
            <a:xfrm>
              <a:off x="7321550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2" name="Freeform 17883"/>
            <p:cNvSpPr/>
            <p:nvPr/>
          </p:nvSpPr>
          <p:spPr>
            <a:xfrm>
              <a:off x="7427912" y="5284788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3" name="Freeform 17884"/>
            <p:cNvSpPr/>
            <p:nvPr/>
          </p:nvSpPr>
          <p:spPr>
            <a:xfrm>
              <a:off x="7534275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" name="Freeform 17885"/>
            <p:cNvSpPr/>
            <p:nvPr/>
          </p:nvSpPr>
          <p:spPr>
            <a:xfrm>
              <a:off x="7640637" y="5284788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" name="Freeform 17886"/>
            <p:cNvSpPr/>
            <p:nvPr/>
          </p:nvSpPr>
          <p:spPr>
            <a:xfrm>
              <a:off x="7747000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6" name="Freeform 17887"/>
            <p:cNvSpPr/>
            <p:nvPr/>
          </p:nvSpPr>
          <p:spPr>
            <a:xfrm>
              <a:off x="7000875" y="5503863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7" name="Freeform 17888"/>
            <p:cNvSpPr/>
            <p:nvPr/>
          </p:nvSpPr>
          <p:spPr>
            <a:xfrm>
              <a:off x="7107440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8" name="Freeform 17889"/>
            <p:cNvSpPr/>
            <p:nvPr/>
          </p:nvSpPr>
          <p:spPr>
            <a:xfrm>
              <a:off x="7213993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9" name="Freeform 17890"/>
            <p:cNvSpPr/>
            <p:nvPr/>
          </p:nvSpPr>
          <p:spPr>
            <a:xfrm>
              <a:off x="7320559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0" name="Freeform 17891"/>
            <p:cNvSpPr/>
            <p:nvPr/>
          </p:nvSpPr>
          <p:spPr>
            <a:xfrm>
              <a:off x="7427124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1" name="Freeform 17892"/>
            <p:cNvSpPr/>
            <p:nvPr/>
          </p:nvSpPr>
          <p:spPr>
            <a:xfrm>
              <a:off x="7533678" y="5503863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2" name="Freeform 17893"/>
            <p:cNvSpPr/>
            <p:nvPr/>
          </p:nvSpPr>
          <p:spPr>
            <a:xfrm>
              <a:off x="7640243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3" name="Freeform 17894"/>
            <p:cNvSpPr/>
            <p:nvPr/>
          </p:nvSpPr>
          <p:spPr>
            <a:xfrm>
              <a:off x="7746796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4" name="Freeform 17895"/>
            <p:cNvSpPr/>
            <p:nvPr/>
          </p:nvSpPr>
          <p:spPr>
            <a:xfrm>
              <a:off x="7000875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5" name="Freeform 17896"/>
            <p:cNvSpPr/>
            <p:nvPr/>
          </p:nvSpPr>
          <p:spPr>
            <a:xfrm>
              <a:off x="7107440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6" name="Freeform 17897"/>
            <p:cNvSpPr/>
            <p:nvPr/>
          </p:nvSpPr>
          <p:spPr>
            <a:xfrm>
              <a:off x="7213993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7" name="Freeform 17898"/>
            <p:cNvSpPr/>
            <p:nvPr/>
          </p:nvSpPr>
          <p:spPr>
            <a:xfrm>
              <a:off x="7320559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8" name="Freeform 17899"/>
            <p:cNvSpPr/>
            <p:nvPr/>
          </p:nvSpPr>
          <p:spPr>
            <a:xfrm>
              <a:off x="7427124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9" name="Freeform 17900"/>
            <p:cNvSpPr/>
            <p:nvPr/>
          </p:nvSpPr>
          <p:spPr>
            <a:xfrm>
              <a:off x="7533678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0" name="Freeform 17901"/>
            <p:cNvSpPr/>
            <p:nvPr/>
          </p:nvSpPr>
          <p:spPr>
            <a:xfrm>
              <a:off x="7640243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1" name="Freeform 17902"/>
            <p:cNvSpPr/>
            <p:nvPr/>
          </p:nvSpPr>
          <p:spPr>
            <a:xfrm>
              <a:off x="7746796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2" name="Freeform 17903"/>
            <p:cNvSpPr/>
            <p:nvPr/>
          </p:nvSpPr>
          <p:spPr>
            <a:xfrm>
              <a:off x="5295900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3" name="Freeform 17904"/>
            <p:cNvSpPr/>
            <p:nvPr/>
          </p:nvSpPr>
          <p:spPr>
            <a:xfrm>
              <a:off x="4443412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4" name="Freeform 17905"/>
            <p:cNvSpPr/>
            <p:nvPr/>
          </p:nvSpPr>
          <p:spPr>
            <a:xfrm>
              <a:off x="7000875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5" name="Freeform 17906"/>
            <p:cNvSpPr/>
            <p:nvPr/>
          </p:nvSpPr>
          <p:spPr>
            <a:xfrm>
              <a:off x="6148388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6" name="Freeform 17907"/>
            <p:cNvSpPr/>
            <p:nvPr/>
          </p:nvSpPr>
          <p:spPr>
            <a:xfrm>
              <a:off x="7853364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7" name="Freeform 17908"/>
            <p:cNvSpPr/>
            <p:nvPr/>
          </p:nvSpPr>
          <p:spPr>
            <a:xfrm>
              <a:off x="4659312" y="1884363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8" name="Freeform 17909"/>
            <p:cNvSpPr/>
            <p:nvPr/>
          </p:nvSpPr>
          <p:spPr>
            <a:xfrm>
              <a:off x="3276600" y="1219200"/>
              <a:ext cx="381000" cy="4800600"/>
            </a:xfrm>
            <a:custGeom>
              <a:avLst/>
              <a:gdLst/>
              <a:ahLst/>
              <a:cxnLst/>
              <a:rect l="0" t="0" r="0" b="0"/>
              <a:pathLst>
                <a:path w="381000" h="4800600">
                  <a:moveTo>
                    <a:pt x="381000" y="4800600"/>
                  </a:moveTo>
                  <a:cubicBezTo>
                    <a:pt x="275794" y="4800600"/>
                    <a:pt x="190500" y="4786376"/>
                    <a:pt x="190500" y="4768812"/>
                  </a:cubicBezTo>
                  <a:lnTo>
                    <a:pt x="190500" y="4768812"/>
                  </a:lnTo>
                  <a:lnTo>
                    <a:pt x="190500" y="2432089"/>
                  </a:lnTo>
                  <a:cubicBezTo>
                    <a:pt x="190500" y="2414524"/>
                    <a:pt x="105207" y="2400300"/>
                    <a:pt x="0" y="2400300"/>
                  </a:cubicBezTo>
                  <a:cubicBezTo>
                    <a:pt x="0" y="2400300"/>
                    <a:pt x="0" y="2400300"/>
                    <a:pt x="0" y="2400300"/>
                  </a:cubicBezTo>
                  <a:lnTo>
                    <a:pt x="0" y="2400300"/>
                  </a:lnTo>
                  <a:cubicBezTo>
                    <a:pt x="105207" y="2400300"/>
                    <a:pt x="190500" y="2386077"/>
                    <a:pt x="190500" y="2368512"/>
                  </a:cubicBezTo>
                  <a:lnTo>
                    <a:pt x="190500" y="31788"/>
                  </a:lnTo>
                  <a:cubicBezTo>
                    <a:pt x="190500" y="14224"/>
                    <a:pt x="275794" y="0"/>
                    <a:pt x="381000" y="0"/>
                  </a:cubicBez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9" name="Freeform 17910"/>
            <p:cNvSpPr/>
            <p:nvPr/>
          </p:nvSpPr>
          <p:spPr>
            <a:xfrm>
              <a:off x="3519601" y="1446442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0" name="Freeform 17911"/>
            <p:cNvSpPr/>
            <p:nvPr/>
          </p:nvSpPr>
          <p:spPr>
            <a:xfrm>
              <a:off x="2209800" y="2857500"/>
              <a:ext cx="989291" cy="706640"/>
            </a:xfrm>
            <a:custGeom>
              <a:avLst/>
              <a:gdLst/>
              <a:ahLst/>
              <a:cxnLst/>
              <a:rect l="0" t="0" r="0" b="0"/>
              <a:pathLst>
                <a:path w="989291" h="706640">
                  <a:moveTo>
                    <a:pt x="0" y="0"/>
                  </a:moveTo>
                  <a:lnTo>
                    <a:pt x="989291" y="70664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1" name="Freeform 17912"/>
            <p:cNvSpPr/>
            <p:nvPr/>
          </p:nvSpPr>
          <p:spPr>
            <a:xfrm>
              <a:off x="3150379" y="3506557"/>
              <a:ext cx="126224" cy="112941"/>
            </a:xfrm>
            <a:custGeom>
              <a:avLst/>
              <a:gdLst/>
              <a:ahLst/>
              <a:cxnLst/>
              <a:rect l="0" t="0" r="0" b="0"/>
              <a:pathLst>
                <a:path w="126224" h="112941">
                  <a:moveTo>
                    <a:pt x="66433" y="0"/>
                  </a:moveTo>
                  <a:lnTo>
                    <a:pt x="126224" y="112941"/>
                  </a:lnTo>
                  <a:lnTo>
                    <a:pt x="0" y="930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2" name="Freeform 17913"/>
            <p:cNvSpPr/>
            <p:nvPr/>
          </p:nvSpPr>
          <p:spPr>
            <a:xfrm>
              <a:off x="2103870" y="2344738"/>
              <a:ext cx="2743" cy="362521"/>
            </a:xfrm>
            <a:custGeom>
              <a:avLst/>
              <a:gdLst/>
              <a:ahLst/>
              <a:cxnLst/>
              <a:rect l="0" t="0" r="0" b="0"/>
              <a:pathLst>
                <a:path w="2743" h="362521">
                  <a:moveTo>
                    <a:pt x="2743" y="0"/>
                  </a:moveTo>
                  <a:lnTo>
                    <a:pt x="0" y="362521"/>
                  </a:lnTo>
                </a:path>
              </a:pathLst>
            </a:custGeom>
            <a:noFill/>
            <a:ln w="57150" cap="flat" cmpd="sng">
              <a:solidFill>
                <a:srgbClr val="0070C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3" name="Freeform 17914"/>
            <p:cNvSpPr/>
            <p:nvPr/>
          </p:nvSpPr>
          <p:spPr>
            <a:xfrm>
              <a:off x="2005139" y="2535058"/>
              <a:ext cx="200025" cy="172198"/>
            </a:xfrm>
            <a:custGeom>
              <a:avLst/>
              <a:gdLst/>
              <a:ahLst/>
              <a:cxnLst/>
              <a:rect l="0" t="0" r="0" b="0"/>
              <a:pathLst>
                <a:path w="200025" h="172198">
                  <a:moveTo>
                    <a:pt x="200025" y="1511"/>
                  </a:moveTo>
                  <a:lnTo>
                    <a:pt x="98730" y="172198"/>
                  </a:lnTo>
                  <a:lnTo>
                    <a:pt x="0" y="0"/>
                  </a:lnTo>
                </a:path>
              </a:pathLst>
            </a:custGeom>
            <a:noFill/>
            <a:ln w="57150" cap="rnd" cmpd="sng">
              <a:solidFill>
                <a:srgbClr val="0070C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4" name="Freeform 17915"/>
            <p:cNvSpPr/>
            <p:nvPr/>
          </p:nvSpPr>
          <p:spPr>
            <a:xfrm>
              <a:off x="5829300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5" name="Freeform 17916"/>
            <p:cNvSpPr/>
            <p:nvPr/>
          </p:nvSpPr>
          <p:spPr>
            <a:xfrm>
              <a:off x="5699125" y="5337175"/>
              <a:ext cx="381000" cy="533400"/>
            </a:xfrm>
            <a:custGeom>
              <a:avLst/>
              <a:gdLst/>
              <a:ahLst/>
              <a:cxnLst/>
              <a:rect l="0" t="0" r="0" b="0"/>
              <a:pathLst>
                <a:path w="381000" h="533400">
                  <a:moveTo>
                    <a:pt x="0" y="266700"/>
                  </a:moveTo>
                  <a:cubicBezTo>
                    <a:pt x="0" y="119406"/>
                    <a:pt x="85293" y="0"/>
                    <a:pt x="190500" y="0"/>
                  </a:cubicBezTo>
                  <a:lnTo>
                    <a:pt x="190500" y="0"/>
                  </a:lnTo>
                  <a:cubicBezTo>
                    <a:pt x="295706" y="0"/>
                    <a:pt x="381000" y="119406"/>
                    <a:pt x="381000" y="266700"/>
                  </a:cubicBezTo>
                  <a:cubicBezTo>
                    <a:pt x="381000" y="413994"/>
                    <a:pt x="295706" y="533400"/>
                    <a:pt x="190500" y="533400"/>
                  </a:cubicBezTo>
                  <a:cubicBezTo>
                    <a:pt x="85293" y="533400"/>
                    <a:pt x="0" y="413994"/>
                    <a:pt x="0" y="2667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70C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6" name="Freeform 17917"/>
            <p:cNvSpPr/>
            <p:nvPr/>
          </p:nvSpPr>
          <p:spPr>
            <a:xfrm>
              <a:off x="5818975" y="5633225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7" name="Freeform 17918"/>
            <p:cNvSpPr/>
            <p:nvPr/>
          </p:nvSpPr>
          <p:spPr>
            <a:xfrm>
              <a:off x="2143125" y="2990850"/>
              <a:ext cx="3638664" cy="2618054"/>
            </a:xfrm>
            <a:custGeom>
              <a:avLst/>
              <a:gdLst/>
              <a:ahLst/>
              <a:cxnLst/>
              <a:rect l="0" t="0" r="0" b="0"/>
              <a:pathLst>
                <a:path w="3638664" h="2618054">
                  <a:moveTo>
                    <a:pt x="0" y="0"/>
                  </a:moveTo>
                  <a:cubicBezTo>
                    <a:pt x="74612" y="547687"/>
                    <a:pt x="149225" y="1095375"/>
                    <a:pt x="762000" y="1533525"/>
                  </a:cubicBezTo>
                  <a:cubicBezTo>
                    <a:pt x="1368031" y="1966861"/>
                    <a:pt x="2500452" y="2293048"/>
                    <a:pt x="3638664" y="2618054"/>
                  </a:cubicBezTo>
                </a:path>
              </a:pathLst>
            </a:custGeom>
            <a:noFill/>
            <a:ln w="38100" cap="flat" cmpd="sng">
              <a:solidFill>
                <a:srgbClr val="0070C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8" name="Freeform 17919"/>
            <p:cNvSpPr/>
            <p:nvPr/>
          </p:nvSpPr>
          <p:spPr>
            <a:xfrm>
              <a:off x="5655293" y="5513895"/>
              <a:ext cx="128206" cy="128219"/>
            </a:xfrm>
            <a:custGeom>
              <a:avLst/>
              <a:gdLst/>
              <a:ahLst/>
              <a:cxnLst/>
              <a:rect l="0" t="0" r="0" b="0"/>
              <a:pathLst>
                <a:path w="128206" h="128219">
                  <a:moveTo>
                    <a:pt x="36614" y="0"/>
                  </a:moveTo>
                  <a:lnTo>
                    <a:pt x="128206" y="95503"/>
                  </a:lnTo>
                  <a:lnTo>
                    <a:pt x="0" y="128219"/>
                  </a:lnTo>
                </a:path>
              </a:pathLst>
            </a:custGeom>
            <a:noFill/>
            <a:ln w="38100" cap="rnd" cmpd="sng">
              <a:solidFill>
                <a:srgbClr val="0070C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9" name="Freeform 17920"/>
            <p:cNvSpPr/>
            <p:nvPr/>
          </p:nvSpPr>
          <p:spPr>
            <a:xfrm>
              <a:off x="3910101" y="320878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0" name="Rectangle 17922"/>
            <p:cNvSpPr/>
            <p:nvPr/>
          </p:nvSpPr>
          <p:spPr>
            <a:xfrm>
              <a:off x="8494777" y="536384"/>
              <a:ext cx="65" cy="16972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endParaRPr lang="en-US" sz="1103" b="0" i="0" spc="0" baseline="0" dirty="0"/>
            </a:p>
          </p:txBody>
        </p:sp>
        <p:sp>
          <p:nvSpPr>
            <p:cNvPr id="551" name="Rectangle 17924"/>
            <p:cNvSpPr/>
            <p:nvPr/>
          </p:nvSpPr>
          <p:spPr>
            <a:xfrm>
              <a:off x="4076435" y="807024"/>
              <a:ext cx="3920753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2004" b="0" i="0" spc="0" baseline="0" dirty="0"/>
                <a:t>IRR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(Interrupt</a:t>
              </a:r>
              <a:r>
                <a:rPr lang="en-US" sz="2004" b="0" i="0" spc="-54" baseline="0" dirty="0"/>
                <a:t> </a:t>
              </a:r>
              <a:r>
                <a:rPr lang="en-US" sz="2004" b="0" i="0" spc="0" baseline="0" dirty="0"/>
                <a:t>Request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0" baseline="0" dirty="0" smtClean="0"/>
                <a:t>)</a:t>
              </a:r>
              <a:endParaRPr lang="en-US" sz="2004" b="0" i="0" spc="0" baseline="0" dirty="0"/>
            </a:p>
          </p:txBody>
        </p:sp>
        <p:sp>
          <p:nvSpPr>
            <p:cNvPr id="552" name="Rectangle 17930"/>
            <p:cNvSpPr/>
            <p:nvPr/>
          </p:nvSpPr>
          <p:spPr>
            <a:xfrm>
              <a:off x="1144102" y="1945073"/>
              <a:ext cx="795154" cy="4723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Process</a:t>
              </a:r>
              <a:r>
                <a:rPr lang="en-US" sz="1403" b="0" i="0" spc="-12" baseline="0" dirty="0"/>
                <a:t>o</a:t>
              </a:r>
              <a:r>
                <a:rPr lang="en-US" sz="1403" b="0" i="0" spc="0" baseline="0" dirty="0"/>
                <a:t>r</a:t>
              </a:r>
            </a:p>
            <a:p>
              <a:pPr marL="208798">
                <a:lnSpc>
                  <a:spcPts val="2016"/>
                </a:lnSpc>
              </a:pPr>
              <a:r>
                <a:rPr lang="en-US" sz="1403" b="0" i="0" spc="0" baseline="0" dirty="0"/>
                <a:t>Core</a:t>
              </a:r>
            </a:p>
          </p:txBody>
        </p:sp>
        <p:sp>
          <p:nvSpPr>
            <p:cNvPr id="553" name="Rectangle 17931"/>
            <p:cNvSpPr/>
            <p:nvPr/>
          </p:nvSpPr>
          <p:spPr>
            <a:xfrm>
              <a:off x="1105971" y="2745173"/>
              <a:ext cx="924548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Local</a:t>
              </a:r>
              <a:r>
                <a:rPr lang="en-US" sz="1403" b="0" i="0" spc="-113" baseline="0" dirty="0"/>
                <a:t> </a:t>
              </a:r>
              <a:r>
                <a:rPr lang="en-US" sz="1403" b="0" i="0" spc="0" baseline="0" dirty="0"/>
                <a:t>APIC</a:t>
              </a:r>
            </a:p>
          </p:txBody>
        </p:sp>
        <p:sp>
          <p:nvSpPr>
            <p:cNvPr id="554" name="Rectangle 17932"/>
            <p:cNvSpPr/>
            <p:nvPr/>
          </p:nvSpPr>
          <p:spPr>
            <a:xfrm>
              <a:off x="4449895" y="3550223"/>
              <a:ext cx="3023392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73969"/>
              <a:r>
                <a:rPr lang="en-US" sz="2004" b="0" i="0" spc="0" baseline="0" dirty="0"/>
                <a:t>ISR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(In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Service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0" baseline="0" dirty="0" smtClean="0"/>
                <a:t>)</a:t>
              </a:r>
              <a:endParaRPr lang="en-US" sz="2004" b="0" i="0" spc="0" baseline="0" dirty="0"/>
            </a:p>
          </p:txBody>
        </p:sp>
        <p:sp>
          <p:nvSpPr>
            <p:cNvPr id="555" name="Rectangle 17938"/>
            <p:cNvSpPr/>
            <p:nvPr/>
          </p:nvSpPr>
          <p:spPr>
            <a:xfrm>
              <a:off x="7968615" y="5241328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FF000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FF000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FF0000"/>
                  </a:solidFill>
                </a:rPr>
                <a:t>161</a:t>
              </a:r>
            </a:p>
          </p:txBody>
        </p:sp>
        <p:sp>
          <p:nvSpPr>
            <p:cNvPr id="556" name="Rectangle 17939"/>
            <p:cNvSpPr/>
            <p:nvPr/>
          </p:nvSpPr>
          <p:spPr>
            <a:xfrm>
              <a:off x="5587365" y="5999698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0070C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0070C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0070C0"/>
                  </a:solidFill>
                </a:rPr>
                <a:t>210</a:t>
              </a:r>
            </a:p>
          </p:txBody>
        </p:sp>
        <p:sp>
          <p:nvSpPr>
            <p:cNvPr id="557" name="Rectangle 17940"/>
            <p:cNvSpPr/>
            <p:nvPr/>
          </p:nvSpPr>
          <p:spPr>
            <a:xfrm>
              <a:off x="2391727" y="2343501"/>
              <a:ext cx="440826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800" b="1" i="0" spc="0" baseline="0" dirty="0">
                  <a:solidFill>
                    <a:srgbClr val="0070C0"/>
                  </a:solidFill>
                </a:rPr>
                <a:t>EOI</a:t>
              </a:r>
            </a:p>
          </p:txBody>
        </p:sp>
        <p:sp>
          <p:nvSpPr>
            <p:cNvPr id="558" name="Rectangle 17941"/>
            <p:cNvSpPr/>
            <p:nvPr/>
          </p:nvSpPr>
          <p:spPr>
            <a:xfrm>
              <a:off x="4472940" y="3275548"/>
              <a:ext cx="501099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00B05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00B05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00B050"/>
                  </a:solidFill>
                </a:rPr>
                <a:t>93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540787" y="4502664"/>
              <a:ext cx="2513789" cy="14773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pc="-55" dirty="0"/>
                <a:t>T</a:t>
              </a:r>
              <a:r>
                <a:rPr lang="en-US" dirty="0"/>
                <a:t>raditional</a:t>
              </a:r>
              <a:r>
                <a:rPr lang="en-US" spc="-91" dirty="0"/>
                <a:t> </a:t>
              </a:r>
              <a:r>
                <a:rPr lang="en-US" dirty="0"/>
                <a:t>APIC </a:t>
              </a:r>
              <a:r>
                <a:rPr lang="en-US" dirty="0" smtClean="0"/>
                <a:t>behavior is </a:t>
              </a:r>
              <a:r>
                <a:rPr lang="en-US" dirty="0"/>
                <a:t>to clear the </a:t>
              </a:r>
              <a:r>
                <a:rPr lang="en-US" dirty="0" smtClean="0"/>
                <a:t>highest </a:t>
              </a:r>
              <a:r>
                <a:rPr lang="en-US" dirty="0"/>
                <a:t>priorit</a:t>
              </a:r>
              <a:r>
                <a:rPr lang="en-US" spc="-23" dirty="0"/>
                <a:t>y</a:t>
              </a:r>
              <a:r>
                <a:rPr lang="en-US" dirty="0"/>
                <a:t> interrupt </a:t>
              </a:r>
              <a:r>
                <a:rPr lang="en-US" dirty="0" smtClean="0"/>
                <a:t>that </a:t>
              </a:r>
              <a:r>
                <a:rPr lang="en-US" dirty="0"/>
                <a:t>is in </a:t>
              </a:r>
              <a:r>
                <a:rPr lang="en-US" dirty="0" smtClean="0"/>
                <a:t>service</a:t>
              </a:r>
              <a:endParaRPr lang="en-US" dirty="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90472" y="1200153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61" name="Rectangle 16211"/>
            <p:cNvSpPr/>
            <p:nvPr/>
          </p:nvSpPr>
          <p:spPr>
            <a:xfrm>
              <a:off x="3854210" y="1448019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4298762" y="3954423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63" name="Rectangle 16211"/>
            <p:cNvSpPr/>
            <p:nvPr/>
          </p:nvSpPr>
          <p:spPr>
            <a:xfrm>
              <a:off x="3862500" y="4202289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4592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Interrupt </a:t>
            </a:r>
            <a:r>
              <a:rPr lang="en-US" altLang="ko-KR" sz="3600" dirty="0" smtClean="0"/>
              <a:t>Control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RFLAGS.IF </a:t>
            </a:r>
            <a:r>
              <a:rPr lang="en-US" altLang="ko-KR" dirty="0"/>
              <a:t>enables / disables </a:t>
            </a:r>
            <a:r>
              <a:rPr lang="en-US" altLang="ko-KR" dirty="0" smtClean="0"/>
              <a:t>interrupts</a:t>
            </a:r>
            <a:endParaRPr lang="en-US" altLang="ko-KR" dirty="0"/>
          </a:p>
          <a:p>
            <a:pPr lvl="1"/>
            <a:r>
              <a:rPr lang="en-US" altLang="ko-KR" dirty="0" smtClean="0"/>
              <a:t>cli </a:t>
            </a:r>
            <a:r>
              <a:rPr lang="en-US" altLang="ko-KR" dirty="0"/>
              <a:t>/ </a:t>
            </a:r>
            <a:r>
              <a:rPr lang="en-US" altLang="ko-KR" dirty="0" err="1"/>
              <a:t>sti</a:t>
            </a:r>
            <a:r>
              <a:rPr lang="en-US" altLang="ko-KR" dirty="0"/>
              <a:t> instructions, or </a:t>
            </a:r>
            <a:r>
              <a:rPr lang="en-US" altLang="ko-KR" dirty="0" err="1"/>
              <a:t>popf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Task </a:t>
            </a:r>
            <a:r>
              <a:rPr lang="en-US" altLang="ko-KR" dirty="0"/>
              <a:t>Priority </a:t>
            </a:r>
            <a:r>
              <a:rPr lang="en-US" altLang="ko-KR" dirty="0" smtClean="0"/>
              <a:t>Register</a:t>
            </a:r>
            <a:endParaRPr lang="en-US" altLang="ko-KR" dirty="0"/>
          </a:p>
          <a:p>
            <a:pPr lvl="1"/>
            <a:r>
              <a:rPr lang="en-US" altLang="ko-KR" dirty="0" smtClean="0"/>
              <a:t>Processor </a:t>
            </a:r>
            <a:r>
              <a:rPr lang="en-US" altLang="ko-KR" dirty="0"/>
              <a:t>TPR allows for control over the priority of </a:t>
            </a:r>
            <a:r>
              <a:rPr lang="en-US" altLang="ko-KR" dirty="0" smtClean="0"/>
              <a:t>interrupts </a:t>
            </a:r>
            <a:r>
              <a:rPr lang="en-US" altLang="ko-KR" dirty="0"/>
              <a:t>that are permitted to interrupt the </a:t>
            </a:r>
            <a:r>
              <a:rPr lang="en-US" altLang="ko-KR" dirty="0" smtClean="0"/>
              <a:t>processor</a:t>
            </a:r>
            <a:endParaRPr lang="en-US" altLang="ko-KR" dirty="0"/>
          </a:p>
          <a:p>
            <a:r>
              <a:rPr lang="en-US" altLang="ko-KR" dirty="0" smtClean="0"/>
              <a:t>APIC </a:t>
            </a:r>
            <a:r>
              <a:rPr lang="en-US" altLang="ko-KR" dirty="0"/>
              <a:t>TPR provides the same </a:t>
            </a:r>
            <a:r>
              <a:rPr lang="en-US" altLang="ko-KR" dirty="0" smtClean="0"/>
              <a:t>functionality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106</a:t>
            </a:fld>
            <a:endParaRPr lang="en-US" dirty="0"/>
          </a:p>
        </p:txBody>
      </p:sp>
      <p:sp>
        <p:nvSpPr>
          <p:cNvPr id="9" name="Rectangle 82894"/>
          <p:cNvSpPr/>
          <p:nvPr/>
        </p:nvSpPr>
        <p:spPr>
          <a:xfrm>
            <a:off x="3825001" y="3432635"/>
            <a:ext cx="149399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/>
              <a:t>APIC.TPR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56630" y="3782401"/>
            <a:ext cx="5630740" cy="895042"/>
            <a:chOff x="1540957" y="3863828"/>
            <a:chExt cx="5630740" cy="895042"/>
          </a:xfrm>
        </p:grpSpPr>
        <p:sp>
          <p:nvSpPr>
            <p:cNvPr id="6" name="Freeform 82880"/>
            <p:cNvSpPr/>
            <p:nvPr/>
          </p:nvSpPr>
          <p:spPr>
            <a:xfrm>
              <a:off x="6468050" y="4098978"/>
              <a:ext cx="702564" cy="659892"/>
            </a:xfrm>
            <a:custGeom>
              <a:avLst/>
              <a:gdLst/>
              <a:ahLst/>
              <a:cxnLst/>
              <a:rect l="0" t="0" r="0" b="0"/>
              <a:pathLst>
                <a:path w="702564" h="659892">
                  <a:moveTo>
                    <a:pt x="0" y="0"/>
                  </a:moveTo>
                  <a:lnTo>
                    <a:pt x="702564" y="0"/>
                  </a:lnTo>
                  <a:lnTo>
                    <a:pt x="702564" y="659892"/>
                  </a:lnTo>
                  <a:lnTo>
                    <a:pt x="0" y="659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82881"/>
            <p:cNvSpPr/>
            <p:nvPr/>
          </p:nvSpPr>
          <p:spPr>
            <a:xfrm>
              <a:off x="1540957" y="4098978"/>
              <a:ext cx="4223004" cy="659892"/>
            </a:xfrm>
            <a:custGeom>
              <a:avLst/>
              <a:gdLst/>
              <a:ahLst/>
              <a:cxnLst/>
              <a:rect l="0" t="0" r="0" b="0"/>
              <a:pathLst>
                <a:path w="4223004" h="659892">
                  <a:moveTo>
                    <a:pt x="0" y="0"/>
                  </a:moveTo>
                  <a:lnTo>
                    <a:pt x="4223004" y="0"/>
                  </a:lnTo>
                  <a:lnTo>
                    <a:pt x="4223004" y="659892"/>
                  </a:lnTo>
                  <a:lnTo>
                    <a:pt x="0" y="659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8A7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82882"/>
            <p:cNvSpPr/>
            <p:nvPr/>
          </p:nvSpPr>
          <p:spPr>
            <a:xfrm>
              <a:off x="5763962" y="4098978"/>
              <a:ext cx="704088" cy="659892"/>
            </a:xfrm>
            <a:custGeom>
              <a:avLst/>
              <a:gdLst/>
              <a:ahLst/>
              <a:cxnLst/>
              <a:rect l="0" t="0" r="0" b="0"/>
              <a:pathLst>
                <a:path w="704088" h="659892">
                  <a:moveTo>
                    <a:pt x="0" y="0"/>
                  </a:moveTo>
                  <a:lnTo>
                    <a:pt x="704088" y="0"/>
                  </a:lnTo>
                  <a:lnTo>
                    <a:pt x="704088" y="659892"/>
                  </a:lnTo>
                  <a:lnTo>
                    <a:pt x="0" y="659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82895"/>
            <p:cNvSpPr/>
            <p:nvPr/>
          </p:nvSpPr>
          <p:spPr>
            <a:xfrm>
              <a:off x="6508169" y="4151565"/>
              <a:ext cx="658835" cy="50315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3" b="1" i="0" spc="-14" baseline="0" dirty="0" smtClean="0"/>
                <a:t>T</a:t>
              </a:r>
              <a:r>
                <a:rPr lang="en-US" sz="1103" b="1" i="0" spc="0" baseline="0" dirty="0" smtClean="0"/>
                <a:t>ask</a:t>
              </a:r>
              <a:endParaRPr lang="en-US" sz="1103" b="1" i="0" spc="0" baseline="0" dirty="0"/>
            </a:p>
            <a:p>
              <a:pPr algn="ctr">
                <a:lnSpc>
                  <a:spcPts val="1320"/>
                </a:lnSpc>
              </a:pPr>
              <a:r>
                <a:rPr lang="en-US" sz="1103" b="1" i="0" spc="0" baseline="0" dirty="0" smtClean="0"/>
                <a:t>Priorit</a:t>
              </a:r>
              <a:r>
                <a:rPr lang="en-US" sz="1103" b="1" i="0" spc="-25" baseline="0" dirty="0" smtClean="0"/>
                <a:t>y</a:t>
              </a:r>
            </a:p>
            <a:p>
              <a:pPr algn="ctr">
                <a:lnSpc>
                  <a:spcPts val="1320"/>
                </a:lnSpc>
              </a:pPr>
              <a:r>
                <a:rPr lang="en-US" sz="1103" b="1" dirty="0" smtClean="0"/>
                <a:t>Sub-Class</a:t>
              </a:r>
              <a:endParaRPr lang="en-US" sz="1103" b="1" dirty="0"/>
            </a:p>
          </p:txBody>
        </p:sp>
        <p:sp>
          <p:nvSpPr>
            <p:cNvPr id="12" name="Rectangle 82897"/>
            <p:cNvSpPr/>
            <p:nvPr/>
          </p:nvSpPr>
          <p:spPr>
            <a:xfrm>
              <a:off x="3196559" y="4274592"/>
              <a:ext cx="864339" cy="24558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596" b="1" i="0" spc="0" baseline="0" dirty="0"/>
                <a:t>Reser</a:t>
              </a:r>
              <a:r>
                <a:rPr lang="en-US" sz="1596" b="1" i="0" spc="-35" baseline="0" dirty="0"/>
                <a:t>v</a:t>
              </a:r>
              <a:r>
                <a:rPr lang="en-US" sz="1596" b="1" i="0" spc="0" baseline="0" dirty="0"/>
                <a:t>ed</a:t>
              </a:r>
            </a:p>
          </p:txBody>
        </p:sp>
        <p:sp>
          <p:nvSpPr>
            <p:cNvPr id="13" name="Rectangle 82898"/>
            <p:cNvSpPr/>
            <p:nvPr/>
          </p:nvSpPr>
          <p:spPr>
            <a:xfrm>
              <a:off x="1557981" y="3863828"/>
              <a:ext cx="5613716" cy="15324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4082276" algn="l"/>
                  <a:tab pos="5489626" algn="l"/>
                </a:tabLst>
              </a:pPr>
              <a:r>
                <a:rPr lang="en-US" sz="996" b="0" i="0" spc="0" baseline="0" dirty="0"/>
                <a:t>31	</a:t>
              </a:r>
              <a:r>
                <a:rPr lang="en-US" sz="996" b="0" i="0" spc="833" baseline="0" dirty="0"/>
                <a:t>8</a:t>
              </a:r>
              <a:r>
                <a:rPr lang="en-US" sz="996" b="0" i="0" spc="0" baseline="0" dirty="0"/>
                <a:t>7	</a:t>
              </a:r>
              <a:r>
                <a:rPr lang="en-US" sz="996" b="0" i="0" spc="0" baseline="0" dirty="0" smtClean="0"/>
                <a:t>0</a:t>
              </a:r>
              <a:endParaRPr lang="en-US" sz="996" b="0" i="0" spc="0" baseline="0" dirty="0"/>
            </a:p>
          </p:txBody>
        </p:sp>
        <p:sp>
          <p:nvSpPr>
            <p:cNvPr id="15" name="Rectangle 82900"/>
            <p:cNvSpPr/>
            <p:nvPr/>
          </p:nvSpPr>
          <p:spPr>
            <a:xfrm>
              <a:off x="6343920" y="3863828"/>
              <a:ext cx="247888" cy="15324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996" b="0" i="0" spc="833" baseline="0" dirty="0"/>
                <a:t>4</a:t>
              </a:r>
              <a:r>
                <a:rPr lang="en-US" sz="996" b="0" i="0" spc="0" baseline="0" dirty="0"/>
                <a:t>3</a:t>
              </a:r>
            </a:p>
          </p:txBody>
        </p:sp>
        <p:sp>
          <p:nvSpPr>
            <p:cNvPr id="16" name="Rectangle 82895"/>
            <p:cNvSpPr/>
            <p:nvPr/>
          </p:nvSpPr>
          <p:spPr>
            <a:xfrm>
              <a:off x="5861968" y="4151565"/>
              <a:ext cx="506549" cy="50315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3" b="1" i="0" spc="-14" baseline="0" dirty="0" smtClean="0"/>
                <a:t>T</a:t>
              </a:r>
              <a:r>
                <a:rPr lang="en-US" sz="1103" b="1" i="0" spc="0" baseline="0" dirty="0" smtClean="0"/>
                <a:t>ask</a:t>
              </a:r>
              <a:endParaRPr lang="en-US" sz="1103" b="1" i="0" spc="0" baseline="0" dirty="0"/>
            </a:p>
            <a:p>
              <a:pPr algn="ctr">
                <a:lnSpc>
                  <a:spcPts val="1320"/>
                </a:lnSpc>
              </a:pPr>
              <a:r>
                <a:rPr lang="en-US" sz="1103" b="1" i="0" spc="0" baseline="0" dirty="0" smtClean="0"/>
                <a:t>Priorit</a:t>
              </a:r>
              <a:r>
                <a:rPr lang="en-US" sz="1103" b="1" i="0" spc="-25" baseline="0" dirty="0" smtClean="0"/>
                <a:t>y</a:t>
              </a:r>
            </a:p>
            <a:p>
              <a:pPr algn="ctr">
                <a:lnSpc>
                  <a:spcPts val="1320"/>
                </a:lnSpc>
              </a:pPr>
              <a:r>
                <a:rPr lang="en-US" sz="1103" b="1" dirty="0" smtClean="0"/>
                <a:t>Class</a:t>
              </a:r>
              <a:endParaRPr lang="en-US" sz="1103" b="1" dirty="0"/>
            </a:p>
          </p:txBody>
        </p:sp>
      </p:grpSp>
      <p:sp>
        <p:nvSpPr>
          <p:cNvPr id="20" name="Rectangle 82918"/>
          <p:cNvSpPr/>
          <p:nvPr/>
        </p:nvSpPr>
        <p:spPr>
          <a:xfrm>
            <a:off x="3904349" y="4945064"/>
            <a:ext cx="1335302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/>
              <a:t>CR8.TPR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02607" y="5304863"/>
            <a:ext cx="6938787" cy="895042"/>
            <a:chOff x="904880" y="5304863"/>
            <a:chExt cx="6938787" cy="895042"/>
          </a:xfrm>
        </p:grpSpPr>
        <p:sp>
          <p:nvSpPr>
            <p:cNvPr id="18" name="Freeform 82906"/>
            <p:cNvSpPr/>
            <p:nvPr/>
          </p:nvSpPr>
          <p:spPr>
            <a:xfrm>
              <a:off x="7127373" y="5540013"/>
              <a:ext cx="702564" cy="659892"/>
            </a:xfrm>
            <a:custGeom>
              <a:avLst/>
              <a:gdLst/>
              <a:ahLst/>
              <a:cxnLst/>
              <a:rect l="0" t="0" r="0" b="0"/>
              <a:pathLst>
                <a:path w="702564" h="659892">
                  <a:moveTo>
                    <a:pt x="0" y="0"/>
                  </a:moveTo>
                  <a:lnTo>
                    <a:pt x="702564" y="0"/>
                  </a:lnTo>
                  <a:lnTo>
                    <a:pt x="702564" y="659892"/>
                  </a:lnTo>
                  <a:lnTo>
                    <a:pt x="0" y="659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82907"/>
            <p:cNvSpPr/>
            <p:nvPr/>
          </p:nvSpPr>
          <p:spPr>
            <a:xfrm>
              <a:off x="904880" y="5540013"/>
              <a:ext cx="6222492" cy="659892"/>
            </a:xfrm>
            <a:custGeom>
              <a:avLst/>
              <a:gdLst/>
              <a:ahLst/>
              <a:cxnLst/>
              <a:rect l="0" t="0" r="0" b="0"/>
              <a:pathLst>
                <a:path w="6222492" h="659892">
                  <a:moveTo>
                    <a:pt x="0" y="0"/>
                  </a:moveTo>
                  <a:lnTo>
                    <a:pt x="6222492" y="0"/>
                  </a:lnTo>
                  <a:lnTo>
                    <a:pt x="6222492" y="659892"/>
                  </a:lnTo>
                  <a:lnTo>
                    <a:pt x="0" y="659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8A7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82920"/>
            <p:cNvSpPr/>
            <p:nvPr/>
          </p:nvSpPr>
          <p:spPr>
            <a:xfrm>
              <a:off x="3560417" y="5715627"/>
              <a:ext cx="864339" cy="24558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596" b="1" i="0" spc="0" baseline="0" dirty="0"/>
                <a:t>Reser</a:t>
              </a:r>
              <a:r>
                <a:rPr lang="en-US" sz="1596" b="1" i="0" spc="-35" baseline="0" dirty="0"/>
                <a:t>v</a:t>
              </a:r>
              <a:r>
                <a:rPr lang="en-US" sz="1596" b="1" i="0" spc="0" baseline="0" dirty="0"/>
                <a:t>ed</a:t>
              </a:r>
            </a:p>
          </p:txBody>
        </p:sp>
        <p:sp>
          <p:nvSpPr>
            <p:cNvPr id="23" name="Rectangle 82921"/>
            <p:cNvSpPr/>
            <p:nvPr/>
          </p:nvSpPr>
          <p:spPr>
            <a:xfrm>
              <a:off x="921900" y="5304863"/>
              <a:ext cx="6921767" cy="15324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6081355" algn="l"/>
                  <a:tab pos="6785030" algn="l"/>
                </a:tabLst>
              </a:pPr>
              <a:r>
                <a:rPr lang="en-US" sz="996" b="0" i="0" spc="0" baseline="0" dirty="0"/>
                <a:t>63	</a:t>
              </a:r>
              <a:r>
                <a:rPr lang="en-US" sz="996" b="0" i="0" spc="833" baseline="0" dirty="0"/>
                <a:t>4</a:t>
              </a:r>
              <a:r>
                <a:rPr lang="en-US" sz="996" b="0" i="0" spc="0" baseline="0" dirty="0"/>
                <a:t>3	0</a:t>
              </a:r>
            </a:p>
          </p:txBody>
        </p:sp>
        <p:sp>
          <p:nvSpPr>
            <p:cNvPr id="24" name="Rectangle 82895"/>
            <p:cNvSpPr/>
            <p:nvPr/>
          </p:nvSpPr>
          <p:spPr>
            <a:xfrm>
              <a:off x="7225380" y="5605106"/>
              <a:ext cx="506549" cy="50315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3" b="1" i="0" spc="-14" baseline="0" dirty="0" smtClean="0"/>
                <a:t>T</a:t>
              </a:r>
              <a:r>
                <a:rPr lang="en-US" sz="1103" b="1" i="0" spc="0" baseline="0" dirty="0" smtClean="0"/>
                <a:t>ask</a:t>
              </a:r>
              <a:endParaRPr lang="en-US" sz="1103" b="1" i="0" spc="0" baseline="0" dirty="0"/>
            </a:p>
            <a:p>
              <a:pPr algn="ctr">
                <a:lnSpc>
                  <a:spcPts val="1320"/>
                </a:lnSpc>
              </a:pPr>
              <a:r>
                <a:rPr lang="en-US" sz="1103" b="1" i="0" spc="0" baseline="0" dirty="0" smtClean="0"/>
                <a:t>Priorit</a:t>
              </a:r>
              <a:r>
                <a:rPr lang="en-US" sz="1103" b="1" i="0" spc="-25" baseline="0" dirty="0" smtClean="0"/>
                <a:t>y</a:t>
              </a:r>
            </a:p>
            <a:p>
              <a:pPr algn="ctr">
                <a:lnSpc>
                  <a:spcPts val="1320"/>
                </a:lnSpc>
              </a:pPr>
              <a:r>
                <a:rPr lang="en-US" sz="1103" b="1" dirty="0" smtClean="0"/>
                <a:t>Class</a:t>
              </a:r>
              <a:endParaRPr lang="en-US" sz="1103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4153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Interrupt </a:t>
            </a:r>
            <a:r>
              <a:rPr lang="en-US" altLang="ko-KR" sz="3600" dirty="0" smtClean="0"/>
              <a:t>Shadows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7" y="3922938"/>
            <a:ext cx="8621486" cy="2249261"/>
          </a:xfrm>
        </p:spPr>
        <p:txBody>
          <a:bodyPr/>
          <a:lstStyle/>
          <a:p>
            <a:r>
              <a:rPr lang="en-US" altLang="ko-KR" dirty="0"/>
              <a:t>An interrupt cannot be taken at this </a:t>
            </a:r>
            <a:r>
              <a:rPr lang="en-US" altLang="ko-KR" dirty="0" smtClean="0"/>
              <a:t>point</a:t>
            </a:r>
          </a:p>
          <a:p>
            <a:r>
              <a:rPr lang="en-US" altLang="ko-KR" dirty="0" smtClean="0"/>
              <a:t>Hardware </a:t>
            </a:r>
            <a:r>
              <a:rPr lang="en-US" altLang="ko-KR" dirty="0"/>
              <a:t>defines a single </a:t>
            </a:r>
            <a:r>
              <a:rPr lang="en-US" altLang="ko-KR" dirty="0" smtClean="0"/>
              <a:t>instruction </a:t>
            </a:r>
            <a:r>
              <a:rPr lang="en-US" altLang="ko-KR" dirty="0"/>
              <a:t>“shadow” where an </a:t>
            </a:r>
            <a:r>
              <a:rPr lang="en-US" altLang="ko-KR" dirty="0" smtClean="0"/>
              <a:t>interrupt </a:t>
            </a:r>
            <a:r>
              <a:rPr lang="en-US" altLang="ko-KR" dirty="0"/>
              <a:t>will not be taken (ring 0 only</a:t>
            </a:r>
            <a:r>
              <a:rPr lang="en-US" altLang="ko-KR" dirty="0" smtClean="0"/>
              <a:t>)</a:t>
            </a:r>
          </a:p>
          <a:p>
            <a:r>
              <a:rPr lang="en-US" dirty="0"/>
              <a:t>The behavior is the same for</a:t>
            </a:r>
            <a:r>
              <a:rPr lang="en-US" spc="-19" dirty="0"/>
              <a:t> </a:t>
            </a:r>
            <a:r>
              <a:rPr lang="en-US" dirty="0"/>
              <a:t>pop </a:t>
            </a:r>
            <a:r>
              <a:rPr lang="en-US" dirty="0" err="1" smtClean="0"/>
              <a:t>ss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107</a:t>
            </a:fld>
            <a:endParaRPr lang="en-US" dirty="0"/>
          </a:p>
        </p:txBody>
      </p:sp>
      <p:sp>
        <p:nvSpPr>
          <p:cNvPr id="6" name="Freeform 17960"/>
          <p:cNvSpPr/>
          <p:nvPr/>
        </p:nvSpPr>
        <p:spPr>
          <a:xfrm>
            <a:off x="2996243" y="2121404"/>
            <a:ext cx="666800" cy="1685874"/>
          </a:xfrm>
          <a:custGeom>
            <a:avLst/>
            <a:gdLst/>
            <a:ahLst/>
            <a:cxnLst/>
            <a:rect l="0" t="0" r="0" b="0"/>
            <a:pathLst>
              <a:path w="666800" h="1685874">
                <a:moveTo>
                  <a:pt x="666800" y="1685874"/>
                </a:moveTo>
                <a:cubicBezTo>
                  <a:pt x="666800" y="842937"/>
                  <a:pt x="476300" y="0"/>
                  <a:pt x="285800" y="0"/>
                </a:cubicBezTo>
                <a:cubicBezTo>
                  <a:pt x="179502" y="0"/>
                  <a:pt x="73202" y="1473"/>
                  <a:pt x="0" y="3607"/>
                </a:cubicBez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reeform 17961"/>
          <p:cNvSpPr/>
          <p:nvPr/>
        </p:nvSpPr>
        <p:spPr>
          <a:xfrm>
            <a:off x="2901045" y="2066796"/>
            <a:ext cx="117602" cy="114084"/>
          </a:xfrm>
          <a:custGeom>
            <a:avLst/>
            <a:gdLst/>
            <a:ahLst/>
            <a:cxnLst/>
            <a:rect l="0" t="0" r="0" b="0"/>
            <a:pathLst>
              <a:path w="117602" h="114084">
                <a:moveTo>
                  <a:pt x="117602" y="114084"/>
                </a:moveTo>
                <a:lnTo>
                  <a:pt x="0" y="64085"/>
                </a:lnTo>
                <a:lnTo>
                  <a:pt x="110567" y="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7965"/>
          <p:cNvSpPr/>
          <p:nvPr/>
        </p:nvSpPr>
        <p:spPr>
          <a:xfrm>
            <a:off x="630284" y="1247812"/>
            <a:ext cx="2381421" cy="12670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252525"/>
                </a:solidFill>
              </a:rPr>
              <a:t>mov</a:t>
            </a:r>
            <a:r>
              <a:rPr lang="en-US" sz="2400" b="0" i="0" spc="-19" baseline="0" dirty="0">
                <a:solidFill>
                  <a:srgbClr val="252525"/>
                </a:solidFill>
              </a:rPr>
              <a:t> </a:t>
            </a:r>
            <a:r>
              <a:rPr lang="en-US" sz="2400" b="0" i="0" spc="0" baseline="0" dirty="0">
                <a:solidFill>
                  <a:srgbClr val="252525"/>
                </a:solidFill>
              </a:rPr>
              <a:t>   a</a:t>
            </a:r>
            <a:r>
              <a:rPr lang="en-US" sz="2400" b="0" i="0" spc="-11" baseline="0" dirty="0">
                <a:solidFill>
                  <a:srgbClr val="252525"/>
                </a:solidFill>
              </a:rPr>
              <a:t>x</a:t>
            </a:r>
            <a:r>
              <a:rPr lang="en-US" sz="2400" b="0" i="0" spc="0" baseline="0" dirty="0">
                <a:solidFill>
                  <a:srgbClr val="252525"/>
                </a:solidFill>
              </a:rPr>
              <a:t>, value1</a:t>
            </a:r>
          </a:p>
          <a:p>
            <a:pPr marL="0">
              <a:lnSpc>
                <a:spcPts val="3455"/>
              </a:lnSpc>
            </a:pPr>
            <a:r>
              <a:rPr lang="en-US" sz="2400" b="0" i="0" spc="0" baseline="0" dirty="0">
                <a:solidFill>
                  <a:srgbClr val="252525"/>
                </a:solidFill>
              </a:rPr>
              <a:t>mov</a:t>
            </a:r>
            <a:r>
              <a:rPr lang="en-US" sz="2400" b="0" i="0" spc="-19" baseline="0" dirty="0">
                <a:solidFill>
                  <a:srgbClr val="252525"/>
                </a:solidFill>
              </a:rPr>
              <a:t> </a:t>
            </a:r>
            <a:r>
              <a:rPr lang="en-US" sz="2400" b="0" i="0" spc="0" baseline="0" dirty="0">
                <a:solidFill>
                  <a:srgbClr val="252525"/>
                </a:solidFill>
              </a:rPr>
              <a:t>   ss,</a:t>
            </a:r>
            <a:r>
              <a:rPr lang="en-US" sz="2400" b="0" i="0" spc="-31" baseline="0" dirty="0">
                <a:solidFill>
                  <a:srgbClr val="252525"/>
                </a:solidFill>
              </a:rPr>
              <a:t> </a:t>
            </a:r>
            <a:r>
              <a:rPr lang="en-US" sz="2400" b="0" i="0" spc="0" baseline="0" dirty="0" smtClean="0">
                <a:solidFill>
                  <a:srgbClr val="252525"/>
                </a:solidFill>
              </a:rPr>
              <a:t>ax</a:t>
            </a:r>
          </a:p>
          <a:p>
            <a:pPr>
              <a:lnSpc>
                <a:spcPts val="3455"/>
              </a:lnSpc>
            </a:pPr>
            <a:r>
              <a:rPr lang="en-US" sz="2400" dirty="0" err="1">
                <a:solidFill>
                  <a:srgbClr val="252525"/>
                </a:solidFill>
              </a:rPr>
              <a:t>mov</a:t>
            </a:r>
            <a:r>
              <a:rPr lang="en-US" sz="2400" spc="-19" dirty="0">
                <a:solidFill>
                  <a:srgbClr val="252525"/>
                </a:solidFill>
              </a:rPr>
              <a:t> </a:t>
            </a:r>
            <a:r>
              <a:rPr lang="en-US" sz="2400" dirty="0">
                <a:solidFill>
                  <a:srgbClr val="252525"/>
                </a:solidFill>
              </a:rPr>
              <a:t>   </a:t>
            </a:r>
            <a:r>
              <a:rPr lang="en-US" sz="2400" dirty="0" err="1">
                <a:solidFill>
                  <a:srgbClr val="252525"/>
                </a:solidFill>
              </a:rPr>
              <a:t>sp</a:t>
            </a:r>
            <a:r>
              <a:rPr lang="en-US" sz="2400" dirty="0">
                <a:solidFill>
                  <a:srgbClr val="252525"/>
                </a:solidFill>
              </a:rPr>
              <a:t>,</a:t>
            </a:r>
            <a:r>
              <a:rPr lang="en-US" sz="2400" spc="-19" dirty="0">
                <a:solidFill>
                  <a:srgbClr val="252525"/>
                </a:solidFill>
              </a:rPr>
              <a:t> </a:t>
            </a:r>
            <a:r>
              <a:rPr lang="en-US" sz="2400" dirty="0" smtClean="0">
                <a:solidFill>
                  <a:srgbClr val="252525"/>
                </a:solidFill>
              </a:rPr>
              <a:t>value2</a:t>
            </a:r>
            <a:endParaRPr lang="en-US" sz="2400" dirty="0"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96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Interrupts, Guests and Hypervisors	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18630" y="1219200"/>
            <a:ext cx="6501370" cy="4648200"/>
            <a:chOff x="1118630" y="1219200"/>
            <a:chExt cx="6501370" cy="4648200"/>
          </a:xfrm>
        </p:grpSpPr>
        <p:sp>
          <p:nvSpPr>
            <p:cNvPr id="7" name="Freeform 17973"/>
            <p:cNvSpPr/>
            <p:nvPr/>
          </p:nvSpPr>
          <p:spPr>
            <a:xfrm>
              <a:off x="1447800" y="1219200"/>
              <a:ext cx="1828800" cy="1600200"/>
            </a:xfrm>
            <a:custGeom>
              <a:avLst/>
              <a:gdLst/>
              <a:ahLst/>
              <a:cxnLst/>
              <a:rect l="0" t="0" r="0" b="0"/>
              <a:pathLst>
                <a:path w="1828800" h="1600200">
                  <a:moveTo>
                    <a:pt x="0" y="0"/>
                  </a:moveTo>
                  <a:lnTo>
                    <a:pt x="1828800" y="0"/>
                  </a:lnTo>
                  <a:lnTo>
                    <a:pt x="18288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7974"/>
            <p:cNvSpPr/>
            <p:nvPr/>
          </p:nvSpPr>
          <p:spPr>
            <a:xfrm>
              <a:off x="1905000" y="1981200"/>
              <a:ext cx="914400" cy="609600"/>
            </a:xfrm>
            <a:custGeom>
              <a:avLst/>
              <a:gdLst/>
              <a:ahLst/>
              <a:cxnLst/>
              <a:rect l="0" t="0" r="0" b="0"/>
              <a:pathLst>
                <a:path w="914400" h="609600">
                  <a:moveTo>
                    <a:pt x="0" y="0"/>
                  </a:moveTo>
                  <a:lnTo>
                    <a:pt x="914400" y="0"/>
                  </a:lnTo>
                  <a:lnTo>
                    <a:pt x="914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>
                <a:alpha val="100000"/>
              </a:srgbClr>
            </a:solidFill>
            <a:ln w="9525" cap="flat" cmpd="sng">
              <a:solidFill>
                <a:srgbClr val="00CC99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17975"/>
            <p:cNvSpPr/>
            <p:nvPr/>
          </p:nvSpPr>
          <p:spPr>
            <a:xfrm>
              <a:off x="2438400" y="12954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7976"/>
            <p:cNvSpPr/>
            <p:nvPr/>
          </p:nvSpPr>
          <p:spPr>
            <a:xfrm>
              <a:off x="2286000" y="13716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7977"/>
            <p:cNvSpPr/>
            <p:nvPr/>
          </p:nvSpPr>
          <p:spPr>
            <a:xfrm>
              <a:off x="2057400" y="14478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7978"/>
            <p:cNvSpPr/>
            <p:nvPr/>
          </p:nvSpPr>
          <p:spPr>
            <a:xfrm>
              <a:off x="1828800" y="15240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7979"/>
            <p:cNvSpPr/>
            <p:nvPr/>
          </p:nvSpPr>
          <p:spPr>
            <a:xfrm>
              <a:off x="1600200" y="16002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980"/>
            <p:cNvSpPr/>
            <p:nvPr/>
          </p:nvSpPr>
          <p:spPr>
            <a:xfrm>
              <a:off x="1447800" y="3886200"/>
              <a:ext cx="6172200" cy="457200"/>
            </a:xfrm>
            <a:custGeom>
              <a:avLst/>
              <a:gdLst/>
              <a:ahLst/>
              <a:cxnLst/>
              <a:rect l="0" t="0" r="0" b="0"/>
              <a:pathLst>
                <a:path w="6172200" h="457200">
                  <a:moveTo>
                    <a:pt x="0" y="0"/>
                  </a:moveTo>
                  <a:lnTo>
                    <a:pt x="6172200" y="0"/>
                  </a:lnTo>
                  <a:lnTo>
                    <a:pt x="6172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9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7981"/>
            <p:cNvSpPr/>
            <p:nvPr/>
          </p:nvSpPr>
          <p:spPr>
            <a:xfrm>
              <a:off x="1447800" y="5410200"/>
              <a:ext cx="6172200" cy="457200"/>
            </a:xfrm>
            <a:custGeom>
              <a:avLst/>
              <a:gdLst/>
              <a:ahLst/>
              <a:cxnLst/>
              <a:rect l="0" t="0" r="0" b="0"/>
              <a:pathLst>
                <a:path w="6172200" h="457200">
                  <a:moveTo>
                    <a:pt x="0" y="0"/>
                  </a:moveTo>
                  <a:lnTo>
                    <a:pt x="6172200" y="0"/>
                  </a:lnTo>
                  <a:lnTo>
                    <a:pt x="6172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7982"/>
            <p:cNvSpPr/>
            <p:nvPr/>
          </p:nvSpPr>
          <p:spPr>
            <a:xfrm>
              <a:off x="3048000" y="4578350"/>
              <a:ext cx="0" cy="755650"/>
            </a:xfrm>
            <a:custGeom>
              <a:avLst/>
              <a:gdLst/>
              <a:ahLst/>
              <a:cxnLst/>
              <a:rect l="0" t="0" r="0" b="0"/>
              <a:pathLst>
                <a:path h="755650">
                  <a:moveTo>
                    <a:pt x="0" y="755650"/>
                  </a:moveTo>
                  <a:lnTo>
                    <a:pt x="0" y="0"/>
                  </a:lnTo>
                </a:path>
              </a:pathLst>
            </a:custGeom>
            <a:noFill/>
            <a:ln w="6350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7983"/>
            <p:cNvSpPr/>
            <p:nvPr/>
          </p:nvSpPr>
          <p:spPr>
            <a:xfrm>
              <a:off x="2952767" y="4419597"/>
              <a:ext cx="190500" cy="190512"/>
            </a:xfrm>
            <a:custGeom>
              <a:avLst/>
              <a:gdLst/>
              <a:ahLst/>
              <a:cxnLst/>
              <a:rect l="0" t="0" r="0" b="0"/>
              <a:pathLst>
                <a:path w="190500" h="190512">
                  <a:moveTo>
                    <a:pt x="0" y="190512"/>
                  </a:moveTo>
                  <a:lnTo>
                    <a:pt x="95237" y="0"/>
                  </a:lnTo>
                  <a:lnTo>
                    <a:pt x="190500" y="19050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984"/>
            <p:cNvSpPr/>
            <p:nvPr/>
          </p:nvSpPr>
          <p:spPr>
            <a:xfrm>
              <a:off x="3581400" y="1219200"/>
              <a:ext cx="1828800" cy="1600200"/>
            </a:xfrm>
            <a:custGeom>
              <a:avLst/>
              <a:gdLst/>
              <a:ahLst/>
              <a:cxnLst/>
              <a:rect l="0" t="0" r="0" b="0"/>
              <a:pathLst>
                <a:path w="1828800" h="1600200">
                  <a:moveTo>
                    <a:pt x="0" y="0"/>
                  </a:moveTo>
                  <a:lnTo>
                    <a:pt x="1828800" y="0"/>
                  </a:lnTo>
                  <a:lnTo>
                    <a:pt x="18288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7985"/>
            <p:cNvSpPr/>
            <p:nvPr/>
          </p:nvSpPr>
          <p:spPr>
            <a:xfrm>
              <a:off x="4038600" y="1981200"/>
              <a:ext cx="914400" cy="609600"/>
            </a:xfrm>
            <a:custGeom>
              <a:avLst/>
              <a:gdLst/>
              <a:ahLst/>
              <a:cxnLst/>
              <a:rect l="0" t="0" r="0" b="0"/>
              <a:pathLst>
                <a:path w="914400" h="609600">
                  <a:moveTo>
                    <a:pt x="0" y="0"/>
                  </a:moveTo>
                  <a:lnTo>
                    <a:pt x="914400" y="0"/>
                  </a:lnTo>
                  <a:lnTo>
                    <a:pt x="914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  <a:ln w="9525" cap="flat" cmpd="sng">
              <a:solidFill>
                <a:srgbClr val="FFFF99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7986"/>
            <p:cNvSpPr/>
            <p:nvPr/>
          </p:nvSpPr>
          <p:spPr>
            <a:xfrm>
              <a:off x="4572000" y="12954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17987"/>
            <p:cNvSpPr/>
            <p:nvPr/>
          </p:nvSpPr>
          <p:spPr>
            <a:xfrm>
              <a:off x="4419600" y="13716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17988"/>
            <p:cNvSpPr/>
            <p:nvPr/>
          </p:nvSpPr>
          <p:spPr>
            <a:xfrm>
              <a:off x="4191000" y="14478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17989"/>
            <p:cNvSpPr/>
            <p:nvPr/>
          </p:nvSpPr>
          <p:spPr>
            <a:xfrm>
              <a:off x="3962400" y="15240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17990"/>
            <p:cNvSpPr/>
            <p:nvPr/>
          </p:nvSpPr>
          <p:spPr>
            <a:xfrm>
              <a:off x="3733800" y="16002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7991"/>
            <p:cNvSpPr/>
            <p:nvPr/>
          </p:nvSpPr>
          <p:spPr>
            <a:xfrm>
              <a:off x="5791200" y="1219200"/>
              <a:ext cx="1828800" cy="1600200"/>
            </a:xfrm>
            <a:custGeom>
              <a:avLst/>
              <a:gdLst/>
              <a:ahLst/>
              <a:cxnLst/>
              <a:rect l="0" t="0" r="0" b="0"/>
              <a:pathLst>
                <a:path w="1828800" h="1600200">
                  <a:moveTo>
                    <a:pt x="0" y="0"/>
                  </a:moveTo>
                  <a:lnTo>
                    <a:pt x="1828800" y="0"/>
                  </a:lnTo>
                  <a:lnTo>
                    <a:pt x="18288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17992"/>
            <p:cNvSpPr/>
            <p:nvPr/>
          </p:nvSpPr>
          <p:spPr>
            <a:xfrm>
              <a:off x="6248400" y="1981200"/>
              <a:ext cx="914400" cy="609600"/>
            </a:xfrm>
            <a:custGeom>
              <a:avLst/>
              <a:gdLst/>
              <a:ahLst/>
              <a:cxnLst/>
              <a:rect l="0" t="0" r="0" b="0"/>
              <a:pathLst>
                <a:path w="914400" h="609600">
                  <a:moveTo>
                    <a:pt x="0" y="0"/>
                  </a:moveTo>
                  <a:lnTo>
                    <a:pt x="914400" y="0"/>
                  </a:lnTo>
                  <a:lnTo>
                    <a:pt x="914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 cap="flat" cmpd="sng">
              <a:solidFill>
                <a:srgbClr val="CCFFFF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17993"/>
            <p:cNvSpPr/>
            <p:nvPr/>
          </p:nvSpPr>
          <p:spPr>
            <a:xfrm>
              <a:off x="6781800" y="12954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7994"/>
            <p:cNvSpPr/>
            <p:nvPr/>
          </p:nvSpPr>
          <p:spPr>
            <a:xfrm>
              <a:off x="6629400" y="13716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17995"/>
            <p:cNvSpPr/>
            <p:nvPr/>
          </p:nvSpPr>
          <p:spPr>
            <a:xfrm>
              <a:off x="6400800" y="14478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17996"/>
            <p:cNvSpPr/>
            <p:nvPr/>
          </p:nvSpPr>
          <p:spPr>
            <a:xfrm>
              <a:off x="6172200" y="15240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7997"/>
            <p:cNvSpPr/>
            <p:nvPr/>
          </p:nvSpPr>
          <p:spPr>
            <a:xfrm>
              <a:off x="5943600" y="1600200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17998"/>
            <p:cNvSpPr/>
            <p:nvPr/>
          </p:nvSpPr>
          <p:spPr>
            <a:xfrm>
              <a:off x="3581400" y="4419600"/>
              <a:ext cx="1396" cy="803275"/>
            </a:xfrm>
            <a:custGeom>
              <a:avLst/>
              <a:gdLst/>
              <a:ahLst/>
              <a:cxnLst/>
              <a:rect l="0" t="0" r="0" b="0"/>
              <a:pathLst>
                <a:path w="1396" h="803275">
                  <a:moveTo>
                    <a:pt x="0" y="0"/>
                  </a:moveTo>
                  <a:lnTo>
                    <a:pt x="1396" y="803275"/>
                  </a:lnTo>
                </a:path>
              </a:pathLst>
            </a:custGeom>
            <a:noFill/>
            <a:ln w="4445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17999"/>
            <p:cNvSpPr/>
            <p:nvPr/>
          </p:nvSpPr>
          <p:spPr>
            <a:xfrm>
              <a:off x="3516087" y="5200538"/>
              <a:ext cx="133350" cy="133464"/>
            </a:xfrm>
            <a:custGeom>
              <a:avLst/>
              <a:gdLst/>
              <a:ahLst/>
              <a:cxnLst/>
              <a:rect l="0" t="0" r="0" b="0"/>
              <a:pathLst>
                <a:path w="133350" h="133464">
                  <a:moveTo>
                    <a:pt x="133350" y="0"/>
                  </a:moveTo>
                  <a:lnTo>
                    <a:pt x="66904" y="133464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18000"/>
            <p:cNvSpPr/>
            <p:nvPr/>
          </p:nvSpPr>
          <p:spPr>
            <a:xfrm>
              <a:off x="2286000" y="3054350"/>
              <a:ext cx="0" cy="755650"/>
            </a:xfrm>
            <a:custGeom>
              <a:avLst/>
              <a:gdLst/>
              <a:ahLst/>
              <a:cxnLst/>
              <a:rect l="0" t="0" r="0" b="0"/>
              <a:pathLst>
                <a:path h="755650">
                  <a:moveTo>
                    <a:pt x="0" y="755650"/>
                  </a:moveTo>
                  <a:lnTo>
                    <a:pt x="0" y="0"/>
                  </a:lnTo>
                </a:path>
              </a:pathLst>
            </a:custGeom>
            <a:noFill/>
            <a:ln w="63500" cap="flat" cmpd="sng">
              <a:solidFill>
                <a:srgbClr val="CC99FF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18001"/>
            <p:cNvSpPr/>
            <p:nvPr/>
          </p:nvSpPr>
          <p:spPr>
            <a:xfrm>
              <a:off x="2190767" y="2895597"/>
              <a:ext cx="190500" cy="190512"/>
            </a:xfrm>
            <a:custGeom>
              <a:avLst/>
              <a:gdLst/>
              <a:ahLst/>
              <a:cxnLst/>
              <a:rect l="0" t="0" r="0" b="0"/>
              <a:pathLst>
                <a:path w="190500" h="190512">
                  <a:moveTo>
                    <a:pt x="0" y="190512"/>
                  </a:moveTo>
                  <a:lnTo>
                    <a:pt x="95237" y="0"/>
                  </a:lnTo>
                  <a:lnTo>
                    <a:pt x="190500" y="190500"/>
                  </a:lnTo>
                  <a:close/>
                </a:path>
              </a:pathLst>
            </a:custGeom>
            <a:solidFill>
              <a:srgbClr val="CC99FF">
                <a:alpha val="100000"/>
              </a:srgb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18002"/>
            <p:cNvSpPr/>
            <p:nvPr/>
          </p:nvSpPr>
          <p:spPr>
            <a:xfrm>
              <a:off x="4495800" y="3054350"/>
              <a:ext cx="0" cy="755650"/>
            </a:xfrm>
            <a:custGeom>
              <a:avLst/>
              <a:gdLst/>
              <a:ahLst/>
              <a:cxnLst/>
              <a:rect l="0" t="0" r="0" b="0"/>
              <a:pathLst>
                <a:path h="755650">
                  <a:moveTo>
                    <a:pt x="0" y="755650"/>
                  </a:moveTo>
                  <a:lnTo>
                    <a:pt x="0" y="0"/>
                  </a:lnTo>
                </a:path>
              </a:pathLst>
            </a:custGeom>
            <a:noFill/>
            <a:ln w="63500" cap="flat" cmpd="sng">
              <a:solidFill>
                <a:srgbClr val="CC99FF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18003"/>
            <p:cNvSpPr/>
            <p:nvPr/>
          </p:nvSpPr>
          <p:spPr>
            <a:xfrm>
              <a:off x="4400567" y="2895597"/>
              <a:ext cx="190500" cy="190512"/>
            </a:xfrm>
            <a:custGeom>
              <a:avLst/>
              <a:gdLst/>
              <a:ahLst/>
              <a:cxnLst/>
              <a:rect l="0" t="0" r="0" b="0"/>
              <a:pathLst>
                <a:path w="190500" h="190512">
                  <a:moveTo>
                    <a:pt x="0" y="190512"/>
                  </a:moveTo>
                  <a:lnTo>
                    <a:pt x="95237" y="0"/>
                  </a:lnTo>
                  <a:lnTo>
                    <a:pt x="190500" y="190500"/>
                  </a:lnTo>
                  <a:close/>
                </a:path>
              </a:pathLst>
            </a:custGeom>
            <a:solidFill>
              <a:srgbClr val="CC99FF">
                <a:alpha val="100000"/>
              </a:srgb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8004"/>
            <p:cNvSpPr/>
            <p:nvPr/>
          </p:nvSpPr>
          <p:spPr>
            <a:xfrm>
              <a:off x="6705600" y="3054350"/>
              <a:ext cx="0" cy="755650"/>
            </a:xfrm>
            <a:custGeom>
              <a:avLst/>
              <a:gdLst/>
              <a:ahLst/>
              <a:cxnLst/>
              <a:rect l="0" t="0" r="0" b="0"/>
              <a:pathLst>
                <a:path h="755650">
                  <a:moveTo>
                    <a:pt x="0" y="755650"/>
                  </a:moveTo>
                  <a:lnTo>
                    <a:pt x="0" y="0"/>
                  </a:lnTo>
                </a:path>
              </a:pathLst>
            </a:custGeom>
            <a:noFill/>
            <a:ln w="63500" cap="flat" cmpd="sng">
              <a:solidFill>
                <a:srgbClr val="CC99FF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18005"/>
            <p:cNvSpPr/>
            <p:nvPr/>
          </p:nvSpPr>
          <p:spPr>
            <a:xfrm>
              <a:off x="6610367" y="2895597"/>
              <a:ext cx="190500" cy="190512"/>
            </a:xfrm>
            <a:custGeom>
              <a:avLst/>
              <a:gdLst/>
              <a:ahLst/>
              <a:cxnLst/>
              <a:rect l="0" t="0" r="0" b="0"/>
              <a:pathLst>
                <a:path w="190500" h="190512">
                  <a:moveTo>
                    <a:pt x="0" y="190512"/>
                  </a:moveTo>
                  <a:lnTo>
                    <a:pt x="95237" y="0"/>
                  </a:lnTo>
                  <a:lnTo>
                    <a:pt x="190500" y="190500"/>
                  </a:lnTo>
                  <a:close/>
                </a:path>
              </a:pathLst>
            </a:custGeom>
            <a:solidFill>
              <a:srgbClr val="CC99FF">
                <a:alpha val="100000"/>
              </a:srgb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18006"/>
            <p:cNvSpPr/>
            <p:nvPr/>
          </p:nvSpPr>
          <p:spPr>
            <a:xfrm>
              <a:off x="2667000" y="2895600"/>
              <a:ext cx="1396" cy="803275"/>
            </a:xfrm>
            <a:custGeom>
              <a:avLst/>
              <a:gdLst/>
              <a:ahLst/>
              <a:cxnLst/>
              <a:rect l="0" t="0" r="0" b="0"/>
              <a:pathLst>
                <a:path w="1396" h="803275">
                  <a:moveTo>
                    <a:pt x="0" y="0"/>
                  </a:moveTo>
                  <a:lnTo>
                    <a:pt x="1396" y="803275"/>
                  </a:lnTo>
                </a:path>
              </a:pathLst>
            </a:custGeom>
            <a:noFill/>
            <a:ln w="4445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18007"/>
            <p:cNvSpPr/>
            <p:nvPr/>
          </p:nvSpPr>
          <p:spPr>
            <a:xfrm>
              <a:off x="2601687" y="3676538"/>
              <a:ext cx="133350" cy="133464"/>
            </a:xfrm>
            <a:custGeom>
              <a:avLst/>
              <a:gdLst/>
              <a:ahLst/>
              <a:cxnLst/>
              <a:rect l="0" t="0" r="0" b="0"/>
              <a:pathLst>
                <a:path w="133350" h="133464">
                  <a:moveTo>
                    <a:pt x="133350" y="0"/>
                  </a:moveTo>
                  <a:lnTo>
                    <a:pt x="66904" y="133464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18011"/>
            <p:cNvSpPr/>
            <p:nvPr/>
          </p:nvSpPr>
          <p:spPr>
            <a:xfrm>
              <a:off x="2118950" y="1996673"/>
              <a:ext cx="533800" cy="4723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24428"/>
              <a:r>
                <a:rPr lang="en-US" sz="1403" b="0" i="0" spc="0" baseline="0" dirty="0"/>
                <a:t>guest</a:t>
              </a:r>
            </a:p>
            <a:p>
              <a:pPr marL="0">
                <a:lnSpc>
                  <a:spcPts val="2016"/>
                </a:lnSpc>
              </a:pPr>
              <a:r>
                <a:rPr lang="en-US" sz="1403" b="0" i="0" spc="0" baseline="0" dirty="0"/>
                <a:t>kernel</a:t>
              </a:r>
            </a:p>
          </p:txBody>
        </p:sp>
        <p:sp>
          <p:nvSpPr>
            <p:cNvPr id="43" name="Rectangle 18012"/>
            <p:cNvSpPr/>
            <p:nvPr/>
          </p:nvSpPr>
          <p:spPr>
            <a:xfrm>
              <a:off x="4124610" y="3953489"/>
              <a:ext cx="880241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h</a:t>
              </a:r>
              <a:r>
                <a:rPr lang="en-US" sz="1403" b="0" i="0" spc="-18" baseline="0" dirty="0"/>
                <a:t>y</a:t>
              </a:r>
              <a:r>
                <a:rPr lang="en-US" sz="1403" b="0" i="0" spc="0" baseline="0" dirty="0"/>
                <a:t>per</a:t>
              </a:r>
              <a:r>
                <a:rPr lang="en-US" sz="1403" b="0" i="0" spc="-18" baseline="0" dirty="0"/>
                <a:t>v</a:t>
              </a:r>
              <a:r>
                <a:rPr lang="en-US" sz="1403" b="0" i="0" spc="0" baseline="0" dirty="0"/>
                <a:t>isor</a:t>
              </a:r>
            </a:p>
          </p:txBody>
        </p:sp>
        <p:sp>
          <p:nvSpPr>
            <p:cNvPr id="44" name="Rectangle 18013"/>
            <p:cNvSpPr/>
            <p:nvPr/>
          </p:nvSpPr>
          <p:spPr>
            <a:xfrm>
              <a:off x="4165133" y="5529464"/>
              <a:ext cx="799193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hard</a:t>
              </a:r>
              <a:r>
                <a:rPr lang="en-US" sz="1403" b="0" i="0" spc="-18" baseline="0" dirty="0"/>
                <a:t>w</a:t>
              </a:r>
              <a:r>
                <a:rPr lang="en-US" sz="1403" b="0" i="0" spc="0" baseline="0" dirty="0"/>
                <a:t>are</a:t>
              </a:r>
            </a:p>
          </p:txBody>
        </p:sp>
        <p:sp>
          <p:nvSpPr>
            <p:cNvPr id="45" name="Rectangle 18014"/>
            <p:cNvSpPr/>
            <p:nvPr/>
          </p:nvSpPr>
          <p:spPr>
            <a:xfrm>
              <a:off x="1948319" y="4460374"/>
              <a:ext cx="936154" cy="83548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596" b="1" i="0" spc="0" baseline="0" dirty="0">
                  <a:solidFill>
                    <a:srgbClr val="CC0000"/>
                  </a:solidFill>
                </a:rPr>
                <a:t>interrupt</a:t>
              </a:r>
            </a:p>
            <a:p>
              <a:pPr algn="ctr">
                <a:lnSpc>
                  <a:spcPts val="2304"/>
                </a:lnSpc>
              </a:pPr>
              <a:r>
                <a:rPr lang="en-US" sz="1596" b="1" i="0" spc="0" baseline="0" dirty="0">
                  <a:solidFill>
                    <a:srgbClr val="CC0000"/>
                  </a:solidFill>
                </a:rPr>
                <a:t>e.g</a:t>
              </a:r>
              <a:r>
                <a:rPr lang="en-US" sz="1596" b="1" i="0" spc="0" baseline="0" dirty="0" smtClean="0">
                  <a:solidFill>
                    <a:srgbClr val="CC0000"/>
                  </a:solidFill>
                </a:rPr>
                <a:t>.</a:t>
              </a:r>
            </a:p>
            <a:p>
              <a:pPr algn="ctr">
                <a:lnSpc>
                  <a:spcPts val="2304"/>
                </a:lnSpc>
              </a:pPr>
              <a:r>
                <a:rPr lang="en-US" sz="1596" b="1" dirty="0">
                  <a:solidFill>
                    <a:srgbClr val="CC0000"/>
                  </a:solidFill>
                </a:rPr>
                <a:t>timer </a:t>
              </a:r>
              <a:r>
                <a:rPr lang="en-US" sz="1596" b="1" dirty="0" smtClean="0">
                  <a:solidFill>
                    <a:srgbClr val="CC0000"/>
                  </a:solidFill>
                </a:rPr>
                <a:t>tick</a:t>
              </a:r>
              <a:endParaRPr lang="en-US" sz="1596" b="1" dirty="0">
                <a:solidFill>
                  <a:srgbClr val="CC0000"/>
                </a:solidFill>
              </a:endParaRPr>
            </a:p>
          </p:txBody>
        </p:sp>
        <p:sp>
          <p:nvSpPr>
            <p:cNvPr id="46" name="Rectangle 18016"/>
            <p:cNvSpPr/>
            <p:nvPr/>
          </p:nvSpPr>
          <p:spPr>
            <a:xfrm>
              <a:off x="4252550" y="1996673"/>
              <a:ext cx="533800" cy="4723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24427"/>
              <a:r>
                <a:rPr lang="en-US" sz="1403" b="0" i="0" spc="0" baseline="0" dirty="0"/>
                <a:t>guest</a:t>
              </a:r>
            </a:p>
            <a:p>
              <a:pPr marL="0">
                <a:lnSpc>
                  <a:spcPts val="2016"/>
                </a:lnSpc>
              </a:pPr>
              <a:r>
                <a:rPr lang="en-US" sz="1403" b="0" i="0" spc="0" baseline="0" dirty="0"/>
                <a:t>kernel</a:t>
              </a:r>
            </a:p>
          </p:txBody>
        </p:sp>
        <p:sp>
          <p:nvSpPr>
            <p:cNvPr id="47" name="Rectangle 18017"/>
            <p:cNvSpPr/>
            <p:nvPr/>
          </p:nvSpPr>
          <p:spPr>
            <a:xfrm>
              <a:off x="6462350" y="1996673"/>
              <a:ext cx="533800" cy="4723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24427"/>
              <a:r>
                <a:rPr lang="en-US" sz="1403" b="0" i="0" spc="0" baseline="0" dirty="0"/>
                <a:t>guest</a:t>
              </a:r>
            </a:p>
            <a:p>
              <a:pPr marL="0">
                <a:lnSpc>
                  <a:spcPts val="2016"/>
                </a:lnSpc>
              </a:pPr>
              <a:r>
                <a:rPr lang="en-US" sz="1403" b="0" i="0" spc="0" baseline="0" dirty="0"/>
                <a:t>kernel</a:t>
              </a:r>
            </a:p>
          </p:txBody>
        </p:sp>
        <p:sp>
          <p:nvSpPr>
            <p:cNvPr id="48" name="Rectangle 18018"/>
            <p:cNvSpPr/>
            <p:nvPr/>
          </p:nvSpPr>
          <p:spPr>
            <a:xfrm>
              <a:off x="3705100" y="4713290"/>
              <a:ext cx="343043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EOI</a:t>
              </a:r>
            </a:p>
          </p:txBody>
        </p:sp>
        <p:sp>
          <p:nvSpPr>
            <p:cNvPr id="49" name="Rectangle 18019"/>
            <p:cNvSpPr/>
            <p:nvPr/>
          </p:nvSpPr>
          <p:spPr>
            <a:xfrm>
              <a:off x="1118630" y="2931293"/>
              <a:ext cx="1074012" cy="83548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596" b="1" i="0" spc="-35" baseline="0" dirty="0">
                  <a:solidFill>
                    <a:srgbClr val="CC66FF"/>
                  </a:solidFill>
                </a:rPr>
                <a:t>v</a:t>
              </a:r>
              <a:r>
                <a:rPr lang="en-US" sz="1596" b="1" i="0" spc="0" baseline="0" dirty="0">
                  <a:solidFill>
                    <a:srgbClr val="CC66FF"/>
                  </a:solidFill>
                </a:rPr>
                <a:t>irtual</a:t>
              </a:r>
            </a:p>
            <a:p>
              <a:pPr algn="ctr">
                <a:lnSpc>
                  <a:spcPts val="2304"/>
                </a:lnSpc>
              </a:pPr>
              <a:r>
                <a:rPr lang="en-US" sz="1596" b="1" i="0" spc="0" baseline="0" dirty="0" smtClean="0">
                  <a:solidFill>
                    <a:srgbClr val="CC66FF"/>
                  </a:solidFill>
                </a:rPr>
                <a:t>interrupt</a:t>
              </a:r>
            </a:p>
            <a:p>
              <a:pPr algn="ctr">
                <a:lnSpc>
                  <a:spcPts val="2304"/>
                </a:lnSpc>
              </a:pPr>
              <a:r>
                <a:rPr lang="en-US" sz="1596" b="1" dirty="0">
                  <a:solidFill>
                    <a:srgbClr val="CC66FF"/>
                  </a:solidFill>
                </a:rPr>
                <a:t>(timer </a:t>
              </a:r>
              <a:r>
                <a:rPr lang="en-US" sz="1596" b="1" dirty="0" smtClean="0">
                  <a:solidFill>
                    <a:srgbClr val="CC66FF"/>
                  </a:solidFill>
                </a:rPr>
                <a:t>tick)</a:t>
              </a:r>
              <a:endParaRPr lang="en-US" sz="1596" b="1" i="0" spc="0" baseline="0" dirty="0">
                <a:solidFill>
                  <a:srgbClr val="CC66FF"/>
                </a:solidFill>
              </a:endParaRPr>
            </a:p>
          </p:txBody>
        </p:sp>
        <p:sp>
          <p:nvSpPr>
            <p:cNvPr id="50" name="Rectangle 18021"/>
            <p:cNvSpPr/>
            <p:nvPr/>
          </p:nvSpPr>
          <p:spPr>
            <a:xfrm>
              <a:off x="2839042" y="3216344"/>
              <a:ext cx="343043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EOI</a:t>
              </a:r>
            </a:p>
          </p:txBody>
        </p:sp>
      </p:grpSp>
      <p:sp>
        <p:nvSpPr>
          <p:cNvPr id="51" name="Rectangle 18022"/>
          <p:cNvSpPr/>
          <p:nvPr/>
        </p:nvSpPr>
        <p:spPr>
          <a:xfrm>
            <a:off x="382456" y="5919375"/>
            <a:ext cx="8379089" cy="3377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195" b="0" i="0" spc="0" baseline="0" dirty="0"/>
              <a:t>In</a:t>
            </a:r>
            <a:r>
              <a:rPr lang="en-US" sz="2195" b="0" i="0" spc="-10" baseline="0" dirty="0"/>
              <a:t> </a:t>
            </a:r>
            <a:r>
              <a:rPr lang="en-US" sz="2195" b="0" i="0" spc="0" baseline="0" dirty="0"/>
              <a:t>current designs,</a:t>
            </a:r>
            <a:r>
              <a:rPr lang="en-US" sz="2195" b="0" i="0" spc="-10" baseline="0" dirty="0"/>
              <a:t> </a:t>
            </a:r>
            <a:r>
              <a:rPr lang="en-US" sz="2195" b="0" i="0" spc="0" baseline="0" dirty="0"/>
              <a:t>all physical</a:t>
            </a:r>
            <a:r>
              <a:rPr lang="en-US" sz="2195" b="0" i="0" spc="-10" baseline="0" dirty="0"/>
              <a:t> </a:t>
            </a:r>
            <a:r>
              <a:rPr lang="en-US" sz="2195" b="0" i="0" spc="0" baseline="0" dirty="0"/>
              <a:t>interrupts are for the </a:t>
            </a:r>
            <a:r>
              <a:rPr lang="en-US" sz="2195" b="0" i="0" spc="0" baseline="0" dirty="0" smtClean="0"/>
              <a:t>hyperviso</a:t>
            </a:r>
            <a:r>
              <a:rPr lang="en-US" sz="2195" b="0" i="0" spc="-118" baseline="0" dirty="0" smtClean="0"/>
              <a:t>r</a:t>
            </a:r>
            <a:endParaRPr lang="en-US" sz="2195" b="0" i="0" spc="0" baseline="0" dirty="0"/>
          </a:p>
        </p:txBody>
      </p:sp>
    </p:spTree>
    <p:extLst>
      <p:ext uri="{BB962C8B-B14F-4D97-AF65-F5344CB8AC3E}">
        <p14:creationId xmlns:p14="http://schemas.microsoft.com/office/powerpoint/2010/main" val="1595524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026"/>
          <p:cNvSpPr/>
          <p:nvPr/>
        </p:nvSpPr>
        <p:spPr>
          <a:xfrm>
            <a:off x="231322" y="4271283"/>
            <a:ext cx="8390164" cy="1144588"/>
          </a:xfrm>
          <a:custGeom>
            <a:avLst/>
            <a:gdLst/>
            <a:ahLst/>
            <a:cxnLst/>
            <a:rect l="0" t="0" r="0" b="0"/>
            <a:pathLst>
              <a:path w="7029450" h="1144588">
                <a:moveTo>
                  <a:pt x="0" y="0"/>
                </a:moveTo>
                <a:lnTo>
                  <a:pt x="7029450" y="0"/>
                </a:lnTo>
                <a:lnTo>
                  <a:pt x="7029450" y="1144588"/>
                </a:lnTo>
                <a:lnTo>
                  <a:pt x="0" y="1144588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100000"/>
            </a:srgbClr>
          </a:solidFill>
          <a:ln w="28575" cap="flat" cmpd="sng">
            <a:solidFill>
              <a:srgbClr val="244A53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Interrupt </a:t>
            </a:r>
            <a:r>
              <a:rPr lang="en-US" altLang="ko-KR" dirty="0" smtClean="0"/>
              <a:t>Handling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hypervisor chooses whether to intercept </a:t>
            </a:r>
            <a:r>
              <a:rPr lang="en-US" altLang="ko-KR" dirty="0" smtClean="0"/>
              <a:t>interrupts </a:t>
            </a:r>
            <a:r>
              <a:rPr lang="en-US" altLang="ko-KR" dirty="0"/>
              <a:t>or to allow the guest to take physical </a:t>
            </a:r>
            <a:r>
              <a:rPr lang="en-US" altLang="ko-KR" dirty="0" smtClean="0"/>
              <a:t>interrupts</a:t>
            </a:r>
            <a:endParaRPr lang="en-US" altLang="ko-KR" dirty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the normal “multiple guest with hypervisor” </a:t>
            </a:r>
            <a:r>
              <a:rPr lang="en-US" altLang="ko-KR" dirty="0" smtClean="0"/>
              <a:t>scenario </a:t>
            </a:r>
            <a:r>
              <a:rPr lang="en-US" altLang="ko-KR" dirty="0"/>
              <a:t>of today, the hypervisor </a:t>
            </a:r>
            <a:r>
              <a:rPr lang="en-US" altLang="ko-KR" dirty="0" err="1"/>
              <a:t>mustintercept</a:t>
            </a:r>
            <a:r>
              <a:rPr lang="en-US" altLang="ko-KR" dirty="0"/>
              <a:t> </a:t>
            </a:r>
            <a:r>
              <a:rPr lang="en-US" altLang="ko-KR" dirty="0" smtClean="0"/>
              <a:t>physical interrupts</a:t>
            </a:r>
            <a:endParaRPr lang="en-US" altLang="ko-KR" dirty="0"/>
          </a:p>
          <a:p>
            <a:pPr lvl="1"/>
            <a:r>
              <a:rPr lang="en-US" altLang="ko-KR" dirty="0" smtClean="0"/>
              <a:t>Just </a:t>
            </a:r>
            <a:r>
              <a:rPr lang="en-US" altLang="ko-KR" dirty="0"/>
              <a:t>like an operating system scheduler, the hypervisor must </a:t>
            </a:r>
            <a:r>
              <a:rPr lang="en-US" altLang="ko-KR" dirty="0" smtClean="0"/>
              <a:t>regain </a:t>
            </a:r>
            <a:r>
              <a:rPr lang="en-US" altLang="ko-KR" dirty="0"/>
              <a:t>control periodically, in order to schedule the guest </a:t>
            </a:r>
            <a:r>
              <a:rPr lang="en-US" altLang="ko-KR" dirty="0" smtClean="0"/>
              <a:t>(timer ticks)</a:t>
            </a:r>
          </a:p>
          <a:p>
            <a:r>
              <a:rPr lang="en-US" altLang="ko-KR" dirty="0" smtClean="0"/>
              <a:t>Guest operating systems also need interrupts</a:t>
            </a:r>
          </a:p>
          <a:p>
            <a:pPr lvl="1"/>
            <a:r>
              <a:rPr lang="en-US" altLang="ko-KR" dirty="0" smtClean="0"/>
              <a:t>Virtual devices</a:t>
            </a:r>
            <a:endParaRPr lang="en-US" altLang="ko-KR" dirty="0"/>
          </a:p>
          <a:p>
            <a:pPr lvl="1"/>
            <a:r>
              <a:rPr lang="en-US" altLang="ko-KR" dirty="0" smtClean="0"/>
              <a:t>Periodic </a:t>
            </a:r>
            <a:r>
              <a:rPr lang="en-US" altLang="ko-KR" dirty="0"/>
              <a:t>timer ticks for the guest operating system to </a:t>
            </a:r>
            <a:r>
              <a:rPr lang="en-US" altLang="ko-KR" dirty="0" smtClean="0"/>
              <a:t>use</a:t>
            </a:r>
            <a:endParaRPr lang="en-US" altLang="ko-KR" dirty="0"/>
          </a:p>
          <a:p>
            <a:r>
              <a:rPr lang="en-US" altLang="ko-KR" dirty="0" smtClean="0"/>
              <a:t>Virtual </a:t>
            </a:r>
            <a:r>
              <a:rPr lang="en-US" altLang="ko-KR" dirty="0"/>
              <a:t>Interrupts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hypervisor needs a mechanism to inject </a:t>
            </a:r>
            <a:r>
              <a:rPr lang="en-US" altLang="ko-KR" dirty="0" smtClean="0"/>
              <a:t>interrupts </a:t>
            </a:r>
            <a:r>
              <a:rPr lang="en-US" altLang="ko-KR" dirty="0"/>
              <a:t>(and exceptions) into the </a:t>
            </a:r>
            <a:r>
              <a:rPr lang="en-US" altLang="ko-KR" dirty="0" smtClean="0"/>
              <a:t>guest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0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Locality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20009-9029-4F39-9B3C-F6BCD1CFB24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08138" y="1143000"/>
            <a:ext cx="592613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80000"/>
              </a:lnSpc>
              <a:buClr>
                <a:srgbClr val="C00000"/>
              </a:buClr>
              <a:buSzTx/>
              <a:buFontTx/>
              <a:buNone/>
              <a:defRPr/>
            </a:pPr>
            <a:r>
              <a:rPr lang="en-US" sz="2000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  <a:ea typeface="+mn-ea"/>
                <a:cs typeface="Courier New" pitchFamily="49" charset="0"/>
              </a:rPr>
              <a:t> A[100], </a:t>
            </a:r>
            <a:r>
              <a:rPr lang="en-US" sz="2000" kern="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B[100],</a:t>
            </a:r>
            <a:r>
              <a:rPr lang="en-US" sz="2000" kern="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kern="0" dirty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C[100]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  <a:r>
              <a:rPr lang="en-US" sz="2000" kern="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kern="0" dirty="0">
                <a:solidFill>
                  <a:srgbClr val="003300"/>
                </a:solidFill>
                <a:latin typeface="Courier New" pitchFamily="49" charset="0"/>
                <a:ea typeface="+mn-ea"/>
                <a:cs typeface="Courier New" pitchFamily="49" charset="0"/>
              </a:rPr>
              <a:t>D;</a:t>
            </a:r>
            <a:r>
              <a:rPr lang="en-US" sz="2000" kern="0" dirty="0">
                <a:latin typeface="Courier New" pitchFamily="49" charset="0"/>
                <a:ea typeface="+mn-ea"/>
                <a:cs typeface="Courier New" pitchFamily="49" charset="0"/>
              </a:rPr>
              <a:t> 	</a:t>
            </a:r>
          </a:p>
          <a:p>
            <a:pPr marL="342900" indent="-342900" eaLnBrk="0" hangingPunct="0">
              <a:lnSpc>
                <a:spcPct val="80000"/>
              </a:lnSpc>
              <a:buClr>
                <a:srgbClr val="C00000"/>
              </a:buClr>
              <a:buSzTx/>
              <a:buFontTx/>
              <a:buNone/>
              <a:defRPr/>
            </a:pPr>
            <a:r>
              <a:rPr lang="en-US" sz="2000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000" kern="0" dirty="0" err="1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=0; </a:t>
            </a:r>
            <a:r>
              <a:rPr lang="en-US" sz="2000" kern="0" dirty="0" err="1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&lt;100; </a:t>
            </a:r>
            <a:r>
              <a:rPr lang="en-US" sz="2000" kern="0" dirty="0" err="1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</a:t>
            </a:r>
          </a:p>
          <a:p>
            <a:pPr marL="342900" indent="-342900" eaLnBrk="0" hangingPunct="0">
              <a:lnSpc>
                <a:spcPct val="80000"/>
              </a:lnSpc>
              <a:buClr>
                <a:srgbClr val="C00000"/>
              </a:buClr>
              <a:buSzTx/>
              <a:buFontTx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C[</a:t>
            </a:r>
            <a:r>
              <a:rPr lang="en-US" sz="2000" kern="0" dirty="0" err="1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] = A[</a:t>
            </a:r>
            <a:r>
              <a:rPr lang="en-US" sz="2000" kern="0" dirty="0" err="1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] * B[</a:t>
            </a:r>
            <a:r>
              <a:rPr lang="en-US" sz="2000" kern="0" dirty="0" err="1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] + D;</a:t>
            </a:r>
          </a:p>
          <a:p>
            <a:pPr marL="342900" indent="-342900" eaLnBrk="0" hangingPunct="0">
              <a:lnSpc>
                <a:spcPct val="80000"/>
              </a:lnSpc>
              <a:buClr>
                <a:srgbClr val="C00000"/>
              </a:buClr>
              <a:buSzTx/>
              <a:buFontTx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371600" y="5475288"/>
            <a:ext cx="6705600" cy="304800"/>
            <a:chOff x="624" y="3840"/>
            <a:chExt cx="4224" cy="192"/>
          </a:xfrm>
        </p:grpSpPr>
        <p:sp>
          <p:nvSpPr>
            <p:cNvPr id="69677" name="Rectangle 7"/>
            <p:cNvSpPr>
              <a:spLocks noChangeArrowheads="1"/>
            </p:cNvSpPr>
            <p:nvPr/>
          </p:nvSpPr>
          <p:spPr bwMode="auto">
            <a:xfrm>
              <a:off x="4320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  <a:ea typeface="新細明體" pitchFamily="18" charset="-120"/>
                </a:rPr>
                <a:t>A[0]</a:t>
              </a:r>
            </a:p>
          </p:txBody>
        </p:sp>
        <p:sp>
          <p:nvSpPr>
            <p:cNvPr id="69678" name="Rectangle 8"/>
            <p:cNvSpPr>
              <a:spLocks noChangeArrowheads="1"/>
            </p:cNvSpPr>
            <p:nvPr/>
          </p:nvSpPr>
          <p:spPr bwMode="auto">
            <a:xfrm>
              <a:off x="3792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  <a:ea typeface="新細明體" pitchFamily="18" charset="-120"/>
                </a:rPr>
                <a:t>A[1]</a:t>
              </a:r>
            </a:p>
          </p:txBody>
        </p:sp>
        <p:sp>
          <p:nvSpPr>
            <p:cNvPr id="69679" name="Rectangle 9"/>
            <p:cNvSpPr>
              <a:spLocks noChangeArrowheads="1"/>
            </p:cNvSpPr>
            <p:nvPr/>
          </p:nvSpPr>
          <p:spPr bwMode="auto">
            <a:xfrm>
              <a:off x="3264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  <a:ea typeface="新細明體" pitchFamily="18" charset="-120"/>
                </a:rPr>
                <a:t>A[2]</a:t>
              </a:r>
            </a:p>
          </p:txBody>
        </p:sp>
        <p:sp>
          <p:nvSpPr>
            <p:cNvPr id="69680" name="Rectangle 10"/>
            <p:cNvSpPr>
              <a:spLocks noChangeArrowheads="1"/>
            </p:cNvSpPr>
            <p:nvPr/>
          </p:nvSpPr>
          <p:spPr bwMode="auto">
            <a:xfrm>
              <a:off x="2736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latin typeface="+mn-lt"/>
                  <a:ea typeface="新細明體" pitchFamily="18" charset="-120"/>
                </a:rPr>
                <a:t>A[3]</a:t>
              </a:r>
            </a:p>
          </p:txBody>
        </p:sp>
        <p:sp>
          <p:nvSpPr>
            <p:cNvPr id="69681" name="Rectangle 11"/>
            <p:cNvSpPr>
              <a:spLocks noChangeArrowheads="1"/>
            </p:cNvSpPr>
            <p:nvPr/>
          </p:nvSpPr>
          <p:spPr bwMode="auto">
            <a:xfrm>
              <a:off x="1680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latin typeface="+mn-lt"/>
                  <a:ea typeface="新細明體" pitchFamily="18" charset="-120"/>
                </a:rPr>
                <a:t>A[5]</a:t>
              </a:r>
            </a:p>
          </p:txBody>
        </p:sp>
        <p:sp>
          <p:nvSpPr>
            <p:cNvPr id="69682" name="Rectangle 12"/>
            <p:cNvSpPr>
              <a:spLocks noChangeArrowheads="1"/>
            </p:cNvSpPr>
            <p:nvPr/>
          </p:nvSpPr>
          <p:spPr bwMode="auto">
            <a:xfrm>
              <a:off x="1152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latin typeface="+mn-lt"/>
                  <a:ea typeface="新細明體" pitchFamily="18" charset="-120"/>
                </a:rPr>
                <a:t>A[6]</a:t>
              </a:r>
            </a:p>
          </p:txBody>
        </p:sp>
        <p:sp>
          <p:nvSpPr>
            <p:cNvPr id="69683" name="Rectangle 13"/>
            <p:cNvSpPr>
              <a:spLocks noChangeArrowheads="1"/>
            </p:cNvSpPr>
            <p:nvPr/>
          </p:nvSpPr>
          <p:spPr bwMode="auto">
            <a:xfrm>
              <a:off x="624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latin typeface="+mn-lt"/>
                  <a:ea typeface="新細明體" pitchFamily="18" charset="-120"/>
                </a:rPr>
                <a:t>A[7]</a:t>
              </a:r>
            </a:p>
          </p:txBody>
        </p:sp>
        <p:sp>
          <p:nvSpPr>
            <p:cNvPr id="69684" name="Rectangle 26"/>
            <p:cNvSpPr>
              <a:spLocks noChangeArrowheads="1"/>
            </p:cNvSpPr>
            <p:nvPr/>
          </p:nvSpPr>
          <p:spPr bwMode="auto">
            <a:xfrm>
              <a:off x="2208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latin typeface="+mn-lt"/>
                  <a:ea typeface="新細明體" pitchFamily="18" charset="-120"/>
                </a:rPr>
                <a:t>A[4]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371600" y="2655888"/>
            <a:ext cx="6705600" cy="2819400"/>
            <a:chOff x="624" y="2064"/>
            <a:chExt cx="4224" cy="1776"/>
          </a:xfrm>
        </p:grpSpPr>
        <p:sp>
          <p:nvSpPr>
            <p:cNvPr id="69642" name="Rectangle 15"/>
            <p:cNvSpPr>
              <a:spLocks noChangeArrowheads="1"/>
            </p:cNvSpPr>
            <p:nvPr/>
          </p:nvSpPr>
          <p:spPr bwMode="auto">
            <a:xfrm>
              <a:off x="4320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  <a:ea typeface="新細明體" pitchFamily="18" charset="-120"/>
                </a:rPr>
                <a:t>A[96]</a:t>
              </a:r>
            </a:p>
          </p:txBody>
        </p:sp>
        <p:sp>
          <p:nvSpPr>
            <p:cNvPr id="69643" name="Rectangle 16"/>
            <p:cNvSpPr>
              <a:spLocks noChangeArrowheads="1"/>
            </p:cNvSpPr>
            <p:nvPr/>
          </p:nvSpPr>
          <p:spPr bwMode="auto">
            <a:xfrm>
              <a:off x="3792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latin typeface="+mn-lt"/>
                  <a:ea typeface="新細明體" pitchFamily="18" charset="-120"/>
                </a:rPr>
                <a:t>A[97]</a:t>
              </a:r>
            </a:p>
          </p:txBody>
        </p:sp>
        <p:sp>
          <p:nvSpPr>
            <p:cNvPr id="69644" name="Rectangle 17"/>
            <p:cNvSpPr>
              <a:spLocks noChangeArrowheads="1"/>
            </p:cNvSpPr>
            <p:nvPr/>
          </p:nvSpPr>
          <p:spPr bwMode="auto">
            <a:xfrm>
              <a:off x="3264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latin typeface="+mn-lt"/>
                  <a:ea typeface="新細明體" pitchFamily="18" charset="-120"/>
                </a:rPr>
                <a:t>A[98]</a:t>
              </a:r>
            </a:p>
          </p:txBody>
        </p:sp>
        <p:sp>
          <p:nvSpPr>
            <p:cNvPr id="69645" name="Rectangle 18"/>
            <p:cNvSpPr>
              <a:spLocks noChangeArrowheads="1"/>
            </p:cNvSpPr>
            <p:nvPr/>
          </p:nvSpPr>
          <p:spPr bwMode="auto">
            <a:xfrm>
              <a:off x="2736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latin typeface="+mn-lt"/>
                  <a:ea typeface="新細明體" pitchFamily="18" charset="-120"/>
                </a:rPr>
                <a:t>A[99]</a:t>
              </a:r>
            </a:p>
          </p:txBody>
        </p:sp>
        <p:sp>
          <p:nvSpPr>
            <p:cNvPr id="69646" name="Rectangle 19"/>
            <p:cNvSpPr>
              <a:spLocks noChangeArrowheads="1"/>
            </p:cNvSpPr>
            <p:nvPr/>
          </p:nvSpPr>
          <p:spPr bwMode="auto">
            <a:xfrm>
              <a:off x="1680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新細明體" pitchFamily="18" charset="-120"/>
                </a:rPr>
                <a:t>B[1]</a:t>
              </a:r>
            </a:p>
          </p:txBody>
        </p:sp>
        <p:sp>
          <p:nvSpPr>
            <p:cNvPr id="69647" name="Rectangle 20"/>
            <p:cNvSpPr>
              <a:spLocks noChangeArrowheads="1"/>
            </p:cNvSpPr>
            <p:nvPr/>
          </p:nvSpPr>
          <p:spPr bwMode="auto">
            <a:xfrm>
              <a:off x="1152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新細明體" pitchFamily="18" charset="-120"/>
                </a:rPr>
                <a:t>B[2]</a:t>
              </a:r>
            </a:p>
          </p:txBody>
        </p:sp>
        <p:sp>
          <p:nvSpPr>
            <p:cNvPr id="69648" name="Rectangle 21"/>
            <p:cNvSpPr>
              <a:spLocks noChangeArrowheads="1"/>
            </p:cNvSpPr>
            <p:nvPr/>
          </p:nvSpPr>
          <p:spPr bwMode="auto">
            <a:xfrm>
              <a:off x="624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新細明體" pitchFamily="18" charset="-120"/>
                </a:rPr>
                <a:t>B[3]</a:t>
              </a:r>
            </a:p>
          </p:txBody>
        </p:sp>
        <p:sp>
          <p:nvSpPr>
            <p:cNvPr id="69649" name="Rectangle 23"/>
            <p:cNvSpPr>
              <a:spLocks noChangeArrowheads="1"/>
            </p:cNvSpPr>
            <p:nvPr/>
          </p:nvSpPr>
          <p:spPr bwMode="auto">
            <a:xfrm>
              <a:off x="2208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新細明體" pitchFamily="18" charset="-120"/>
                </a:rPr>
                <a:t>B[0]</a:t>
              </a:r>
            </a:p>
          </p:txBody>
        </p:sp>
        <p:sp>
          <p:nvSpPr>
            <p:cNvPr id="69650" name="Rectangle 27"/>
            <p:cNvSpPr>
              <a:spLocks noChangeArrowheads="1"/>
            </p:cNvSpPr>
            <p:nvPr/>
          </p:nvSpPr>
          <p:spPr bwMode="auto">
            <a:xfrm>
              <a:off x="624" y="3504"/>
              <a:ext cx="422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2400">
                  <a:latin typeface="+mn-lt"/>
                  <a:ea typeface="新細明體" pitchFamily="18" charset="-120"/>
                </a:rPr>
                <a:t>. . . . . . . . . . . . . .</a:t>
              </a:r>
            </a:p>
          </p:txBody>
        </p:sp>
        <p:sp>
          <p:nvSpPr>
            <p:cNvPr id="69651" name="Rectangle 33"/>
            <p:cNvSpPr>
              <a:spLocks noChangeArrowheads="1"/>
            </p:cNvSpPr>
            <p:nvPr/>
          </p:nvSpPr>
          <p:spPr bwMode="auto">
            <a:xfrm>
              <a:off x="3792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新細明體" pitchFamily="18" charset="-120"/>
                </a:rPr>
                <a:t>B[5]</a:t>
              </a:r>
            </a:p>
          </p:txBody>
        </p:sp>
        <p:sp>
          <p:nvSpPr>
            <p:cNvPr id="69652" name="Rectangle 34"/>
            <p:cNvSpPr>
              <a:spLocks noChangeArrowheads="1"/>
            </p:cNvSpPr>
            <p:nvPr/>
          </p:nvSpPr>
          <p:spPr bwMode="auto">
            <a:xfrm>
              <a:off x="3264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新細明體" pitchFamily="18" charset="-120"/>
                </a:rPr>
                <a:t>B[6]</a:t>
              </a:r>
            </a:p>
          </p:txBody>
        </p:sp>
        <p:sp>
          <p:nvSpPr>
            <p:cNvPr id="69653" name="Rectangle 35"/>
            <p:cNvSpPr>
              <a:spLocks noChangeArrowheads="1"/>
            </p:cNvSpPr>
            <p:nvPr/>
          </p:nvSpPr>
          <p:spPr bwMode="auto">
            <a:xfrm>
              <a:off x="2736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新細明體" pitchFamily="18" charset="-120"/>
                </a:rPr>
                <a:t>B[7]</a:t>
              </a:r>
            </a:p>
          </p:txBody>
        </p:sp>
        <p:sp>
          <p:nvSpPr>
            <p:cNvPr id="69654" name="Rectangle 36"/>
            <p:cNvSpPr>
              <a:spLocks noChangeArrowheads="1"/>
            </p:cNvSpPr>
            <p:nvPr/>
          </p:nvSpPr>
          <p:spPr bwMode="auto">
            <a:xfrm>
              <a:off x="4320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新細明體" pitchFamily="18" charset="-120"/>
                </a:rPr>
                <a:t>B[4]</a:t>
              </a:r>
            </a:p>
          </p:txBody>
        </p:sp>
        <p:sp>
          <p:nvSpPr>
            <p:cNvPr id="69655" name="Rectangle 37"/>
            <p:cNvSpPr>
              <a:spLocks noChangeArrowheads="1"/>
            </p:cNvSpPr>
            <p:nvPr/>
          </p:nvSpPr>
          <p:spPr bwMode="auto">
            <a:xfrm>
              <a:off x="1680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新細明體" pitchFamily="18" charset="-120"/>
                </a:rPr>
                <a:t>B[9]</a:t>
              </a:r>
            </a:p>
          </p:txBody>
        </p:sp>
        <p:sp>
          <p:nvSpPr>
            <p:cNvPr id="69656" name="Rectangle 38"/>
            <p:cNvSpPr>
              <a:spLocks noChangeArrowheads="1"/>
            </p:cNvSpPr>
            <p:nvPr/>
          </p:nvSpPr>
          <p:spPr bwMode="auto">
            <a:xfrm>
              <a:off x="1152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新細明體" pitchFamily="18" charset="-120"/>
                </a:rPr>
                <a:t>B[10]</a:t>
              </a:r>
            </a:p>
          </p:txBody>
        </p:sp>
        <p:sp>
          <p:nvSpPr>
            <p:cNvPr id="69657" name="Rectangle 39"/>
            <p:cNvSpPr>
              <a:spLocks noChangeArrowheads="1"/>
            </p:cNvSpPr>
            <p:nvPr/>
          </p:nvSpPr>
          <p:spPr bwMode="auto">
            <a:xfrm>
              <a:off x="624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新細明體" pitchFamily="18" charset="-120"/>
                </a:rPr>
                <a:t>B[11]</a:t>
              </a:r>
            </a:p>
          </p:txBody>
        </p:sp>
        <p:sp>
          <p:nvSpPr>
            <p:cNvPr id="69658" name="Rectangle 40"/>
            <p:cNvSpPr>
              <a:spLocks noChangeArrowheads="1"/>
            </p:cNvSpPr>
            <p:nvPr/>
          </p:nvSpPr>
          <p:spPr bwMode="auto">
            <a:xfrm>
              <a:off x="2208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新細明體" pitchFamily="18" charset="-120"/>
                </a:rPr>
                <a:t>B[8]</a:t>
              </a:r>
            </a:p>
          </p:txBody>
        </p:sp>
        <p:sp>
          <p:nvSpPr>
            <p:cNvPr id="69659" name="Rectangle 41"/>
            <p:cNvSpPr>
              <a:spLocks noChangeArrowheads="1"/>
            </p:cNvSpPr>
            <p:nvPr/>
          </p:nvSpPr>
          <p:spPr bwMode="auto">
            <a:xfrm>
              <a:off x="4320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0000FF"/>
                  </a:solidFill>
                  <a:latin typeface="+mn-lt"/>
                  <a:ea typeface="新細明體" pitchFamily="18" charset="-120"/>
                </a:rPr>
                <a:t>C[0]</a:t>
              </a:r>
            </a:p>
          </p:txBody>
        </p:sp>
        <p:sp>
          <p:nvSpPr>
            <p:cNvPr id="69660" name="Rectangle 42"/>
            <p:cNvSpPr>
              <a:spLocks noChangeArrowheads="1"/>
            </p:cNvSpPr>
            <p:nvPr/>
          </p:nvSpPr>
          <p:spPr bwMode="auto">
            <a:xfrm>
              <a:off x="3792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0000FF"/>
                  </a:solidFill>
                  <a:latin typeface="+mn-lt"/>
                  <a:ea typeface="新細明體" pitchFamily="18" charset="-120"/>
                </a:rPr>
                <a:t>C[1]</a:t>
              </a:r>
            </a:p>
          </p:txBody>
        </p:sp>
        <p:sp>
          <p:nvSpPr>
            <p:cNvPr id="69661" name="Rectangle 43"/>
            <p:cNvSpPr>
              <a:spLocks noChangeArrowheads="1"/>
            </p:cNvSpPr>
            <p:nvPr/>
          </p:nvSpPr>
          <p:spPr bwMode="auto">
            <a:xfrm>
              <a:off x="3264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0000FF"/>
                  </a:solidFill>
                  <a:latin typeface="+mn-lt"/>
                  <a:ea typeface="新細明體" pitchFamily="18" charset="-120"/>
                </a:rPr>
                <a:t>C[2]</a:t>
              </a:r>
            </a:p>
          </p:txBody>
        </p:sp>
        <p:sp>
          <p:nvSpPr>
            <p:cNvPr id="69662" name="Rectangle 44"/>
            <p:cNvSpPr>
              <a:spLocks noChangeArrowheads="1"/>
            </p:cNvSpPr>
            <p:nvPr/>
          </p:nvSpPr>
          <p:spPr bwMode="auto">
            <a:xfrm>
              <a:off x="2736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0000FF"/>
                  </a:solidFill>
                  <a:latin typeface="+mn-lt"/>
                  <a:ea typeface="新細明體" pitchFamily="18" charset="-120"/>
                </a:rPr>
                <a:t>C[3]</a:t>
              </a:r>
            </a:p>
          </p:txBody>
        </p:sp>
        <p:sp>
          <p:nvSpPr>
            <p:cNvPr id="69663" name="Rectangle 45"/>
            <p:cNvSpPr>
              <a:spLocks noChangeArrowheads="1"/>
            </p:cNvSpPr>
            <p:nvPr/>
          </p:nvSpPr>
          <p:spPr bwMode="auto">
            <a:xfrm>
              <a:off x="1680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0000FF"/>
                  </a:solidFill>
                  <a:latin typeface="+mn-lt"/>
                  <a:ea typeface="新細明體" pitchFamily="18" charset="-120"/>
                </a:rPr>
                <a:t>C[5]</a:t>
              </a:r>
            </a:p>
          </p:txBody>
        </p:sp>
        <p:sp>
          <p:nvSpPr>
            <p:cNvPr id="69664" name="Rectangle 46"/>
            <p:cNvSpPr>
              <a:spLocks noChangeArrowheads="1"/>
            </p:cNvSpPr>
            <p:nvPr/>
          </p:nvSpPr>
          <p:spPr bwMode="auto">
            <a:xfrm>
              <a:off x="1152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0000FF"/>
                  </a:solidFill>
                  <a:latin typeface="+mn-lt"/>
                  <a:ea typeface="新細明體" pitchFamily="18" charset="-120"/>
                </a:rPr>
                <a:t>C[6]</a:t>
              </a:r>
            </a:p>
          </p:txBody>
        </p:sp>
        <p:sp>
          <p:nvSpPr>
            <p:cNvPr id="69665" name="Rectangle 47"/>
            <p:cNvSpPr>
              <a:spLocks noChangeArrowheads="1"/>
            </p:cNvSpPr>
            <p:nvPr/>
          </p:nvSpPr>
          <p:spPr bwMode="auto">
            <a:xfrm>
              <a:off x="624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0000FF"/>
                  </a:solidFill>
                  <a:latin typeface="+mn-lt"/>
                  <a:ea typeface="新細明體" pitchFamily="18" charset="-120"/>
                </a:rPr>
                <a:t>C[7]</a:t>
              </a:r>
            </a:p>
          </p:txBody>
        </p:sp>
        <p:sp>
          <p:nvSpPr>
            <p:cNvPr id="69666" name="Rectangle 48"/>
            <p:cNvSpPr>
              <a:spLocks noChangeArrowheads="1"/>
            </p:cNvSpPr>
            <p:nvPr/>
          </p:nvSpPr>
          <p:spPr bwMode="auto">
            <a:xfrm>
              <a:off x="2208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0000FF"/>
                  </a:solidFill>
                  <a:latin typeface="+mn-lt"/>
                  <a:ea typeface="新細明體" pitchFamily="18" charset="-120"/>
                </a:rPr>
                <a:t>C[4]</a:t>
              </a:r>
            </a:p>
          </p:txBody>
        </p:sp>
        <p:sp>
          <p:nvSpPr>
            <p:cNvPr id="69667" name="Rectangle 49"/>
            <p:cNvSpPr>
              <a:spLocks noChangeArrowheads="1"/>
            </p:cNvSpPr>
            <p:nvPr/>
          </p:nvSpPr>
          <p:spPr bwMode="auto">
            <a:xfrm>
              <a:off x="624" y="2784"/>
              <a:ext cx="422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2400">
                  <a:latin typeface="+mn-lt"/>
                  <a:ea typeface="新細明體" pitchFamily="18" charset="-120"/>
                </a:rPr>
                <a:t>. . . . . . . . . . . . . .</a:t>
              </a:r>
            </a:p>
          </p:txBody>
        </p:sp>
        <p:sp>
          <p:nvSpPr>
            <p:cNvPr id="69668" name="Rectangle 50"/>
            <p:cNvSpPr>
              <a:spLocks noChangeArrowheads="1"/>
            </p:cNvSpPr>
            <p:nvPr/>
          </p:nvSpPr>
          <p:spPr bwMode="auto">
            <a:xfrm>
              <a:off x="624" y="2256"/>
              <a:ext cx="422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2400">
                  <a:latin typeface="+mn-lt"/>
                  <a:ea typeface="新細明體" pitchFamily="18" charset="-120"/>
                </a:rPr>
                <a:t>. . . . . . . . . . . . . .</a:t>
              </a:r>
            </a:p>
          </p:txBody>
        </p:sp>
        <p:sp>
          <p:nvSpPr>
            <p:cNvPr id="69669" name="Rectangle 51"/>
            <p:cNvSpPr>
              <a:spLocks noChangeArrowheads="1"/>
            </p:cNvSpPr>
            <p:nvPr/>
          </p:nvSpPr>
          <p:spPr bwMode="auto">
            <a:xfrm>
              <a:off x="4320" y="2064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 dirty="0">
                  <a:solidFill>
                    <a:srgbClr val="0000FF"/>
                  </a:solidFill>
                  <a:latin typeface="+mn-lt"/>
                  <a:ea typeface="新細明體" pitchFamily="18" charset="-120"/>
                </a:rPr>
                <a:t>C[96]</a:t>
              </a:r>
            </a:p>
          </p:txBody>
        </p:sp>
        <p:sp>
          <p:nvSpPr>
            <p:cNvPr id="69670" name="Rectangle 52"/>
            <p:cNvSpPr>
              <a:spLocks noChangeArrowheads="1"/>
            </p:cNvSpPr>
            <p:nvPr/>
          </p:nvSpPr>
          <p:spPr bwMode="auto">
            <a:xfrm>
              <a:off x="3792" y="2064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0000FF"/>
                  </a:solidFill>
                  <a:latin typeface="+mn-lt"/>
                  <a:ea typeface="新細明體" pitchFamily="18" charset="-120"/>
                </a:rPr>
                <a:t>C[97]</a:t>
              </a:r>
            </a:p>
          </p:txBody>
        </p:sp>
        <p:sp>
          <p:nvSpPr>
            <p:cNvPr id="69671" name="Rectangle 53"/>
            <p:cNvSpPr>
              <a:spLocks noChangeArrowheads="1"/>
            </p:cNvSpPr>
            <p:nvPr/>
          </p:nvSpPr>
          <p:spPr bwMode="auto">
            <a:xfrm>
              <a:off x="3264" y="2064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0000FF"/>
                  </a:solidFill>
                  <a:latin typeface="+mn-lt"/>
                  <a:ea typeface="新細明體" pitchFamily="18" charset="-120"/>
                </a:rPr>
                <a:t>C[98]</a:t>
              </a:r>
            </a:p>
          </p:txBody>
        </p:sp>
        <p:sp>
          <p:nvSpPr>
            <p:cNvPr id="69672" name="Rectangle 54"/>
            <p:cNvSpPr>
              <a:spLocks noChangeArrowheads="1"/>
            </p:cNvSpPr>
            <p:nvPr/>
          </p:nvSpPr>
          <p:spPr bwMode="auto">
            <a:xfrm>
              <a:off x="2736" y="2064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lang="en-US" sz="1800">
                  <a:solidFill>
                    <a:srgbClr val="0000FF"/>
                  </a:solidFill>
                  <a:latin typeface="+mn-lt"/>
                  <a:ea typeface="新細明體" pitchFamily="18" charset="-120"/>
                </a:rPr>
                <a:t>C[99]</a:t>
              </a:r>
            </a:p>
          </p:txBody>
        </p:sp>
        <p:sp>
          <p:nvSpPr>
            <p:cNvPr id="18474" name="Rectangle 55"/>
            <p:cNvSpPr>
              <a:spLocks noChangeArrowheads="1"/>
            </p:cNvSpPr>
            <p:nvPr/>
          </p:nvSpPr>
          <p:spPr bwMode="auto">
            <a:xfrm>
              <a:off x="1680" y="2064"/>
              <a:ext cx="528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00FF"/>
                </a:solidFill>
              </a:endParaRPr>
            </a:p>
          </p:txBody>
        </p:sp>
        <p:sp>
          <p:nvSpPr>
            <p:cNvPr id="18475" name="Rectangle 56"/>
            <p:cNvSpPr>
              <a:spLocks noChangeArrowheads="1"/>
            </p:cNvSpPr>
            <p:nvPr/>
          </p:nvSpPr>
          <p:spPr bwMode="auto">
            <a:xfrm>
              <a:off x="1152" y="2064"/>
              <a:ext cx="528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00FF"/>
                </a:solidFill>
              </a:endParaRPr>
            </a:p>
          </p:txBody>
        </p:sp>
        <p:sp>
          <p:nvSpPr>
            <p:cNvPr id="18476" name="Rectangle 57"/>
            <p:cNvSpPr>
              <a:spLocks noChangeArrowheads="1"/>
            </p:cNvSpPr>
            <p:nvPr/>
          </p:nvSpPr>
          <p:spPr bwMode="auto">
            <a:xfrm>
              <a:off x="624" y="2064"/>
              <a:ext cx="528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00FF"/>
                </a:solidFill>
              </a:endParaRPr>
            </a:p>
          </p:txBody>
        </p:sp>
        <p:sp>
          <p:nvSpPr>
            <p:cNvPr id="18477" name="Rectangle 58"/>
            <p:cNvSpPr>
              <a:spLocks noChangeArrowheads="1"/>
            </p:cNvSpPr>
            <p:nvPr/>
          </p:nvSpPr>
          <p:spPr bwMode="auto">
            <a:xfrm>
              <a:off x="2208" y="2064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</a:pPr>
              <a:r>
                <a:rPr lang="en-US" sz="1800">
                  <a:solidFill>
                    <a:srgbClr val="003300"/>
                  </a:solidFill>
                </a:rPr>
                <a:t>D</a:t>
              </a:r>
            </a:p>
          </p:txBody>
        </p:sp>
      </p:grpSp>
      <p:sp>
        <p:nvSpPr>
          <p:cNvPr id="69638" name="Line 62"/>
          <p:cNvSpPr>
            <a:spLocks noChangeShapeType="1"/>
          </p:cNvSpPr>
          <p:nvPr/>
        </p:nvSpPr>
        <p:spPr bwMode="auto">
          <a:xfrm flipV="1">
            <a:off x="1366838" y="5903913"/>
            <a:ext cx="668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新細明體" pitchFamily="18" charset="-120"/>
            </a:endParaRPr>
          </a:p>
        </p:txBody>
      </p:sp>
      <p:sp>
        <p:nvSpPr>
          <p:cNvPr id="69639" name="Text Box 63"/>
          <p:cNvSpPr txBox="1">
            <a:spLocks noChangeArrowheads="1"/>
          </p:cNvSpPr>
          <p:nvPr/>
        </p:nvSpPr>
        <p:spPr bwMode="auto">
          <a:xfrm>
            <a:off x="3614738" y="5878513"/>
            <a:ext cx="2300287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C00000"/>
                </a:solidFill>
                <a:latin typeface="+mn-lt"/>
                <a:ea typeface="新細明體" pitchFamily="18" charset="-120"/>
              </a:rPr>
              <a:t>A Cache Line (block)</a:t>
            </a:r>
          </a:p>
        </p:txBody>
      </p:sp>
      <p:sp>
        <p:nvSpPr>
          <p:cNvPr id="55" name="TextBox 29"/>
          <p:cNvSpPr txBox="1">
            <a:spLocks noChangeArrowheads="1"/>
          </p:cNvSpPr>
          <p:nvPr/>
        </p:nvSpPr>
        <p:spPr bwMode="auto">
          <a:xfrm>
            <a:off x="258763" y="3943350"/>
            <a:ext cx="960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</a:rPr>
              <a:t>Cache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Virtual VS. Physical Interrupts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Physical </a:t>
            </a:r>
            <a:r>
              <a:rPr lang="en-US" altLang="ko-KR" dirty="0"/>
              <a:t>interrupt originates from a hardware </a:t>
            </a:r>
            <a:r>
              <a:rPr lang="en-US" altLang="ko-KR" dirty="0" smtClean="0"/>
              <a:t>device</a:t>
            </a:r>
            <a:endParaRPr lang="en-US" altLang="ko-KR" dirty="0"/>
          </a:p>
          <a:p>
            <a:r>
              <a:rPr lang="en-US" altLang="ko-KR" dirty="0" smtClean="0"/>
              <a:t>Virtual </a:t>
            </a:r>
            <a:r>
              <a:rPr lang="en-US" altLang="ko-KR" dirty="0"/>
              <a:t>interrupt is created by the hypervisor and </a:t>
            </a:r>
            <a:r>
              <a:rPr lang="en-US" altLang="ko-KR" dirty="0" smtClean="0"/>
              <a:t>injected </a:t>
            </a:r>
            <a:r>
              <a:rPr lang="en-US" altLang="ko-KR" dirty="0"/>
              <a:t>into the </a:t>
            </a:r>
            <a:r>
              <a:rPr lang="en-US" altLang="ko-KR" dirty="0" smtClean="0"/>
              <a:t>guest</a:t>
            </a:r>
            <a:endParaRPr lang="en-US" altLang="ko-KR" dirty="0"/>
          </a:p>
          <a:p>
            <a:pPr lvl="1"/>
            <a:r>
              <a:rPr lang="en-US" altLang="ko-KR" u="sng" dirty="0" smtClean="0"/>
              <a:t>End </a:t>
            </a:r>
            <a:r>
              <a:rPr lang="en-US" altLang="ko-KR" u="sng" dirty="0"/>
              <a:t>of Interrupt (EOI) should </a:t>
            </a:r>
            <a:r>
              <a:rPr lang="en-US" altLang="ko-KR" u="sng" dirty="0" smtClean="0"/>
              <a:t>not be </a:t>
            </a:r>
            <a:r>
              <a:rPr lang="en-US" altLang="ko-KR" u="sng" dirty="0"/>
              <a:t>driven to the APIC!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APIC must be virtualized by the hypervisor or perhaps </a:t>
            </a:r>
            <a:r>
              <a:rPr lang="en-US" altLang="ko-KR" dirty="0" smtClean="0"/>
              <a:t>PIC mode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64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spc="-100" dirty="0"/>
              <a:t>Special Case Of Fault Vectoring Through The Guest </a:t>
            </a:r>
            <a:r>
              <a:rPr lang="en-US" altLang="ko-KR" sz="3200" spc="-100" dirty="0" smtClean="0"/>
              <a:t>IDT</a:t>
            </a:r>
            <a:endParaRPr lang="ko-KR" altLang="en-US" sz="3200" spc="-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Physical </a:t>
            </a:r>
            <a:r>
              <a:rPr lang="en-US" altLang="ko-KR" dirty="0"/>
              <a:t>interrupts delivered to the guest need the </a:t>
            </a:r>
            <a:r>
              <a:rPr lang="en-US" altLang="ko-KR" dirty="0" smtClean="0"/>
              <a:t>vector</a:t>
            </a:r>
            <a:endParaRPr lang="en-US" altLang="ko-KR" dirty="0"/>
          </a:p>
          <a:p>
            <a:pPr lvl="1"/>
            <a:r>
              <a:rPr lang="en-US" altLang="ko-KR" dirty="0" smtClean="0"/>
              <a:t>Interrupt </a:t>
            </a:r>
            <a:r>
              <a:rPr lang="en-US" altLang="ko-KR" dirty="0"/>
              <a:t>acknowledge cycle is driven to the </a:t>
            </a:r>
            <a:r>
              <a:rPr lang="en-US" altLang="ko-KR" dirty="0" smtClean="0"/>
              <a:t>APIC</a:t>
            </a:r>
            <a:endParaRPr lang="en-US" altLang="ko-KR" dirty="0"/>
          </a:p>
          <a:p>
            <a:r>
              <a:rPr lang="en-US" altLang="ko-KR" dirty="0" smtClean="0"/>
              <a:t>Guest </a:t>
            </a:r>
            <a:r>
              <a:rPr lang="en-US" altLang="ko-KR" dirty="0"/>
              <a:t>then vectors through the </a:t>
            </a:r>
            <a:r>
              <a:rPr lang="en-US" altLang="ko-KR" dirty="0" smtClean="0"/>
              <a:t>IDT</a:t>
            </a:r>
            <a:endParaRPr lang="en-US" altLang="ko-KR" dirty="0"/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may cause an intercept to the </a:t>
            </a:r>
            <a:r>
              <a:rPr lang="en-US" altLang="ko-KR" dirty="0" smtClean="0"/>
              <a:t>hypervisor</a:t>
            </a:r>
            <a:endParaRPr lang="en-US" altLang="ko-KR" dirty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interrupt must be </a:t>
            </a:r>
            <a:r>
              <a:rPr lang="en-US" altLang="ko-KR" dirty="0" smtClean="0"/>
              <a:t>restarted</a:t>
            </a:r>
            <a:endParaRPr lang="en-US" altLang="ko-KR" dirty="0"/>
          </a:p>
          <a:p>
            <a:pPr lvl="1"/>
            <a:r>
              <a:rPr lang="en-US" altLang="ko-KR" dirty="0" smtClean="0"/>
              <a:t>Loss </a:t>
            </a:r>
            <a:r>
              <a:rPr lang="en-US" altLang="ko-KR" dirty="0"/>
              <a:t>of </a:t>
            </a:r>
            <a:r>
              <a:rPr lang="en-US" altLang="ko-KR" dirty="0" smtClean="0"/>
              <a:t>information</a:t>
            </a:r>
            <a:endParaRPr lang="en-US" altLang="ko-KR" dirty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interrupt acknowledge cycle can not be driven to the </a:t>
            </a:r>
            <a:r>
              <a:rPr lang="en-US" altLang="ko-KR" dirty="0" smtClean="0"/>
              <a:t>APIC again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3677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APIC </a:t>
            </a:r>
            <a:r>
              <a:rPr lang="en-US" altLang="ko-KR" dirty="0" smtClean="0"/>
              <a:t>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Device </a:t>
            </a:r>
            <a:r>
              <a:rPr lang="en-US" altLang="ko-KR" dirty="0"/>
              <a:t>needed by guests (or perhaps PIC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MMIO</a:t>
            </a:r>
            <a:r>
              <a:rPr lang="en-US" altLang="ko-KR" dirty="0"/>
              <a:t>, use page table to trap guest </a:t>
            </a:r>
            <a:r>
              <a:rPr lang="en-US" altLang="ko-KR" dirty="0" smtClean="0"/>
              <a:t>accesses</a:t>
            </a:r>
            <a:endParaRPr lang="en-US" altLang="ko-KR" dirty="0"/>
          </a:p>
          <a:p>
            <a:r>
              <a:rPr lang="en-US" altLang="ko-KR" dirty="0" smtClean="0"/>
              <a:t>Device </a:t>
            </a:r>
            <a:r>
              <a:rPr lang="en-US" altLang="ko-KR" dirty="0"/>
              <a:t>emulation </a:t>
            </a:r>
            <a:r>
              <a:rPr lang="en-US" altLang="ko-KR" dirty="0" smtClean="0"/>
              <a:t>example</a:t>
            </a:r>
            <a:endParaRPr lang="en-US" altLang="ko-KR" dirty="0"/>
          </a:p>
          <a:p>
            <a:pPr lvl="1"/>
            <a:r>
              <a:rPr lang="en-US" altLang="ko-KR" dirty="0" smtClean="0"/>
              <a:t>Guest </a:t>
            </a:r>
            <a:r>
              <a:rPr lang="en-US" altLang="ko-KR" dirty="0"/>
              <a:t>writes TPR to control </a:t>
            </a:r>
            <a:r>
              <a:rPr lang="en-US" altLang="ko-KR" dirty="0" smtClean="0"/>
              <a:t>interrupts</a:t>
            </a:r>
            <a:endParaRPr lang="en-US" altLang="ko-KR" dirty="0"/>
          </a:p>
          <a:p>
            <a:pPr lvl="1"/>
            <a:r>
              <a:rPr lang="en-US" altLang="ko-KR" dirty="0" smtClean="0"/>
              <a:t>Hypervisor </a:t>
            </a:r>
            <a:r>
              <a:rPr lang="en-US" altLang="ko-KR" dirty="0"/>
              <a:t>knows whether to inject interrupts or </a:t>
            </a:r>
            <a:r>
              <a:rPr lang="en-US" altLang="ko-KR" dirty="0" smtClean="0"/>
              <a:t>not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76968" y="3200400"/>
            <a:ext cx="7786009" cy="2971800"/>
            <a:chOff x="966107" y="1993446"/>
            <a:chExt cx="7786009" cy="2971800"/>
          </a:xfrm>
        </p:grpSpPr>
        <p:sp>
          <p:nvSpPr>
            <p:cNvPr id="7" name="Freeform 18072"/>
            <p:cNvSpPr/>
            <p:nvPr/>
          </p:nvSpPr>
          <p:spPr>
            <a:xfrm>
              <a:off x="3785507" y="1993446"/>
              <a:ext cx="1828800" cy="1600200"/>
            </a:xfrm>
            <a:custGeom>
              <a:avLst/>
              <a:gdLst/>
              <a:ahLst/>
              <a:cxnLst/>
              <a:rect l="0" t="0" r="0" b="0"/>
              <a:pathLst>
                <a:path w="1828800" h="1600200">
                  <a:moveTo>
                    <a:pt x="0" y="0"/>
                  </a:moveTo>
                  <a:lnTo>
                    <a:pt x="1828800" y="0"/>
                  </a:lnTo>
                  <a:lnTo>
                    <a:pt x="18288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FFE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8073"/>
            <p:cNvSpPr/>
            <p:nvPr/>
          </p:nvSpPr>
          <p:spPr>
            <a:xfrm>
              <a:off x="4242707" y="2755446"/>
              <a:ext cx="914400" cy="609600"/>
            </a:xfrm>
            <a:custGeom>
              <a:avLst/>
              <a:gdLst/>
              <a:ahLst/>
              <a:cxnLst/>
              <a:rect l="0" t="0" r="0" b="0"/>
              <a:pathLst>
                <a:path w="914400" h="609600">
                  <a:moveTo>
                    <a:pt x="0" y="0"/>
                  </a:moveTo>
                  <a:lnTo>
                    <a:pt x="914400" y="0"/>
                  </a:lnTo>
                  <a:lnTo>
                    <a:pt x="914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FFE0">
                <a:alpha val="100000"/>
              </a:srgbClr>
            </a:solidFill>
            <a:ln w="9525" cap="flat" cmpd="sng">
              <a:solidFill>
                <a:srgbClr val="85FFE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18074"/>
            <p:cNvSpPr/>
            <p:nvPr/>
          </p:nvSpPr>
          <p:spPr>
            <a:xfrm>
              <a:off x="4776107" y="2069646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8075"/>
            <p:cNvSpPr/>
            <p:nvPr/>
          </p:nvSpPr>
          <p:spPr>
            <a:xfrm>
              <a:off x="4623707" y="2145846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8076"/>
            <p:cNvSpPr/>
            <p:nvPr/>
          </p:nvSpPr>
          <p:spPr>
            <a:xfrm>
              <a:off x="4395107" y="2222046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8077"/>
            <p:cNvSpPr/>
            <p:nvPr/>
          </p:nvSpPr>
          <p:spPr>
            <a:xfrm>
              <a:off x="4166507" y="2298246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8078"/>
            <p:cNvSpPr/>
            <p:nvPr/>
          </p:nvSpPr>
          <p:spPr>
            <a:xfrm>
              <a:off x="3937907" y="2374446"/>
              <a:ext cx="762000" cy="381000"/>
            </a:xfrm>
            <a:custGeom>
              <a:avLst/>
              <a:gdLst/>
              <a:ahLst/>
              <a:cxnLst/>
              <a:rect l="0" t="0" r="0" b="0"/>
              <a:pathLst>
                <a:path w="762000" h="381000">
                  <a:moveTo>
                    <a:pt x="0" y="0"/>
                  </a:moveTo>
                  <a:lnTo>
                    <a:pt x="762000" y="0"/>
                  </a:lnTo>
                  <a:lnTo>
                    <a:pt x="762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8079"/>
            <p:cNvSpPr/>
            <p:nvPr/>
          </p:nvSpPr>
          <p:spPr>
            <a:xfrm>
              <a:off x="3861707" y="3441246"/>
              <a:ext cx="1676400" cy="76200"/>
            </a:xfrm>
            <a:custGeom>
              <a:avLst/>
              <a:gdLst/>
              <a:ahLst/>
              <a:cxnLst/>
              <a:rect l="0" t="0" r="0" b="0"/>
              <a:pathLst>
                <a:path w="1676400" h="76200">
                  <a:moveTo>
                    <a:pt x="0" y="0"/>
                  </a:moveTo>
                  <a:lnTo>
                    <a:pt x="1676400" y="0"/>
                  </a:lnTo>
                  <a:lnTo>
                    <a:pt x="16764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8080"/>
            <p:cNvSpPr/>
            <p:nvPr/>
          </p:nvSpPr>
          <p:spPr>
            <a:xfrm>
              <a:off x="5750743" y="3212646"/>
              <a:ext cx="625563" cy="208521"/>
            </a:xfrm>
            <a:custGeom>
              <a:avLst/>
              <a:gdLst/>
              <a:ahLst/>
              <a:cxnLst/>
              <a:rect l="0" t="0" r="0" b="0"/>
              <a:pathLst>
                <a:path w="625563" h="208521">
                  <a:moveTo>
                    <a:pt x="625563" y="0"/>
                  </a:moveTo>
                  <a:lnTo>
                    <a:pt x="0" y="208521"/>
                  </a:lnTo>
                </a:path>
              </a:pathLst>
            </a:custGeom>
            <a:noFill/>
            <a:ln w="254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8081"/>
            <p:cNvSpPr/>
            <p:nvPr/>
          </p:nvSpPr>
          <p:spPr>
            <a:xfrm>
              <a:off x="5690504" y="3381003"/>
              <a:ext cx="84340" cy="72288"/>
            </a:xfrm>
            <a:custGeom>
              <a:avLst/>
              <a:gdLst/>
              <a:ahLst/>
              <a:cxnLst/>
              <a:rect l="0" t="0" r="0" b="0"/>
              <a:pathLst>
                <a:path w="84340" h="72288">
                  <a:moveTo>
                    <a:pt x="84340" y="72288"/>
                  </a:moveTo>
                  <a:lnTo>
                    <a:pt x="0" y="60249"/>
                  </a:lnTo>
                  <a:lnTo>
                    <a:pt x="6023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8082"/>
            <p:cNvSpPr/>
            <p:nvPr/>
          </p:nvSpPr>
          <p:spPr>
            <a:xfrm>
              <a:off x="2947307" y="2526846"/>
              <a:ext cx="2514600" cy="1905000"/>
            </a:xfrm>
            <a:custGeom>
              <a:avLst/>
              <a:gdLst/>
              <a:ahLst/>
              <a:cxnLst/>
              <a:rect l="0" t="0" r="0" b="0"/>
              <a:pathLst>
                <a:path w="2514600" h="1905000">
                  <a:moveTo>
                    <a:pt x="0" y="0"/>
                  </a:moveTo>
                  <a:cubicBezTo>
                    <a:pt x="28575" y="0"/>
                    <a:pt x="57162" y="476250"/>
                    <a:pt x="57162" y="952500"/>
                  </a:cubicBezTo>
                  <a:cubicBezTo>
                    <a:pt x="57162" y="1428750"/>
                    <a:pt x="1285875" y="1905000"/>
                    <a:pt x="2514600" y="1905000"/>
                  </a:cubicBezTo>
                </a:path>
              </a:pathLst>
            </a:custGeom>
            <a:noFill/>
            <a:ln w="25400" cap="flat" cmpd="sng">
              <a:solidFill>
                <a:srgbClr val="000000">
                  <a:alpha val="100000"/>
                </a:srgbClr>
              </a:solidFill>
              <a:custDash>
                <a:ds d="100000" sp="1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8083"/>
            <p:cNvSpPr/>
            <p:nvPr/>
          </p:nvSpPr>
          <p:spPr>
            <a:xfrm>
              <a:off x="966107" y="4050846"/>
              <a:ext cx="1219200" cy="457200"/>
            </a:xfrm>
            <a:custGeom>
              <a:avLst/>
              <a:gdLst/>
              <a:ahLst/>
              <a:cxnLst/>
              <a:rect l="0" t="0" r="0" b="0"/>
              <a:pathLst>
                <a:path w="1219200" h="457200">
                  <a:moveTo>
                    <a:pt x="0" y="0"/>
                  </a:moveTo>
                  <a:lnTo>
                    <a:pt x="1219200" y="0"/>
                  </a:lnTo>
                  <a:lnTo>
                    <a:pt x="1219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9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8084"/>
            <p:cNvSpPr/>
            <p:nvPr/>
          </p:nvSpPr>
          <p:spPr>
            <a:xfrm>
              <a:off x="966107" y="4508046"/>
              <a:ext cx="1219200" cy="457200"/>
            </a:xfrm>
            <a:custGeom>
              <a:avLst/>
              <a:gdLst/>
              <a:ahLst/>
              <a:cxnLst/>
              <a:rect l="0" t="0" r="0" b="0"/>
              <a:pathLst>
                <a:path w="1219200" h="457200">
                  <a:moveTo>
                    <a:pt x="0" y="0"/>
                  </a:moveTo>
                  <a:lnTo>
                    <a:pt x="1219200" y="0"/>
                  </a:lnTo>
                  <a:lnTo>
                    <a:pt x="1219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8085"/>
            <p:cNvSpPr/>
            <p:nvPr/>
          </p:nvSpPr>
          <p:spPr>
            <a:xfrm>
              <a:off x="2337707" y="3434058"/>
              <a:ext cx="2066836" cy="997788"/>
            </a:xfrm>
            <a:custGeom>
              <a:avLst/>
              <a:gdLst/>
              <a:ahLst/>
              <a:cxnLst/>
              <a:rect l="0" t="0" r="0" b="0"/>
              <a:pathLst>
                <a:path w="2066836" h="997788">
                  <a:moveTo>
                    <a:pt x="0" y="997788"/>
                  </a:moveTo>
                  <a:lnTo>
                    <a:pt x="2066836" y="0"/>
                  </a:lnTo>
                </a:path>
              </a:pathLst>
            </a:custGeom>
            <a:noFill/>
            <a:ln w="6350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18086"/>
            <p:cNvSpPr/>
            <p:nvPr/>
          </p:nvSpPr>
          <p:spPr>
            <a:xfrm>
              <a:off x="4334542" y="3362080"/>
              <a:ext cx="212966" cy="171564"/>
            </a:xfrm>
            <a:custGeom>
              <a:avLst/>
              <a:gdLst/>
              <a:ahLst/>
              <a:cxnLst/>
              <a:rect l="0" t="0" r="0" b="0"/>
              <a:pathLst>
                <a:path w="212966" h="171564">
                  <a:moveTo>
                    <a:pt x="0" y="0"/>
                  </a:moveTo>
                  <a:lnTo>
                    <a:pt x="212966" y="2971"/>
                  </a:lnTo>
                  <a:lnTo>
                    <a:pt x="82816" y="171564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18094"/>
            <p:cNvSpPr/>
            <p:nvPr/>
          </p:nvSpPr>
          <p:spPr>
            <a:xfrm>
              <a:off x="4456657" y="2770919"/>
              <a:ext cx="533800" cy="4723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24427"/>
              <a:r>
                <a:rPr lang="en-US" sz="1403" b="0" i="0" spc="0" baseline="0" dirty="0"/>
                <a:t>guest</a:t>
              </a:r>
            </a:p>
            <a:p>
              <a:pPr marL="0">
                <a:lnSpc>
                  <a:spcPts val="2016"/>
                </a:lnSpc>
              </a:pPr>
              <a:r>
                <a:rPr lang="en-US" sz="1403" b="0" i="0" spc="0" baseline="0" dirty="0"/>
                <a:t>kernel</a:t>
              </a:r>
            </a:p>
          </p:txBody>
        </p:sp>
        <p:sp>
          <p:nvSpPr>
            <p:cNvPr id="23" name="Rectangle 18096"/>
            <p:cNvSpPr/>
            <p:nvPr/>
          </p:nvSpPr>
          <p:spPr>
            <a:xfrm>
              <a:off x="4550554" y="4422935"/>
              <a:ext cx="48827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ring</a:t>
              </a:r>
              <a:r>
                <a:rPr lang="en-US" sz="1403" b="0" i="0" spc="-30" baseline="0" dirty="0"/>
                <a:t> </a:t>
              </a:r>
              <a:r>
                <a:rPr lang="en-US" sz="1403" b="0" i="0" spc="0" baseline="0" dirty="0"/>
                <a:t>0</a:t>
              </a:r>
            </a:p>
          </p:txBody>
        </p:sp>
        <p:sp>
          <p:nvSpPr>
            <p:cNvPr id="24" name="Rectangle 18097"/>
            <p:cNvSpPr/>
            <p:nvPr/>
          </p:nvSpPr>
          <p:spPr>
            <a:xfrm>
              <a:off x="1106299" y="4169267"/>
              <a:ext cx="880241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 smtClean="0"/>
                <a:t>h</a:t>
              </a:r>
              <a:r>
                <a:rPr lang="en-US" sz="1403" b="0" i="0" spc="-18" baseline="0" dirty="0" smtClean="0"/>
                <a:t>y</a:t>
              </a:r>
              <a:r>
                <a:rPr lang="en-US" sz="1403" b="0" i="0" spc="0" baseline="0" dirty="0" smtClean="0"/>
                <a:t>per</a:t>
              </a:r>
              <a:r>
                <a:rPr lang="en-US" sz="1403" b="0" i="0" spc="-18" baseline="0" dirty="0" smtClean="0"/>
                <a:t>v</a:t>
              </a:r>
              <a:r>
                <a:rPr lang="en-US" sz="1403" b="0" i="0" spc="0" baseline="0" dirty="0" smtClean="0"/>
                <a:t>isor</a:t>
              </a:r>
              <a:endParaRPr lang="en-US" sz="1403" b="0" i="0" spc="0" baseline="0" dirty="0"/>
            </a:p>
          </p:txBody>
        </p:sp>
        <p:sp>
          <p:nvSpPr>
            <p:cNvPr id="25" name="Rectangle 18097"/>
            <p:cNvSpPr/>
            <p:nvPr/>
          </p:nvSpPr>
          <p:spPr>
            <a:xfrm>
              <a:off x="1123242" y="4444746"/>
              <a:ext cx="837665" cy="38504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38100">
                <a:lnSpc>
                  <a:spcPts val="3599"/>
                </a:lnSpc>
              </a:pPr>
              <a:r>
                <a:rPr lang="en-US" sz="1403" b="0" i="0" spc="0" baseline="0" dirty="0" smtClean="0"/>
                <a:t>hard</a:t>
              </a:r>
              <a:r>
                <a:rPr lang="en-US" sz="1403" b="0" i="0" spc="-18" baseline="0" dirty="0" smtClean="0"/>
                <a:t>w</a:t>
              </a:r>
              <a:r>
                <a:rPr lang="en-US" sz="1403" b="0" i="0" spc="0" baseline="0" dirty="0" smtClean="0"/>
                <a:t>are</a:t>
              </a:r>
              <a:endParaRPr lang="en-US" sz="1403" b="0" i="0" spc="0" baseline="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76306" y="2891634"/>
              <a:ext cx="2375810" cy="564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Interrupts</a:t>
              </a:r>
              <a:r>
                <a:rPr lang="en-US" sz="1400" spc="-42" dirty="0"/>
                <a:t> </a:t>
              </a:r>
              <a:r>
                <a:rPr lang="en-US" sz="1400" dirty="0"/>
                <a:t>disabled</a:t>
              </a:r>
            </a:p>
            <a:p>
              <a:pPr>
                <a:lnSpc>
                  <a:spcPts val="2016"/>
                </a:lnSpc>
              </a:pPr>
              <a:r>
                <a:rPr lang="en-US" sz="1400" dirty="0" smtClean="0"/>
                <a:t>b</a:t>
              </a:r>
              <a:r>
                <a:rPr lang="en-US" sz="1400" spc="-18" dirty="0" smtClean="0"/>
                <a:t>y</a:t>
              </a:r>
              <a:r>
                <a:rPr lang="en-US" sz="1400" dirty="0" smtClean="0"/>
                <a:t> </a:t>
              </a:r>
              <a:r>
                <a:rPr lang="en-US" sz="1400" dirty="0"/>
                <a:t>the</a:t>
              </a:r>
              <a:r>
                <a:rPr lang="en-US" sz="1400" spc="-18" dirty="0"/>
                <a:t> </a:t>
              </a:r>
              <a:r>
                <a:rPr lang="en-US" sz="1400" dirty="0"/>
                <a:t>guest</a:t>
              </a:r>
              <a:r>
                <a:rPr lang="en-US" sz="1400" spc="-30" dirty="0"/>
                <a:t> </a:t>
              </a:r>
              <a:r>
                <a:rPr lang="en-US" sz="1400" dirty="0"/>
                <a:t>kernel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36374" y="4131526"/>
              <a:ext cx="10631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C0000"/>
                  </a:solidFill>
                </a:rPr>
                <a:t>interrupt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8118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Software Model of the APIC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9214" y="1157514"/>
            <a:ext cx="8480871" cy="5486400"/>
            <a:chOff x="205929" y="1092200"/>
            <a:chExt cx="8480871" cy="5486400"/>
          </a:xfrm>
        </p:grpSpPr>
        <p:sp>
          <p:nvSpPr>
            <p:cNvPr id="7" name="Freeform 18102"/>
            <p:cNvSpPr/>
            <p:nvPr/>
          </p:nvSpPr>
          <p:spPr>
            <a:xfrm>
              <a:off x="2895600" y="4521200"/>
              <a:ext cx="5715000" cy="533400"/>
            </a:xfrm>
            <a:custGeom>
              <a:avLst/>
              <a:gdLst/>
              <a:ahLst/>
              <a:cxnLst/>
              <a:rect l="0" t="0" r="0" b="0"/>
              <a:pathLst>
                <a:path w="5715000" h="533400">
                  <a:moveTo>
                    <a:pt x="0" y="0"/>
                  </a:moveTo>
                  <a:lnTo>
                    <a:pt x="5715000" y="0"/>
                  </a:lnTo>
                  <a:lnTo>
                    <a:pt x="57150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9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8103"/>
            <p:cNvSpPr/>
            <p:nvPr/>
          </p:nvSpPr>
          <p:spPr>
            <a:xfrm>
              <a:off x="2819400" y="6045200"/>
              <a:ext cx="5867400" cy="533400"/>
            </a:xfrm>
            <a:custGeom>
              <a:avLst/>
              <a:gdLst/>
              <a:ahLst/>
              <a:cxnLst/>
              <a:rect l="0" t="0" r="0" b="0"/>
              <a:pathLst>
                <a:path w="5867400" h="533400">
                  <a:moveTo>
                    <a:pt x="0" y="0"/>
                  </a:moveTo>
                  <a:lnTo>
                    <a:pt x="5867400" y="0"/>
                  </a:lnTo>
                  <a:lnTo>
                    <a:pt x="5867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18104"/>
            <p:cNvSpPr/>
            <p:nvPr/>
          </p:nvSpPr>
          <p:spPr>
            <a:xfrm>
              <a:off x="3657600" y="3606800"/>
              <a:ext cx="152400" cy="838198"/>
            </a:xfrm>
            <a:custGeom>
              <a:avLst/>
              <a:gdLst/>
              <a:ahLst/>
              <a:cxnLst/>
              <a:rect l="0" t="0" r="0" b="0"/>
              <a:pathLst>
                <a:path w="152400" h="838198">
                  <a:moveTo>
                    <a:pt x="0" y="167639"/>
                  </a:moveTo>
                  <a:lnTo>
                    <a:pt x="76200" y="0"/>
                  </a:lnTo>
                  <a:lnTo>
                    <a:pt x="152400" y="167639"/>
                  </a:lnTo>
                  <a:lnTo>
                    <a:pt x="114300" y="167639"/>
                  </a:lnTo>
                  <a:lnTo>
                    <a:pt x="114300" y="670558"/>
                  </a:lnTo>
                  <a:lnTo>
                    <a:pt x="152400" y="670558"/>
                  </a:lnTo>
                  <a:lnTo>
                    <a:pt x="76200" y="838198"/>
                  </a:lnTo>
                  <a:lnTo>
                    <a:pt x="0" y="670558"/>
                  </a:lnTo>
                  <a:lnTo>
                    <a:pt x="38100" y="670558"/>
                  </a:lnTo>
                  <a:lnTo>
                    <a:pt x="38100" y="167639"/>
                  </a:lnTo>
                  <a:close/>
                </a:path>
              </a:pathLst>
            </a:custGeom>
            <a:solidFill>
              <a:srgbClr val="CC99FF">
                <a:alpha val="10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8105"/>
            <p:cNvSpPr/>
            <p:nvPr/>
          </p:nvSpPr>
          <p:spPr>
            <a:xfrm>
              <a:off x="3657600" y="3606800"/>
              <a:ext cx="152400" cy="838198"/>
            </a:xfrm>
            <a:custGeom>
              <a:avLst/>
              <a:gdLst/>
              <a:ahLst/>
              <a:cxnLst/>
              <a:rect l="0" t="0" r="0" b="0"/>
              <a:pathLst>
                <a:path w="152400" h="838198">
                  <a:moveTo>
                    <a:pt x="0" y="167639"/>
                  </a:moveTo>
                  <a:lnTo>
                    <a:pt x="76200" y="0"/>
                  </a:lnTo>
                  <a:lnTo>
                    <a:pt x="152400" y="167639"/>
                  </a:lnTo>
                  <a:lnTo>
                    <a:pt x="114300" y="167639"/>
                  </a:lnTo>
                  <a:lnTo>
                    <a:pt x="114300" y="670558"/>
                  </a:lnTo>
                  <a:lnTo>
                    <a:pt x="152400" y="670558"/>
                  </a:lnTo>
                  <a:lnTo>
                    <a:pt x="76200" y="838198"/>
                  </a:lnTo>
                  <a:lnTo>
                    <a:pt x="0" y="670558"/>
                  </a:lnTo>
                  <a:lnTo>
                    <a:pt x="38100" y="670558"/>
                  </a:lnTo>
                  <a:lnTo>
                    <a:pt x="38100" y="167639"/>
                  </a:lnTo>
                  <a:lnTo>
                    <a:pt x="0" y="16763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8106"/>
            <p:cNvSpPr/>
            <p:nvPr/>
          </p:nvSpPr>
          <p:spPr>
            <a:xfrm>
              <a:off x="5715000" y="3454401"/>
              <a:ext cx="152400" cy="990600"/>
            </a:xfrm>
            <a:custGeom>
              <a:avLst/>
              <a:gdLst/>
              <a:ahLst/>
              <a:cxnLst/>
              <a:rect l="0" t="0" r="0" b="0"/>
              <a:pathLst>
                <a:path w="152400" h="990600">
                  <a:moveTo>
                    <a:pt x="0" y="198120"/>
                  </a:moveTo>
                  <a:lnTo>
                    <a:pt x="76200" y="0"/>
                  </a:lnTo>
                  <a:lnTo>
                    <a:pt x="152400" y="198120"/>
                  </a:lnTo>
                  <a:lnTo>
                    <a:pt x="114300" y="198120"/>
                  </a:lnTo>
                  <a:lnTo>
                    <a:pt x="114300" y="792479"/>
                  </a:lnTo>
                  <a:lnTo>
                    <a:pt x="152400" y="792479"/>
                  </a:lnTo>
                  <a:lnTo>
                    <a:pt x="76200" y="990600"/>
                  </a:lnTo>
                  <a:lnTo>
                    <a:pt x="0" y="792479"/>
                  </a:lnTo>
                  <a:lnTo>
                    <a:pt x="38100" y="792479"/>
                  </a:lnTo>
                  <a:lnTo>
                    <a:pt x="38100" y="19812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8107"/>
            <p:cNvSpPr/>
            <p:nvPr/>
          </p:nvSpPr>
          <p:spPr>
            <a:xfrm>
              <a:off x="5715000" y="3454401"/>
              <a:ext cx="152400" cy="990600"/>
            </a:xfrm>
            <a:custGeom>
              <a:avLst/>
              <a:gdLst/>
              <a:ahLst/>
              <a:cxnLst/>
              <a:rect l="0" t="0" r="0" b="0"/>
              <a:pathLst>
                <a:path w="152400" h="990600">
                  <a:moveTo>
                    <a:pt x="0" y="198120"/>
                  </a:moveTo>
                  <a:lnTo>
                    <a:pt x="76200" y="0"/>
                  </a:lnTo>
                  <a:lnTo>
                    <a:pt x="152400" y="198120"/>
                  </a:lnTo>
                  <a:lnTo>
                    <a:pt x="114300" y="198120"/>
                  </a:lnTo>
                  <a:lnTo>
                    <a:pt x="114300" y="792479"/>
                  </a:lnTo>
                  <a:lnTo>
                    <a:pt x="152400" y="792479"/>
                  </a:lnTo>
                  <a:lnTo>
                    <a:pt x="76200" y="990600"/>
                  </a:lnTo>
                  <a:lnTo>
                    <a:pt x="0" y="792479"/>
                  </a:lnTo>
                  <a:lnTo>
                    <a:pt x="38100" y="792479"/>
                  </a:lnTo>
                  <a:lnTo>
                    <a:pt x="38100" y="198120"/>
                  </a:lnTo>
                  <a:lnTo>
                    <a:pt x="0" y="19812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8108"/>
            <p:cNvSpPr/>
            <p:nvPr/>
          </p:nvSpPr>
          <p:spPr>
            <a:xfrm>
              <a:off x="7772400" y="3454401"/>
              <a:ext cx="152400" cy="990600"/>
            </a:xfrm>
            <a:custGeom>
              <a:avLst/>
              <a:gdLst/>
              <a:ahLst/>
              <a:cxnLst/>
              <a:rect l="0" t="0" r="0" b="0"/>
              <a:pathLst>
                <a:path w="152400" h="990600">
                  <a:moveTo>
                    <a:pt x="0" y="198120"/>
                  </a:moveTo>
                  <a:lnTo>
                    <a:pt x="76200" y="0"/>
                  </a:lnTo>
                  <a:lnTo>
                    <a:pt x="152400" y="198120"/>
                  </a:lnTo>
                  <a:lnTo>
                    <a:pt x="114300" y="198120"/>
                  </a:lnTo>
                  <a:lnTo>
                    <a:pt x="114300" y="792479"/>
                  </a:lnTo>
                  <a:lnTo>
                    <a:pt x="152400" y="792479"/>
                  </a:lnTo>
                  <a:lnTo>
                    <a:pt x="76200" y="990600"/>
                  </a:lnTo>
                  <a:lnTo>
                    <a:pt x="0" y="792479"/>
                  </a:lnTo>
                  <a:lnTo>
                    <a:pt x="38100" y="792479"/>
                  </a:lnTo>
                  <a:lnTo>
                    <a:pt x="38100" y="19812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8109"/>
            <p:cNvSpPr/>
            <p:nvPr/>
          </p:nvSpPr>
          <p:spPr>
            <a:xfrm>
              <a:off x="7772400" y="3454401"/>
              <a:ext cx="152400" cy="990600"/>
            </a:xfrm>
            <a:custGeom>
              <a:avLst/>
              <a:gdLst/>
              <a:ahLst/>
              <a:cxnLst/>
              <a:rect l="0" t="0" r="0" b="0"/>
              <a:pathLst>
                <a:path w="152400" h="990600">
                  <a:moveTo>
                    <a:pt x="0" y="198120"/>
                  </a:moveTo>
                  <a:lnTo>
                    <a:pt x="76200" y="0"/>
                  </a:lnTo>
                  <a:lnTo>
                    <a:pt x="152400" y="198120"/>
                  </a:lnTo>
                  <a:lnTo>
                    <a:pt x="114300" y="198120"/>
                  </a:lnTo>
                  <a:lnTo>
                    <a:pt x="114300" y="792479"/>
                  </a:lnTo>
                  <a:lnTo>
                    <a:pt x="152400" y="792479"/>
                  </a:lnTo>
                  <a:lnTo>
                    <a:pt x="76200" y="990600"/>
                  </a:lnTo>
                  <a:lnTo>
                    <a:pt x="0" y="792479"/>
                  </a:lnTo>
                  <a:lnTo>
                    <a:pt x="38100" y="792479"/>
                  </a:lnTo>
                  <a:lnTo>
                    <a:pt x="38100" y="198120"/>
                  </a:lnTo>
                  <a:lnTo>
                    <a:pt x="0" y="19812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8110"/>
            <p:cNvSpPr/>
            <p:nvPr/>
          </p:nvSpPr>
          <p:spPr>
            <a:xfrm>
              <a:off x="6477000" y="5130800"/>
              <a:ext cx="152400" cy="838198"/>
            </a:xfrm>
            <a:custGeom>
              <a:avLst/>
              <a:gdLst/>
              <a:ahLst/>
              <a:cxnLst/>
              <a:rect l="0" t="0" r="0" b="0"/>
              <a:pathLst>
                <a:path w="152400" h="838198">
                  <a:moveTo>
                    <a:pt x="0" y="167639"/>
                  </a:moveTo>
                  <a:lnTo>
                    <a:pt x="76200" y="0"/>
                  </a:lnTo>
                  <a:lnTo>
                    <a:pt x="152400" y="167639"/>
                  </a:lnTo>
                  <a:lnTo>
                    <a:pt x="114300" y="167639"/>
                  </a:lnTo>
                  <a:lnTo>
                    <a:pt x="114300" y="670558"/>
                  </a:lnTo>
                  <a:lnTo>
                    <a:pt x="152400" y="670558"/>
                  </a:lnTo>
                  <a:lnTo>
                    <a:pt x="76200" y="838198"/>
                  </a:lnTo>
                  <a:lnTo>
                    <a:pt x="0" y="670558"/>
                  </a:lnTo>
                  <a:lnTo>
                    <a:pt x="38100" y="670558"/>
                  </a:lnTo>
                  <a:lnTo>
                    <a:pt x="38100" y="167639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8111"/>
            <p:cNvSpPr/>
            <p:nvPr/>
          </p:nvSpPr>
          <p:spPr>
            <a:xfrm>
              <a:off x="6477000" y="5130800"/>
              <a:ext cx="152400" cy="838198"/>
            </a:xfrm>
            <a:custGeom>
              <a:avLst/>
              <a:gdLst/>
              <a:ahLst/>
              <a:cxnLst/>
              <a:rect l="0" t="0" r="0" b="0"/>
              <a:pathLst>
                <a:path w="152400" h="838198">
                  <a:moveTo>
                    <a:pt x="0" y="167639"/>
                  </a:moveTo>
                  <a:lnTo>
                    <a:pt x="76200" y="0"/>
                  </a:lnTo>
                  <a:lnTo>
                    <a:pt x="152400" y="167639"/>
                  </a:lnTo>
                  <a:lnTo>
                    <a:pt x="114300" y="167639"/>
                  </a:lnTo>
                  <a:lnTo>
                    <a:pt x="114300" y="670558"/>
                  </a:lnTo>
                  <a:lnTo>
                    <a:pt x="152400" y="670558"/>
                  </a:lnTo>
                  <a:lnTo>
                    <a:pt x="76200" y="838198"/>
                  </a:lnTo>
                  <a:lnTo>
                    <a:pt x="0" y="670558"/>
                  </a:lnTo>
                  <a:lnTo>
                    <a:pt x="38100" y="670558"/>
                  </a:lnTo>
                  <a:lnTo>
                    <a:pt x="38100" y="167639"/>
                  </a:lnTo>
                  <a:lnTo>
                    <a:pt x="0" y="16763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8112"/>
            <p:cNvSpPr/>
            <p:nvPr/>
          </p:nvSpPr>
          <p:spPr>
            <a:xfrm>
              <a:off x="7010400" y="1092200"/>
              <a:ext cx="1600200" cy="2286000"/>
            </a:xfrm>
            <a:custGeom>
              <a:avLst/>
              <a:gdLst/>
              <a:ahLst/>
              <a:cxnLst/>
              <a:rect l="0" t="0" r="0" b="0"/>
              <a:pathLst>
                <a:path w="1600200" h="2286000">
                  <a:moveTo>
                    <a:pt x="0" y="0"/>
                  </a:moveTo>
                  <a:lnTo>
                    <a:pt x="1600200" y="0"/>
                  </a:lnTo>
                  <a:lnTo>
                    <a:pt x="1600200" y="2286000"/>
                  </a:lnTo>
                  <a:lnTo>
                    <a:pt x="0" y="228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8113"/>
            <p:cNvSpPr/>
            <p:nvPr/>
          </p:nvSpPr>
          <p:spPr>
            <a:xfrm>
              <a:off x="7162800" y="2540000"/>
              <a:ext cx="609600" cy="685800"/>
            </a:xfrm>
            <a:custGeom>
              <a:avLst/>
              <a:gdLst/>
              <a:ahLst/>
              <a:cxnLst/>
              <a:rect l="0" t="0" r="0" b="0"/>
              <a:pathLst>
                <a:path w="609600" h="685800">
                  <a:moveTo>
                    <a:pt x="0" y="0"/>
                  </a:moveTo>
                  <a:lnTo>
                    <a:pt x="609600" y="0"/>
                  </a:lnTo>
                  <a:lnTo>
                    <a:pt x="60960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8114"/>
            <p:cNvSpPr/>
            <p:nvPr/>
          </p:nvSpPr>
          <p:spPr>
            <a:xfrm>
              <a:off x="7772400" y="1244600"/>
              <a:ext cx="685800" cy="457200"/>
            </a:xfrm>
            <a:custGeom>
              <a:avLst/>
              <a:gdLst/>
              <a:ahLst/>
              <a:cxnLst/>
              <a:rect l="0" t="0" r="0" b="0"/>
              <a:pathLst>
                <a:path w="685800" h="457200">
                  <a:moveTo>
                    <a:pt x="0" y="0"/>
                  </a:moveTo>
                  <a:lnTo>
                    <a:pt x="685800" y="0"/>
                  </a:lnTo>
                  <a:lnTo>
                    <a:pt x="6858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8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8115"/>
            <p:cNvSpPr/>
            <p:nvPr/>
          </p:nvSpPr>
          <p:spPr>
            <a:xfrm>
              <a:off x="7620000" y="1397000"/>
              <a:ext cx="685800" cy="457200"/>
            </a:xfrm>
            <a:custGeom>
              <a:avLst/>
              <a:gdLst/>
              <a:ahLst/>
              <a:cxnLst/>
              <a:rect l="0" t="0" r="0" b="0"/>
              <a:pathLst>
                <a:path w="685800" h="457200">
                  <a:moveTo>
                    <a:pt x="0" y="0"/>
                  </a:moveTo>
                  <a:lnTo>
                    <a:pt x="685800" y="0"/>
                  </a:lnTo>
                  <a:lnTo>
                    <a:pt x="6858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8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18116"/>
            <p:cNvSpPr/>
            <p:nvPr/>
          </p:nvSpPr>
          <p:spPr>
            <a:xfrm>
              <a:off x="7391400" y="1549400"/>
              <a:ext cx="685800" cy="457200"/>
            </a:xfrm>
            <a:custGeom>
              <a:avLst/>
              <a:gdLst/>
              <a:ahLst/>
              <a:cxnLst/>
              <a:rect l="0" t="0" r="0" b="0"/>
              <a:pathLst>
                <a:path w="685800" h="457200">
                  <a:moveTo>
                    <a:pt x="0" y="0"/>
                  </a:moveTo>
                  <a:lnTo>
                    <a:pt x="685800" y="0"/>
                  </a:lnTo>
                  <a:lnTo>
                    <a:pt x="6858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8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18117"/>
            <p:cNvSpPr/>
            <p:nvPr/>
          </p:nvSpPr>
          <p:spPr>
            <a:xfrm>
              <a:off x="7162800" y="1701800"/>
              <a:ext cx="685800" cy="457200"/>
            </a:xfrm>
            <a:custGeom>
              <a:avLst/>
              <a:gdLst/>
              <a:ahLst/>
              <a:cxnLst/>
              <a:rect l="0" t="0" r="0" b="0"/>
              <a:pathLst>
                <a:path w="685800" h="457200">
                  <a:moveTo>
                    <a:pt x="0" y="0"/>
                  </a:moveTo>
                  <a:lnTo>
                    <a:pt x="685800" y="0"/>
                  </a:lnTo>
                  <a:lnTo>
                    <a:pt x="6858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18118"/>
            <p:cNvSpPr/>
            <p:nvPr/>
          </p:nvSpPr>
          <p:spPr>
            <a:xfrm>
              <a:off x="7772400" y="2540000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18119"/>
            <p:cNvSpPr/>
            <p:nvPr/>
          </p:nvSpPr>
          <p:spPr>
            <a:xfrm>
              <a:off x="4953000" y="1092200"/>
              <a:ext cx="1600200" cy="2286000"/>
            </a:xfrm>
            <a:custGeom>
              <a:avLst/>
              <a:gdLst/>
              <a:ahLst/>
              <a:cxnLst/>
              <a:rect l="0" t="0" r="0" b="0"/>
              <a:pathLst>
                <a:path w="1600200" h="2286000">
                  <a:moveTo>
                    <a:pt x="0" y="0"/>
                  </a:moveTo>
                  <a:lnTo>
                    <a:pt x="1600200" y="0"/>
                  </a:lnTo>
                  <a:lnTo>
                    <a:pt x="1600200" y="2286000"/>
                  </a:lnTo>
                  <a:lnTo>
                    <a:pt x="0" y="228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8120"/>
            <p:cNvSpPr/>
            <p:nvPr/>
          </p:nvSpPr>
          <p:spPr>
            <a:xfrm>
              <a:off x="5105400" y="2540000"/>
              <a:ext cx="609600" cy="685800"/>
            </a:xfrm>
            <a:custGeom>
              <a:avLst/>
              <a:gdLst/>
              <a:ahLst/>
              <a:cxnLst/>
              <a:rect l="0" t="0" r="0" b="0"/>
              <a:pathLst>
                <a:path w="609600" h="685800">
                  <a:moveTo>
                    <a:pt x="0" y="0"/>
                  </a:moveTo>
                  <a:lnTo>
                    <a:pt x="609600" y="0"/>
                  </a:lnTo>
                  <a:lnTo>
                    <a:pt x="60960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18121"/>
            <p:cNvSpPr/>
            <p:nvPr/>
          </p:nvSpPr>
          <p:spPr>
            <a:xfrm>
              <a:off x="5715000" y="1244600"/>
              <a:ext cx="685800" cy="457200"/>
            </a:xfrm>
            <a:custGeom>
              <a:avLst/>
              <a:gdLst/>
              <a:ahLst/>
              <a:cxnLst/>
              <a:rect l="0" t="0" r="0" b="0"/>
              <a:pathLst>
                <a:path w="685800" h="457200">
                  <a:moveTo>
                    <a:pt x="0" y="0"/>
                  </a:moveTo>
                  <a:lnTo>
                    <a:pt x="685800" y="0"/>
                  </a:lnTo>
                  <a:lnTo>
                    <a:pt x="6858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8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18122"/>
            <p:cNvSpPr/>
            <p:nvPr/>
          </p:nvSpPr>
          <p:spPr>
            <a:xfrm>
              <a:off x="5562600" y="1397000"/>
              <a:ext cx="685800" cy="457200"/>
            </a:xfrm>
            <a:custGeom>
              <a:avLst/>
              <a:gdLst/>
              <a:ahLst/>
              <a:cxnLst/>
              <a:rect l="0" t="0" r="0" b="0"/>
              <a:pathLst>
                <a:path w="685800" h="457200">
                  <a:moveTo>
                    <a:pt x="0" y="0"/>
                  </a:moveTo>
                  <a:lnTo>
                    <a:pt x="685800" y="0"/>
                  </a:lnTo>
                  <a:lnTo>
                    <a:pt x="6858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8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8123"/>
            <p:cNvSpPr/>
            <p:nvPr/>
          </p:nvSpPr>
          <p:spPr>
            <a:xfrm>
              <a:off x="5334000" y="1549400"/>
              <a:ext cx="685800" cy="457200"/>
            </a:xfrm>
            <a:custGeom>
              <a:avLst/>
              <a:gdLst/>
              <a:ahLst/>
              <a:cxnLst/>
              <a:rect l="0" t="0" r="0" b="0"/>
              <a:pathLst>
                <a:path w="685800" h="457200">
                  <a:moveTo>
                    <a:pt x="0" y="0"/>
                  </a:moveTo>
                  <a:lnTo>
                    <a:pt x="685800" y="0"/>
                  </a:lnTo>
                  <a:lnTo>
                    <a:pt x="6858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8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18124"/>
            <p:cNvSpPr/>
            <p:nvPr/>
          </p:nvSpPr>
          <p:spPr>
            <a:xfrm>
              <a:off x="5105400" y="1701800"/>
              <a:ext cx="685800" cy="457200"/>
            </a:xfrm>
            <a:custGeom>
              <a:avLst/>
              <a:gdLst/>
              <a:ahLst/>
              <a:cxnLst/>
              <a:rect l="0" t="0" r="0" b="0"/>
              <a:pathLst>
                <a:path w="685800" h="457200">
                  <a:moveTo>
                    <a:pt x="0" y="0"/>
                  </a:moveTo>
                  <a:lnTo>
                    <a:pt x="685800" y="0"/>
                  </a:lnTo>
                  <a:lnTo>
                    <a:pt x="6858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18125"/>
            <p:cNvSpPr/>
            <p:nvPr/>
          </p:nvSpPr>
          <p:spPr>
            <a:xfrm>
              <a:off x="5715000" y="2540000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8126"/>
            <p:cNvSpPr/>
            <p:nvPr/>
          </p:nvSpPr>
          <p:spPr>
            <a:xfrm>
              <a:off x="2895600" y="1092200"/>
              <a:ext cx="1600200" cy="2438400"/>
            </a:xfrm>
            <a:custGeom>
              <a:avLst/>
              <a:gdLst/>
              <a:ahLst/>
              <a:cxnLst/>
              <a:rect l="0" t="0" r="0" b="0"/>
              <a:pathLst>
                <a:path w="1600200" h="2438400">
                  <a:moveTo>
                    <a:pt x="0" y="0"/>
                  </a:moveTo>
                  <a:lnTo>
                    <a:pt x="1600200" y="0"/>
                  </a:lnTo>
                  <a:lnTo>
                    <a:pt x="1600200" y="2438400"/>
                  </a:lnTo>
                  <a:lnTo>
                    <a:pt x="0" y="2438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18127"/>
            <p:cNvSpPr/>
            <p:nvPr/>
          </p:nvSpPr>
          <p:spPr>
            <a:xfrm>
              <a:off x="3048000" y="2692400"/>
              <a:ext cx="609600" cy="685800"/>
            </a:xfrm>
            <a:custGeom>
              <a:avLst/>
              <a:gdLst/>
              <a:ahLst/>
              <a:cxnLst/>
              <a:rect l="0" t="0" r="0" b="0"/>
              <a:pathLst>
                <a:path w="609600" h="685800">
                  <a:moveTo>
                    <a:pt x="0" y="0"/>
                  </a:moveTo>
                  <a:lnTo>
                    <a:pt x="609600" y="0"/>
                  </a:lnTo>
                  <a:lnTo>
                    <a:pt x="60960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18128"/>
            <p:cNvSpPr/>
            <p:nvPr/>
          </p:nvSpPr>
          <p:spPr>
            <a:xfrm>
              <a:off x="3048000" y="1854200"/>
              <a:ext cx="1295400" cy="457200"/>
            </a:xfrm>
            <a:custGeom>
              <a:avLst/>
              <a:gdLst/>
              <a:ahLst/>
              <a:cxnLst/>
              <a:rect l="0" t="0" r="0" b="0"/>
              <a:pathLst>
                <a:path w="1295400" h="457200">
                  <a:moveTo>
                    <a:pt x="0" y="0"/>
                  </a:moveTo>
                  <a:lnTo>
                    <a:pt x="1295400" y="0"/>
                  </a:lnTo>
                  <a:lnTo>
                    <a:pt x="12954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18129"/>
            <p:cNvSpPr/>
            <p:nvPr/>
          </p:nvSpPr>
          <p:spPr>
            <a:xfrm>
              <a:off x="3657600" y="2692400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18130"/>
            <p:cNvSpPr/>
            <p:nvPr/>
          </p:nvSpPr>
          <p:spPr>
            <a:xfrm>
              <a:off x="3048000" y="1168400"/>
              <a:ext cx="1295400" cy="609600"/>
            </a:xfrm>
            <a:custGeom>
              <a:avLst/>
              <a:gdLst/>
              <a:ahLst/>
              <a:cxnLst/>
              <a:rect l="0" t="0" r="0" b="0"/>
              <a:pathLst>
                <a:path w="1295400" h="609600">
                  <a:moveTo>
                    <a:pt x="0" y="0"/>
                  </a:moveTo>
                  <a:lnTo>
                    <a:pt x="1295400" y="0"/>
                  </a:lnTo>
                  <a:lnTo>
                    <a:pt x="1295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>
                <a:alpha val="100000"/>
              </a:srgbClr>
            </a:solidFill>
            <a:ln w="9525" cap="flat" cmpd="sng">
              <a:solidFill>
                <a:srgbClr val="FF99CC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18131"/>
            <p:cNvSpPr/>
            <p:nvPr/>
          </p:nvSpPr>
          <p:spPr>
            <a:xfrm>
              <a:off x="4502315" y="2611489"/>
              <a:ext cx="222084" cy="1757311"/>
            </a:xfrm>
            <a:custGeom>
              <a:avLst/>
              <a:gdLst/>
              <a:ahLst/>
              <a:cxnLst/>
              <a:rect l="0" t="0" r="0" b="0"/>
              <a:pathLst>
                <a:path w="222084" h="1757311">
                  <a:moveTo>
                    <a:pt x="222084" y="1757311"/>
                  </a:moveTo>
                  <a:cubicBezTo>
                    <a:pt x="222084" y="878649"/>
                    <a:pt x="126834" y="0"/>
                    <a:pt x="31584" y="0"/>
                  </a:cubicBezTo>
                  <a:cubicBezTo>
                    <a:pt x="21005" y="0"/>
                    <a:pt x="10439" y="25"/>
                    <a:pt x="0" y="76"/>
                  </a:cubicBezTo>
                </a:path>
              </a:pathLst>
            </a:custGeom>
            <a:noFill/>
            <a:ln w="6350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18132"/>
            <p:cNvSpPr/>
            <p:nvPr/>
          </p:nvSpPr>
          <p:spPr>
            <a:xfrm>
              <a:off x="4343405" y="2515430"/>
              <a:ext cx="193192" cy="190423"/>
            </a:xfrm>
            <a:custGeom>
              <a:avLst/>
              <a:gdLst/>
              <a:ahLst/>
              <a:cxnLst/>
              <a:rect l="0" t="0" r="0" b="0"/>
              <a:pathLst>
                <a:path w="193192" h="190423">
                  <a:moveTo>
                    <a:pt x="193192" y="190423"/>
                  </a:moveTo>
                  <a:lnTo>
                    <a:pt x="0" y="100774"/>
                  </a:lnTo>
                  <a:lnTo>
                    <a:pt x="187630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8133"/>
            <p:cNvSpPr/>
            <p:nvPr/>
          </p:nvSpPr>
          <p:spPr>
            <a:xfrm>
              <a:off x="3962400" y="3302000"/>
              <a:ext cx="1498" cy="2736850"/>
            </a:xfrm>
            <a:custGeom>
              <a:avLst/>
              <a:gdLst/>
              <a:ahLst/>
              <a:cxnLst/>
              <a:rect l="0" t="0" r="0" b="0"/>
              <a:pathLst>
                <a:path w="1498" h="2736850">
                  <a:moveTo>
                    <a:pt x="0" y="0"/>
                  </a:moveTo>
                  <a:lnTo>
                    <a:pt x="1498" y="2736850"/>
                  </a:lnTo>
                </a:path>
              </a:pathLst>
            </a:custGeom>
            <a:noFill/>
            <a:ln w="6350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18134"/>
            <p:cNvSpPr/>
            <p:nvPr/>
          </p:nvSpPr>
          <p:spPr>
            <a:xfrm>
              <a:off x="3868642" y="6007052"/>
              <a:ext cx="190500" cy="190550"/>
            </a:xfrm>
            <a:custGeom>
              <a:avLst/>
              <a:gdLst/>
              <a:ahLst/>
              <a:cxnLst/>
              <a:rect l="0" t="0" r="0" b="0"/>
              <a:pathLst>
                <a:path w="190500" h="190550">
                  <a:moveTo>
                    <a:pt x="190500" y="0"/>
                  </a:moveTo>
                  <a:lnTo>
                    <a:pt x="95352" y="19055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18135"/>
            <p:cNvSpPr/>
            <p:nvPr/>
          </p:nvSpPr>
          <p:spPr>
            <a:xfrm>
              <a:off x="6019800" y="3073400"/>
              <a:ext cx="228600" cy="1524000"/>
            </a:xfrm>
            <a:custGeom>
              <a:avLst/>
              <a:gdLst/>
              <a:ahLst/>
              <a:cxnLst/>
              <a:rect l="0" t="0" r="0" b="0"/>
              <a:pathLst>
                <a:path w="228600" h="1524000">
                  <a:moveTo>
                    <a:pt x="228600" y="0"/>
                  </a:moveTo>
                  <a:cubicBezTo>
                    <a:pt x="228600" y="381000"/>
                    <a:pt x="171450" y="762000"/>
                    <a:pt x="114300" y="762000"/>
                  </a:cubicBezTo>
                  <a:cubicBezTo>
                    <a:pt x="57150" y="762000"/>
                    <a:pt x="0" y="1143000"/>
                    <a:pt x="0" y="1524000"/>
                  </a:cubicBezTo>
                </a:path>
              </a:pathLst>
            </a:custGeom>
            <a:noFill/>
            <a:ln w="6350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18136"/>
            <p:cNvSpPr/>
            <p:nvPr/>
          </p:nvSpPr>
          <p:spPr>
            <a:xfrm>
              <a:off x="4953000" y="4597400"/>
              <a:ext cx="3124200" cy="0"/>
            </a:xfrm>
            <a:custGeom>
              <a:avLst/>
              <a:gdLst/>
              <a:ahLst/>
              <a:cxnLst/>
              <a:rect l="0" t="0" r="0" b="0"/>
              <a:pathLst>
                <a:path w="3124200">
                  <a:moveTo>
                    <a:pt x="0" y="0"/>
                  </a:moveTo>
                  <a:lnTo>
                    <a:pt x="3124200" y="0"/>
                  </a:lnTo>
                </a:path>
              </a:pathLst>
            </a:custGeom>
            <a:noFill/>
            <a:ln w="6350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18137"/>
            <p:cNvSpPr/>
            <p:nvPr/>
          </p:nvSpPr>
          <p:spPr>
            <a:xfrm>
              <a:off x="8077200" y="3073400"/>
              <a:ext cx="228600" cy="1524000"/>
            </a:xfrm>
            <a:custGeom>
              <a:avLst/>
              <a:gdLst/>
              <a:ahLst/>
              <a:cxnLst/>
              <a:rect l="0" t="0" r="0" b="0"/>
              <a:pathLst>
                <a:path w="228600" h="1524000">
                  <a:moveTo>
                    <a:pt x="228600" y="0"/>
                  </a:moveTo>
                  <a:cubicBezTo>
                    <a:pt x="228600" y="381000"/>
                    <a:pt x="171450" y="762000"/>
                    <a:pt x="114300" y="762000"/>
                  </a:cubicBezTo>
                  <a:cubicBezTo>
                    <a:pt x="57150" y="762000"/>
                    <a:pt x="0" y="1143000"/>
                    <a:pt x="0" y="1524000"/>
                  </a:cubicBezTo>
                </a:path>
              </a:pathLst>
            </a:custGeom>
            <a:noFill/>
            <a:ln w="6350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18138"/>
            <p:cNvSpPr/>
            <p:nvPr/>
          </p:nvSpPr>
          <p:spPr>
            <a:xfrm>
              <a:off x="3048000" y="2463800"/>
              <a:ext cx="1295400" cy="228600"/>
            </a:xfrm>
            <a:custGeom>
              <a:avLst/>
              <a:gdLst/>
              <a:ahLst/>
              <a:cxnLst/>
              <a:rect l="0" t="0" r="0" b="0"/>
              <a:pathLst>
                <a:path w="1295400" h="228600">
                  <a:moveTo>
                    <a:pt x="0" y="0"/>
                  </a:moveTo>
                  <a:lnTo>
                    <a:pt x="1295400" y="0"/>
                  </a:lnTo>
                  <a:lnTo>
                    <a:pt x="1295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9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18139"/>
            <p:cNvSpPr/>
            <p:nvPr/>
          </p:nvSpPr>
          <p:spPr>
            <a:xfrm>
              <a:off x="4708525" y="4216400"/>
              <a:ext cx="438150" cy="381000"/>
            </a:xfrm>
            <a:custGeom>
              <a:avLst/>
              <a:gdLst/>
              <a:ahLst/>
              <a:cxnLst/>
              <a:rect l="0" t="0" r="0" b="0"/>
              <a:pathLst>
                <a:path w="438150" h="381000">
                  <a:moveTo>
                    <a:pt x="438150" y="381000"/>
                  </a:moveTo>
                  <a:cubicBezTo>
                    <a:pt x="219075" y="381000"/>
                    <a:pt x="0" y="285750"/>
                    <a:pt x="0" y="190500"/>
                  </a:cubicBezTo>
                  <a:cubicBezTo>
                    <a:pt x="0" y="95250"/>
                    <a:pt x="7938" y="0"/>
                    <a:pt x="15875" y="0"/>
                  </a:cubicBezTo>
                </a:path>
              </a:pathLst>
            </a:custGeom>
            <a:noFill/>
            <a:ln w="63500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18140"/>
            <p:cNvSpPr/>
            <p:nvPr/>
          </p:nvSpPr>
          <p:spPr>
            <a:xfrm>
              <a:off x="1828800" y="4521200"/>
              <a:ext cx="779741" cy="239534"/>
            </a:xfrm>
            <a:custGeom>
              <a:avLst/>
              <a:gdLst/>
              <a:ahLst/>
              <a:cxnLst/>
              <a:rect l="0" t="0" r="0" b="0"/>
              <a:pathLst>
                <a:path w="779741" h="239534">
                  <a:moveTo>
                    <a:pt x="0" y="0"/>
                  </a:moveTo>
                  <a:lnTo>
                    <a:pt x="779741" y="239534"/>
                  </a:lnTo>
                </a:path>
              </a:pathLst>
            </a:custGeom>
            <a:noFill/>
            <a:ln w="889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18141"/>
            <p:cNvSpPr/>
            <p:nvPr/>
          </p:nvSpPr>
          <p:spPr>
            <a:xfrm>
              <a:off x="2526880" y="4620201"/>
              <a:ext cx="294105" cy="254939"/>
            </a:xfrm>
            <a:custGeom>
              <a:avLst/>
              <a:gdLst/>
              <a:ahLst/>
              <a:cxnLst/>
              <a:rect l="0" t="0" r="0" b="0"/>
              <a:pathLst>
                <a:path w="294105" h="254939">
                  <a:moveTo>
                    <a:pt x="78333" y="0"/>
                  </a:moveTo>
                  <a:lnTo>
                    <a:pt x="294105" y="205803"/>
                  </a:lnTo>
                  <a:lnTo>
                    <a:pt x="0" y="254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18142"/>
            <p:cNvSpPr/>
            <p:nvPr/>
          </p:nvSpPr>
          <p:spPr>
            <a:xfrm>
              <a:off x="1981200" y="2501037"/>
              <a:ext cx="588454" cy="470763"/>
            </a:xfrm>
            <a:custGeom>
              <a:avLst/>
              <a:gdLst/>
              <a:ahLst/>
              <a:cxnLst/>
              <a:rect l="0" t="0" r="0" b="0"/>
              <a:pathLst>
                <a:path w="588454" h="470763">
                  <a:moveTo>
                    <a:pt x="0" y="470763"/>
                  </a:moveTo>
                  <a:lnTo>
                    <a:pt x="588454" y="0"/>
                  </a:lnTo>
                </a:path>
              </a:pathLst>
            </a:custGeom>
            <a:noFill/>
            <a:ln w="889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18143"/>
            <p:cNvSpPr/>
            <p:nvPr/>
          </p:nvSpPr>
          <p:spPr>
            <a:xfrm>
              <a:off x="2451636" y="2362206"/>
              <a:ext cx="291566" cy="270725"/>
            </a:xfrm>
            <a:custGeom>
              <a:avLst/>
              <a:gdLst/>
              <a:ahLst/>
              <a:cxnLst/>
              <a:rect l="0" t="0" r="0" b="0"/>
              <a:pathLst>
                <a:path w="291566" h="270725">
                  <a:moveTo>
                    <a:pt x="0" y="62458"/>
                  </a:moveTo>
                  <a:lnTo>
                    <a:pt x="291566" y="0"/>
                  </a:lnTo>
                  <a:lnTo>
                    <a:pt x="166598" y="2707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18144"/>
            <p:cNvSpPr/>
            <p:nvPr/>
          </p:nvSpPr>
          <p:spPr>
            <a:xfrm>
              <a:off x="1909610" y="2586229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141732" y="213360"/>
                  </a:moveTo>
                  <a:lnTo>
                    <a:pt x="0" y="213360"/>
                  </a:lnTo>
                  <a:lnTo>
                    <a:pt x="0" y="0"/>
                  </a:lnTo>
                  <a:lnTo>
                    <a:pt x="141732" y="0"/>
                  </a:lnTo>
                  <a:lnTo>
                    <a:pt x="141732" y="2133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18148"/>
            <p:cNvSpPr/>
            <p:nvPr/>
          </p:nvSpPr>
          <p:spPr>
            <a:xfrm>
              <a:off x="4778406" y="4623915"/>
              <a:ext cx="2123402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2004" b="0" i="0" spc="0" baseline="0" dirty="0"/>
                <a:t>(Thin)</a:t>
              </a:r>
              <a:r>
                <a:rPr lang="en-US" sz="2004" b="0" i="0" spc="-42" baseline="0" dirty="0"/>
                <a:t> </a:t>
              </a:r>
              <a:r>
                <a:rPr lang="en-US" sz="2004" b="0" i="0" spc="0" baseline="0" dirty="0"/>
                <a:t>Hypervisor</a:t>
              </a:r>
            </a:p>
          </p:txBody>
        </p:sp>
        <p:sp>
          <p:nvSpPr>
            <p:cNvPr id="51" name="Rectangle 18149"/>
            <p:cNvSpPr/>
            <p:nvPr/>
          </p:nvSpPr>
          <p:spPr>
            <a:xfrm>
              <a:off x="5067934" y="6147915"/>
              <a:ext cx="1477264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2004" b="0" i="0" spc="0" baseline="0" dirty="0"/>
                <a:t>PC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Platform</a:t>
              </a:r>
            </a:p>
          </p:txBody>
        </p:sp>
        <p:sp>
          <p:nvSpPr>
            <p:cNvPr id="52" name="Rectangle 18150"/>
            <p:cNvSpPr/>
            <p:nvPr/>
          </p:nvSpPr>
          <p:spPr>
            <a:xfrm>
              <a:off x="7338693" y="2721589"/>
              <a:ext cx="253274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OS</a:t>
              </a:r>
            </a:p>
          </p:txBody>
        </p:sp>
        <p:sp>
          <p:nvSpPr>
            <p:cNvPr id="53" name="Rectangle 18151"/>
            <p:cNvSpPr/>
            <p:nvPr/>
          </p:nvSpPr>
          <p:spPr>
            <a:xfrm>
              <a:off x="7302150" y="1769089"/>
              <a:ext cx="418384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Apps</a:t>
              </a:r>
            </a:p>
          </p:txBody>
        </p:sp>
        <p:sp>
          <p:nvSpPr>
            <p:cNvPr id="54" name="Rectangle 18152"/>
            <p:cNvSpPr/>
            <p:nvPr/>
          </p:nvSpPr>
          <p:spPr>
            <a:xfrm>
              <a:off x="5281293" y="2721589"/>
              <a:ext cx="3048912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2660903" algn="l"/>
                </a:tabLst>
              </a:pPr>
              <a:r>
                <a:rPr lang="en-US" sz="1403" b="0" i="0" spc="0" baseline="0" dirty="0"/>
                <a:t>OS	DDs</a:t>
              </a:r>
            </a:p>
          </p:txBody>
        </p:sp>
        <p:sp>
          <p:nvSpPr>
            <p:cNvPr id="55" name="Rectangle 18153"/>
            <p:cNvSpPr/>
            <p:nvPr/>
          </p:nvSpPr>
          <p:spPr>
            <a:xfrm>
              <a:off x="5244750" y="1769089"/>
              <a:ext cx="418384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Apps</a:t>
              </a:r>
            </a:p>
          </p:txBody>
        </p:sp>
        <p:sp>
          <p:nvSpPr>
            <p:cNvPr id="56" name="Rectangle 18154"/>
            <p:cNvSpPr/>
            <p:nvPr/>
          </p:nvSpPr>
          <p:spPr>
            <a:xfrm>
              <a:off x="5884797" y="2721589"/>
              <a:ext cx="362279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DDs</a:t>
              </a:r>
            </a:p>
          </p:txBody>
        </p:sp>
        <p:sp>
          <p:nvSpPr>
            <p:cNvPr id="57" name="Rectangle 18155"/>
            <p:cNvSpPr/>
            <p:nvPr/>
          </p:nvSpPr>
          <p:spPr>
            <a:xfrm>
              <a:off x="3223893" y="2873989"/>
              <a:ext cx="253274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OS</a:t>
              </a:r>
            </a:p>
          </p:txBody>
        </p:sp>
        <p:sp>
          <p:nvSpPr>
            <p:cNvPr id="58" name="Rectangle 18156"/>
            <p:cNvSpPr/>
            <p:nvPr/>
          </p:nvSpPr>
          <p:spPr>
            <a:xfrm>
              <a:off x="3368673" y="1921489"/>
              <a:ext cx="649217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Console</a:t>
              </a:r>
            </a:p>
          </p:txBody>
        </p:sp>
        <p:sp>
          <p:nvSpPr>
            <p:cNvPr id="59" name="Rectangle 18157"/>
            <p:cNvSpPr/>
            <p:nvPr/>
          </p:nvSpPr>
          <p:spPr>
            <a:xfrm>
              <a:off x="3827397" y="2873989"/>
              <a:ext cx="362279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DDs</a:t>
              </a:r>
            </a:p>
          </p:txBody>
        </p:sp>
        <p:sp>
          <p:nvSpPr>
            <p:cNvPr id="60" name="Rectangle 18158"/>
            <p:cNvSpPr/>
            <p:nvPr/>
          </p:nvSpPr>
          <p:spPr>
            <a:xfrm>
              <a:off x="3304698" y="1183873"/>
              <a:ext cx="840871" cy="4723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Pri</a:t>
              </a:r>
              <a:r>
                <a:rPr lang="en-US" sz="1403" b="0" i="0" spc="-18" baseline="0" dirty="0"/>
                <a:t>v</a:t>
              </a:r>
              <a:r>
                <a:rPr lang="en-US" sz="1403" b="0" i="0" spc="0" baseline="0" dirty="0"/>
                <a:t>ileged</a:t>
              </a:r>
            </a:p>
            <a:p>
              <a:pPr marL="172245">
                <a:lnSpc>
                  <a:spcPts val="2016"/>
                </a:lnSpc>
              </a:pPr>
              <a:r>
                <a:rPr lang="en-US" sz="1403" b="0" i="0" spc="0" baseline="0" dirty="0"/>
                <a:t>guest</a:t>
              </a:r>
            </a:p>
          </p:txBody>
        </p:sp>
        <p:sp>
          <p:nvSpPr>
            <p:cNvPr id="61" name="Rectangle 18159"/>
            <p:cNvSpPr/>
            <p:nvPr/>
          </p:nvSpPr>
          <p:spPr>
            <a:xfrm>
              <a:off x="1953196" y="1215113"/>
              <a:ext cx="843244" cy="68826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3" dirty="0" smtClean="0"/>
                <a:t>S</a:t>
              </a:r>
              <a:r>
                <a:rPr lang="en-US" sz="1403" b="0" i="0" spc="0" baseline="0" dirty="0" smtClean="0"/>
                <a:t>er</a:t>
              </a:r>
              <a:r>
                <a:rPr lang="en-US" sz="1403" b="0" i="0" spc="-18" baseline="0" dirty="0" smtClean="0"/>
                <a:t>v</a:t>
              </a:r>
              <a:r>
                <a:rPr lang="en-US" sz="1403" b="0" i="0" spc="0" baseline="0" dirty="0" smtClean="0"/>
                <a:t>ice</a:t>
              </a:r>
            </a:p>
            <a:p>
              <a:pPr algn="ctr"/>
              <a:r>
                <a:rPr lang="en-US" sz="1403" b="0" i="0" spc="0" baseline="0" dirty="0" smtClean="0"/>
                <a:t>Operatin</a:t>
              </a:r>
              <a:r>
                <a:rPr lang="en-US" sz="1403" b="0" i="0" spc="-12" baseline="0" dirty="0" smtClean="0"/>
                <a:t>g</a:t>
              </a:r>
              <a:endParaRPr lang="en-US" sz="1403" spc="-42" dirty="0"/>
            </a:p>
            <a:p>
              <a:pPr algn="ctr">
                <a:lnSpc>
                  <a:spcPts val="2016"/>
                </a:lnSpc>
              </a:pPr>
              <a:r>
                <a:rPr lang="en-US" sz="1403" b="0" i="0" spc="0" baseline="0" dirty="0" smtClean="0"/>
                <a:t>S</a:t>
              </a:r>
              <a:r>
                <a:rPr lang="en-US" sz="1403" b="0" i="0" spc="-18" baseline="0" dirty="0" smtClean="0"/>
                <a:t>y</a:t>
              </a:r>
              <a:r>
                <a:rPr lang="en-US" sz="1403" b="0" i="0" spc="0" baseline="0" dirty="0" smtClean="0"/>
                <a:t>stem</a:t>
              </a:r>
              <a:endParaRPr lang="en-US" sz="1403" b="0" i="0" spc="0" baseline="0" dirty="0"/>
            </a:p>
          </p:txBody>
        </p:sp>
        <p:sp>
          <p:nvSpPr>
            <p:cNvPr id="62" name="Rectangle 18160"/>
            <p:cNvSpPr/>
            <p:nvPr/>
          </p:nvSpPr>
          <p:spPr>
            <a:xfrm>
              <a:off x="3051651" y="2440605"/>
              <a:ext cx="1427827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0" i="0" spc="-20" baseline="0" dirty="0"/>
                <a:t>V</a:t>
              </a:r>
              <a:r>
                <a:rPr lang="en-US" sz="1200" b="0" i="0" spc="0" baseline="0" dirty="0"/>
                <a:t>irtuali</a:t>
              </a:r>
              <a:r>
                <a:rPr lang="en-US" sz="1200" b="0" i="0" spc="-11" baseline="0" dirty="0"/>
                <a:t>z</a:t>
              </a:r>
              <a:r>
                <a:rPr lang="en-US" sz="1200" b="0" i="0" spc="0" baseline="0" dirty="0"/>
                <a:t>ation</a:t>
              </a:r>
              <a:r>
                <a:rPr lang="en-US" sz="1200" b="0" i="0" spc="-45" baseline="0" dirty="0"/>
                <a:t> </a:t>
              </a:r>
              <a:r>
                <a:rPr lang="en-US" sz="1200" b="0" i="0" spc="0" baseline="0" dirty="0"/>
                <a:t>Stack</a:t>
              </a:r>
            </a:p>
          </p:txBody>
        </p:sp>
        <p:sp>
          <p:nvSpPr>
            <p:cNvPr id="63" name="Rectangle 18161"/>
            <p:cNvSpPr/>
            <p:nvPr/>
          </p:nvSpPr>
          <p:spPr>
            <a:xfrm>
              <a:off x="242252" y="2850734"/>
              <a:ext cx="1816203" cy="147732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2400" b="0" i="0" spc="0" baseline="0" dirty="0"/>
                <a:t>Where does </a:t>
              </a:r>
            </a:p>
            <a:p>
              <a:pPr marL="0"/>
              <a:r>
                <a:rPr lang="en-US" sz="2400" b="0" i="0" spc="0" baseline="0" dirty="0"/>
                <a:t>the</a:t>
              </a:r>
              <a:r>
                <a:rPr lang="en-US" sz="2400" b="0" i="0" spc="-151" baseline="0" dirty="0"/>
                <a:t> </a:t>
              </a:r>
              <a:r>
                <a:rPr lang="en-US" sz="2400" b="0" i="0" spc="0" baseline="0" dirty="0"/>
                <a:t>APIC </a:t>
              </a:r>
            </a:p>
            <a:p>
              <a:pPr marL="0"/>
              <a:r>
                <a:rPr lang="en-US" sz="2400" b="0" i="0" spc="0" baseline="0" dirty="0"/>
                <a:t>device model</a:t>
              </a:r>
            </a:p>
            <a:p>
              <a:pPr marL="0"/>
              <a:r>
                <a:rPr lang="en-US" sz="2400" b="0" i="0" spc="0" baseline="0" dirty="0" smtClean="0"/>
                <a:t>belong?</a:t>
              </a:r>
              <a:endParaRPr lang="en-US" sz="2400" b="0" i="0" spc="0" baseline="0" dirty="0"/>
            </a:p>
          </p:txBody>
        </p:sp>
        <p:sp>
          <p:nvSpPr>
            <p:cNvPr id="64" name="Rectangle 18162"/>
            <p:cNvSpPr/>
            <p:nvPr/>
          </p:nvSpPr>
          <p:spPr>
            <a:xfrm>
              <a:off x="205929" y="4670425"/>
              <a:ext cx="2105320" cy="145770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The</a:t>
              </a:r>
              <a:r>
                <a:rPr lang="en-US" sz="1403" b="0" i="0" spc="-30" baseline="0" dirty="0"/>
                <a:t> </a:t>
              </a:r>
              <a:r>
                <a:rPr lang="en-US" sz="1403" b="0" i="0" spc="0" baseline="0" dirty="0"/>
                <a:t>ser</a:t>
              </a:r>
              <a:r>
                <a:rPr lang="en-US" sz="1403" b="0" i="0" spc="-18" baseline="0" dirty="0"/>
                <a:t>v</a:t>
              </a:r>
              <a:r>
                <a:rPr lang="en-US" sz="1403" b="0" i="0" spc="0" baseline="0" dirty="0"/>
                <a:t>ice</a:t>
              </a:r>
              <a:r>
                <a:rPr lang="en-US" sz="1403" b="0" i="0" spc="-18" baseline="0" dirty="0"/>
                <a:t> </a:t>
              </a:r>
              <a:r>
                <a:rPr lang="en-US" sz="1403" b="0" i="0" spc="0" baseline="0" dirty="0"/>
                <a:t>operating</a:t>
              </a:r>
              <a:r>
                <a:rPr lang="en-US" sz="1403" b="0" i="0" spc="-42" baseline="0" dirty="0"/>
                <a:t> </a:t>
              </a:r>
              <a:r>
                <a:rPr lang="en-US" sz="1403" b="0" i="0" spc="0" baseline="0" dirty="0"/>
                <a:t>is</a:t>
              </a:r>
            </a:p>
            <a:p>
              <a:pPr marL="0">
                <a:lnSpc>
                  <a:spcPts val="2016"/>
                </a:lnSpc>
              </a:pPr>
              <a:r>
                <a:rPr lang="en-US" sz="1403" b="0" i="0" spc="0" baseline="0" dirty="0"/>
                <a:t>good</a:t>
              </a:r>
              <a:r>
                <a:rPr lang="en-US" sz="1403" b="0" i="0" spc="-30" baseline="0" dirty="0"/>
                <a:t> </a:t>
              </a:r>
              <a:r>
                <a:rPr lang="en-US" sz="1403" b="0" i="0" spc="0" baseline="0" dirty="0"/>
                <a:t>for</a:t>
              </a:r>
              <a:r>
                <a:rPr lang="en-US" sz="1403" b="0" i="0" spc="-30" baseline="0" dirty="0"/>
                <a:t> </a:t>
              </a:r>
              <a:r>
                <a:rPr lang="en-US" sz="1403" b="0" i="0" spc="0" baseline="0" dirty="0"/>
                <a:t>breaking</a:t>
              </a:r>
              <a:r>
                <a:rPr lang="en-US" sz="1403" b="0" i="0" spc="-42" baseline="0" dirty="0"/>
                <a:t> </a:t>
              </a:r>
              <a:r>
                <a:rPr lang="en-US" sz="1403" b="0" i="0" spc="0" baseline="0" dirty="0"/>
                <a:t>up the</a:t>
              </a:r>
            </a:p>
            <a:p>
              <a:pPr marL="0">
                <a:lnSpc>
                  <a:spcPts val="2016"/>
                </a:lnSpc>
              </a:pPr>
              <a:r>
                <a:rPr lang="en-US" sz="1403" b="0" i="0" spc="0" baseline="0" dirty="0"/>
                <a:t>logic,</a:t>
              </a:r>
              <a:r>
                <a:rPr lang="en-US" sz="1403" b="0" i="0" spc="-42" baseline="0" dirty="0"/>
                <a:t> </a:t>
              </a:r>
              <a:r>
                <a:rPr lang="en-US" sz="1403" b="0" i="0" spc="0" baseline="0" dirty="0"/>
                <a:t>ho</a:t>
              </a:r>
              <a:r>
                <a:rPr lang="en-US" sz="1403" b="0" i="0" spc="-18" baseline="0" dirty="0"/>
                <a:t>w</a:t>
              </a:r>
              <a:r>
                <a:rPr lang="en-US" sz="1403" b="0" i="0" spc="0" baseline="0" dirty="0"/>
                <a:t>e</a:t>
              </a:r>
              <a:r>
                <a:rPr lang="en-US" sz="1403" b="0" i="0" spc="-18" baseline="0" dirty="0"/>
                <a:t>v</a:t>
              </a:r>
              <a:r>
                <a:rPr lang="en-US" sz="1403" b="0" i="0" spc="0" baseline="0" dirty="0"/>
                <a:t>er it does</a:t>
              </a:r>
              <a:r>
                <a:rPr lang="en-US" sz="1403" b="0" i="0" spc="-30" baseline="0" dirty="0"/>
                <a:t> </a:t>
              </a:r>
              <a:r>
                <a:rPr lang="en-US" sz="1403" b="0" i="0" spc="0" baseline="0" dirty="0" smtClean="0"/>
                <a:t>add</a:t>
              </a:r>
            </a:p>
            <a:p>
              <a:r>
                <a:rPr lang="en-US" sz="1403" dirty="0"/>
                <a:t>o</a:t>
              </a:r>
              <a:r>
                <a:rPr lang="en-US" sz="1403" spc="-18" dirty="0"/>
                <a:t>v</a:t>
              </a:r>
              <a:r>
                <a:rPr lang="en-US" sz="1403" dirty="0"/>
                <a:t>erhead</a:t>
              </a:r>
              <a:r>
                <a:rPr lang="en-US" sz="1403" spc="-30" dirty="0"/>
                <a:t> </a:t>
              </a:r>
              <a:r>
                <a:rPr lang="en-US" sz="1403" dirty="0"/>
                <a:t>(latenc</a:t>
              </a:r>
              <a:r>
                <a:rPr lang="en-US" sz="1403" spc="-18" dirty="0"/>
                <a:t>y</a:t>
              </a:r>
              <a:r>
                <a:rPr lang="en-US" sz="1403" dirty="0"/>
                <a:t>)</a:t>
              </a:r>
              <a:r>
                <a:rPr lang="en-US" sz="1403" spc="-30" dirty="0"/>
                <a:t> </a:t>
              </a:r>
              <a:r>
                <a:rPr lang="en-US" sz="1403" dirty="0"/>
                <a:t>for </a:t>
              </a:r>
            </a:p>
            <a:p>
              <a:pPr>
                <a:lnSpc>
                  <a:spcPts val="2016"/>
                </a:lnSpc>
              </a:pPr>
              <a:r>
                <a:rPr lang="en-US" sz="1403" spc="-18" dirty="0"/>
                <a:t>v</a:t>
              </a:r>
              <a:r>
                <a:rPr lang="en-US" sz="1403" dirty="0"/>
                <a:t>er</a:t>
              </a:r>
              <a:r>
                <a:rPr lang="en-US" sz="1403" spc="-18" dirty="0"/>
                <a:t>y</a:t>
              </a:r>
              <a:r>
                <a:rPr lang="en-US" sz="1403" dirty="0"/>
                <a:t> high</a:t>
              </a:r>
              <a:r>
                <a:rPr lang="en-US" sz="1403" spc="-18" dirty="0"/>
                <a:t> </a:t>
              </a:r>
              <a:r>
                <a:rPr lang="en-US" sz="1403" dirty="0"/>
                <a:t>frequency</a:t>
              </a:r>
            </a:p>
            <a:p>
              <a:pPr>
                <a:lnSpc>
                  <a:spcPts val="2016"/>
                </a:lnSpc>
              </a:pPr>
              <a:r>
                <a:rPr lang="en-US" sz="1403" dirty="0"/>
                <a:t>operatio</a:t>
              </a:r>
              <a:r>
                <a:rPr lang="en-US" sz="1403" spc="-12" dirty="0"/>
                <a:t>n</a:t>
              </a:r>
              <a:r>
                <a:rPr lang="en-US" sz="1403" dirty="0"/>
                <a:t>s</a:t>
              </a:r>
              <a:r>
                <a:rPr lang="en-US" sz="1403" dirty="0" smtClean="0"/>
                <a:t>.</a:t>
              </a:r>
              <a:endParaRPr lang="en-US" sz="1403" dirty="0"/>
            </a:p>
          </p:txBody>
        </p:sp>
      </p:grpSp>
    </p:spTree>
    <p:extLst>
      <p:ext uri="{BB962C8B-B14F-4D97-AF65-F5344CB8AC3E}">
        <p14:creationId xmlns:p14="http://schemas.microsoft.com/office/powerpoint/2010/main" val="38113709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Intel External </a:t>
            </a:r>
            <a:r>
              <a:rPr lang="en-US" altLang="ko-KR" dirty="0" smtClean="0"/>
              <a:t>Interrupts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VM-execution </a:t>
            </a:r>
            <a:r>
              <a:rPr lang="en-US" altLang="ko-KR" dirty="0"/>
              <a:t>control offers a setting for interrupt </a:t>
            </a:r>
            <a:r>
              <a:rPr lang="en-US" altLang="ko-KR" dirty="0" smtClean="0"/>
              <a:t>behavior</a:t>
            </a:r>
          </a:p>
          <a:p>
            <a:pPr lvl="1"/>
            <a:r>
              <a:rPr lang="en-US" altLang="ko-KR" dirty="0" smtClean="0"/>
              <a:t>Either deliver the interrupt through the guest IDT, or</a:t>
            </a:r>
          </a:p>
          <a:p>
            <a:pPr lvl="1"/>
            <a:r>
              <a:rPr lang="en-US" altLang="ko-KR" dirty="0" smtClean="0"/>
              <a:t>Cause </a:t>
            </a:r>
            <a:r>
              <a:rPr lang="en-US" altLang="ko-KR" dirty="0"/>
              <a:t>a </a:t>
            </a:r>
            <a:r>
              <a:rPr lang="en-US" altLang="ko-KR" dirty="0" smtClean="0"/>
              <a:t>VM-exit</a:t>
            </a:r>
            <a:endParaRPr lang="en-US" altLang="ko-KR" dirty="0"/>
          </a:p>
          <a:p>
            <a:r>
              <a:rPr lang="en-US" altLang="ko-KR" dirty="0" smtClean="0"/>
              <a:t>Delivery </a:t>
            </a:r>
            <a:r>
              <a:rPr lang="en-US" altLang="ko-KR" dirty="0"/>
              <a:t>of physical interrupts to the guest is </a:t>
            </a:r>
            <a:r>
              <a:rPr lang="en-US" altLang="ko-KR" dirty="0" smtClean="0"/>
              <a:t>controlled </a:t>
            </a:r>
            <a:r>
              <a:rPr lang="en-US" altLang="ko-KR" dirty="0"/>
              <a:t>by RFLAGS.IF and the </a:t>
            </a:r>
            <a:r>
              <a:rPr lang="en-US" altLang="ko-KR" dirty="0" smtClean="0"/>
              <a:t>TPR</a:t>
            </a:r>
            <a:endParaRPr lang="en-US" altLang="ko-KR" dirty="0"/>
          </a:p>
          <a:p>
            <a:r>
              <a:rPr lang="en-US" altLang="ko-KR" dirty="0" smtClean="0"/>
              <a:t>Guest </a:t>
            </a:r>
            <a:r>
              <a:rPr lang="en-US" altLang="ko-KR" dirty="0"/>
              <a:t>execution must not interfere with VMM </a:t>
            </a:r>
            <a:r>
              <a:rPr lang="en-US" altLang="ko-KR" dirty="0" smtClean="0"/>
              <a:t>operation</a:t>
            </a:r>
            <a:endParaRPr lang="en-US" altLang="ko-KR" dirty="0"/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interrupts are intercepted, the VM-exit occurs, ignoring </a:t>
            </a:r>
            <a:r>
              <a:rPr lang="en-US" altLang="ko-KR" dirty="0" smtClean="0"/>
              <a:t>guest </a:t>
            </a:r>
            <a:r>
              <a:rPr lang="en-US" altLang="ko-KR" dirty="0"/>
              <a:t>RFLAGS.IF and ignoring guest </a:t>
            </a:r>
            <a:r>
              <a:rPr lang="en-US" altLang="ko-KR" dirty="0" smtClean="0"/>
              <a:t>TPR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3346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Intel APIC </a:t>
            </a:r>
            <a:r>
              <a:rPr lang="en-US" altLang="ko-KR" dirty="0" smtClean="0"/>
              <a:t>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Virtual </a:t>
            </a:r>
            <a:r>
              <a:rPr lang="en-US" altLang="ko-KR" dirty="0"/>
              <a:t>APIC page address. 4 Kbyte page for a </a:t>
            </a:r>
            <a:r>
              <a:rPr lang="en-US" altLang="ko-KR" dirty="0" smtClean="0"/>
              <a:t>virtual APIC</a:t>
            </a:r>
            <a:endParaRPr lang="en-US" altLang="ko-KR" dirty="0"/>
          </a:p>
          <a:p>
            <a:pPr lvl="1"/>
            <a:r>
              <a:rPr lang="en-US" altLang="ko-KR" dirty="0" smtClean="0"/>
              <a:t>Contains </a:t>
            </a:r>
            <a:r>
              <a:rPr lang="en-US" altLang="ko-KR" dirty="0"/>
              <a:t>the TPR shadow that is read / written by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CR8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TPR threshold</a:t>
            </a:r>
            <a:endParaRPr lang="en-US" altLang="ko-KR" dirty="0"/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the TPR shadow falls below this value, VM </a:t>
            </a:r>
            <a:r>
              <a:rPr lang="en-US" altLang="ko-KR" dirty="0" smtClean="0"/>
              <a:t>exit</a:t>
            </a:r>
            <a:endParaRPr lang="en-US" altLang="ko-KR" dirty="0"/>
          </a:p>
          <a:p>
            <a:r>
              <a:rPr lang="en-US" altLang="ko-KR" dirty="0"/>
              <a:t>Typical guest activity is to write the TPR with an </a:t>
            </a:r>
            <a:r>
              <a:rPr lang="en-US" altLang="ko-KR" dirty="0" smtClean="0"/>
              <a:t>unchanged </a:t>
            </a:r>
            <a:r>
              <a:rPr lang="en-US" altLang="ko-KR" dirty="0"/>
              <a:t>value. An exit is not required in this </a:t>
            </a:r>
            <a:r>
              <a:rPr lang="en-US" altLang="ko-KR" dirty="0" smtClean="0"/>
              <a:t>case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128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Intel Event Injection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116</a:t>
            </a:fld>
            <a:endParaRPr lang="en-US" dirty="0"/>
          </a:p>
        </p:txBody>
      </p:sp>
      <p:sp>
        <p:nvSpPr>
          <p:cNvPr id="6" name="Rectangle 18212"/>
          <p:cNvSpPr/>
          <p:nvPr/>
        </p:nvSpPr>
        <p:spPr>
          <a:xfrm>
            <a:off x="2633472" y="1483299"/>
            <a:ext cx="4560416" cy="3084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04" b="0" i="0" spc="0" baseline="0" dirty="0"/>
              <a:t>VM-Entry</a:t>
            </a:r>
            <a:r>
              <a:rPr lang="en-US" sz="2004" b="0" i="0" spc="-30" baseline="0" dirty="0"/>
              <a:t> </a:t>
            </a:r>
            <a:r>
              <a:rPr lang="en-US" sz="2004" b="0" i="0" spc="0" baseline="0" dirty="0"/>
              <a:t>Interrupt</a:t>
            </a:r>
            <a:r>
              <a:rPr lang="en-US" sz="2004" b="0" i="0" spc="-54" baseline="0" dirty="0"/>
              <a:t> </a:t>
            </a:r>
            <a:r>
              <a:rPr lang="en-US" sz="2004" b="0" i="0" spc="0" baseline="0" dirty="0"/>
              <a:t>Information</a:t>
            </a:r>
            <a:r>
              <a:rPr lang="en-US" sz="2004" b="0" i="0" spc="-42" baseline="0" dirty="0"/>
              <a:t> </a:t>
            </a:r>
            <a:r>
              <a:rPr lang="en-US" sz="2004" b="0" i="0" spc="0" baseline="0" dirty="0"/>
              <a:t>Field</a:t>
            </a:r>
          </a:p>
        </p:txBody>
      </p:sp>
      <p:sp>
        <p:nvSpPr>
          <p:cNvPr id="7" name="Rectangle 18213"/>
          <p:cNvSpPr/>
          <p:nvPr/>
        </p:nvSpPr>
        <p:spPr>
          <a:xfrm>
            <a:off x="1082039" y="3170755"/>
            <a:ext cx="4638257" cy="22102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57273" algn="l"/>
              </a:tabLst>
            </a:pPr>
            <a:r>
              <a:rPr lang="en-US" sz="1596" b="0" i="0" baseline="0" dirty="0" smtClean="0"/>
              <a:t>V:</a:t>
            </a:r>
            <a:r>
              <a:rPr lang="en-US" sz="1596" b="0" i="0" baseline="0" dirty="0"/>
              <a:t>	</a:t>
            </a:r>
            <a:r>
              <a:rPr lang="en-US" sz="1596" b="0" i="0" baseline="0" dirty="0" smtClean="0"/>
              <a:t>  (</a:t>
            </a:r>
            <a:r>
              <a:rPr lang="en-US" sz="1596" b="0" i="0" baseline="0" dirty="0"/>
              <a:t>valid) inject the event if the valid bit is </a:t>
            </a:r>
            <a:r>
              <a:rPr lang="en-US" sz="1596" b="0" i="0" baseline="0" dirty="0" smtClean="0"/>
              <a:t>set</a:t>
            </a:r>
          </a:p>
          <a:p>
            <a:pPr>
              <a:tabLst>
                <a:tab pos="457273" algn="l"/>
              </a:tabLst>
            </a:pPr>
            <a:r>
              <a:rPr lang="en-US" sz="1596" dirty="0" smtClean="0"/>
              <a:t>E:       deliver </a:t>
            </a:r>
            <a:r>
              <a:rPr lang="en-US" sz="1596" dirty="0"/>
              <a:t>error code if the bit is set</a:t>
            </a:r>
          </a:p>
          <a:p>
            <a:pPr>
              <a:tabLst>
                <a:tab pos="457273" algn="l"/>
              </a:tabLst>
            </a:pPr>
            <a:r>
              <a:rPr lang="en-US" sz="1596" dirty="0" smtClean="0"/>
              <a:t>Type:</a:t>
            </a:r>
          </a:p>
          <a:p>
            <a:r>
              <a:rPr lang="en-US" sz="1596" dirty="0" smtClean="0"/>
              <a:t>	0 </a:t>
            </a:r>
            <a:r>
              <a:rPr lang="en-US" sz="1596" dirty="0"/>
              <a:t>= external interrupt</a:t>
            </a:r>
          </a:p>
          <a:p>
            <a:r>
              <a:rPr lang="en-US" sz="1596" dirty="0" smtClean="0"/>
              <a:t>	2 </a:t>
            </a:r>
            <a:r>
              <a:rPr lang="en-US" sz="1596" dirty="0"/>
              <a:t>= NMI</a:t>
            </a:r>
          </a:p>
          <a:p>
            <a:r>
              <a:rPr lang="en-US" sz="1596" dirty="0" smtClean="0"/>
              <a:t>	3 </a:t>
            </a:r>
            <a:r>
              <a:rPr lang="en-US" sz="1596" dirty="0"/>
              <a:t>= hardware exception</a:t>
            </a:r>
          </a:p>
          <a:p>
            <a:r>
              <a:rPr lang="en-US" sz="1596" dirty="0" smtClean="0"/>
              <a:t>	4 </a:t>
            </a:r>
            <a:r>
              <a:rPr lang="en-US" sz="1596" dirty="0"/>
              <a:t>= software interrupt</a:t>
            </a:r>
          </a:p>
          <a:p>
            <a:r>
              <a:rPr lang="en-US" sz="1596" dirty="0" smtClean="0"/>
              <a:t>	5 </a:t>
            </a:r>
            <a:r>
              <a:rPr lang="en-US" sz="1596" dirty="0"/>
              <a:t>= privileged software exception</a:t>
            </a:r>
          </a:p>
          <a:p>
            <a:r>
              <a:rPr lang="en-US" sz="1596" dirty="0" smtClean="0"/>
              <a:t>	6 </a:t>
            </a:r>
            <a:r>
              <a:rPr lang="en-US" sz="1596" dirty="0"/>
              <a:t>= software </a:t>
            </a:r>
            <a:r>
              <a:rPr lang="en-US" sz="1596" dirty="0" smtClean="0"/>
              <a:t>exception</a:t>
            </a:r>
            <a:endParaRPr lang="en-US" sz="1596" b="0" i="0" baseline="0" dirty="0"/>
          </a:p>
        </p:txBody>
      </p:sp>
      <p:grpSp>
        <p:nvGrpSpPr>
          <p:cNvPr id="8" name="Group 7"/>
          <p:cNvGrpSpPr/>
          <p:nvPr/>
        </p:nvGrpSpPr>
        <p:grpSpPr>
          <a:xfrm>
            <a:off x="957263" y="1971340"/>
            <a:ext cx="7368323" cy="762335"/>
            <a:chOff x="957263" y="1971340"/>
            <a:chExt cx="7368323" cy="762335"/>
          </a:xfrm>
        </p:grpSpPr>
        <p:sp>
          <p:nvSpPr>
            <p:cNvPr id="9" name="Freeform 18196"/>
            <p:cNvSpPr/>
            <p:nvPr/>
          </p:nvSpPr>
          <p:spPr>
            <a:xfrm>
              <a:off x="990600" y="2200275"/>
              <a:ext cx="7315200" cy="533400"/>
            </a:xfrm>
            <a:custGeom>
              <a:avLst/>
              <a:gdLst/>
              <a:ahLst/>
              <a:cxnLst/>
              <a:rect l="0" t="0" r="0" b="0"/>
              <a:pathLst>
                <a:path w="7315200" h="533400">
                  <a:moveTo>
                    <a:pt x="0" y="0"/>
                  </a:moveTo>
                  <a:lnTo>
                    <a:pt x="7315200" y="0"/>
                  </a:lnTo>
                  <a:lnTo>
                    <a:pt x="7315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8197"/>
            <p:cNvSpPr/>
            <p:nvPr/>
          </p:nvSpPr>
          <p:spPr>
            <a:xfrm>
              <a:off x="6477000" y="2200275"/>
              <a:ext cx="1828800" cy="533400"/>
            </a:xfrm>
            <a:custGeom>
              <a:avLst/>
              <a:gdLst/>
              <a:ahLst/>
              <a:cxnLst/>
              <a:rect l="0" t="0" r="0" b="0"/>
              <a:pathLst>
                <a:path w="1828800" h="533400">
                  <a:moveTo>
                    <a:pt x="0" y="0"/>
                  </a:moveTo>
                  <a:lnTo>
                    <a:pt x="1828800" y="0"/>
                  </a:lnTo>
                  <a:lnTo>
                    <a:pt x="18288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8198"/>
            <p:cNvSpPr/>
            <p:nvPr/>
          </p:nvSpPr>
          <p:spPr>
            <a:xfrm>
              <a:off x="5791200" y="2200275"/>
              <a:ext cx="685800" cy="533400"/>
            </a:xfrm>
            <a:custGeom>
              <a:avLst/>
              <a:gdLst/>
              <a:ahLst/>
              <a:cxnLst/>
              <a:rect l="0" t="0" r="0" b="0"/>
              <a:pathLst>
                <a:path w="685800" h="533400">
                  <a:moveTo>
                    <a:pt x="0" y="0"/>
                  </a:moveTo>
                  <a:lnTo>
                    <a:pt x="685800" y="0"/>
                  </a:lnTo>
                  <a:lnTo>
                    <a:pt x="6858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8199"/>
            <p:cNvSpPr/>
            <p:nvPr/>
          </p:nvSpPr>
          <p:spPr>
            <a:xfrm>
              <a:off x="5562600" y="2200275"/>
              <a:ext cx="228600" cy="533400"/>
            </a:xfrm>
            <a:custGeom>
              <a:avLst/>
              <a:gdLst/>
              <a:ahLst/>
              <a:cxnLst/>
              <a:rect l="0" t="0" r="0" b="0"/>
              <a:pathLst>
                <a:path w="228600" h="533400">
                  <a:moveTo>
                    <a:pt x="0" y="0"/>
                  </a:moveTo>
                  <a:lnTo>
                    <a:pt x="228600" y="0"/>
                  </a:lnTo>
                  <a:lnTo>
                    <a:pt x="2286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8200"/>
            <p:cNvSpPr/>
            <p:nvPr/>
          </p:nvSpPr>
          <p:spPr>
            <a:xfrm>
              <a:off x="990600" y="204787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8201"/>
            <p:cNvSpPr/>
            <p:nvPr/>
          </p:nvSpPr>
          <p:spPr>
            <a:xfrm>
              <a:off x="8305800" y="204787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8202"/>
            <p:cNvSpPr/>
            <p:nvPr/>
          </p:nvSpPr>
          <p:spPr>
            <a:xfrm>
              <a:off x="990600" y="2200275"/>
              <a:ext cx="228600" cy="533400"/>
            </a:xfrm>
            <a:custGeom>
              <a:avLst/>
              <a:gdLst/>
              <a:ahLst/>
              <a:cxnLst/>
              <a:rect l="0" t="0" r="0" b="0"/>
              <a:pathLst>
                <a:path w="228600" h="533400">
                  <a:moveTo>
                    <a:pt x="0" y="0"/>
                  </a:moveTo>
                  <a:lnTo>
                    <a:pt x="228600" y="0"/>
                  </a:lnTo>
                  <a:lnTo>
                    <a:pt x="2286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8203"/>
            <p:cNvSpPr/>
            <p:nvPr/>
          </p:nvSpPr>
          <p:spPr>
            <a:xfrm>
              <a:off x="1219200" y="204787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8204"/>
            <p:cNvSpPr/>
            <p:nvPr/>
          </p:nvSpPr>
          <p:spPr>
            <a:xfrm>
              <a:off x="5562600" y="204787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8205"/>
            <p:cNvSpPr/>
            <p:nvPr/>
          </p:nvSpPr>
          <p:spPr>
            <a:xfrm>
              <a:off x="5791200" y="204787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8206"/>
            <p:cNvSpPr/>
            <p:nvPr/>
          </p:nvSpPr>
          <p:spPr>
            <a:xfrm>
              <a:off x="6477000" y="204787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8211"/>
            <p:cNvSpPr/>
            <p:nvPr/>
          </p:nvSpPr>
          <p:spPr>
            <a:xfrm>
              <a:off x="1033525" y="1971340"/>
              <a:ext cx="7292061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4547920" algn="l"/>
                  <a:tab pos="5308396" algn="l"/>
                  <a:tab pos="7137196" algn="l"/>
                </a:tabLst>
              </a:pPr>
              <a:r>
                <a:rPr lang="en-US" sz="1200" b="0" i="0" spc="0" baseline="0" dirty="0"/>
                <a:t>31	</a:t>
              </a:r>
              <a:r>
                <a:rPr lang="en-US" sz="1200" b="0" i="0" spc="-79" baseline="0" dirty="0"/>
                <a:t>1</a:t>
              </a:r>
              <a:r>
                <a:rPr lang="en-US" sz="1200" b="0" i="0" spc="508" baseline="0" dirty="0"/>
                <a:t>1</a:t>
              </a:r>
              <a:r>
                <a:rPr lang="en-US" sz="1200" b="0" i="0" spc="0" baseline="0" dirty="0"/>
                <a:t>10	</a:t>
              </a:r>
              <a:r>
                <a:rPr lang="en-US" sz="1200" b="0" i="0" spc="532" baseline="0" dirty="0"/>
                <a:t>8</a:t>
              </a:r>
              <a:r>
                <a:rPr lang="en-US" sz="1200" b="0" i="0" spc="0" baseline="0" dirty="0"/>
                <a:t>7	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7263" y="2332445"/>
              <a:ext cx="2952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V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29263" y="2332445"/>
              <a:ext cx="2952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57874" y="2328475"/>
              <a:ext cx="5277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Type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63282" y="2328475"/>
              <a:ext cx="6322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Vector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333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Errors During Intel Event </a:t>
            </a:r>
            <a:r>
              <a:rPr lang="en-US" altLang="ko-KR" sz="2800" dirty="0" smtClean="0"/>
              <a:t>Injection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Delivery </a:t>
            </a:r>
            <a:r>
              <a:rPr lang="en-US" altLang="ko-KR" dirty="0"/>
              <a:t>to the guest is using the guest </a:t>
            </a:r>
            <a:r>
              <a:rPr lang="en-US" altLang="ko-KR" dirty="0" smtClean="0"/>
              <a:t>IDT</a:t>
            </a:r>
            <a:endParaRPr lang="en-US" altLang="ko-KR" dirty="0"/>
          </a:p>
          <a:p>
            <a:r>
              <a:rPr lang="en-US" altLang="ko-KR" dirty="0" smtClean="0"/>
              <a:t>Errors </a:t>
            </a:r>
            <a:r>
              <a:rPr lang="en-US" altLang="ko-KR" dirty="0"/>
              <a:t>result in the appropriate guest IDT </a:t>
            </a:r>
            <a:r>
              <a:rPr lang="en-US" altLang="ko-KR" dirty="0" smtClean="0"/>
              <a:t>entry</a:t>
            </a:r>
            <a:endParaRPr lang="en-US" altLang="ko-KR" dirty="0"/>
          </a:p>
          <a:p>
            <a:pPr lvl="1"/>
            <a:r>
              <a:rPr lang="en-US" altLang="ko-KR" dirty="0" smtClean="0"/>
              <a:t>Vector </a:t>
            </a:r>
            <a:r>
              <a:rPr lang="en-US" altLang="ko-KR" dirty="0"/>
              <a:t>is beyond the IDT </a:t>
            </a:r>
            <a:r>
              <a:rPr lang="en-US" altLang="ko-KR" dirty="0" smtClean="0"/>
              <a:t>limit</a:t>
            </a:r>
            <a:endParaRPr lang="en-US" altLang="ko-KR" dirty="0"/>
          </a:p>
          <a:p>
            <a:pPr lvl="1"/>
            <a:r>
              <a:rPr lang="en-US" altLang="ko-KR" dirty="0" smtClean="0"/>
              <a:t>Deliver </a:t>
            </a:r>
            <a:r>
              <a:rPr lang="en-US" altLang="ko-KR" dirty="0"/>
              <a:t>a #GP to the </a:t>
            </a:r>
            <a:r>
              <a:rPr lang="en-US" altLang="ko-KR" dirty="0" smtClean="0"/>
              <a:t>guest</a:t>
            </a:r>
            <a:endParaRPr lang="en-US" altLang="ko-KR" dirty="0"/>
          </a:p>
          <a:p>
            <a:r>
              <a:rPr lang="en-US" altLang="ko-KR" dirty="0" smtClean="0"/>
              <a:t>Subject </a:t>
            </a:r>
            <a:r>
              <a:rPr lang="en-US" altLang="ko-KR" dirty="0"/>
              <a:t>to the exception </a:t>
            </a:r>
            <a:r>
              <a:rPr lang="en-US" altLang="ko-KR" dirty="0" smtClean="0"/>
              <a:t>bitmap</a:t>
            </a:r>
            <a:endParaRPr lang="en-US" altLang="ko-KR" dirty="0"/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#GP is set to VM-exit, then event delivery will </a:t>
            </a:r>
            <a:r>
              <a:rPr lang="en-US" altLang="ko-KR" dirty="0" smtClean="0"/>
              <a:t>VM-exit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937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Intel </a:t>
            </a:r>
            <a:r>
              <a:rPr lang="en-US" altLang="ko-KR" sz="3200" dirty="0" err="1" smtClean="0"/>
              <a:t>Interruptibility</a:t>
            </a:r>
            <a:r>
              <a:rPr lang="en-US" altLang="ko-KR" sz="3200" dirty="0" smtClean="0"/>
              <a:t> States</a:t>
            </a:r>
            <a:endParaRPr lang="ko-KR" altLang="en-US" sz="32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098437" y="1576536"/>
          <a:ext cx="6947126" cy="3657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03546"/>
                <a:gridCol w="574358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 dirty="0" smtClean="0"/>
                        <a:t>Blocking by RFLAGS.IF. External interrupts </a:t>
                      </a:r>
                    </a:p>
                    <a:p>
                      <a:pPr latinLnBrk="0"/>
                      <a:r>
                        <a:rPr lang="en-US" b="0" dirty="0" smtClean="0"/>
                        <a:t>also can not be delivered to SMM</a:t>
                      </a:r>
                      <a:endParaRPr lang="en-US" b="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Blocking by interrupt shadow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Blocking by SMI. Further SMIs can not be delivered in SMM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Blocking by NMI. Delivery of NMI inhibits the delivery of further NMIs until IRET. </a:t>
                      </a:r>
                    </a:p>
                    <a:p>
                      <a:pPr latinLnBrk="0"/>
                      <a:r>
                        <a:rPr lang="en-US" dirty="0" smtClean="0"/>
                        <a:t>NMI can not be delivered to SMM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118</a:t>
            </a:fld>
            <a:endParaRPr lang="en-US" dirty="0"/>
          </a:p>
        </p:txBody>
      </p:sp>
      <p:sp>
        <p:nvSpPr>
          <p:cNvPr id="6" name="Rectangle 18248"/>
          <p:cNvSpPr/>
          <p:nvPr/>
        </p:nvSpPr>
        <p:spPr>
          <a:xfrm>
            <a:off x="1605914" y="5289134"/>
            <a:ext cx="6333465" cy="7412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252525"/>
                </a:solidFill>
              </a:rPr>
              <a:t>Event injection overrides the interruptibilty </a:t>
            </a:r>
          </a:p>
          <a:p>
            <a:pPr marL="0">
              <a:lnSpc>
                <a:spcPts val="2880"/>
              </a:lnSpc>
            </a:pPr>
            <a:r>
              <a:rPr lang="en-US" sz="2400" b="0" i="0" spc="0" baseline="0" dirty="0">
                <a:solidFill>
                  <a:srgbClr val="252525"/>
                </a:solidFill>
              </a:rPr>
              <a:t>state</a:t>
            </a:r>
            <a:r>
              <a:rPr lang="en-US" sz="2400" b="0" i="0" spc="-19" baseline="0" dirty="0">
                <a:solidFill>
                  <a:srgbClr val="252525"/>
                </a:solidFill>
              </a:rPr>
              <a:t> </a:t>
            </a:r>
            <a:r>
              <a:rPr lang="en-US" sz="2400" b="0" i="0" spc="0" baseline="0" dirty="0">
                <a:solidFill>
                  <a:srgbClr val="252525"/>
                </a:solidFill>
              </a:rPr>
              <a:t>for</a:t>
            </a:r>
            <a:r>
              <a:rPr lang="en-US" sz="2400" b="0" i="0" spc="-19" baseline="0" dirty="0">
                <a:solidFill>
                  <a:srgbClr val="252525"/>
                </a:solidFill>
              </a:rPr>
              <a:t> </a:t>
            </a:r>
            <a:r>
              <a:rPr lang="en-US" sz="2400" b="0" i="0" spc="0" baseline="0" dirty="0">
                <a:solidFill>
                  <a:srgbClr val="252525"/>
                </a:solidFill>
              </a:rPr>
              <a:t>STI and interrupt </a:t>
            </a:r>
            <a:r>
              <a:rPr lang="en-US" sz="2400" b="0" i="0" spc="0" baseline="0" dirty="0" smtClean="0">
                <a:solidFill>
                  <a:srgbClr val="252525"/>
                </a:solidFill>
              </a:rPr>
              <a:t>shadow</a:t>
            </a:r>
            <a:endParaRPr lang="en-US" sz="2400" b="0" i="0" spc="0" baseline="0" dirty="0">
              <a:solidFill>
                <a:srgbClr val="252525"/>
              </a:solidFill>
            </a:endParaRPr>
          </a:p>
        </p:txBody>
      </p:sp>
      <p:sp>
        <p:nvSpPr>
          <p:cNvPr id="7" name="Rectangle 18254"/>
          <p:cNvSpPr/>
          <p:nvPr/>
        </p:nvSpPr>
        <p:spPr>
          <a:xfrm>
            <a:off x="3306698" y="1106298"/>
            <a:ext cx="2885534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/>
              <a:t>Guest</a:t>
            </a:r>
            <a:r>
              <a:rPr lang="en-US" sz="2400" b="0" i="0" spc="-19" baseline="0" dirty="0"/>
              <a:t> </a:t>
            </a:r>
            <a:r>
              <a:rPr lang="en-US" sz="2400" b="0" i="0" spc="0" baseline="0" dirty="0"/>
              <a:t>State</a:t>
            </a:r>
            <a:r>
              <a:rPr lang="en-US" sz="2400" b="0" i="0" spc="-19" baseline="0" dirty="0"/>
              <a:t> </a:t>
            </a:r>
            <a:r>
              <a:rPr lang="en-US" sz="2400" b="0" i="0" spc="664" baseline="0" dirty="0"/>
              <a:t>-</a:t>
            </a:r>
            <a:r>
              <a:rPr lang="en-US" sz="2400" b="0" i="0" spc="0" baseline="0" dirty="0"/>
              <a:t>VMCS</a:t>
            </a:r>
          </a:p>
        </p:txBody>
      </p:sp>
    </p:spTree>
    <p:extLst>
      <p:ext uri="{BB962C8B-B14F-4D97-AF65-F5344CB8AC3E}">
        <p14:creationId xmlns:p14="http://schemas.microsoft.com/office/powerpoint/2010/main" val="247749039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Intel Activity </a:t>
            </a:r>
            <a:r>
              <a:rPr lang="en-US" altLang="ko-KR" dirty="0" smtClean="0"/>
              <a:t>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7" y="4825092"/>
            <a:ext cx="8621486" cy="1347107"/>
          </a:xfrm>
        </p:spPr>
        <p:txBody>
          <a:bodyPr/>
          <a:lstStyle/>
          <a:p>
            <a:r>
              <a:rPr lang="en-US" altLang="ko-KR" dirty="0" smtClean="0"/>
              <a:t>Active </a:t>
            </a:r>
            <a:r>
              <a:rPr lang="en-US" altLang="ko-KR" dirty="0"/>
              <a:t>and HLT states block SIPIs (discarded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/>
              <a:t>for SIPI blocks external interrupts, NMIs, SMIs, </a:t>
            </a:r>
            <a:r>
              <a:rPr lang="en-US" altLang="ko-KR" dirty="0" smtClean="0"/>
              <a:t>INIT</a:t>
            </a:r>
            <a:endParaRPr lang="en-US" altLang="ko-KR" dirty="0"/>
          </a:p>
          <a:p>
            <a:r>
              <a:rPr lang="en-US" altLang="ko-KR" dirty="0" smtClean="0"/>
              <a:t>Shutdown </a:t>
            </a:r>
            <a:r>
              <a:rPr lang="en-US" altLang="ko-KR" dirty="0"/>
              <a:t>blocks external interrupts and </a:t>
            </a:r>
            <a:r>
              <a:rPr lang="en-US" altLang="ko-KR" dirty="0" smtClean="0"/>
              <a:t>SIPIs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119</a:t>
            </a:fld>
            <a:endParaRPr lang="en-US" dirty="0"/>
          </a:p>
        </p:txBody>
      </p:sp>
      <p:sp>
        <p:nvSpPr>
          <p:cNvPr id="6" name="Rectangle 18273"/>
          <p:cNvSpPr/>
          <p:nvPr/>
        </p:nvSpPr>
        <p:spPr>
          <a:xfrm>
            <a:off x="3078098" y="1098134"/>
            <a:ext cx="2885534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/>
              <a:t>Guest</a:t>
            </a:r>
            <a:r>
              <a:rPr lang="en-US" sz="2400" b="0" i="0" spc="-19" baseline="0" dirty="0"/>
              <a:t> </a:t>
            </a:r>
            <a:r>
              <a:rPr lang="en-US" sz="2400" b="0" i="0" spc="0" baseline="0" dirty="0"/>
              <a:t>State</a:t>
            </a:r>
            <a:r>
              <a:rPr lang="en-US" sz="2400" b="0" i="0" spc="-19" baseline="0" dirty="0"/>
              <a:t> </a:t>
            </a:r>
            <a:r>
              <a:rPr lang="en-US" sz="2400" b="0" i="0" spc="664" baseline="0" dirty="0"/>
              <a:t>-</a:t>
            </a:r>
            <a:r>
              <a:rPr lang="en-US" sz="2400" b="0" i="0" spc="0" baseline="0" dirty="0"/>
              <a:t>VMCS</a:t>
            </a:r>
          </a:p>
        </p:txBody>
      </p:sp>
      <p:graphicFrame>
        <p:nvGraphicFramePr>
          <p:cNvPr id="7" name="Content Placeholder 8"/>
          <p:cNvGraphicFramePr>
            <a:graphicFrameLocks/>
          </p:cNvGraphicFramePr>
          <p:nvPr/>
        </p:nvGraphicFramePr>
        <p:xfrm>
          <a:off x="1098437" y="1576536"/>
          <a:ext cx="6947126" cy="32485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30363"/>
                <a:gridCol w="1347107"/>
                <a:gridCol w="4869656"/>
              </a:tblGrid>
              <a:tr h="81213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b="0" dirty="0" smtClean="0"/>
                        <a:t>Active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 dirty="0" smtClean="0"/>
                        <a:t>Normal execution</a:t>
                      </a:r>
                    </a:p>
                  </a:txBody>
                  <a:tcPr/>
                </a:tc>
              </a:tr>
              <a:tr h="812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HLT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Inactive : HLT executed</a:t>
                      </a:r>
                    </a:p>
                  </a:txBody>
                  <a:tcPr/>
                </a:tc>
              </a:tr>
              <a:tr h="812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Shutdown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Inactive : triple fault or other serious error</a:t>
                      </a:r>
                      <a:endParaRPr lang="en-US" dirty="0"/>
                    </a:p>
                  </a:txBody>
                  <a:tcPr/>
                </a:tc>
              </a:tr>
              <a:tr h="812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Wait for SIPI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Inactive : Waiting for Startup IPI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07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Block</a:t>
            </a:r>
            <a:r>
              <a:rPr lang="en-US" dirty="0" smtClean="0"/>
              <a:t> (cache line): the minimum unit of data present in a cache</a:t>
            </a:r>
          </a:p>
          <a:p>
            <a:pPr lvl="1"/>
            <a:r>
              <a:rPr lang="en-US" dirty="0" smtClean="0"/>
              <a:t>For example, 64B block in modern CPUs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Hit</a:t>
            </a:r>
            <a:r>
              <a:rPr lang="en-US" dirty="0" smtClean="0"/>
              <a:t>: if the requested data is in cache, it is called a hit</a:t>
            </a:r>
          </a:p>
          <a:p>
            <a:pPr lvl="1"/>
            <a:r>
              <a:rPr lang="en-US" dirty="0" smtClean="0"/>
              <a:t>Hit rate: the fraction of memory accesses found in caches</a:t>
            </a:r>
          </a:p>
          <a:p>
            <a:pPr lvl="2"/>
            <a:r>
              <a:rPr lang="en-US" dirty="0" smtClean="0"/>
              <a:t>For example, CPU requested data from memory, and cache was able to supply data 90% of the requests. Then, the hit rate of the cache is 90%</a:t>
            </a:r>
          </a:p>
          <a:p>
            <a:pPr lvl="1"/>
            <a:r>
              <a:rPr lang="en-US" dirty="0" smtClean="0"/>
              <a:t>Hit time: the time required to access the data found in cache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Miss</a:t>
            </a:r>
            <a:r>
              <a:rPr lang="en-US" dirty="0" smtClean="0"/>
              <a:t>: if the requested data is not in cache, it is called a miss</a:t>
            </a:r>
          </a:p>
          <a:p>
            <a:pPr lvl="1"/>
            <a:r>
              <a:rPr lang="en-US" dirty="0" smtClean="0"/>
              <a:t>Miss rate: the fraction of memory accesses not found in cache (= 1 - Hit Rate)</a:t>
            </a:r>
          </a:p>
          <a:p>
            <a:pPr lvl="1"/>
            <a:r>
              <a:rPr lang="en-US" dirty="0" smtClean="0"/>
              <a:t>Miss penalty: the time required to fetch a block into a level of the memory hierarchy from the lower level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7C9702-CC79-48FB-8E7E-A3530716DD1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AMD Interrupt </a:t>
            </a:r>
            <a:r>
              <a:rPr lang="en-US" altLang="ko-KR" sz="3600" dirty="0" smtClean="0"/>
              <a:t>Virtualization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VMCB </a:t>
            </a:r>
            <a:r>
              <a:rPr lang="en-US" altLang="ko-KR" dirty="0"/>
              <a:t>control bit to intercept </a:t>
            </a:r>
            <a:r>
              <a:rPr lang="en-US" altLang="ko-KR" dirty="0" smtClean="0"/>
              <a:t>interrupts</a:t>
            </a:r>
            <a:endParaRPr lang="en-US" altLang="ko-KR" dirty="0"/>
          </a:p>
          <a:p>
            <a:r>
              <a:rPr lang="en-US" altLang="ko-KR" dirty="0" smtClean="0"/>
              <a:t>VMCB </a:t>
            </a:r>
            <a:r>
              <a:rPr lang="en-US" altLang="ko-KR" dirty="0"/>
              <a:t>control bit </a:t>
            </a:r>
            <a:r>
              <a:rPr lang="en-US" altLang="ko-KR" dirty="0" smtClean="0"/>
              <a:t>V_INTR_MASKING</a:t>
            </a:r>
            <a:endParaRPr lang="en-US" altLang="ko-KR" dirty="0"/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et 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G</a:t>
            </a:r>
            <a:r>
              <a:rPr lang="en-US" altLang="ko-KR" dirty="0" smtClean="0"/>
              <a:t>uest </a:t>
            </a:r>
            <a:r>
              <a:rPr lang="en-US" altLang="ko-KR" dirty="0"/>
              <a:t>interrupt enable flag (RFLAGS.IF) masks only </a:t>
            </a:r>
            <a:r>
              <a:rPr lang="en-US" altLang="ko-KR" dirty="0" smtClean="0"/>
              <a:t>virtual </a:t>
            </a:r>
            <a:r>
              <a:rPr lang="en-US" altLang="ko-KR" dirty="0"/>
              <a:t>interrupts</a:t>
            </a:r>
          </a:p>
          <a:p>
            <a:pPr lvl="2"/>
            <a:r>
              <a:rPr lang="en-US" altLang="ko-KR" dirty="0"/>
              <a:t>G</a:t>
            </a:r>
            <a:r>
              <a:rPr lang="en-US" altLang="ko-KR" dirty="0" smtClean="0"/>
              <a:t>uest </a:t>
            </a:r>
            <a:r>
              <a:rPr lang="en-US" altLang="ko-KR" dirty="0"/>
              <a:t>accesses to the TPR (CR8) read / write the V_TPR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lear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G</a:t>
            </a:r>
            <a:r>
              <a:rPr lang="en-US" altLang="ko-KR" dirty="0" smtClean="0"/>
              <a:t>uest </a:t>
            </a:r>
            <a:r>
              <a:rPr lang="en-US" altLang="ko-KR" dirty="0"/>
              <a:t>interrupt enable flag masks physical interrupts</a:t>
            </a:r>
          </a:p>
          <a:p>
            <a:pPr lvl="2"/>
            <a:r>
              <a:rPr lang="en-US" altLang="ko-KR" dirty="0"/>
              <a:t>G</a:t>
            </a:r>
            <a:r>
              <a:rPr lang="en-US" altLang="ko-KR" dirty="0" smtClean="0"/>
              <a:t>uest </a:t>
            </a:r>
            <a:r>
              <a:rPr lang="en-US" altLang="ko-KR" dirty="0"/>
              <a:t>CR8 writes modify the TPR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4411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AMD Interrupt </a:t>
            </a:r>
            <a:r>
              <a:rPr lang="en-US" altLang="ko-KR" dirty="0" smtClean="0"/>
              <a:t>Injection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hypervisor creates a virtual interrupt </a:t>
            </a:r>
            <a:r>
              <a:rPr lang="en-US" altLang="ko-KR" dirty="0" smtClean="0"/>
              <a:t>– injects </a:t>
            </a:r>
            <a:r>
              <a:rPr lang="en-US" altLang="ko-KR" dirty="0"/>
              <a:t>it </a:t>
            </a:r>
            <a:r>
              <a:rPr lang="en-US" altLang="ko-KR" dirty="0" smtClean="0"/>
              <a:t>into </a:t>
            </a:r>
            <a:r>
              <a:rPr lang="en-US" altLang="ko-KR" dirty="0"/>
              <a:t>the guest</a:t>
            </a:r>
          </a:p>
          <a:p>
            <a:r>
              <a:rPr lang="en-US" altLang="ko-KR" dirty="0" smtClean="0"/>
              <a:t>VMCB fields : </a:t>
            </a:r>
            <a:r>
              <a:rPr lang="en-US" altLang="ko-KR" dirty="0"/>
              <a:t>(set by the hypervisor before </a:t>
            </a:r>
            <a:r>
              <a:rPr lang="en-US" altLang="ko-KR" dirty="0" err="1"/>
              <a:t>vmrun</a:t>
            </a:r>
            <a:r>
              <a:rPr lang="en-US" altLang="ko-KR" dirty="0"/>
              <a:t> </a:t>
            </a:r>
            <a:r>
              <a:rPr lang="en-US" altLang="ko-KR" dirty="0" smtClean="0"/>
              <a:t>invocation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V_IRQ: </a:t>
            </a:r>
            <a:r>
              <a:rPr lang="en-US" altLang="ko-KR" dirty="0"/>
              <a:t>set to indicate a virtual interrupt is pending</a:t>
            </a:r>
          </a:p>
          <a:p>
            <a:pPr lvl="1"/>
            <a:r>
              <a:rPr lang="en-US" altLang="ko-KR" dirty="0" smtClean="0"/>
              <a:t>V_INTR_PRIO: </a:t>
            </a:r>
            <a:r>
              <a:rPr lang="en-US" altLang="ko-KR" dirty="0"/>
              <a:t>priority for the virtual interrupt</a:t>
            </a:r>
          </a:p>
          <a:p>
            <a:pPr lvl="1"/>
            <a:r>
              <a:rPr lang="en-US" altLang="ko-KR" dirty="0" smtClean="0"/>
              <a:t>V_IGN_TPR: </a:t>
            </a:r>
            <a:r>
              <a:rPr lang="en-US" altLang="ko-KR" dirty="0"/>
              <a:t>set to ignore the virtual TPR</a:t>
            </a:r>
          </a:p>
          <a:p>
            <a:pPr lvl="1"/>
            <a:r>
              <a:rPr lang="en-US" altLang="ko-KR" dirty="0" smtClean="0"/>
              <a:t>V_INTR_VECTOR: </a:t>
            </a:r>
            <a:r>
              <a:rPr lang="en-US" altLang="ko-KR" dirty="0"/>
              <a:t>vector to use for this interrupt</a:t>
            </a:r>
          </a:p>
          <a:p>
            <a:pPr lvl="2"/>
            <a:r>
              <a:rPr lang="en-US" altLang="ko-KR" dirty="0" smtClean="0"/>
              <a:t>No </a:t>
            </a:r>
            <a:r>
              <a:rPr lang="en-US" altLang="ko-KR" dirty="0"/>
              <a:t>cycle run to the APIC</a:t>
            </a:r>
          </a:p>
          <a:p>
            <a:pPr lvl="1"/>
            <a:r>
              <a:rPr lang="en-US" altLang="ko-KR" dirty="0" smtClean="0"/>
              <a:t>INTERRUPT_SHADOW: </a:t>
            </a:r>
            <a:r>
              <a:rPr lang="en-US" altLang="ko-KR" dirty="0"/>
              <a:t>guest is in an interrupt shadow</a:t>
            </a:r>
          </a:p>
          <a:p>
            <a:r>
              <a:rPr lang="en-US" altLang="ko-KR" dirty="0" smtClean="0"/>
              <a:t>Guest </a:t>
            </a:r>
            <a:r>
              <a:rPr lang="en-US" altLang="ko-KR" dirty="0"/>
              <a:t>takes the interrupt, dependent on the guest </a:t>
            </a:r>
            <a:r>
              <a:rPr lang="en-US" altLang="ko-KR" dirty="0" smtClean="0"/>
              <a:t>virtual </a:t>
            </a:r>
            <a:r>
              <a:rPr lang="en-US" altLang="ko-KR" dirty="0"/>
              <a:t>interrupt controls (TPR/IF)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guest might intercept before taking the interrupt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8323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AMD Event </a:t>
            </a:r>
            <a:r>
              <a:rPr lang="en-US" altLang="ko-KR" dirty="0" smtClean="0"/>
              <a:t>Injection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en-US" altLang="ko-KR" dirty="0"/>
              <a:t>injection is a generic term for the injection of </a:t>
            </a:r>
            <a:r>
              <a:rPr lang="en-US" altLang="ko-KR" dirty="0" smtClean="0"/>
              <a:t>interrupts </a:t>
            </a:r>
            <a:r>
              <a:rPr lang="en-US" altLang="ko-KR" dirty="0"/>
              <a:t>or </a:t>
            </a:r>
            <a:r>
              <a:rPr lang="en-US" altLang="ko-KR" dirty="0" smtClean="0"/>
              <a:t>exceptions</a:t>
            </a:r>
            <a:endParaRPr lang="en-US" altLang="ko-KR" dirty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hypervisor can create a virtual exception and </a:t>
            </a:r>
            <a:r>
              <a:rPr lang="en-US" altLang="ko-KR" dirty="0" smtClean="0"/>
              <a:t>inject </a:t>
            </a:r>
            <a:r>
              <a:rPr lang="en-US" altLang="ko-KR" dirty="0"/>
              <a:t>it into the </a:t>
            </a:r>
            <a:r>
              <a:rPr lang="en-US" altLang="ko-KR" dirty="0" smtClean="0"/>
              <a:t>guest</a:t>
            </a:r>
            <a:endParaRPr lang="en-US" altLang="ko-KR" dirty="0"/>
          </a:p>
          <a:p>
            <a:r>
              <a:rPr lang="en-US" altLang="ko-KR" dirty="0" smtClean="0"/>
              <a:t>VMCB </a:t>
            </a:r>
            <a:r>
              <a:rPr lang="en-US" altLang="ko-KR" dirty="0"/>
              <a:t>fields: (set by the hypervisor before </a:t>
            </a:r>
            <a:r>
              <a:rPr lang="en-US" altLang="ko-KR" dirty="0" err="1"/>
              <a:t>vmrun</a:t>
            </a:r>
            <a:r>
              <a:rPr lang="en-US" altLang="ko-KR" dirty="0"/>
              <a:t> </a:t>
            </a:r>
            <a:r>
              <a:rPr lang="en-US" altLang="ko-KR" dirty="0" smtClean="0"/>
              <a:t>invocation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EVENTINJ</a:t>
            </a:r>
            <a:endParaRPr lang="en-US" altLang="ko-KR" dirty="0"/>
          </a:p>
          <a:p>
            <a:r>
              <a:rPr lang="en-US" altLang="ko-KR" dirty="0" smtClean="0"/>
              <a:t>Guest </a:t>
            </a:r>
            <a:r>
              <a:rPr lang="en-US" altLang="ko-KR" dirty="0"/>
              <a:t>takes the </a:t>
            </a:r>
            <a:r>
              <a:rPr lang="en-US" altLang="ko-KR" dirty="0" smtClean="0"/>
              <a:t>exception</a:t>
            </a:r>
            <a:endParaRPr lang="en-US" altLang="ko-KR" dirty="0"/>
          </a:p>
          <a:p>
            <a:pPr lvl="1"/>
            <a:r>
              <a:rPr lang="en-US" altLang="ko-KR" dirty="0" smtClean="0"/>
              <a:t>Not </a:t>
            </a:r>
            <a:r>
              <a:rPr lang="en-US" altLang="ko-KR" dirty="0"/>
              <a:t>subject to the exception </a:t>
            </a:r>
            <a:r>
              <a:rPr lang="en-US" altLang="ko-KR" dirty="0" smtClean="0"/>
              <a:t>intercepts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8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AMD Event Injection </a:t>
            </a:r>
            <a:r>
              <a:rPr lang="en-US" altLang="ko-KR" sz="3200" dirty="0" smtClean="0"/>
              <a:t>Information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123</a:t>
            </a:fld>
            <a:endParaRPr lang="en-US" dirty="0"/>
          </a:p>
        </p:txBody>
      </p:sp>
      <p:sp>
        <p:nvSpPr>
          <p:cNvPr id="7" name="Rectangle 18347"/>
          <p:cNvSpPr/>
          <p:nvPr/>
        </p:nvSpPr>
        <p:spPr>
          <a:xfrm>
            <a:off x="980439" y="3229916"/>
            <a:ext cx="7515006" cy="17171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457273" algn="l"/>
              </a:tabLst>
            </a:pPr>
            <a:r>
              <a:rPr lang="en-US" sz="1596" b="0" i="0" spc="0" baseline="0" dirty="0" smtClean="0"/>
              <a:t>V: </a:t>
            </a:r>
            <a:r>
              <a:rPr lang="en-US" sz="1596" b="0" i="0" spc="0" baseline="0" dirty="0"/>
              <a:t>	(valid)</a:t>
            </a:r>
            <a:r>
              <a:rPr lang="en-US" sz="1596" b="0" i="0" spc="-11" baseline="0" dirty="0"/>
              <a:t> </a:t>
            </a:r>
            <a:r>
              <a:rPr lang="en-US" sz="1596" b="0" i="0" spc="0" baseline="0" dirty="0"/>
              <a:t>set to 1 if the event is</a:t>
            </a:r>
            <a:r>
              <a:rPr lang="en-US" sz="1596" b="0" i="0" spc="-11" baseline="0" dirty="0"/>
              <a:t> </a:t>
            </a:r>
            <a:r>
              <a:rPr lang="en-US" sz="1596" b="0" i="0" spc="0" baseline="0" dirty="0"/>
              <a:t>to be </a:t>
            </a:r>
            <a:r>
              <a:rPr lang="en-US" sz="1596" b="0" i="0" spc="0" baseline="0" dirty="0" smtClean="0"/>
              <a:t>injected</a:t>
            </a:r>
            <a:r>
              <a:rPr lang="en-US" sz="1596" b="0" i="0" spc="-23" baseline="0" dirty="0" smtClean="0"/>
              <a:t> </a:t>
            </a:r>
            <a:r>
              <a:rPr lang="en-US" sz="1596" b="0" i="0" spc="0" baseline="0" dirty="0"/>
              <a:t>into the </a:t>
            </a:r>
            <a:r>
              <a:rPr lang="en-US" sz="1596" b="0" i="0" spc="0" baseline="0" dirty="0" smtClean="0"/>
              <a:t>guest</a:t>
            </a:r>
          </a:p>
          <a:p>
            <a:r>
              <a:rPr lang="en-US" sz="1596" dirty="0" smtClean="0"/>
              <a:t>EV</a:t>
            </a:r>
            <a:r>
              <a:rPr lang="en-US" sz="1596" spc="1465" dirty="0" smtClean="0"/>
              <a:t>:</a:t>
            </a:r>
            <a:r>
              <a:rPr lang="en-US" sz="1596" dirty="0" smtClean="0"/>
              <a:t>(</a:t>
            </a:r>
            <a:r>
              <a:rPr lang="en-US" sz="1596" dirty="0"/>
              <a:t>error code valid)</a:t>
            </a:r>
            <a:r>
              <a:rPr lang="en-US" sz="1596" spc="-11" dirty="0"/>
              <a:t> </a:t>
            </a:r>
            <a:r>
              <a:rPr lang="en-US" sz="1596" dirty="0"/>
              <a:t>set to 1 if the error </a:t>
            </a:r>
            <a:r>
              <a:rPr lang="en-US" sz="1596" dirty="0" smtClean="0"/>
              <a:t>code</a:t>
            </a:r>
            <a:r>
              <a:rPr lang="en-US" sz="1596" spc="-11" dirty="0" smtClean="0"/>
              <a:t> </a:t>
            </a:r>
            <a:r>
              <a:rPr lang="en-US" sz="1596" dirty="0"/>
              <a:t>should</a:t>
            </a:r>
            <a:r>
              <a:rPr lang="en-US" sz="1596" spc="-11" dirty="0"/>
              <a:t> </a:t>
            </a:r>
            <a:r>
              <a:rPr lang="en-US" sz="1596" dirty="0"/>
              <a:t>be pushed onto the </a:t>
            </a:r>
            <a:r>
              <a:rPr lang="en-US" sz="1596" dirty="0" smtClean="0"/>
              <a:t>stack</a:t>
            </a:r>
          </a:p>
          <a:p>
            <a:pPr>
              <a:lnSpc>
                <a:spcPts val="1919"/>
              </a:lnSpc>
            </a:pPr>
            <a:r>
              <a:rPr lang="en-US" sz="1596" dirty="0" smtClean="0"/>
              <a:t>T</a:t>
            </a:r>
            <a:r>
              <a:rPr lang="en-US" sz="1596" spc="-17" dirty="0" smtClean="0"/>
              <a:t>y</a:t>
            </a:r>
            <a:r>
              <a:rPr lang="en-US" sz="1596" dirty="0" smtClean="0"/>
              <a:t>pe </a:t>
            </a:r>
            <a:r>
              <a:rPr lang="en-US" sz="1596" dirty="0"/>
              <a:t>:</a:t>
            </a:r>
          </a:p>
          <a:p>
            <a:r>
              <a:rPr lang="en-US" sz="1596" dirty="0" smtClean="0"/>
              <a:t>	0</a:t>
            </a:r>
            <a:r>
              <a:rPr lang="en-US" sz="1596" spc="-11" dirty="0" smtClean="0"/>
              <a:t> </a:t>
            </a:r>
            <a:r>
              <a:rPr lang="en-US" sz="1596" dirty="0"/>
              <a:t>: Interrupt</a:t>
            </a:r>
          </a:p>
          <a:p>
            <a:r>
              <a:rPr lang="en-US" sz="1596" dirty="0" smtClean="0"/>
              <a:t>	2</a:t>
            </a:r>
            <a:r>
              <a:rPr lang="en-US" sz="1596" spc="-11" dirty="0" smtClean="0"/>
              <a:t> </a:t>
            </a:r>
            <a:r>
              <a:rPr lang="en-US" sz="1596" dirty="0"/>
              <a:t>: NMI      </a:t>
            </a:r>
          </a:p>
          <a:p>
            <a:r>
              <a:rPr lang="en-US" sz="1596" dirty="0" smtClean="0"/>
              <a:t>	3</a:t>
            </a:r>
            <a:r>
              <a:rPr lang="en-US" sz="1596" spc="-11" dirty="0" smtClean="0"/>
              <a:t> </a:t>
            </a:r>
            <a:r>
              <a:rPr lang="en-US" sz="1596" dirty="0"/>
              <a:t>: Exception</a:t>
            </a:r>
          </a:p>
          <a:p>
            <a:r>
              <a:rPr lang="en-US" sz="1596" dirty="0" smtClean="0"/>
              <a:t>	4</a:t>
            </a:r>
            <a:r>
              <a:rPr lang="en-US" sz="1596" spc="-11" dirty="0" smtClean="0"/>
              <a:t> </a:t>
            </a:r>
            <a:r>
              <a:rPr lang="en-US" sz="1596" dirty="0"/>
              <a:t>: Soft</a:t>
            </a:r>
            <a:r>
              <a:rPr lang="en-US" sz="1596" spc="-12" dirty="0"/>
              <a:t>w</a:t>
            </a:r>
            <a:r>
              <a:rPr lang="en-US" sz="1596" dirty="0"/>
              <a:t>are </a:t>
            </a:r>
            <a:r>
              <a:rPr lang="en-US" sz="1596" dirty="0" smtClean="0"/>
              <a:t>interrupt</a:t>
            </a:r>
            <a:endParaRPr lang="en-US" sz="1596" b="0" i="0" spc="0" baseline="0" dirty="0"/>
          </a:p>
        </p:txBody>
      </p:sp>
      <p:grpSp>
        <p:nvGrpSpPr>
          <p:cNvPr id="34" name="Group 33"/>
          <p:cNvGrpSpPr/>
          <p:nvPr/>
        </p:nvGrpSpPr>
        <p:grpSpPr>
          <a:xfrm>
            <a:off x="4353284" y="4595518"/>
            <a:ext cx="3937003" cy="1077913"/>
            <a:chOff x="4895850" y="5469615"/>
            <a:chExt cx="3937003" cy="1077913"/>
          </a:xfrm>
        </p:grpSpPr>
        <p:sp>
          <p:nvSpPr>
            <p:cNvPr id="6" name="Freeform 18336"/>
            <p:cNvSpPr/>
            <p:nvPr/>
          </p:nvSpPr>
          <p:spPr>
            <a:xfrm>
              <a:off x="4895850" y="5469615"/>
              <a:ext cx="3876675" cy="1077913"/>
            </a:xfrm>
            <a:custGeom>
              <a:avLst/>
              <a:gdLst/>
              <a:ahLst/>
              <a:cxnLst/>
              <a:rect l="0" t="0" r="0" b="0"/>
              <a:pathLst>
                <a:path w="3876675" h="1077913">
                  <a:moveTo>
                    <a:pt x="0" y="0"/>
                  </a:moveTo>
                  <a:lnTo>
                    <a:pt x="3876675" y="0"/>
                  </a:lnTo>
                  <a:lnTo>
                    <a:pt x="3876675" y="1077913"/>
                  </a:lnTo>
                  <a:lnTo>
                    <a:pt x="0" y="1077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  <a:ln w="9525" cap="flat" cmpd="sng">
              <a:solidFill>
                <a:srgbClr val="244A53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18354"/>
            <p:cNvSpPr/>
            <p:nvPr/>
          </p:nvSpPr>
          <p:spPr>
            <a:xfrm>
              <a:off x="4970962" y="5520296"/>
              <a:ext cx="3861891" cy="97654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596" b="0" i="0" spc="0" baseline="0" dirty="0" smtClean="0"/>
                <a:t>The </a:t>
              </a:r>
              <a:r>
                <a:rPr lang="en-US" sz="1596" b="0" i="0" spc="0" baseline="0" dirty="0" err="1" smtClean="0"/>
                <a:t>vmrun</a:t>
              </a:r>
              <a:r>
                <a:rPr lang="en-US" sz="1596" b="0" i="0" spc="0" baseline="0" dirty="0" smtClean="0"/>
                <a:t> instruction </a:t>
              </a:r>
              <a:r>
                <a:rPr lang="en-US" sz="1596" b="0" i="0" spc="-12" baseline="0" dirty="0" smtClean="0"/>
                <a:t>w</a:t>
              </a:r>
              <a:r>
                <a:rPr lang="en-US" sz="1596" b="0" i="0" spc="0" baseline="0" dirty="0" smtClean="0"/>
                <a:t>ill</a:t>
              </a:r>
              <a:r>
                <a:rPr lang="en-US" sz="1596" b="0" i="0" spc="-11" baseline="0" dirty="0" smtClean="0"/>
                <a:t> </a:t>
              </a:r>
              <a:r>
                <a:rPr lang="en-US" sz="1596" b="0" i="0" spc="0" baseline="0" dirty="0" smtClean="0"/>
                <a:t>fail</a:t>
              </a:r>
              <a:r>
                <a:rPr lang="en-US" sz="1596" b="0" i="0" spc="-11" baseline="0" dirty="0" smtClean="0"/>
                <a:t> </a:t>
              </a:r>
              <a:r>
                <a:rPr lang="en-US" sz="1596" b="0" i="0" spc="-12" baseline="0" dirty="0" smtClean="0"/>
                <a:t>w</a:t>
              </a:r>
              <a:r>
                <a:rPr lang="en-US" sz="1596" b="0" i="0" spc="0" baseline="0" dirty="0" smtClean="0"/>
                <a:t>ith an </a:t>
              </a:r>
            </a:p>
            <a:p>
              <a:pPr marL="0">
                <a:lnSpc>
                  <a:spcPts val="1919"/>
                </a:lnSpc>
              </a:pPr>
              <a:r>
                <a:rPr lang="en-US" sz="1596" b="0" i="0" spc="0" baseline="0" dirty="0" smtClean="0"/>
                <a:t>error code if the supplied</a:t>
              </a:r>
              <a:r>
                <a:rPr lang="en-US" sz="1596" b="0" i="0" spc="-23" baseline="0" dirty="0" smtClean="0"/>
                <a:t> </a:t>
              </a:r>
              <a:r>
                <a:rPr lang="en-US" sz="1596" b="0" i="0" spc="0" baseline="0" dirty="0" smtClean="0"/>
                <a:t>event injection </a:t>
              </a:r>
            </a:p>
            <a:p>
              <a:pPr marL="0">
                <a:lnSpc>
                  <a:spcPts val="1919"/>
                </a:lnSpc>
              </a:pPr>
              <a:r>
                <a:rPr lang="en-US" sz="1596" b="0" i="0" spc="0" baseline="0" dirty="0" smtClean="0"/>
                <a:t>information is</a:t>
              </a:r>
              <a:r>
                <a:rPr lang="en-US" sz="1596" b="0" i="0" spc="-11" baseline="0" dirty="0" smtClean="0"/>
                <a:t> </a:t>
              </a:r>
              <a:r>
                <a:rPr lang="en-US" sz="1596" b="0" i="0" spc="0" baseline="0" dirty="0" smtClean="0"/>
                <a:t>inconsistent.</a:t>
              </a:r>
              <a:r>
                <a:rPr lang="en-US" sz="1596" b="0" i="0" spc="-11" baseline="0" dirty="0" smtClean="0"/>
                <a:t> </a:t>
              </a:r>
              <a:r>
                <a:rPr lang="en-US" sz="1596" b="0" i="0" spc="0" baseline="0" dirty="0" smtClean="0"/>
                <a:t>E.g., t</a:t>
              </a:r>
              <a:r>
                <a:rPr lang="en-US" sz="1596" b="0" i="0" spc="-17" baseline="0" dirty="0" smtClean="0"/>
                <a:t>y</a:t>
              </a:r>
              <a:r>
                <a:rPr lang="en-US" sz="1596" b="0" i="0" spc="0" baseline="0" dirty="0" smtClean="0"/>
                <a:t>pe 3 </a:t>
              </a:r>
            </a:p>
            <a:p>
              <a:pPr marL="0">
                <a:lnSpc>
                  <a:spcPts val="1919"/>
                </a:lnSpc>
              </a:pPr>
              <a:r>
                <a:rPr lang="en-US" sz="1596" b="0" i="0" spc="-12" baseline="0" dirty="0" smtClean="0"/>
                <a:t>w</a:t>
              </a:r>
              <a:r>
                <a:rPr lang="en-US" sz="1596" b="0" i="0" spc="0" baseline="0" dirty="0" smtClean="0"/>
                <a:t>ith a vector of 2 or </a:t>
              </a:r>
              <a:r>
                <a:rPr lang="en-US" sz="1596" b="0" i="0" spc="-12" baseline="0" dirty="0" smtClean="0"/>
                <a:t>w</a:t>
              </a:r>
              <a:r>
                <a:rPr lang="en-US" sz="1596" b="0" i="0" spc="0" baseline="0" dirty="0" smtClean="0"/>
                <a:t>ith a vector &gt; 31.</a:t>
              </a:r>
              <a:endParaRPr lang="en-US" sz="1596" b="0" i="0" spc="0" baseline="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94722" y="1319555"/>
            <a:ext cx="7334878" cy="1724360"/>
            <a:chOff x="894722" y="1066465"/>
            <a:chExt cx="7334878" cy="1724360"/>
          </a:xfrm>
        </p:grpSpPr>
        <p:sp>
          <p:nvSpPr>
            <p:cNvPr id="10" name="Freeform 18321"/>
            <p:cNvSpPr/>
            <p:nvPr/>
          </p:nvSpPr>
          <p:spPr>
            <a:xfrm>
              <a:off x="914400" y="1295400"/>
              <a:ext cx="7315200" cy="533400"/>
            </a:xfrm>
            <a:custGeom>
              <a:avLst/>
              <a:gdLst/>
              <a:ahLst/>
              <a:cxnLst/>
              <a:rect l="0" t="0" r="0" b="0"/>
              <a:pathLst>
                <a:path w="7315200" h="533400">
                  <a:moveTo>
                    <a:pt x="0" y="0"/>
                  </a:moveTo>
                  <a:lnTo>
                    <a:pt x="7315200" y="0"/>
                  </a:lnTo>
                  <a:lnTo>
                    <a:pt x="7315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8322"/>
            <p:cNvSpPr/>
            <p:nvPr/>
          </p:nvSpPr>
          <p:spPr>
            <a:xfrm>
              <a:off x="4572000" y="1143000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8323"/>
            <p:cNvSpPr/>
            <p:nvPr/>
          </p:nvSpPr>
          <p:spPr>
            <a:xfrm>
              <a:off x="914400" y="1143000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8324"/>
            <p:cNvSpPr/>
            <p:nvPr/>
          </p:nvSpPr>
          <p:spPr>
            <a:xfrm>
              <a:off x="8229600" y="1143000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8325"/>
            <p:cNvSpPr/>
            <p:nvPr/>
          </p:nvSpPr>
          <p:spPr>
            <a:xfrm>
              <a:off x="914400" y="2257425"/>
              <a:ext cx="7315200" cy="533400"/>
            </a:xfrm>
            <a:custGeom>
              <a:avLst/>
              <a:gdLst/>
              <a:ahLst/>
              <a:cxnLst/>
              <a:rect l="0" t="0" r="0" b="0"/>
              <a:pathLst>
                <a:path w="7315200" h="533400">
                  <a:moveTo>
                    <a:pt x="0" y="0"/>
                  </a:moveTo>
                  <a:lnTo>
                    <a:pt x="7315200" y="0"/>
                  </a:lnTo>
                  <a:lnTo>
                    <a:pt x="7315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8326"/>
            <p:cNvSpPr/>
            <p:nvPr/>
          </p:nvSpPr>
          <p:spPr>
            <a:xfrm>
              <a:off x="5715000" y="2257425"/>
              <a:ext cx="685800" cy="533400"/>
            </a:xfrm>
            <a:custGeom>
              <a:avLst/>
              <a:gdLst/>
              <a:ahLst/>
              <a:cxnLst/>
              <a:rect l="0" t="0" r="0" b="0"/>
              <a:pathLst>
                <a:path w="685800" h="533400">
                  <a:moveTo>
                    <a:pt x="0" y="0"/>
                  </a:moveTo>
                  <a:lnTo>
                    <a:pt x="685800" y="0"/>
                  </a:lnTo>
                  <a:lnTo>
                    <a:pt x="6858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8327"/>
            <p:cNvSpPr/>
            <p:nvPr/>
          </p:nvSpPr>
          <p:spPr>
            <a:xfrm>
              <a:off x="914400" y="2257425"/>
              <a:ext cx="228600" cy="533400"/>
            </a:xfrm>
            <a:custGeom>
              <a:avLst/>
              <a:gdLst/>
              <a:ahLst/>
              <a:cxnLst/>
              <a:rect l="0" t="0" r="0" b="0"/>
              <a:pathLst>
                <a:path w="228600" h="533400">
                  <a:moveTo>
                    <a:pt x="0" y="0"/>
                  </a:moveTo>
                  <a:lnTo>
                    <a:pt x="228600" y="0"/>
                  </a:lnTo>
                  <a:lnTo>
                    <a:pt x="2286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8328"/>
            <p:cNvSpPr/>
            <p:nvPr/>
          </p:nvSpPr>
          <p:spPr>
            <a:xfrm>
              <a:off x="914400" y="210502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8329"/>
            <p:cNvSpPr/>
            <p:nvPr/>
          </p:nvSpPr>
          <p:spPr>
            <a:xfrm>
              <a:off x="8229600" y="210502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8330"/>
            <p:cNvSpPr/>
            <p:nvPr/>
          </p:nvSpPr>
          <p:spPr>
            <a:xfrm>
              <a:off x="4572000" y="210502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8331"/>
            <p:cNvSpPr/>
            <p:nvPr/>
          </p:nvSpPr>
          <p:spPr>
            <a:xfrm>
              <a:off x="6400800" y="2257425"/>
              <a:ext cx="1828800" cy="533400"/>
            </a:xfrm>
            <a:custGeom>
              <a:avLst/>
              <a:gdLst/>
              <a:ahLst/>
              <a:cxnLst/>
              <a:rect l="0" t="0" r="0" b="0"/>
              <a:pathLst>
                <a:path w="1828800" h="533400">
                  <a:moveTo>
                    <a:pt x="0" y="0"/>
                  </a:moveTo>
                  <a:lnTo>
                    <a:pt x="1828800" y="0"/>
                  </a:lnTo>
                  <a:lnTo>
                    <a:pt x="18288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18332"/>
            <p:cNvSpPr/>
            <p:nvPr/>
          </p:nvSpPr>
          <p:spPr>
            <a:xfrm>
              <a:off x="5486400" y="2257425"/>
              <a:ext cx="228600" cy="533400"/>
            </a:xfrm>
            <a:custGeom>
              <a:avLst/>
              <a:gdLst/>
              <a:ahLst/>
              <a:cxnLst/>
              <a:rect l="0" t="0" r="0" b="0"/>
              <a:pathLst>
                <a:path w="228600" h="533400">
                  <a:moveTo>
                    <a:pt x="0" y="0"/>
                  </a:moveTo>
                  <a:lnTo>
                    <a:pt x="228600" y="0"/>
                  </a:lnTo>
                  <a:lnTo>
                    <a:pt x="2286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18333"/>
            <p:cNvSpPr/>
            <p:nvPr/>
          </p:nvSpPr>
          <p:spPr>
            <a:xfrm>
              <a:off x="6400800" y="210502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18334"/>
            <p:cNvSpPr/>
            <p:nvPr/>
          </p:nvSpPr>
          <p:spPr>
            <a:xfrm>
              <a:off x="5715000" y="210502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18335"/>
            <p:cNvSpPr/>
            <p:nvPr/>
          </p:nvSpPr>
          <p:spPr>
            <a:xfrm>
              <a:off x="5486400" y="210502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18340"/>
            <p:cNvSpPr/>
            <p:nvPr/>
          </p:nvSpPr>
          <p:spPr>
            <a:xfrm>
              <a:off x="4167251" y="1441609"/>
              <a:ext cx="921727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 smtClean="0"/>
                <a:t>Error Code</a:t>
              </a:r>
              <a:endParaRPr lang="en-US" sz="1403" b="0" i="0" spc="0" baseline="0" dirty="0"/>
            </a:p>
          </p:txBody>
        </p:sp>
        <p:sp>
          <p:nvSpPr>
            <p:cNvPr id="26" name="Rectangle 18343"/>
            <p:cNvSpPr/>
            <p:nvPr/>
          </p:nvSpPr>
          <p:spPr>
            <a:xfrm>
              <a:off x="8015349" y="1066465"/>
              <a:ext cx="169918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0" i="0" spc="0" baseline="0" dirty="0"/>
                <a:t>32</a:t>
              </a:r>
            </a:p>
          </p:txBody>
        </p:sp>
        <p:sp>
          <p:nvSpPr>
            <p:cNvPr id="27" name="Rectangle 18344"/>
            <p:cNvSpPr/>
            <p:nvPr/>
          </p:nvSpPr>
          <p:spPr>
            <a:xfrm>
              <a:off x="8094597" y="2028414"/>
              <a:ext cx="84960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0" i="0" spc="0" baseline="0" dirty="0"/>
                <a:t>0</a:t>
              </a:r>
            </a:p>
          </p:txBody>
        </p:sp>
        <p:sp>
          <p:nvSpPr>
            <p:cNvPr id="28" name="Rectangle 18345"/>
            <p:cNvSpPr/>
            <p:nvPr/>
          </p:nvSpPr>
          <p:spPr>
            <a:xfrm>
              <a:off x="957400" y="1066465"/>
              <a:ext cx="169918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0" i="0" spc="0" baseline="0" dirty="0"/>
                <a:t>63</a:t>
              </a:r>
            </a:p>
          </p:txBody>
        </p:sp>
        <p:sp>
          <p:nvSpPr>
            <p:cNvPr id="29" name="Rectangle 18346"/>
            <p:cNvSpPr/>
            <p:nvPr/>
          </p:nvSpPr>
          <p:spPr>
            <a:xfrm>
              <a:off x="969646" y="2028414"/>
              <a:ext cx="5640390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4547858" algn="l"/>
                  <a:tab pos="5308334" algn="l"/>
                </a:tabLst>
              </a:pPr>
              <a:r>
                <a:rPr lang="en-US" sz="1200" b="0" i="0" spc="0" baseline="0" dirty="0"/>
                <a:t>31	</a:t>
              </a:r>
              <a:r>
                <a:rPr lang="en-US" sz="1200" b="0" i="0" spc="-79" baseline="0" dirty="0"/>
                <a:t>1</a:t>
              </a:r>
              <a:r>
                <a:rPr lang="en-US" sz="1200" b="0" i="0" spc="734" baseline="0" dirty="0"/>
                <a:t>1</a:t>
              </a:r>
              <a:r>
                <a:rPr lang="en-US" sz="1200" b="0" i="0" spc="0" baseline="0" dirty="0"/>
                <a:t>10	</a:t>
              </a:r>
              <a:r>
                <a:rPr lang="en-US" sz="1200" b="0" i="0" spc="858" baseline="0" dirty="0"/>
                <a:t>8</a:t>
              </a:r>
              <a:r>
                <a:rPr lang="en-US" sz="1200" b="0" i="0" spc="0" baseline="0" dirty="0"/>
                <a:t>7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94722" y="2385625"/>
              <a:ext cx="2952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V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53063" y="2287873"/>
              <a:ext cx="295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</a:t>
              </a:r>
            </a:p>
            <a:p>
              <a:r>
                <a:rPr lang="en-US" sz="1200" dirty="0"/>
                <a:t>V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4013" y="2364706"/>
              <a:ext cx="5277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Type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74249" y="2364705"/>
              <a:ext cx="6322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Vector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59738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need For The </a:t>
            </a:r>
            <a:r>
              <a:rPr lang="en-US" altLang="ko-KR" dirty="0" smtClean="0"/>
              <a:t>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8888" y="1093224"/>
            <a:ext cx="8426225" cy="5493838"/>
            <a:chOff x="142875" y="733999"/>
            <a:chExt cx="8426225" cy="5493838"/>
          </a:xfrm>
        </p:grpSpPr>
        <p:sp>
          <p:nvSpPr>
            <p:cNvPr id="7" name="Freeform 18358"/>
            <p:cNvSpPr/>
            <p:nvPr/>
          </p:nvSpPr>
          <p:spPr>
            <a:xfrm>
              <a:off x="3810457" y="1219200"/>
              <a:ext cx="4114343" cy="2057400"/>
            </a:xfrm>
            <a:custGeom>
              <a:avLst/>
              <a:gdLst/>
              <a:ahLst/>
              <a:cxnLst/>
              <a:rect l="0" t="0" r="0" b="0"/>
              <a:pathLst>
                <a:path w="4114343" h="2057400">
                  <a:moveTo>
                    <a:pt x="0" y="0"/>
                  </a:moveTo>
                  <a:lnTo>
                    <a:pt x="4114343" y="0"/>
                  </a:lnTo>
                  <a:lnTo>
                    <a:pt x="4114343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8359"/>
            <p:cNvSpPr/>
            <p:nvPr/>
          </p:nvSpPr>
          <p:spPr>
            <a:xfrm>
              <a:off x="5796660" y="14371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18360"/>
            <p:cNvSpPr/>
            <p:nvPr/>
          </p:nvSpPr>
          <p:spPr>
            <a:xfrm>
              <a:off x="444315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8361"/>
            <p:cNvSpPr/>
            <p:nvPr/>
          </p:nvSpPr>
          <p:spPr>
            <a:xfrm>
              <a:off x="454973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8362"/>
            <p:cNvSpPr/>
            <p:nvPr/>
          </p:nvSpPr>
          <p:spPr>
            <a:xfrm>
              <a:off x="4656328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8363"/>
            <p:cNvSpPr/>
            <p:nvPr/>
          </p:nvSpPr>
          <p:spPr>
            <a:xfrm>
              <a:off x="4762906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8364"/>
            <p:cNvSpPr/>
            <p:nvPr/>
          </p:nvSpPr>
          <p:spPr>
            <a:xfrm>
              <a:off x="486949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8365"/>
            <p:cNvSpPr/>
            <p:nvPr/>
          </p:nvSpPr>
          <p:spPr>
            <a:xfrm>
              <a:off x="4976075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8366"/>
            <p:cNvSpPr/>
            <p:nvPr/>
          </p:nvSpPr>
          <p:spPr>
            <a:xfrm>
              <a:off x="5082666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8367"/>
            <p:cNvSpPr/>
            <p:nvPr/>
          </p:nvSpPr>
          <p:spPr>
            <a:xfrm>
              <a:off x="5189245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8368"/>
            <p:cNvSpPr/>
            <p:nvPr/>
          </p:nvSpPr>
          <p:spPr>
            <a:xfrm>
              <a:off x="4443158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8369"/>
            <p:cNvSpPr/>
            <p:nvPr/>
          </p:nvSpPr>
          <p:spPr>
            <a:xfrm>
              <a:off x="4549737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8370"/>
            <p:cNvSpPr/>
            <p:nvPr/>
          </p:nvSpPr>
          <p:spPr>
            <a:xfrm>
              <a:off x="4656328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8371"/>
            <p:cNvSpPr/>
            <p:nvPr/>
          </p:nvSpPr>
          <p:spPr>
            <a:xfrm>
              <a:off x="4762906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18372"/>
            <p:cNvSpPr/>
            <p:nvPr/>
          </p:nvSpPr>
          <p:spPr>
            <a:xfrm>
              <a:off x="4869497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18373"/>
            <p:cNvSpPr/>
            <p:nvPr/>
          </p:nvSpPr>
          <p:spPr>
            <a:xfrm>
              <a:off x="4976075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18374"/>
            <p:cNvSpPr/>
            <p:nvPr/>
          </p:nvSpPr>
          <p:spPr>
            <a:xfrm>
              <a:off x="5082666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18375"/>
            <p:cNvSpPr/>
            <p:nvPr/>
          </p:nvSpPr>
          <p:spPr>
            <a:xfrm>
              <a:off x="5189245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8376"/>
            <p:cNvSpPr/>
            <p:nvPr/>
          </p:nvSpPr>
          <p:spPr>
            <a:xfrm>
              <a:off x="444315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18377"/>
            <p:cNvSpPr/>
            <p:nvPr/>
          </p:nvSpPr>
          <p:spPr>
            <a:xfrm>
              <a:off x="454973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18378"/>
            <p:cNvSpPr/>
            <p:nvPr/>
          </p:nvSpPr>
          <p:spPr>
            <a:xfrm>
              <a:off x="4656328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8379"/>
            <p:cNvSpPr/>
            <p:nvPr/>
          </p:nvSpPr>
          <p:spPr>
            <a:xfrm>
              <a:off x="4762906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18380"/>
            <p:cNvSpPr/>
            <p:nvPr/>
          </p:nvSpPr>
          <p:spPr>
            <a:xfrm>
              <a:off x="486949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18381"/>
            <p:cNvSpPr/>
            <p:nvPr/>
          </p:nvSpPr>
          <p:spPr>
            <a:xfrm>
              <a:off x="4976075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8382"/>
            <p:cNvSpPr/>
            <p:nvPr/>
          </p:nvSpPr>
          <p:spPr>
            <a:xfrm>
              <a:off x="5082666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18383"/>
            <p:cNvSpPr/>
            <p:nvPr/>
          </p:nvSpPr>
          <p:spPr>
            <a:xfrm>
              <a:off x="5189245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18384"/>
            <p:cNvSpPr/>
            <p:nvPr/>
          </p:nvSpPr>
          <p:spPr>
            <a:xfrm>
              <a:off x="4443158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18385"/>
            <p:cNvSpPr/>
            <p:nvPr/>
          </p:nvSpPr>
          <p:spPr>
            <a:xfrm>
              <a:off x="4549737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18386"/>
            <p:cNvSpPr/>
            <p:nvPr/>
          </p:nvSpPr>
          <p:spPr>
            <a:xfrm>
              <a:off x="4656328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18387"/>
            <p:cNvSpPr/>
            <p:nvPr/>
          </p:nvSpPr>
          <p:spPr>
            <a:xfrm>
              <a:off x="4762906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18388"/>
            <p:cNvSpPr/>
            <p:nvPr/>
          </p:nvSpPr>
          <p:spPr>
            <a:xfrm>
              <a:off x="4869497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8389"/>
            <p:cNvSpPr/>
            <p:nvPr/>
          </p:nvSpPr>
          <p:spPr>
            <a:xfrm>
              <a:off x="4976075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18390"/>
            <p:cNvSpPr/>
            <p:nvPr/>
          </p:nvSpPr>
          <p:spPr>
            <a:xfrm>
              <a:off x="5082666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18391"/>
            <p:cNvSpPr/>
            <p:nvPr/>
          </p:nvSpPr>
          <p:spPr>
            <a:xfrm>
              <a:off x="5189245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18392"/>
            <p:cNvSpPr/>
            <p:nvPr/>
          </p:nvSpPr>
          <p:spPr>
            <a:xfrm>
              <a:off x="4443158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18393"/>
            <p:cNvSpPr/>
            <p:nvPr/>
          </p:nvSpPr>
          <p:spPr>
            <a:xfrm>
              <a:off x="4549737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18394"/>
            <p:cNvSpPr/>
            <p:nvPr/>
          </p:nvSpPr>
          <p:spPr>
            <a:xfrm>
              <a:off x="4656328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18395"/>
            <p:cNvSpPr/>
            <p:nvPr/>
          </p:nvSpPr>
          <p:spPr>
            <a:xfrm>
              <a:off x="4762906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18396"/>
            <p:cNvSpPr/>
            <p:nvPr/>
          </p:nvSpPr>
          <p:spPr>
            <a:xfrm>
              <a:off x="4869497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18397"/>
            <p:cNvSpPr/>
            <p:nvPr/>
          </p:nvSpPr>
          <p:spPr>
            <a:xfrm>
              <a:off x="4976075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18398"/>
            <p:cNvSpPr/>
            <p:nvPr/>
          </p:nvSpPr>
          <p:spPr>
            <a:xfrm>
              <a:off x="5082666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18399"/>
            <p:cNvSpPr/>
            <p:nvPr/>
          </p:nvSpPr>
          <p:spPr>
            <a:xfrm>
              <a:off x="5189245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18400"/>
            <p:cNvSpPr/>
            <p:nvPr/>
          </p:nvSpPr>
          <p:spPr>
            <a:xfrm>
              <a:off x="4443158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18401"/>
            <p:cNvSpPr/>
            <p:nvPr/>
          </p:nvSpPr>
          <p:spPr>
            <a:xfrm>
              <a:off x="4549737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18402"/>
            <p:cNvSpPr/>
            <p:nvPr/>
          </p:nvSpPr>
          <p:spPr>
            <a:xfrm>
              <a:off x="4656328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18403"/>
            <p:cNvSpPr/>
            <p:nvPr/>
          </p:nvSpPr>
          <p:spPr>
            <a:xfrm>
              <a:off x="4762906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18404"/>
            <p:cNvSpPr/>
            <p:nvPr/>
          </p:nvSpPr>
          <p:spPr>
            <a:xfrm>
              <a:off x="4869497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18405"/>
            <p:cNvSpPr/>
            <p:nvPr/>
          </p:nvSpPr>
          <p:spPr>
            <a:xfrm>
              <a:off x="4976075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18406"/>
            <p:cNvSpPr/>
            <p:nvPr/>
          </p:nvSpPr>
          <p:spPr>
            <a:xfrm>
              <a:off x="5082666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18407"/>
            <p:cNvSpPr/>
            <p:nvPr/>
          </p:nvSpPr>
          <p:spPr>
            <a:xfrm>
              <a:off x="5189245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18408"/>
            <p:cNvSpPr/>
            <p:nvPr/>
          </p:nvSpPr>
          <p:spPr>
            <a:xfrm>
              <a:off x="4443158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18409"/>
            <p:cNvSpPr/>
            <p:nvPr/>
          </p:nvSpPr>
          <p:spPr>
            <a:xfrm>
              <a:off x="4549737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18410"/>
            <p:cNvSpPr/>
            <p:nvPr/>
          </p:nvSpPr>
          <p:spPr>
            <a:xfrm>
              <a:off x="4656328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18411"/>
            <p:cNvSpPr/>
            <p:nvPr/>
          </p:nvSpPr>
          <p:spPr>
            <a:xfrm>
              <a:off x="4762906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18412"/>
            <p:cNvSpPr/>
            <p:nvPr/>
          </p:nvSpPr>
          <p:spPr>
            <a:xfrm>
              <a:off x="4869497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18413"/>
            <p:cNvSpPr/>
            <p:nvPr/>
          </p:nvSpPr>
          <p:spPr>
            <a:xfrm>
              <a:off x="4976075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18414"/>
            <p:cNvSpPr/>
            <p:nvPr/>
          </p:nvSpPr>
          <p:spPr>
            <a:xfrm>
              <a:off x="5082666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18415"/>
            <p:cNvSpPr/>
            <p:nvPr/>
          </p:nvSpPr>
          <p:spPr>
            <a:xfrm>
              <a:off x="5189245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18416"/>
            <p:cNvSpPr/>
            <p:nvPr/>
          </p:nvSpPr>
          <p:spPr>
            <a:xfrm>
              <a:off x="4443158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18417"/>
            <p:cNvSpPr/>
            <p:nvPr/>
          </p:nvSpPr>
          <p:spPr>
            <a:xfrm>
              <a:off x="4549737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18418"/>
            <p:cNvSpPr/>
            <p:nvPr/>
          </p:nvSpPr>
          <p:spPr>
            <a:xfrm>
              <a:off x="4656328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18419"/>
            <p:cNvSpPr/>
            <p:nvPr/>
          </p:nvSpPr>
          <p:spPr>
            <a:xfrm>
              <a:off x="4762906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18420"/>
            <p:cNvSpPr/>
            <p:nvPr/>
          </p:nvSpPr>
          <p:spPr>
            <a:xfrm>
              <a:off x="4869497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18421"/>
            <p:cNvSpPr/>
            <p:nvPr/>
          </p:nvSpPr>
          <p:spPr>
            <a:xfrm>
              <a:off x="4976075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18422"/>
            <p:cNvSpPr/>
            <p:nvPr/>
          </p:nvSpPr>
          <p:spPr>
            <a:xfrm>
              <a:off x="5082666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18423"/>
            <p:cNvSpPr/>
            <p:nvPr/>
          </p:nvSpPr>
          <p:spPr>
            <a:xfrm>
              <a:off x="5189245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18424"/>
            <p:cNvSpPr/>
            <p:nvPr/>
          </p:nvSpPr>
          <p:spPr>
            <a:xfrm>
              <a:off x="5295823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18425"/>
            <p:cNvSpPr/>
            <p:nvPr/>
          </p:nvSpPr>
          <p:spPr>
            <a:xfrm>
              <a:off x="5402414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18426"/>
            <p:cNvSpPr/>
            <p:nvPr/>
          </p:nvSpPr>
          <p:spPr>
            <a:xfrm>
              <a:off x="550899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18427"/>
            <p:cNvSpPr/>
            <p:nvPr/>
          </p:nvSpPr>
          <p:spPr>
            <a:xfrm>
              <a:off x="5615584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18428"/>
            <p:cNvSpPr/>
            <p:nvPr/>
          </p:nvSpPr>
          <p:spPr>
            <a:xfrm>
              <a:off x="5722162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18429"/>
            <p:cNvSpPr/>
            <p:nvPr/>
          </p:nvSpPr>
          <p:spPr>
            <a:xfrm>
              <a:off x="5828753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18430"/>
            <p:cNvSpPr/>
            <p:nvPr/>
          </p:nvSpPr>
          <p:spPr>
            <a:xfrm>
              <a:off x="5935332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18431"/>
            <p:cNvSpPr/>
            <p:nvPr/>
          </p:nvSpPr>
          <p:spPr>
            <a:xfrm>
              <a:off x="604192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18432"/>
            <p:cNvSpPr/>
            <p:nvPr/>
          </p:nvSpPr>
          <p:spPr>
            <a:xfrm>
              <a:off x="5295823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18433"/>
            <p:cNvSpPr/>
            <p:nvPr/>
          </p:nvSpPr>
          <p:spPr>
            <a:xfrm>
              <a:off x="5402414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18434"/>
            <p:cNvSpPr/>
            <p:nvPr/>
          </p:nvSpPr>
          <p:spPr>
            <a:xfrm>
              <a:off x="550899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18435"/>
            <p:cNvSpPr/>
            <p:nvPr/>
          </p:nvSpPr>
          <p:spPr>
            <a:xfrm>
              <a:off x="5615584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18436"/>
            <p:cNvSpPr/>
            <p:nvPr/>
          </p:nvSpPr>
          <p:spPr>
            <a:xfrm>
              <a:off x="5722162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18437"/>
            <p:cNvSpPr/>
            <p:nvPr/>
          </p:nvSpPr>
          <p:spPr>
            <a:xfrm>
              <a:off x="5828753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Freeform 18438"/>
            <p:cNvSpPr/>
            <p:nvPr/>
          </p:nvSpPr>
          <p:spPr>
            <a:xfrm>
              <a:off x="5935332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Freeform 18439"/>
            <p:cNvSpPr/>
            <p:nvPr/>
          </p:nvSpPr>
          <p:spPr>
            <a:xfrm>
              <a:off x="604192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18440"/>
            <p:cNvSpPr/>
            <p:nvPr/>
          </p:nvSpPr>
          <p:spPr>
            <a:xfrm>
              <a:off x="5295823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18441"/>
            <p:cNvSpPr/>
            <p:nvPr/>
          </p:nvSpPr>
          <p:spPr>
            <a:xfrm>
              <a:off x="5402414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Freeform 18442"/>
            <p:cNvSpPr/>
            <p:nvPr/>
          </p:nvSpPr>
          <p:spPr>
            <a:xfrm>
              <a:off x="550899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18443"/>
            <p:cNvSpPr/>
            <p:nvPr/>
          </p:nvSpPr>
          <p:spPr>
            <a:xfrm>
              <a:off x="5615584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Freeform 18444"/>
            <p:cNvSpPr/>
            <p:nvPr/>
          </p:nvSpPr>
          <p:spPr>
            <a:xfrm>
              <a:off x="5722162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Freeform 18445"/>
            <p:cNvSpPr/>
            <p:nvPr/>
          </p:nvSpPr>
          <p:spPr>
            <a:xfrm>
              <a:off x="5828753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18446"/>
            <p:cNvSpPr/>
            <p:nvPr/>
          </p:nvSpPr>
          <p:spPr>
            <a:xfrm>
              <a:off x="5935332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Freeform 18447"/>
            <p:cNvSpPr/>
            <p:nvPr/>
          </p:nvSpPr>
          <p:spPr>
            <a:xfrm>
              <a:off x="604192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18448"/>
            <p:cNvSpPr/>
            <p:nvPr/>
          </p:nvSpPr>
          <p:spPr>
            <a:xfrm>
              <a:off x="5295823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Freeform 18449"/>
            <p:cNvSpPr/>
            <p:nvPr/>
          </p:nvSpPr>
          <p:spPr>
            <a:xfrm>
              <a:off x="5402414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18450"/>
            <p:cNvSpPr/>
            <p:nvPr/>
          </p:nvSpPr>
          <p:spPr>
            <a:xfrm>
              <a:off x="550899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Freeform 18451"/>
            <p:cNvSpPr/>
            <p:nvPr/>
          </p:nvSpPr>
          <p:spPr>
            <a:xfrm>
              <a:off x="5615584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Freeform 18452"/>
            <p:cNvSpPr/>
            <p:nvPr/>
          </p:nvSpPr>
          <p:spPr>
            <a:xfrm>
              <a:off x="5722162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Freeform 18453"/>
            <p:cNvSpPr/>
            <p:nvPr/>
          </p:nvSpPr>
          <p:spPr>
            <a:xfrm>
              <a:off x="5828753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Freeform 18454"/>
            <p:cNvSpPr/>
            <p:nvPr/>
          </p:nvSpPr>
          <p:spPr>
            <a:xfrm>
              <a:off x="5935332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Freeform 18455"/>
            <p:cNvSpPr/>
            <p:nvPr/>
          </p:nvSpPr>
          <p:spPr>
            <a:xfrm>
              <a:off x="604192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Freeform 18456"/>
            <p:cNvSpPr/>
            <p:nvPr/>
          </p:nvSpPr>
          <p:spPr>
            <a:xfrm>
              <a:off x="5295823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Freeform 18457"/>
            <p:cNvSpPr/>
            <p:nvPr/>
          </p:nvSpPr>
          <p:spPr>
            <a:xfrm>
              <a:off x="5402414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Freeform 18458"/>
            <p:cNvSpPr/>
            <p:nvPr/>
          </p:nvSpPr>
          <p:spPr>
            <a:xfrm>
              <a:off x="550899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Freeform 18459"/>
            <p:cNvSpPr/>
            <p:nvPr/>
          </p:nvSpPr>
          <p:spPr>
            <a:xfrm>
              <a:off x="5615584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Freeform 18460"/>
            <p:cNvSpPr/>
            <p:nvPr/>
          </p:nvSpPr>
          <p:spPr>
            <a:xfrm>
              <a:off x="5722162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Freeform 18461"/>
            <p:cNvSpPr/>
            <p:nvPr/>
          </p:nvSpPr>
          <p:spPr>
            <a:xfrm>
              <a:off x="5828753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Freeform 18462"/>
            <p:cNvSpPr/>
            <p:nvPr/>
          </p:nvSpPr>
          <p:spPr>
            <a:xfrm>
              <a:off x="5935332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Freeform 18463"/>
            <p:cNvSpPr/>
            <p:nvPr/>
          </p:nvSpPr>
          <p:spPr>
            <a:xfrm>
              <a:off x="604192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Freeform 18464"/>
            <p:cNvSpPr/>
            <p:nvPr/>
          </p:nvSpPr>
          <p:spPr>
            <a:xfrm>
              <a:off x="5295823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Freeform 18465"/>
            <p:cNvSpPr/>
            <p:nvPr/>
          </p:nvSpPr>
          <p:spPr>
            <a:xfrm>
              <a:off x="5402414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Freeform 18466"/>
            <p:cNvSpPr/>
            <p:nvPr/>
          </p:nvSpPr>
          <p:spPr>
            <a:xfrm>
              <a:off x="550899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Freeform 18467"/>
            <p:cNvSpPr/>
            <p:nvPr/>
          </p:nvSpPr>
          <p:spPr>
            <a:xfrm>
              <a:off x="5615584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Freeform 18468"/>
            <p:cNvSpPr/>
            <p:nvPr/>
          </p:nvSpPr>
          <p:spPr>
            <a:xfrm>
              <a:off x="5722162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Freeform 18469"/>
            <p:cNvSpPr/>
            <p:nvPr/>
          </p:nvSpPr>
          <p:spPr>
            <a:xfrm>
              <a:off x="5828753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Freeform 18470"/>
            <p:cNvSpPr/>
            <p:nvPr/>
          </p:nvSpPr>
          <p:spPr>
            <a:xfrm>
              <a:off x="5935332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Freeform 18471"/>
            <p:cNvSpPr/>
            <p:nvPr/>
          </p:nvSpPr>
          <p:spPr>
            <a:xfrm>
              <a:off x="604192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Freeform 18472"/>
            <p:cNvSpPr/>
            <p:nvPr/>
          </p:nvSpPr>
          <p:spPr>
            <a:xfrm>
              <a:off x="5295823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18473"/>
            <p:cNvSpPr/>
            <p:nvPr/>
          </p:nvSpPr>
          <p:spPr>
            <a:xfrm>
              <a:off x="5402414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Freeform 18474"/>
            <p:cNvSpPr/>
            <p:nvPr/>
          </p:nvSpPr>
          <p:spPr>
            <a:xfrm>
              <a:off x="550899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Freeform 18475"/>
            <p:cNvSpPr/>
            <p:nvPr/>
          </p:nvSpPr>
          <p:spPr>
            <a:xfrm>
              <a:off x="5615584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Freeform 18476"/>
            <p:cNvSpPr/>
            <p:nvPr/>
          </p:nvSpPr>
          <p:spPr>
            <a:xfrm>
              <a:off x="5722162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Freeform 18477"/>
            <p:cNvSpPr/>
            <p:nvPr/>
          </p:nvSpPr>
          <p:spPr>
            <a:xfrm>
              <a:off x="5828753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18478"/>
            <p:cNvSpPr/>
            <p:nvPr/>
          </p:nvSpPr>
          <p:spPr>
            <a:xfrm>
              <a:off x="5935332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Freeform 18479"/>
            <p:cNvSpPr/>
            <p:nvPr/>
          </p:nvSpPr>
          <p:spPr>
            <a:xfrm>
              <a:off x="604192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Freeform 18480"/>
            <p:cNvSpPr/>
            <p:nvPr/>
          </p:nvSpPr>
          <p:spPr>
            <a:xfrm>
              <a:off x="5295823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18481"/>
            <p:cNvSpPr/>
            <p:nvPr/>
          </p:nvSpPr>
          <p:spPr>
            <a:xfrm>
              <a:off x="5402414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Freeform 18482"/>
            <p:cNvSpPr/>
            <p:nvPr/>
          </p:nvSpPr>
          <p:spPr>
            <a:xfrm>
              <a:off x="550899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18483"/>
            <p:cNvSpPr/>
            <p:nvPr/>
          </p:nvSpPr>
          <p:spPr>
            <a:xfrm>
              <a:off x="5615584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Freeform 18484"/>
            <p:cNvSpPr/>
            <p:nvPr/>
          </p:nvSpPr>
          <p:spPr>
            <a:xfrm>
              <a:off x="5722162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Freeform 18485"/>
            <p:cNvSpPr/>
            <p:nvPr/>
          </p:nvSpPr>
          <p:spPr>
            <a:xfrm>
              <a:off x="5828753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Freeform 18486"/>
            <p:cNvSpPr/>
            <p:nvPr/>
          </p:nvSpPr>
          <p:spPr>
            <a:xfrm>
              <a:off x="5935332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18487"/>
            <p:cNvSpPr/>
            <p:nvPr/>
          </p:nvSpPr>
          <p:spPr>
            <a:xfrm>
              <a:off x="604192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18488"/>
            <p:cNvSpPr/>
            <p:nvPr/>
          </p:nvSpPr>
          <p:spPr>
            <a:xfrm>
              <a:off x="6148501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Freeform 18489"/>
            <p:cNvSpPr/>
            <p:nvPr/>
          </p:nvSpPr>
          <p:spPr>
            <a:xfrm>
              <a:off x="625509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Freeform 18490"/>
            <p:cNvSpPr/>
            <p:nvPr/>
          </p:nvSpPr>
          <p:spPr>
            <a:xfrm>
              <a:off x="6361671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Freeform 18491"/>
            <p:cNvSpPr/>
            <p:nvPr/>
          </p:nvSpPr>
          <p:spPr>
            <a:xfrm>
              <a:off x="6468262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Freeform 18492"/>
            <p:cNvSpPr/>
            <p:nvPr/>
          </p:nvSpPr>
          <p:spPr>
            <a:xfrm>
              <a:off x="6574840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18493"/>
            <p:cNvSpPr/>
            <p:nvPr/>
          </p:nvSpPr>
          <p:spPr>
            <a:xfrm>
              <a:off x="6681419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18494"/>
            <p:cNvSpPr/>
            <p:nvPr/>
          </p:nvSpPr>
          <p:spPr>
            <a:xfrm>
              <a:off x="6788010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Freeform 18495"/>
            <p:cNvSpPr/>
            <p:nvPr/>
          </p:nvSpPr>
          <p:spPr>
            <a:xfrm>
              <a:off x="6894588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Freeform 18496"/>
            <p:cNvSpPr/>
            <p:nvPr/>
          </p:nvSpPr>
          <p:spPr>
            <a:xfrm>
              <a:off x="6148501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Freeform 18497"/>
            <p:cNvSpPr/>
            <p:nvPr/>
          </p:nvSpPr>
          <p:spPr>
            <a:xfrm>
              <a:off x="625509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18498"/>
            <p:cNvSpPr/>
            <p:nvPr/>
          </p:nvSpPr>
          <p:spPr>
            <a:xfrm>
              <a:off x="6361671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18499"/>
            <p:cNvSpPr/>
            <p:nvPr/>
          </p:nvSpPr>
          <p:spPr>
            <a:xfrm>
              <a:off x="6468262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Freeform 18500"/>
            <p:cNvSpPr/>
            <p:nvPr/>
          </p:nvSpPr>
          <p:spPr>
            <a:xfrm>
              <a:off x="6574840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Freeform 18501"/>
            <p:cNvSpPr/>
            <p:nvPr/>
          </p:nvSpPr>
          <p:spPr>
            <a:xfrm>
              <a:off x="6681419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Freeform 18502"/>
            <p:cNvSpPr/>
            <p:nvPr/>
          </p:nvSpPr>
          <p:spPr>
            <a:xfrm>
              <a:off x="6788010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18503"/>
            <p:cNvSpPr/>
            <p:nvPr/>
          </p:nvSpPr>
          <p:spPr>
            <a:xfrm>
              <a:off x="6894588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Freeform 18504"/>
            <p:cNvSpPr/>
            <p:nvPr/>
          </p:nvSpPr>
          <p:spPr>
            <a:xfrm>
              <a:off x="6148501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Freeform 18505"/>
            <p:cNvSpPr/>
            <p:nvPr/>
          </p:nvSpPr>
          <p:spPr>
            <a:xfrm>
              <a:off x="625509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Freeform 18506"/>
            <p:cNvSpPr/>
            <p:nvPr/>
          </p:nvSpPr>
          <p:spPr>
            <a:xfrm>
              <a:off x="6361671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Freeform 18507"/>
            <p:cNvSpPr/>
            <p:nvPr/>
          </p:nvSpPr>
          <p:spPr>
            <a:xfrm>
              <a:off x="6468262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18508"/>
            <p:cNvSpPr/>
            <p:nvPr/>
          </p:nvSpPr>
          <p:spPr>
            <a:xfrm>
              <a:off x="6574840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Freeform 18509"/>
            <p:cNvSpPr/>
            <p:nvPr/>
          </p:nvSpPr>
          <p:spPr>
            <a:xfrm>
              <a:off x="6681419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Freeform 18510"/>
            <p:cNvSpPr/>
            <p:nvPr/>
          </p:nvSpPr>
          <p:spPr>
            <a:xfrm>
              <a:off x="6788010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Freeform 18511"/>
            <p:cNvSpPr/>
            <p:nvPr/>
          </p:nvSpPr>
          <p:spPr>
            <a:xfrm>
              <a:off x="6894588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Freeform 18512"/>
            <p:cNvSpPr/>
            <p:nvPr/>
          </p:nvSpPr>
          <p:spPr>
            <a:xfrm>
              <a:off x="6148501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18513"/>
            <p:cNvSpPr/>
            <p:nvPr/>
          </p:nvSpPr>
          <p:spPr>
            <a:xfrm>
              <a:off x="625509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Freeform 18514"/>
            <p:cNvSpPr/>
            <p:nvPr/>
          </p:nvSpPr>
          <p:spPr>
            <a:xfrm>
              <a:off x="6361671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Freeform 18515"/>
            <p:cNvSpPr/>
            <p:nvPr/>
          </p:nvSpPr>
          <p:spPr>
            <a:xfrm>
              <a:off x="6468262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Freeform 18516"/>
            <p:cNvSpPr/>
            <p:nvPr/>
          </p:nvSpPr>
          <p:spPr>
            <a:xfrm>
              <a:off x="6574840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Freeform 18517"/>
            <p:cNvSpPr/>
            <p:nvPr/>
          </p:nvSpPr>
          <p:spPr>
            <a:xfrm>
              <a:off x="6681419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18518"/>
            <p:cNvSpPr/>
            <p:nvPr/>
          </p:nvSpPr>
          <p:spPr>
            <a:xfrm>
              <a:off x="6788010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Freeform 18519"/>
            <p:cNvSpPr/>
            <p:nvPr/>
          </p:nvSpPr>
          <p:spPr>
            <a:xfrm>
              <a:off x="6894588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Freeform 18520"/>
            <p:cNvSpPr/>
            <p:nvPr/>
          </p:nvSpPr>
          <p:spPr>
            <a:xfrm>
              <a:off x="6148501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Freeform 18521"/>
            <p:cNvSpPr/>
            <p:nvPr/>
          </p:nvSpPr>
          <p:spPr>
            <a:xfrm>
              <a:off x="625509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Freeform 18522"/>
            <p:cNvSpPr/>
            <p:nvPr/>
          </p:nvSpPr>
          <p:spPr>
            <a:xfrm>
              <a:off x="6361671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18523"/>
            <p:cNvSpPr/>
            <p:nvPr/>
          </p:nvSpPr>
          <p:spPr>
            <a:xfrm>
              <a:off x="6468262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Freeform 18524"/>
            <p:cNvSpPr/>
            <p:nvPr/>
          </p:nvSpPr>
          <p:spPr>
            <a:xfrm>
              <a:off x="6574840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Freeform 18525"/>
            <p:cNvSpPr/>
            <p:nvPr/>
          </p:nvSpPr>
          <p:spPr>
            <a:xfrm>
              <a:off x="6681419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Freeform 18526"/>
            <p:cNvSpPr/>
            <p:nvPr/>
          </p:nvSpPr>
          <p:spPr>
            <a:xfrm>
              <a:off x="6788010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Freeform 18527"/>
            <p:cNvSpPr/>
            <p:nvPr/>
          </p:nvSpPr>
          <p:spPr>
            <a:xfrm>
              <a:off x="6894588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18528"/>
            <p:cNvSpPr/>
            <p:nvPr/>
          </p:nvSpPr>
          <p:spPr>
            <a:xfrm>
              <a:off x="6148501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Freeform 18529"/>
            <p:cNvSpPr/>
            <p:nvPr/>
          </p:nvSpPr>
          <p:spPr>
            <a:xfrm>
              <a:off x="625509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Freeform 18530"/>
            <p:cNvSpPr/>
            <p:nvPr/>
          </p:nvSpPr>
          <p:spPr>
            <a:xfrm>
              <a:off x="6361671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0" name="Freeform 18531"/>
            <p:cNvSpPr/>
            <p:nvPr/>
          </p:nvSpPr>
          <p:spPr>
            <a:xfrm>
              <a:off x="6468262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Freeform 18532"/>
            <p:cNvSpPr/>
            <p:nvPr/>
          </p:nvSpPr>
          <p:spPr>
            <a:xfrm>
              <a:off x="6574840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18533"/>
            <p:cNvSpPr/>
            <p:nvPr/>
          </p:nvSpPr>
          <p:spPr>
            <a:xfrm>
              <a:off x="6681419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Freeform 18534"/>
            <p:cNvSpPr/>
            <p:nvPr/>
          </p:nvSpPr>
          <p:spPr>
            <a:xfrm>
              <a:off x="6788010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" name="Freeform 18535"/>
            <p:cNvSpPr/>
            <p:nvPr/>
          </p:nvSpPr>
          <p:spPr>
            <a:xfrm>
              <a:off x="6894588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Freeform 18536"/>
            <p:cNvSpPr/>
            <p:nvPr/>
          </p:nvSpPr>
          <p:spPr>
            <a:xfrm>
              <a:off x="6148501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Freeform 18537"/>
            <p:cNvSpPr/>
            <p:nvPr/>
          </p:nvSpPr>
          <p:spPr>
            <a:xfrm>
              <a:off x="625509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18538"/>
            <p:cNvSpPr/>
            <p:nvPr/>
          </p:nvSpPr>
          <p:spPr>
            <a:xfrm>
              <a:off x="6361671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Freeform 18539"/>
            <p:cNvSpPr/>
            <p:nvPr/>
          </p:nvSpPr>
          <p:spPr>
            <a:xfrm>
              <a:off x="6468262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Freeform 18540"/>
            <p:cNvSpPr/>
            <p:nvPr/>
          </p:nvSpPr>
          <p:spPr>
            <a:xfrm>
              <a:off x="6574840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Freeform 18541"/>
            <p:cNvSpPr/>
            <p:nvPr/>
          </p:nvSpPr>
          <p:spPr>
            <a:xfrm>
              <a:off x="6681419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Freeform 18542"/>
            <p:cNvSpPr/>
            <p:nvPr/>
          </p:nvSpPr>
          <p:spPr>
            <a:xfrm>
              <a:off x="6788010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18543"/>
            <p:cNvSpPr/>
            <p:nvPr/>
          </p:nvSpPr>
          <p:spPr>
            <a:xfrm>
              <a:off x="6894588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Freeform 18544"/>
            <p:cNvSpPr/>
            <p:nvPr/>
          </p:nvSpPr>
          <p:spPr>
            <a:xfrm>
              <a:off x="6148501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Freeform 18545"/>
            <p:cNvSpPr/>
            <p:nvPr/>
          </p:nvSpPr>
          <p:spPr>
            <a:xfrm>
              <a:off x="625509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Freeform 18546"/>
            <p:cNvSpPr/>
            <p:nvPr/>
          </p:nvSpPr>
          <p:spPr>
            <a:xfrm>
              <a:off x="6361671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Freeform 18547"/>
            <p:cNvSpPr/>
            <p:nvPr/>
          </p:nvSpPr>
          <p:spPr>
            <a:xfrm>
              <a:off x="6468262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Freeform 18548"/>
            <p:cNvSpPr/>
            <p:nvPr/>
          </p:nvSpPr>
          <p:spPr>
            <a:xfrm>
              <a:off x="6574840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Freeform 18549"/>
            <p:cNvSpPr/>
            <p:nvPr/>
          </p:nvSpPr>
          <p:spPr>
            <a:xfrm>
              <a:off x="6681419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Freeform 18550"/>
            <p:cNvSpPr/>
            <p:nvPr/>
          </p:nvSpPr>
          <p:spPr>
            <a:xfrm>
              <a:off x="6788010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Freeform 18551"/>
            <p:cNvSpPr/>
            <p:nvPr/>
          </p:nvSpPr>
          <p:spPr>
            <a:xfrm>
              <a:off x="6894588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Freeform 18552"/>
            <p:cNvSpPr/>
            <p:nvPr/>
          </p:nvSpPr>
          <p:spPr>
            <a:xfrm>
              <a:off x="7001179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Freeform 18553"/>
            <p:cNvSpPr/>
            <p:nvPr/>
          </p:nvSpPr>
          <p:spPr>
            <a:xfrm>
              <a:off x="7107770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Freeform 18554"/>
            <p:cNvSpPr/>
            <p:nvPr/>
          </p:nvSpPr>
          <p:spPr>
            <a:xfrm>
              <a:off x="7214349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Freeform 18555"/>
            <p:cNvSpPr/>
            <p:nvPr/>
          </p:nvSpPr>
          <p:spPr>
            <a:xfrm>
              <a:off x="732092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Freeform 18556"/>
            <p:cNvSpPr/>
            <p:nvPr/>
          </p:nvSpPr>
          <p:spPr>
            <a:xfrm>
              <a:off x="742751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Freeform 18557"/>
            <p:cNvSpPr/>
            <p:nvPr/>
          </p:nvSpPr>
          <p:spPr>
            <a:xfrm>
              <a:off x="753409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Freeform 18558"/>
            <p:cNvSpPr/>
            <p:nvPr/>
          </p:nvSpPr>
          <p:spPr>
            <a:xfrm>
              <a:off x="764068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" name="Freeform 18559"/>
            <p:cNvSpPr/>
            <p:nvPr/>
          </p:nvSpPr>
          <p:spPr>
            <a:xfrm>
              <a:off x="7747266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Freeform 18560"/>
            <p:cNvSpPr/>
            <p:nvPr/>
          </p:nvSpPr>
          <p:spPr>
            <a:xfrm>
              <a:off x="7001179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Freeform 18561"/>
            <p:cNvSpPr/>
            <p:nvPr/>
          </p:nvSpPr>
          <p:spPr>
            <a:xfrm>
              <a:off x="7107770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Freeform 18562"/>
            <p:cNvSpPr/>
            <p:nvPr/>
          </p:nvSpPr>
          <p:spPr>
            <a:xfrm>
              <a:off x="7214349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Freeform 18563"/>
            <p:cNvSpPr/>
            <p:nvPr/>
          </p:nvSpPr>
          <p:spPr>
            <a:xfrm>
              <a:off x="732092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Freeform 18564"/>
            <p:cNvSpPr/>
            <p:nvPr/>
          </p:nvSpPr>
          <p:spPr>
            <a:xfrm>
              <a:off x="7427518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Freeform 18565"/>
            <p:cNvSpPr/>
            <p:nvPr/>
          </p:nvSpPr>
          <p:spPr>
            <a:xfrm>
              <a:off x="753409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5" name="Freeform 18566"/>
            <p:cNvSpPr/>
            <p:nvPr/>
          </p:nvSpPr>
          <p:spPr>
            <a:xfrm>
              <a:off x="7640688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Freeform 18567"/>
            <p:cNvSpPr/>
            <p:nvPr/>
          </p:nvSpPr>
          <p:spPr>
            <a:xfrm>
              <a:off x="7747266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7" name="Freeform 18568"/>
            <p:cNvSpPr/>
            <p:nvPr/>
          </p:nvSpPr>
          <p:spPr>
            <a:xfrm>
              <a:off x="7001179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8" name="Freeform 18569"/>
            <p:cNvSpPr/>
            <p:nvPr/>
          </p:nvSpPr>
          <p:spPr>
            <a:xfrm>
              <a:off x="7107770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Freeform 18570"/>
            <p:cNvSpPr/>
            <p:nvPr/>
          </p:nvSpPr>
          <p:spPr>
            <a:xfrm>
              <a:off x="7214349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Freeform 18571"/>
            <p:cNvSpPr/>
            <p:nvPr/>
          </p:nvSpPr>
          <p:spPr>
            <a:xfrm>
              <a:off x="732092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1" name="Freeform 18572"/>
            <p:cNvSpPr/>
            <p:nvPr/>
          </p:nvSpPr>
          <p:spPr>
            <a:xfrm>
              <a:off x="742751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Freeform 18573"/>
            <p:cNvSpPr/>
            <p:nvPr/>
          </p:nvSpPr>
          <p:spPr>
            <a:xfrm>
              <a:off x="753409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Freeform 18574"/>
            <p:cNvSpPr/>
            <p:nvPr/>
          </p:nvSpPr>
          <p:spPr>
            <a:xfrm>
              <a:off x="764068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4" name="Freeform 18575"/>
            <p:cNvSpPr/>
            <p:nvPr/>
          </p:nvSpPr>
          <p:spPr>
            <a:xfrm>
              <a:off x="7747266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Freeform 18576"/>
            <p:cNvSpPr/>
            <p:nvPr/>
          </p:nvSpPr>
          <p:spPr>
            <a:xfrm>
              <a:off x="7001179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6" name="Freeform 18577"/>
            <p:cNvSpPr/>
            <p:nvPr/>
          </p:nvSpPr>
          <p:spPr>
            <a:xfrm>
              <a:off x="7107770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7" name="Freeform 18578"/>
            <p:cNvSpPr/>
            <p:nvPr/>
          </p:nvSpPr>
          <p:spPr>
            <a:xfrm>
              <a:off x="7214349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8" name="Freeform 18579"/>
            <p:cNvSpPr/>
            <p:nvPr/>
          </p:nvSpPr>
          <p:spPr>
            <a:xfrm>
              <a:off x="732092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Freeform 18580"/>
            <p:cNvSpPr/>
            <p:nvPr/>
          </p:nvSpPr>
          <p:spPr>
            <a:xfrm>
              <a:off x="7427518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0" name="Freeform 18581"/>
            <p:cNvSpPr/>
            <p:nvPr/>
          </p:nvSpPr>
          <p:spPr>
            <a:xfrm>
              <a:off x="753409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Freeform 18582"/>
            <p:cNvSpPr/>
            <p:nvPr/>
          </p:nvSpPr>
          <p:spPr>
            <a:xfrm>
              <a:off x="7640688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2" name="Freeform 18583"/>
            <p:cNvSpPr/>
            <p:nvPr/>
          </p:nvSpPr>
          <p:spPr>
            <a:xfrm>
              <a:off x="7747266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Freeform 18584"/>
            <p:cNvSpPr/>
            <p:nvPr/>
          </p:nvSpPr>
          <p:spPr>
            <a:xfrm>
              <a:off x="7001179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Freeform 18585"/>
            <p:cNvSpPr/>
            <p:nvPr/>
          </p:nvSpPr>
          <p:spPr>
            <a:xfrm>
              <a:off x="7107770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5" name="Freeform 18586"/>
            <p:cNvSpPr/>
            <p:nvPr/>
          </p:nvSpPr>
          <p:spPr>
            <a:xfrm>
              <a:off x="7214349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18587"/>
            <p:cNvSpPr/>
            <p:nvPr/>
          </p:nvSpPr>
          <p:spPr>
            <a:xfrm>
              <a:off x="732092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7" name="Freeform 18588"/>
            <p:cNvSpPr/>
            <p:nvPr/>
          </p:nvSpPr>
          <p:spPr>
            <a:xfrm>
              <a:off x="7427518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8" name="Freeform 18589"/>
            <p:cNvSpPr/>
            <p:nvPr/>
          </p:nvSpPr>
          <p:spPr>
            <a:xfrm>
              <a:off x="753409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Freeform 18590"/>
            <p:cNvSpPr/>
            <p:nvPr/>
          </p:nvSpPr>
          <p:spPr>
            <a:xfrm>
              <a:off x="7640688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Freeform 18591"/>
            <p:cNvSpPr/>
            <p:nvPr/>
          </p:nvSpPr>
          <p:spPr>
            <a:xfrm>
              <a:off x="7747266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1" name="Freeform 18592"/>
            <p:cNvSpPr/>
            <p:nvPr/>
          </p:nvSpPr>
          <p:spPr>
            <a:xfrm>
              <a:off x="7001179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2" name="Freeform 18593"/>
            <p:cNvSpPr/>
            <p:nvPr/>
          </p:nvSpPr>
          <p:spPr>
            <a:xfrm>
              <a:off x="7107758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3" name="Freeform 18594"/>
            <p:cNvSpPr/>
            <p:nvPr/>
          </p:nvSpPr>
          <p:spPr>
            <a:xfrm>
              <a:off x="7214349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4" name="Freeform 18595"/>
            <p:cNvSpPr/>
            <p:nvPr/>
          </p:nvSpPr>
          <p:spPr>
            <a:xfrm>
              <a:off x="732092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5" name="Freeform 18596"/>
            <p:cNvSpPr/>
            <p:nvPr/>
          </p:nvSpPr>
          <p:spPr>
            <a:xfrm>
              <a:off x="7427518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6" name="Freeform 18597"/>
            <p:cNvSpPr/>
            <p:nvPr/>
          </p:nvSpPr>
          <p:spPr>
            <a:xfrm>
              <a:off x="753409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7" name="Freeform 18598"/>
            <p:cNvSpPr/>
            <p:nvPr/>
          </p:nvSpPr>
          <p:spPr>
            <a:xfrm>
              <a:off x="7640688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Freeform 18599"/>
            <p:cNvSpPr/>
            <p:nvPr/>
          </p:nvSpPr>
          <p:spPr>
            <a:xfrm>
              <a:off x="7747266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9" name="Freeform 18600"/>
            <p:cNvSpPr/>
            <p:nvPr/>
          </p:nvSpPr>
          <p:spPr>
            <a:xfrm>
              <a:off x="7001179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Freeform 18601"/>
            <p:cNvSpPr/>
            <p:nvPr/>
          </p:nvSpPr>
          <p:spPr>
            <a:xfrm>
              <a:off x="7107770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1" name="Freeform 18602"/>
            <p:cNvSpPr/>
            <p:nvPr/>
          </p:nvSpPr>
          <p:spPr>
            <a:xfrm>
              <a:off x="7214349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2" name="Freeform 18603"/>
            <p:cNvSpPr/>
            <p:nvPr/>
          </p:nvSpPr>
          <p:spPr>
            <a:xfrm>
              <a:off x="732092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3" name="Freeform 18604"/>
            <p:cNvSpPr/>
            <p:nvPr/>
          </p:nvSpPr>
          <p:spPr>
            <a:xfrm>
              <a:off x="7427518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4" name="Freeform 18605"/>
            <p:cNvSpPr/>
            <p:nvPr/>
          </p:nvSpPr>
          <p:spPr>
            <a:xfrm>
              <a:off x="753409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5" name="Freeform 18606"/>
            <p:cNvSpPr/>
            <p:nvPr/>
          </p:nvSpPr>
          <p:spPr>
            <a:xfrm>
              <a:off x="7640688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6" name="Freeform 18607"/>
            <p:cNvSpPr/>
            <p:nvPr/>
          </p:nvSpPr>
          <p:spPr>
            <a:xfrm>
              <a:off x="7747266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7" name="Freeform 18608"/>
            <p:cNvSpPr/>
            <p:nvPr/>
          </p:nvSpPr>
          <p:spPr>
            <a:xfrm>
              <a:off x="7001179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8" name="Freeform 18609"/>
            <p:cNvSpPr/>
            <p:nvPr/>
          </p:nvSpPr>
          <p:spPr>
            <a:xfrm>
              <a:off x="7107770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9" name="Freeform 18610"/>
            <p:cNvSpPr/>
            <p:nvPr/>
          </p:nvSpPr>
          <p:spPr>
            <a:xfrm>
              <a:off x="7214349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0" name="Freeform 18611"/>
            <p:cNvSpPr/>
            <p:nvPr/>
          </p:nvSpPr>
          <p:spPr>
            <a:xfrm>
              <a:off x="732092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1" name="Freeform 18612"/>
            <p:cNvSpPr/>
            <p:nvPr/>
          </p:nvSpPr>
          <p:spPr>
            <a:xfrm>
              <a:off x="7427518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2" name="Freeform 18613"/>
            <p:cNvSpPr/>
            <p:nvPr/>
          </p:nvSpPr>
          <p:spPr>
            <a:xfrm>
              <a:off x="753409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3" name="Freeform 18614"/>
            <p:cNvSpPr/>
            <p:nvPr/>
          </p:nvSpPr>
          <p:spPr>
            <a:xfrm>
              <a:off x="7640688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4" name="Freeform 18615"/>
            <p:cNvSpPr/>
            <p:nvPr/>
          </p:nvSpPr>
          <p:spPr>
            <a:xfrm>
              <a:off x="7747266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5" name="Freeform 18616"/>
            <p:cNvSpPr/>
            <p:nvPr/>
          </p:nvSpPr>
          <p:spPr>
            <a:xfrm>
              <a:off x="5295828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6" name="Freeform 18617"/>
            <p:cNvSpPr/>
            <p:nvPr/>
          </p:nvSpPr>
          <p:spPr>
            <a:xfrm>
              <a:off x="4443155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7" name="Freeform 18618"/>
            <p:cNvSpPr/>
            <p:nvPr/>
          </p:nvSpPr>
          <p:spPr>
            <a:xfrm>
              <a:off x="7001177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8" name="Freeform 18619"/>
            <p:cNvSpPr/>
            <p:nvPr/>
          </p:nvSpPr>
          <p:spPr>
            <a:xfrm>
              <a:off x="6148504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9" name="Freeform 18620"/>
            <p:cNvSpPr/>
            <p:nvPr/>
          </p:nvSpPr>
          <p:spPr>
            <a:xfrm>
              <a:off x="7853852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0" name="Freeform 18621"/>
            <p:cNvSpPr/>
            <p:nvPr/>
          </p:nvSpPr>
          <p:spPr>
            <a:xfrm>
              <a:off x="781050" y="3019425"/>
              <a:ext cx="1600200" cy="1600200"/>
            </a:xfrm>
            <a:custGeom>
              <a:avLst/>
              <a:gdLst/>
              <a:ahLst/>
              <a:cxnLst/>
              <a:rect l="0" t="0" r="0" b="0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100000"/>
              </a:srgbClr>
            </a:solidFill>
            <a:ln w="1905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Freeform 18622"/>
            <p:cNvSpPr/>
            <p:nvPr/>
          </p:nvSpPr>
          <p:spPr>
            <a:xfrm>
              <a:off x="1510182" y="3237358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2" name="Freeform 18623"/>
            <p:cNvSpPr/>
            <p:nvPr/>
          </p:nvSpPr>
          <p:spPr>
            <a:xfrm>
              <a:off x="933450" y="3248025"/>
              <a:ext cx="1295400" cy="533400"/>
            </a:xfrm>
            <a:custGeom>
              <a:avLst/>
              <a:gdLst/>
              <a:ahLst/>
              <a:cxnLst/>
              <a:rect l="0" t="0" r="0" b="0"/>
              <a:pathLst>
                <a:path w="1295400" h="533400">
                  <a:moveTo>
                    <a:pt x="0" y="0"/>
                  </a:moveTo>
                  <a:lnTo>
                    <a:pt x="1295400" y="0"/>
                  </a:lnTo>
                  <a:lnTo>
                    <a:pt x="1295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3" name="Freeform 18624"/>
            <p:cNvSpPr/>
            <p:nvPr/>
          </p:nvSpPr>
          <p:spPr>
            <a:xfrm>
              <a:off x="933450" y="4010025"/>
              <a:ext cx="1295400" cy="381000"/>
            </a:xfrm>
            <a:custGeom>
              <a:avLst/>
              <a:gdLst/>
              <a:ahLst/>
              <a:cxnLst/>
              <a:rect l="0" t="0" r="0" b="0"/>
              <a:pathLst>
                <a:path w="1295400" h="381000">
                  <a:moveTo>
                    <a:pt x="0" y="0"/>
                  </a:moveTo>
                  <a:lnTo>
                    <a:pt x="1295400" y="0"/>
                  </a:lnTo>
                  <a:lnTo>
                    <a:pt x="12954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4" name="Freeform 18625"/>
            <p:cNvSpPr/>
            <p:nvPr/>
          </p:nvSpPr>
          <p:spPr>
            <a:xfrm>
              <a:off x="3810000" y="3962400"/>
              <a:ext cx="4114800" cy="2057400"/>
            </a:xfrm>
            <a:custGeom>
              <a:avLst/>
              <a:gdLst/>
              <a:ahLst/>
              <a:cxnLst/>
              <a:rect l="0" t="0" r="0" b="0"/>
              <a:pathLst>
                <a:path w="4114800" h="2057400">
                  <a:moveTo>
                    <a:pt x="0" y="0"/>
                  </a:moveTo>
                  <a:lnTo>
                    <a:pt x="4114800" y="0"/>
                  </a:lnTo>
                  <a:lnTo>
                    <a:pt x="41148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" name="Freeform 18626"/>
            <p:cNvSpPr/>
            <p:nvPr/>
          </p:nvSpPr>
          <p:spPr>
            <a:xfrm>
              <a:off x="5796432" y="41803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6" name="Freeform 18627"/>
            <p:cNvSpPr/>
            <p:nvPr/>
          </p:nvSpPr>
          <p:spPr>
            <a:xfrm>
              <a:off x="4443412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7" name="Freeform 18628"/>
            <p:cNvSpPr/>
            <p:nvPr/>
          </p:nvSpPr>
          <p:spPr>
            <a:xfrm>
              <a:off x="4549978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8" name="Freeform 18629"/>
            <p:cNvSpPr/>
            <p:nvPr/>
          </p:nvSpPr>
          <p:spPr>
            <a:xfrm>
              <a:off x="4656531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9" name="Freeform 18630"/>
            <p:cNvSpPr/>
            <p:nvPr/>
          </p:nvSpPr>
          <p:spPr>
            <a:xfrm>
              <a:off x="4763096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0" name="Freeform 18631"/>
            <p:cNvSpPr/>
            <p:nvPr/>
          </p:nvSpPr>
          <p:spPr>
            <a:xfrm>
              <a:off x="4869662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1" name="Freeform 18632"/>
            <p:cNvSpPr/>
            <p:nvPr/>
          </p:nvSpPr>
          <p:spPr>
            <a:xfrm>
              <a:off x="4976215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2" name="Freeform 18633"/>
            <p:cNvSpPr/>
            <p:nvPr/>
          </p:nvSpPr>
          <p:spPr>
            <a:xfrm>
              <a:off x="5082781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3" name="Freeform 18634"/>
            <p:cNvSpPr/>
            <p:nvPr/>
          </p:nvSpPr>
          <p:spPr>
            <a:xfrm>
              <a:off x="5189334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4" name="Freeform 18635"/>
            <p:cNvSpPr/>
            <p:nvPr/>
          </p:nvSpPr>
          <p:spPr>
            <a:xfrm>
              <a:off x="4443412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5" name="Freeform 18636"/>
            <p:cNvSpPr/>
            <p:nvPr/>
          </p:nvSpPr>
          <p:spPr>
            <a:xfrm>
              <a:off x="4549978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6" name="Freeform 18637"/>
            <p:cNvSpPr/>
            <p:nvPr/>
          </p:nvSpPr>
          <p:spPr>
            <a:xfrm>
              <a:off x="4656531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7" name="Freeform 18638"/>
            <p:cNvSpPr/>
            <p:nvPr/>
          </p:nvSpPr>
          <p:spPr>
            <a:xfrm>
              <a:off x="4763096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8" name="Freeform 18639"/>
            <p:cNvSpPr/>
            <p:nvPr/>
          </p:nvSpPr>
          <p:spPr>
            <a:xfrm>
              <a:off x="4869662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9" name="Freeform 18640"/>
            <p:cNvSpPr/>
            <p:nvPr/>
          </p:nvSpPr>
          <p:spPr>
            <a:xfrm>
              <a:off x="4976215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0" name="Freeform 18641"/>
            <p:cNvSpPr/>
            <p:nvPr/>
          </p:nvSpPr>
          <p:spPr>
            <a:xfrm>
              <a:off x="5082781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1" name="Freeform 18642"/>
            <p:cNvSpPr/>
            <p:nvPr/>
          </p:nvSpPr>
          <p:spPr>
            <a:xfrm>
              <a:off x="5189334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2" name="Freeform 18643"/>
            <p:cNvSpPr/>
            <p:nvPr/>
          </p:nvSpPr>
          <p:spPr>
            <a:xfrm>
              <a:off x="4443412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3" name="Freeform 18644"/>
            <p:cNvSpPr/>
            <p:nvPr/>
          </p:nvSpPr>
          <p:spPr>
            <a:xfrm>
              <a:off x="4549978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4" name="Freeform 18645"/>
            <p:cNvSpPr/>
            <p:nvPr/>
          </p:nvSpPr>
          <p:spPr>
            <a:xfrm>
              <a:off x="4656531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5" name="Freeform 18646"/>
            <p:cNvSpPr/>
            <p:nvPr/>
          </p:nvSpPr>
          <p:spPr>
            <a:xfrm>
              <a:off x="4763096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6" name="Freeform 18647"/>
            <p:cNvSpPr/>
            <p:nvPr/>
          </p:nvSpPr>
          <p:spPr>
            <a:xfrm>
              <a:off x="4869662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7" name="Freeform 18648"/>
            <p:cNvSpPr/>
            <p:nvPr/>
          </p:nvSpPr>
          <p:spPr>
            <a:xfrm>
              <a:off x="4976215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8" name="Freeform 18649"/>
            <p:cNvSpPr/>
            <p:nvPr/>
          </p:nvSpPr>
          <p:spPr>
            <a:xfrm>
              <a:off x="5082781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9" name="Freeform 18650"/>
            <p:cNvSpPr/>
            <p:nvPr/>
          </p:nvSpPr>
          <p:spPr>
            <a:xfrm>
              <a:off x="5189334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0" name="Freeform 18651"/>
            <p:cNvSpPr/>
            <p:nvPr/>
          </p:nvSpPr>
          <p:spPr>
            <a:xfrm>
              <a:off x="4443412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Freeform 18652"/>
            <p:cNvSpPr/>
            <p:nvPr/>
          </p:nvSpPr>
          <p:spPr>
            <a:xfrm>
              <a:off x="4549978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2" name="Freeform 18653"/>
            <p:cNvSpPr/>
            <p:nvPr/>
          </p:nvSpPr>
          <p:spPr>
            <a:xfrm>
              <a:off x="4656531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3" name="Freeform 18654"/>
            <p:cNvSpPr/>
            <p:nvPr/>
          </p:nvSpPr>
          <p:spPr>
            <a:xfrm>
              <a:off x="4763096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4" name="Freeform 18655"/>
            <p:cNvSpPr/>
            <p:nvPr/>
          </p:nvSpPr>
          <p:spPr>
            <a:xfrm>
              <a:off x="4869662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5" name="Freeform 18656"/>
            <p:cNvSpPr/>
            <p:nvPr/>
          </p:nvSpPr>
          <p:spPr>
            <a:xfrm>
              <a:off x="4976215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6" name="Freeform 18657"/>
            <p:cNvSpPr/>
            <p:nvPr/>
          </p:nvSpPr>
          <p:spPr>
            <a:xfrm>
              <a:off x="5082781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7" name="Freeform 18658"/>
            <p:cNvSpPr/>
            <p:nvPr/>
          </p:nvSpPr>
          <p:spPr>
            <a:xfrm>
              <a:off x="5189334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8" name="Freeform 18659"/>
            <p:cNvSpPr/>
            <p:nvPr/>
          </p:nvSpPr>
          <p:spPr>
            <a:xfrm>
              <a:off x="4443412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9" name="Freeform 18660"/>
            <p:cNvSpPr/>
            <p:nvPr/>
          </p:nvSpPr>
          <p:spPr>
            <a:xfrm>
              <a:off x="4549978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0" name="Freeform 18661"/>
            <p:cNvSpPr/>
            <p:nvPr/>
          </p:nvSpPr>
          <p:spPr>
            <a:xfrm>
              <a:off x="4656531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1" name="Freeform 18662"/>
            <p:cNvSpPr/>
            <p:nvPr/>
          </p:nvSpPr>
          <p:spPr>
            <a:xfrm>
              <a:off x="4763096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2" name="Freeform 18663"/>
            <p:cNvSpPr/>
            <p:nvPr/>
          </p:nvSpPr>
          <p:spPr>
            <a:xfrm>
              <a:off x="4869662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3" name="Freeform 18664"/>
            <p:cNvSpPr/>
            <p:nvPr/>
          </p:nvSpPr>
          <p:spPr>
            <a:xfrm>
              <a:off x="4976215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4" name="Freeform 18665"/>
            <p:cNvSpPr/>
            <p:nvPr/>
          </p:nvSpPr>
          <p:spPr>
            <a:xfrm>
              <a:off x="5082781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5" name="Freeform 18666"/>
            <p:cNvSpPr/>
            <p:nvPr/>
          </p:nvSpPr>
          <p:spPr>
            <a:xfrm>
              <a:off x="5189334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6" name="Freeform 18667"/>
            <p:cNvSpPr/>
            <p:nvPr/>
          </p:nvSpPr>
          <p:spPr>
            <a:xfrm>
              <a:off x="4443412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7" name="Freeform 18668"/>
            <p:cNvSpPr/>
            <p:nvPr/>
          </p:nvSpPr>
          <p:spPr>
            <a:xfrm>
              <a:off x="4549978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Freeform 18669"/>
            <p:cNvSpPr/>
            <p:nvPr/>
          </p:nvSpPr>
          <p:spPr>
            <a:xfrm>
              <a:off x="4656531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9" name="Freeform 18670"/>
            <p:cNvSpPr/>
            <p:nvPr/>
          </p:nvSpPr>
          <p:spPr>
            <a:xfrm>
              <a:off x="4763096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0" name="Freeform 18671"/>
            <p:cNvSpPr/>
            <p:nvPr/>
          </p:nvSpPr>
          <p:spPr>
            <a:xfrm>
              <a:off x="4869662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1" name="Freeform 18672"/>
            <p:cNvSpPr/>
            <p:nvPr/>
          </p:nvSpPr>
          <p:spPr>
            <a:xfrm>
              <a:off x="4976215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2" name="Freeform 18673"/>
            <p:cNvSpPr/>
            <p:nvPr/>
          </p:nvSpPr>
          <p:spPr>
            <a:xfrm>
              <a:off x="5082781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3" name="Freeform 18674"/>
            <p:cNvSpPr/>
            <p:nvPr/>
          </p:nvSpPr>
          <p:spPr>
            <a:xfrm>
              <a:off x="5189334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4" name="Freeform 18675"/>
            <p:cNvSpPr/>
            <p:nvPr/>
          </p:nvSpPr>
          <p:spPr>
            <a:xfrm>
              <a:off x="4443412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5" name="Freeform 18676"/>
            <p:cNvSpPr/>
            <p:nvPr/>
          </p:nvSpPr>
          <p:spPr>
            <a:xfrm>
              <a:off x="4549978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6" name="Freeform 18677"/>
            <p:cNvSpPr/>
            <p:nvPr/>
          </p:nvSpPr>
          <p:spPr>
            <a:xfrm>
              <a:off x="4656531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7" name="Freeform 18678"/>
            <p:cNvSpPr/>
            <p:nvPr/>
          </p:nvSpPr>
          <p:spPr>
            <a:xfrm>
              <a:off x="4763096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8" name="Freeform 18679"/>
            <p:cNvSpPr/>
            <p:nvPr/>
          </p:nvSpPr>
          <p:spPr>
            <a:xfrm>
              <a:off x="4869662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9" name="Freeform 18680"/>
            <p:cNvSpPr/>
            <p:nvPr/>
          </p:nvSpPr>
          <p:spPr>
            <a:xfrm>
              <a:off x="4976215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0" name="Freeform 18681"/>
            <p:cNvSpPr/>
            <p:nvPr/>
          </p:nvSpPr>
          <p:spPr>
            <a:xfrm>
              <a:off x="5082781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1" name="Freeform 18682"/>
            <p:cNvSpPr/>
            <p:nvPr/>
          </p:nvSpPr>
          <p:spPr>
            <a:xfrm>
              <a:off x="5189334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2" name="Freeform 18683"/>
            <p:cNvSpPr/>
            <p:nvPr/>
          </p:nvSpPr>
          <p:spPr>
            <a:xfrm>
              <a:off x="4443412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3" name="Freeform 18684"/>
            <p:cNvSpPr/>
            <p:nvPr/>
          </p:nvSpPr>
          <p:spPr>
            <a:xfrm>
              <a:off x="4549978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4" name="Freeform 18685"/>
            <p:cNvSpPr/>
            <p:nvPr/>
          </p:nvSpPr>
          <p:spPr>
            <a:xfrm>
              <a:off x="4656531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5" name="Freeform 18686"/>
            <p:cNvSpPr/>
            <p:nvPr/>
          </p:nvSpPr>
          <p:spPr>
            <a:xfrm>
              <a:off x="4763096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6" name="Freeform 18687"/>
            <p:cNvSpPr/>
            <p:nvPr/>
          </p:nvSpPr>
          <p:spPr>
            <a:xfrm>
              <a:off x="4869662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7" name="Freeform 18688"/>
            <p:cNvSpPr/>
            <p:nvPr/>
          </p:nvSpPr>
          <p:spPr>
            <a:xfrm>
              <a:off x="4976215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8" name="Freeform 18689"/>
            <p:cNvSpPr/>
            <p:nvPr/>
          </p:nvSpPr>
          <p:spPr>
            <a:xfrm>
              <a:off x="5082781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9" name="Freeform 18690"/>
            <p:cNvSpPr/>
            <p:nvPr/>
          </p:nvSpPr>
          <p:spPr>
            <a:xfrm>
              <a:off x="5189334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0" name="Freeform 18691"/>
            <p:cNvSpPr/>
            <p:nvPr/>
          </p:nvSpPr>
          <p:spPr>
            <a:xfrm>
              <a:off x="5295900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1" name="Freeform 18692"/>
            <p:cNvSpPr/>
            <p:nvPr/>
          </p:nvSpPr>
          <p:spPr>
            <a:xfrm>
              <a:off x="5402465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2" name="Freeform 18693"/>
            <p:cNvSpPr/>
            <p:nvPr/>
          </p:nvSpPr>
          <p:spPr>
            <a:xfrm>
              <a:off x="5509018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3" name="Freeform 18694"/>
            <p:cNvSpPr/>
            <p:nvPr/>
          </p:nvSpPr>
          <p:spPr>
            <a:xfrm>
              <a:off x="5615584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4" name="Freeform 18695"/>
            <p:cNvSpPr/>
            <p:nvPr/>
          </p:nvSpPr>
          <p:spPr>
            <a:xfrm>
              <a:off x="5722149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5" name="Freeform 18696"/>
            <p:cNvSpPr/>
            <p:nvPr/>
          </p:nvSpPr>
          <p:spPr>
            <a:xfrm>
              <a:off x="5828703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6" name="Freeform 18697"/>
            <p:cNvSpPr/>
            <p:nvPr/>
          </p:nvSpPr>
          <p:spPr>
            <a:xfrm>
              <a:off x="5935268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7" name="Freeform 18698"/>
            <p:cNvSpPr/>
            <p:nvPr/>
          </p:nvSpPr>
          <p:spPr>
            <a:xfrm>
              <a:off x="6041821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8" name="Freeform 18699"/>
            <p:cNvSpPr/>
            <p:nvPr/>
          </p:nvSpPr>
          <p:spPr>
            <a:xfrm>
              <a:off x="5295900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9" name="Freeform 18700"/>
            <p:cNvSpPr/>
            <p:nvPr/>
          </p:nvSpPr>
          <p:spPr>
            <a:xfrm>
              <a:off x="5402465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0" name="Freeform 18701"/>
            <p:cNvSpPr/>
            <p:nvPr/>
          </p:nvSpPr>
          <p:spPr>
            <a:xfrm>
              <a:off x="5509018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1" name="Freeform 18702"/>
            <p:cNvSpPr/>
            <p:nvPr/>
          </p:nvSpPr>
          <p:spPr>
            <a:xfrm>
              <a:off x="5615584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2" name="Freeform 18703"/>
            <p:cNvSpPr/>
            <p:nvPr/>
          </p:nvSpPr>
          <p:spPr>
            <a:xfrm>
              <a:off x="5722149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3" name="Freeform 18704"/>
            <p:cNvSpPr/>
            <p:nvPr/>
          </p:nvSpPr>
          <p:spPr>
            <a:xfrm>
              <a:off x="5828703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4" name="Freeform 18705"/>
            <p:cNvSpPr/>
            <p:nvPr/>
          </p:nvSpPr>
          <p:spPr>
            <a:xfrm>
              <a:off x="5935268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5" name="Freeform 18706"/>
            <p:cNvSpPr/>
            <p:nvPr/>
          </p:nvSpPr>
          <p:spPr>
            <a:xfrm>
              <a:off x="6041821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6" name="Freeform 18707"/>
            <p:cNvSpPr/>
            <p:nvPr/>
          </p:nvSpPr>
          <p:spPr>
            <a:xfrm>
              <a:off x="5295900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7" name="Freeform 18708"/>
            <p:cNvSpPr/>
            <p:nvPr/>
          </p:nvSpPr>
          <p:spPr>
            <a:xfrm>
              <a:off x="5402465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8" name="Freeform 18709"/>
            <p:cNvSpPr/>
            <p:nvPr/>
          </p:nvSpPr>
          <p:spPr>
            <a:xfrm>
              <a:off x="5509018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9" name="Freeform 18710"/>
            <p:cNvSpPr/>
            <p:nvPr/>
          </p:nvSpPr>
          <p:spPr>
            <a:xfrm>
              <a:off x="5615584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0" name="Freeform 18711"/>
            <p:cNvSpPr/>
            <p:nvPr/>
          </p:nvSpPr>
          <p:spPr>
            <a:xfrm>
              <a:off x="5722149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1" name="Freeform 18712"/>
            <p:cNvSpPr/>
            <p:nvPr/>
          </p:nvSpPr>
          <p:spPr>
            <a:xfrm>
              <a:off x="5828703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2" name="Freeform 18713"/>
            <p:cNvSpPr/>
            <p:nvPr/>
          </p:nvSpPr>
          <p:spPr>
            <a:xfrm>
              <a:off x="5935268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3" name="Freeform 18714"/>
            <p:cNvSpPr/>
            <p:nvPr/>
          </p:nvSpPr>
          <p:spPr>
            <a:xfrm>
              <a:off x="6041821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4" name="Freeform 18715"/>
            <p:cNvSpPr/>
            <p:nvPr/>
          </p:nvSpPr>
          <p:spPr>
            <a:xfrm>
              <a:off x="5295900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5" name="Freeform 18716"/>
            <p:cNvSpPr/>
            <p:nvPr/>
          </p:nvSpPr>
          <p:spPr>
            <a:xfrm>
              <a:off x="5402465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6" name="Freeform 18717"/>
            <p:cNvSpPr/>
            <p:nvPr/>
          </p:nvSpPr>
          <p:spPr>
            <a:xfrm>
              <a:off x="5509018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7" name="Freeform 18718"/>
            <p:cNvSpPr/>
            <p:nvPr/>
          </p:nvSpPr>
          <p:spPr>
            <a:xfrm>
              <a:off x="5615584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8" name="Freeform 18719"/>
            <p:cNvSpPr/>
            <p:nvPr/>
          </p:nvSpPr>
          <p:spPr>
            <a:xfrm>
              <a:off x="5722149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9" name="Freeform 18720"/>
            <p:cNvSpPr/>
            <p:nvPr/>
          </p:nvSpPr>
          <p:spPr>
            <a:xfrm>
              <a:off x="5828703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0" name="Freeform 18721"/>
            <p:cNvSpPr/>
            <p:nvPr/>
          </p:nvSpPr>
          <p:spPr>
            <a:xfrm>
              <a:off x="5935268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1" name="Freeform 18722"/>
            <p:cNvSpPr/>
            <p:nvPr/>
          </p:nvSpPr>
          <p:spPr>
            <a:xfrm>
              <a:off x="6041821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2" name="Freeform 18723"/>
            <p:cNvSpPr/>
            <p:nvPr/>
          </p:nvSpPr>
          <p:spPr>
            <a:xfrm>
              <a:off x="5295900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3" name="Freeform 18724"/>
            <p:cNvSpPr/>
            <p:nvPr/>
          </p:nvSpPr>
          <p:spPr>
            <a:xfrm>
              <a:off x="5402465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4" name="Freeform 18725"/>
            <p:cNvSpPr/>
            <p:nvPr/>
          </p:nvSpPr>
          <p:spPr>
            <a:xfrm>
              <a:off x="5509018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Freeform 18726"/>
            <p:cNvSpPr/>
            <p:nvPr/>
          </p:nvSpPr>
          <p:spPr>
            <a:xfrm>
              <a:off x="5615584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6" name="Freeform 18727"/>
            <p:cNvSpPr/>
            <p:nvPr/>
          </p:nvSpPr>
          <p:spPr>
            <a:xfrm>
              <a:off x="5722149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7" name="Freeform 18728"/>
            <p:cNvSpPr/>
            <p:nvPr/>
          </p:nvSpPr>
          <p:spPr>
            <a:xfrm>
              <a:off x="5828703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8" name="Freeform 18729"/>
            <p:cNvSpPr/>
            <p:nvPr/>
          </p:nvSpPr>
          <p:spPr>
            <a:xfrm>
              <a:off x="5935268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9" name="Freeform 18730"/>
            <p:cNvSpPr/>
            <p:nvPr/>
          </p:nvSpPr>
          <p:spPr>
            <a:xfrm>
              <a:off x="6041821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0" name="Freeform 18731"/>
            <p:cNvSpPr/>
            <p:nvPr/>
          </p:nvSpPr>
          <p:spPr>
            <a:xfrm>
              <a:off x="5295900" y="5284788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1" name="Freeform 18732"/>
            <p:cNvSpPr/>
            <p:nvPr/>
          </p:nvSpPr>
          <p:spPr>
            <a:xfrm>
              <a:off x="5402465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2" name="Freeform 18733"/>
            <p:cNvSpPr/>
            <p:nvPr/>
          </p:nvSpPr>
          <p:spPr>
            <a:xfrm>
              <a:off x="5509018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3" name="Freeform 18734"/>
            <p:cNvSpPr/>
            <p:nvPr/>
          </p:nvSpPr>
          <p:spPr>
            <a:xfrm>
              <a:off x="5615584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4" name="Freeform 18735"/>
            <p:cNvSpPr/>
            <p:nvPr/>
          </p:nvSpPr>
          <p:spPr>
            <a:xfrm>
              <a:off x="5722149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5" name="Freeform 18736"/>
            <p:cNvSpPr/>
            <p:nvPr/>
          </p:nvSpPr>
          <p:spPr>
            <a:xfrm>
              <a:off x="5828703" y="5284788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6" name="Freeform 18737"/>
            <p:cNvSpPr/>
            <p:nvPr/>
          </p:nvSpPr>
          <p:spPr>
            <a:xfrm>
              <a:off x="5935268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7" name="Freeform 18738"/>
            <p:cNvSpPr/>
            <p:nvPr/>
          </p:nvSpPr>
          <p:spPr>
            <a:xfrm>
              <a:off x="6041821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8" name="Freeform 18739"/>
            <p:cNvSpPr/>
            <p:nvPr/>
          </p:nvSpPr>
          <p:spPr>
            <a:xfrm>
              <a:off x="5295900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9" name="Freeform 18740"/>
            <p:cNvSpPr/>
            <p:nvPr/>
          </p:nvSpPr>
          <p:spPr>
            <a:xfrm>
              <a:off x="5402262" y="5503863"/>
              <a:ext cx="106363" cy="220662"/>
            </a:xfrm>
            <a:custGeom>
              <a:avLst/>
              <a:gdLst/>
              <a:ahLst/>
              <a:cxnLst/>
              <a:rect l="0" t="0" r="0" b="0"/>
              <a:pathLst>
                <a:path w="106363" h="220662">
                  <a:moveTo>
                    <a:pt x="0" y="0"/>
                  </a:moveTo>
                  <a:lnTo>
                    <a:pt x="106363" y="0"/>
                  </a:lnTo>
                  <a:lnTo>
                    <a:pt x="106363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0" name="Freeform 18741"/>
            <p:cNvSpPr/>
            <p:nvPr/>
          </p:nvSpPr>
          <p:spPr>
            <a:xfrm>
              <a:off x="5508625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1" name="Freeform 18742"/>
            <p:cNvSpPr/>
            <p:nvPr/>
          </p:nvSpPr>
          <p:spPr>
            <a:xfrm>
              <a:off x="5614987" y="5503863"/>
              <a:ext cx="106363" cy="220662"/>
            </a:xfrm>
            <a:custGeom>
              <a:avLst/>
              <a:gdLst/>
              <a:ahLst/>
              <a:cxnLst/>
              <a:rect l="0" t="0" r="0" b="0"/>
              <a:pathLst>
                <a:path w="106363" h="220662">
                  <a:moveTo>
                    <a:pt x="0" y="0"/>
                  </a:moveTo>
                  <a:lnTo>
                    <a:pt x="106363" y="0"/>
                  </a:lnTo>
                  <a:lnTo>
                    <a:pt x="106363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2" name="Freeform 18743"/>
            <p:cNvSpPr/>
            <p:nvPr/>
          </p:nvSpPr>
          <p:spPr>
            <a:xfrm>
              <a:off x="5721350" y="5503863"/>
              <a:ext cx="107950" cy="220662"/>
            </a:xfrm>
            <a:custGeom>
              <a:avLst/>
              <a:gdLst/>
              <a:ahLst/>
              <a:cxnLst/>
              <a:rect l="0" t="0" r="0" b="0"/>
              <a:pathLst>
                <a:path w="107950" h="220662">
                  <a:moveTo>
                    <a:pt x="0" y="0"/>
                  </a:moveTo>
                  <a:lnTo>
                    <a:pt x="107950" y="0"/>
                  </a:lnTo>
                  <a:lnTo>
                    <a:pt x="107950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3" name="Freeform 18744"/>
            <p:cNvSpPr/>
            <p:nvPr/>
          </p:nvSpPr>
          <p:spPr>
            <a:xfrm>
              <a:off x="5829300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4" name="Freeform 18745"/>
            <p:cNvSpPr/>
            <p:nvPr/>
          </p:nvSpPr>
          <p:spPr>
            <a:xfrm>
              <a:off x="5935662" y="5503863"/>
              <a:ext cx="106363" cy="220662"/>
            </a:xfrm>
            <a:custGeom>
              <a:avLst/>
              <a:gdLst/>
              <a:ahLst/>
              <a:cxnLst/>
              <a:rect l="0" t="0" r="0" b="0"/>
              <a:pathLst>
                <a:path w="106363" h="220662">
                  <a:moveTo>
                    <a:pt x="0" y="0"/>
                  </a:moveTo>
                  <a:lnTo>
                    <a:pt x="106363" y="0"/>
                  </a:lnTo>
                  <a:lnTo>
                    <a:pt x="106363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5" name="Freeform 18746"/>
            <p:cNvSpPr/>
            <p:nvPr/>
          </p:nvSpPr>
          <p:spPr>
            <a:xfrm>
              <a:off x="6042025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6" name="Freeform 18747"/>
            <p:cNvSpPr/>
            <p:nvPr/>
          </p:nvSpPr>
          <p:spPr>
            <a:xfrm>
              <a:off x="5295900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7" name="Freeform 18748"/>
            <p:cNvSpPr/>
            <p:nvPr/>
          </p:nvSpPr>
          <p:spPr>
            <a:xfrm>
              <a:off x="5402465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8" name="Freeform 18749"/>
            <p:cNvSpPr/>
            <p:nvPr/>
          </p:nvSpPr>
          <p:spPr>
            <a:xfrm>
              <a:off x="5509018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9" name="Freeform 18750"/>
            <p:cNvSpPr/>
            <p:nvPr/>
          </p:nvSpPr>
          <p:spPr>
            <a:xfrm>
              <a:off x="5615584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0" name="Freeform 18751"/>
            <p:cNvSpPr/>
            <p:nvPr/>
          </p:nvSpPr>
          <p:spPr>
            <a:xfrm>
              <a:off x="5722149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1" name="Freeform 18752"/>
            <p:cNvSpPr/>
            <p:nvPr/>
          </p:nvSpPr>
          <p:spPr>
            <a:xfrm>
              <a:off x="5828703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2" name="Freeform 18753"/>
            <p:cNvSpPr/>
            <p:nvPr/>
          </p:nvSpPr>
          <p:spPr>
            <a:xfrm>
              <a:off x="5935268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3" name="Freeform 18754"/>
            <p:cNvSpPr/>
            <p:nvPr/>
          </p:nvSpPr>
          <p:spPr>
            <a:xfrm>
              <a:off x="6041821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4" name="Freeform 18755"/>
            <p:cNvSpPr/>
            <p:nvPr/>
          </p:nvSpPr>
          <p:spPr>
            <a:xfrm>
              <a:off x="6148387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5" name="Freeform 18756"/>
            <p:cNvSpPr/>
            <p:nvPr/>
          </p:nvSpPr>
          <p:spPr>
            <a:xfrm>
              <a:off x="6254953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6" name="Freeform 18757"/>
            <p:cNvSpPr/>
            <p:nvPr/>
          </p:nvSpPr>
          <p:spPr>
            <a:xfrm>
              <a:off x="6361506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7" name="Freeform 18758"/>
            <p:cNvSpPr/>
            <p:nvPr/>
          </p:nvSpPr>
          <p:spPr>
            <a:xfrm>
              <a:off x="6468071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8" name="Freeform 18759"/>
            <p:cNvSpPr/>
            <p:nvPr/>
          </p:nvSpPr>
          <p:spPr>
            <a:xfrm>
              <a:off x="6574637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9" name="Freeform 18760"/>
            <p:cNvSpPr/>
            <p:nvPr/>
          </p:nvSpPr>
          <p:spPr>
            <a:xfrm>
              <a:off x="6681190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0" name="Freeform 18761"/>
            <p:cNvSpPr/>
            <p:nvPr/>
          </p:nvSpPr>
          <p:spPr>
            <a:xfrm>
              <a:off x="6787756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1" name="Freeform 18762"/>
            <p:cNvSpPr/>
            <p:nvPr/>
          </p:nvSpPr>
          <p:spPr>
            <a:xfrm>
              <a:off x="6894309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2" name="Freeform 18763"/>
            <p:cNvSpPr/>
            <p:nvPr/>
          </p:nvSpPr>
          <p:spPr>
            <a:xfrm>
              <a:off x="6148387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3" name="Freeform 18764"/>
            <p:cNvSpPr/>
            <p:nvPr/>
          </p:nvSpPr>
          <p:spPr>
            <a:xfrm>
              <a:off x="6254953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4" name="Freeform 18765"/>
            <p:cNvSpPr/>
            <p:nvPr/>
          </p:nvSpPr>
          <p:spPr>
            <a:xfrm>
              <a:off x="6361506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5" name="Freeform 18766"/>
            <p:cNvSpPr/>
            <p:nvPr/>
          </p:nvSpPr>
          <p:spPr>
            <a:xfrm>
              <a:off x="6468071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6" name="Freeform 18767"/>
            <p:cNvSpPr/>
            <p:nvPr/>
          </p:nvSpPr>
          <p:spPr>
            <a:xfrm>
              <a:off x="6574637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7" name="Freeform 18768"/>
            <p:cNvSpPr/>
            <p:nvPr/>
          </p:nvSpPr>
          <p:spPr>
            <a:xfrm>
              <a:off x="6681190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8" name="Freeform 18769"/>
            <p:cNvSpPr/>
            <p:nvPr/>
          </p:nvSpPr>
          <p:spPr>
            <a:xfrm>
              <a:off x="6787756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9" name="Freeform 18770"/>
            <p:cNvSpPr/>
            <p:nvPr/>
          </p:nvSpPr>
          <p:spPr>
            <a:xfrm>
              <a:off x="6894309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0" name="Freeform 18771"/>
            <p:cNvSpPr/>
            <p:nvPr/>
          </p:nvSpPr>
          <p:spPr>
            <a:xfrm>
              <a:off x="6148387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1" name="Freeform 18772"/>
            <p:cNvSpPr/>
            <p:nvPr/>
          </p:nvSpPr>
          <p:spPr>
            <a:xfrm>
              <a:off x="6254953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2" name="Freeform 18773"/>
            <p:cNvSpPr/>
            <p:nvPr/>
          </p:nvSpPr>
          <p:spPr>
            <a:xfrm>
              <a:off x="6361506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3" name="Freeform 18774"/>
            <p:cNvSpPr/>
            <p:nvPr/>
          </p:nvSpPr>
          <p:spPr>
            <a:xfrm>
              <a:off x="6468071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4" name="Freeform 18775"/>
            <p:cNvSpPr/>
            <p:nvPr/>
          </p:nvSpPr>
          <p:spPr>
            <a:xfrm>
              <a:off x="6574637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5" name="Freeform 18776"/>
            <p:cNvSpPr/>
            <p:nvPr/>
          </p:nvSpPr>
          <p:spPr>
            <a:xfrm>
              <a:off x="6681190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6" name="Freeform 18777"/>
            <p:cNvSpPr/>
            <p:nvPr/>
          </p:nvSpPr>
          <p:spPr>
            <a:xfrm>
              <a:off x="6787756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Freeform 18778"/>
            <p:cNvSpPr/>
            <p:nvPr/>
          </p:nvSpPr>
          <p:spPr>
            <a:xfrm>
              <a:off x="6894309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8" name="Freeform 18779"/>
            <p:cNvSpPr/>
            <p:nvPr/>
          </p:nvSpPr>
          <p:spPr>
            <a:xfrm>
              <a:off x="6148387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9" name="Freeform 18780"/>
            <p:cNvSpPr/>
            <p:nvPr/>
          </p:nvSpPr>
          <p:spPr>
            <a:xfrm>
              <a:off x="6254953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0" name="Freeform 18781"/>
            <p:cNvSpPr/>
            <p:nvPr/>
          </p:nvSpPr>
          <p:spPr>
            <a:xfrm>
              <a:off x="6361506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1" name="Freeform 18782"/>
            <p:cNvSpPr/>
            <p:nvPr/>
          </p:nvSpPr>
          <p:spPr>
            <a:xfrm>
              <a:off x="6468071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2" name="Freeform 18783"/>
            <p:cNvSpPr/>
            <p:nvPr/>
          </p:nvSpPr>
          <p:spPr>
            <a:xfrm>
              <a:off x="6574637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3" name="Freeform 18784"/>
            <p:cNvSpPr/>
            <p:nvPr/>
          </p:nvSpPr>
          <p:spPr>
            <a:xfrm>
              <a:off x="6681190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4" name="Freeform 18785"/>
            <p:cNvSpPr/>
            <p:nvPr/>
          </p:nvSpPr>
          <p:spPr>
            <a:xfrm>
              <a:off x="6787756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5" name="Freeform 18786"/>
            <p:cNvSpPr/>
            <p:nvPr/>
          </p:nvSpPr>
          <p:spPr>
            <a:xfrm>
              <a:off x="6894309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6" name="Freeform 18787"/>
            <p:cNvSpPr/>
            <p:nvPr/>
          </p:nvSpPr>
          <p:spPr>
            <a:xfrm>
              <a:off x="6148387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7" name="Freeform 18788"/>
            <p:cNvSpPr/>
            <p:nvPr/>
          </p:nvSpPr>
          <p:spPr>
            <a:xfrm>
              <a:off x="6254953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8" name="Freeform 18789"/>
            <p:cNvSpPr/>
            <p:nvPr/>
          </p:nvSpPr>
          <p:spPr>
            <a:xfrm>
              <a:off x="6361506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9" name="Freeform 18790"/>
            <p:cNvSpPr/>
            <p:nvPr/>
          </p:nvSpPr>
          <p:spPr>
            <a:xfrm>
              <a:off x="6468071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0" name="Freeform 18791"/>
            <p:cNvSpPr/>
            <p:nvPr/>
          </p:nvSpPr>
          <p:spPr>
            <a:xfrm>
              <a:off x="6574637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Freeform 18792"/>
            <p:cNvSpPr/>
            <p:nvPr/>
          </p:nvSpPr>
          <p:spPr>
            <a:xfrm>
              <a:off x="6681190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2" name="Freeform 18793"/>
            <p:cNvSpPr/>
            <p:nvPr/>
          </p:nvSpPr>
          <p:spPr>
            <a:xfrm>
              <a:off x="6787756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3" name="Freeform 18794"/>
            <p:cNvSpPr/>
            <p:nvPr/>
          </p:nvSpPr>
          <p:spPr>
            <a:xfrm>
              <a:off x="6894309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4" name="Freeform 18795"/>
            <p:cNvSpPr/>
            <p:nvPr/>
          </p:nvSpPr>
          <p:spPr>
            <a:xfrm>
              <a:off x="6148387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5" name="Freeform 18796"/>
            <p:cNvSpPr/>
            <p:nvPr/>
          </p:nvSpPr>
          <p:spPr>
            <a:xfrm>
              <a:off x="6254953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6" name="Freeform 18797"/>
            <p:cNvSpPr/>
            <p:nvPr/>
          </p:nvSpPr>
          <p:spPr>
            <a:xfrm>
              <a:off x="6361506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7" name="Freeform 18798"/>
            <p:cNvSpPr/>
            <p:nvPr/>
          </p:nvSpPr>
          <p:spPr>
            <a:xfrm>
              <a:off x="6468071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8" name="Freeform 18799"/>
            <p:cNvSpPr/>
            <p:nvPr/>
          </p:nvSpPr>
          <p:spPr>
            <a:xfrm>
              <a:off x="6574637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9" name="Freeform 18800"/>
            <p:cNvSpPr/>
            <p:nvPr/>
          </p:nvSpPr>
          <p:spPr>
            <a:xfrm>
              <a:off x="6681190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0" name="Freeform 18801"/>
            <p:cNvSpPr/>
            <p:nvPr/>
          </p:nvSpPr>
          <p:spPr>
            <a:xfrm>
              <a:off x="6787756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1" name="Freeform 18802"/>
            <p:cNvSpPr/>
            <p:nvPr/>
          </p:nvSpPr>
          <p:spPr>
            <a:xfrm>
              <a:off x="6894309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2" name="Freeform 18803"/>
            <p:cNvSpPr/>
            <p:nvPr/>
          </p:nvSpPr>
          <p:spPr>
            <a:xfrm>
              <a:off x="6148387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3" name="Freeform 18804"/>
            <p:cNvSpPr/>
            <p:nvPr/>
          </p:nvSpPr>
          <p:spPr>
            <a:xfrm>
              <a:off x="6254953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4" name="Freeform 18805"/>
            <p:cNvSpPr/>
            <p:nvPr/>
          </p:nvSpPr>
          <p:spPr>
            <a:xfrm>
              <a:off x="6361506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5" name="Freeform 18806"/>
            <p:cNvSpPr/>
            <p:nvPr/>
          </p:nvSpPr>
          <p:spPr>
            <a:xfrm>
              <a:off x="6468071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6" name="Freeform 18807"/>
            <p:cNvSpPr/>
            <p:nvPr/>
          </p:nvSpPr>
          <p:spPr>
            <a:xfrm>
              <a:off x="6574637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7" name="Freeform 18808"/>
            <p:cNvSpPr/>
            <p:nvPr/>
          </p:nvSpPr>
          <p:spPr>
            <a:xfrm>
              <a:off x="6681190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8" name="Freeform 18809"/>
            <p:cNvSpPr/>
            <p:nvPr/>
          </p:nvSpPr>
          <p:spPr>
            <a:xfrm>
              <a:off x="6787756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9" name="Freeform 18810"/>
            <p:cNvSpPr/>
            <p:nvPr/>
          </p:nvSpPr>
          <p:spPr>
            <a:xfrm>
              <a:off x="6894309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0" name="Freeform 18811"/>
            <p:cNvSpPr/>
            <p:nvPr/>
          </p:nvSpPr>
          <p:spPr>
            <a:xfrm>
              <a:off x="6148387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1" name="Freeform 18812"/>
            <p:cNvSpPr/>
            <p:nvPr/>
          </p:nvSpPr>
          <p:spPr>
            <a:xfrm>
              <a:off x="6254953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2" name="Freeform 18813"/>
            <p:cNvSpPr/>
            <p:nvPr/>
          </p:nvSpPr>
          <p:spPr>
            <a:xfrm>
              <a:off x="6361506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3" name="Freeform 18814"/>
            <p:cNvSpPr/>
            <p:nvPr/>
          </p:nvSpPr>
          <p:spPr>
            <a:xfrm>
              <a:off x="6468071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4" name="Freeform 18815"/>
            <p:cNvSpPr/>
            <p:nvPr/>
          </p:nvSpPr>
          <p:spPr>
            <a:xfrm>
              <a:off x="6574637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5" name="Freeform 18816"/>
            <p:cNvSpPr/>
            <p:nvPr/>
          </p:nvSpPr>
          <p:spPr>
            <a:xfrm>
              <a:off x="6681190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6" name="Freeform 18817"/>
            <p:cNvSpPr/>
            <p:nvPr/>
          </p:nvSpPr>
          <p:spPr>
            <a:xfrm>
              <a:off x="6787756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7" name="Freeform 18818"/>
            <p:cNvSpPr/>
            <p:nvPr/>
          </p:nvSpPr>
          <p:spPr>
            <a:xfrm>
              <a:off x="6894309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8" name="Freeform 18819"/>
            <p:cNvSpPr/>
            <p:nvPr/>
          </p:nvSpPr>
          <p:spPr>
            <a:xfrm>
              <a:off x="7000875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9" name="Freeform 18820"/>
            <p:cNvSpPr/>
            <p:nvPr/>
          </p:nvSpPr>
          <p:spPr>
            <a:xfrm>
              <a:off x="7107440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0" name="Freeform 18821"/>
            <p:cNvSpPr/>
            <p:nvPr/>
          </p:nvSpPr>
          <p:spPr>
            <a:xfrm>
              <a:off x="7213993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1" name="Freeform 18822"/>
            <p:cNvSpPr/>
            <p:nvPr/>
          </p:nvSpPr>
          <p:spPr>
            <a:xfrm>
              <a:off x="7320559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2" name="Freeform 18823"/>
            <p:cNvSpPr/>
            <p:nvPr/>
          </p:nvSpPr>
          <p:spPr>
            <a:xfrm>
              <a:off x="7427124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3" name="Freeform 18824"/>
            <p:cNvSpPr/>
            <p:nvPr/>
          </p:nvSpPr>
          <p:spPr>
            <a:xfrm>
              <a:off x="7533678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4" name="Freeform 18825"/>
            <p:cNvSpPr/>
            <p:nvPr/>
          </p:nvSpPr>
          <p:spPr>
            <a:xfrm>
              <a:off x="7640243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5" name="Freeform 18826"/>
            <p:cNvSpPr/>
            <p:nvPr/>
          </p:nvSpPr>
          <p:spPr>
            <a:xfrm>
              <a:off x="7746796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6" name="Freeform 18827"/>
            <p:cNvSpPr/>
            <p:nvPr/>
          </p:nvSpPr>
          <p:spPr>
            <a:xfrm>
              <a:off x="7000875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7" name="Freeform 18828"/>
            <p:cNvSpPr/>
            <p:nvPr/>
          </p:nvSpPr>
          <p:spPr>
            <a:xfrm>
              <a:off x="7107440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8" name="Freeform 18829"/>
            <p:cNvSpPr/>
            <p:nvPr/>
          </p:nvSpPr>
          <p:spPr>
            <a:xfrm>
              <a:off x="7213993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9" name="Freeform 18830"/>
            <p:cNvSpPr/>
            <p:nvPr/>
          </p:nvSpPr>
          <p:spPr>
            <a:xfrm>
              <a:off x="7320559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0" name="Freeform 18831"/>
            <p:cNvSpPr/>
            <p:nvPr/>
          </p:nvSpPr>
          <p:spPr>
            <a:xfrm>
              <a:off x="7427124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1" name="Freeform 18832"/>
            <p:cNvSpPr/>
            <p:nvPr/>
          </p:nvSpPr>
          <p:spPr>
            <a:xfrm>
              <a:off x="7533678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2" name="Freeform 18833"/>
            <p:cNvSpPr/>
            <p:nvPr/>
          </p:nvSpPr>
          <p:spPr>
            <a:xfrm>
              <a:off x="7640243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3" name="Freeform 18834"/>
            <p:cNvSpPr/>
            <p:nvPr/>
          </p:nvSpPr>
          <p:spPr>
            <a:xfrm>
              <a:off x="7746796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4" name="Freeform 18835"/>
            <p:cNvSpPr/>
            <p:nvPr/>
          </p:nvSpPr>
          <p:spPr>
            <a:xfrm>
              <a:off x="7000875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5" name="Freeform 18836"/>
            <p:cNvSpPr/>
            <p:nvPr/>
          </p:nvSpPr>
          <p:spPr>
            <a:xfrm>
              <a:off x="7107440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6" name="Freeform 18837"/>
            <p:cNvSpPr/>
            <p:nvPr/>
          </p:nvSpPr>
          <p:spPr>
            <a:xfrm>
              <a:off x="7213993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7" name="Freeform 18838"/>
            <p:cNvSpPr/>
            <p:nvPr/>
          </p:nvSpPr>
          <p:spPr>
            <a:xfrm>
              <a:off x="7320559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8" name="Freeform 18839"/>
            <p:cNvSpPr/>
            <p:nvPr/>
          </p:nvSpPr>
          <p:spPr>
            <a:xfrm>
              <a:off x="7427124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9" name="Freeform 18840"/>
            <p:cNvSpPr/>
            <p:nvPr/>
          </p:nvSpPr>
          <p:spPr>
            <a:xfrm>
              <a:off x="7533678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0" name="Freeform 18841"/>
            <p:cNvSpPr/>
            <p:nvPr/>
          </p:nvSpPr>
          <p:spPr>
            <a:xfrm>
              <a:off x="7640243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1" name="Freeform 18842"/>
            <p:cNvSpPr/>
            <p:nvPr/>
          </p:nvSpPr>
          <p:spPr>
            <a:xfrm>
              <a:off x="7746796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2" name="Freeform 18843"/>
            <p:cNvSpPr/>
            <p:nvPr/>
          </p:nvSpPr>
          <p:spPr>
            <a:xfrm>
              <a:off x="7000875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3" name="Freeform 18844"/>
            <p:cNvSpPr/>
            <p:nvPr/>
          </p:nvSpPr>
          <p:spPr>
            <a:xfrm>
              <a:off x="7107440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4" name="Freeform 18845"/>
            <p:cNvSpPr/>
            <p:nvPr/>
          </p:nvSpPr>
          <p:spPr>
            <a:xfrm>
              <a:off x="7213993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5" name="Freeform 18846"/>
            <p:cNvSpPr/>
            <p:nvPr/>
          </p:nvSpPr>
          <p:spPr>
            <a:xfrm>
              <a:off x="7320559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6" name="Freeform 18847"/>
            <p:cNvSpPr/>
            <p:nvPr/>
          </p:nvSpPr>
          <p:spPr>
            <a:xfrm>
              <a:off x="7427124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7" name="Freeform 18848"/>
            <p:cNvSpPr/>
            <p:nvPr/>
          </p:nvSpPr>
          <p:spPr>
            <a:xfrm>
              <a:off x="7533678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8" name="Freeform 18849"/>
            <p:cNvSpPr/>
            <p:nvPr/>
          </p:nvSpPr>
          <p:spPr>
            <a:xfrm>
              <a:off x="7640243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9" name="Freeform 18850"/>
            <p:cNvSpPr/>
            <p:nvPr/>
          </p:nvSpPr>
          <p:spPr>
            <a:xfrm>
              <a:off x="7746796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0" name="Freeform 18851"/>
            <p:cNvSpPr/>
            <p:nvPr/>
          </p:nvSpPr>
          <p:spPr>
            <a:xfrm>
              <a:off x="7000875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1" name="Freeform 18852"/>
            <p:cNvSpPr/>
            <p:nvPr/>
          </p:nvSpPr>
          <p:spPr>
            <a:xfrm>
              <a:off x="7107440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2" name="Freeform 18853"/>
            <p:cNvSpPr/>
            <p:nvPr/>
          </p:nvSpPr>
          <p:spPr>
            <a:xfrm>
              <a:off x="7213993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3" name="Freeform 18854"/>
            <p:cNvSpPr/>
            <p:nvPr/>
          </p:nvSpPr>
          <p:spPr>
            <a:xfrm>
              <a:off x="7320559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4" name="Freeform 18855"/>
            <p:cNvSpPr/>
            <p:nvPr/>
          </p:nvSpPr>
          <p:spPr>
            <a:xfrm>
              <a:off x="7427124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5" name="Freeform 18856"/>
            <p:cNvSpPr/>
            <p:nvPr/>
          </p:nvSpPr>
          <p:spPr>
            <a:xfrm>
              <a:off x="7533678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6" name="Freeform 18857"/>
            <p:cNvSpPr/>
            <p:nvPr/>
          </p:nvSpPr>
          <p:spPr>
            <a:xfrm>
              <a:off x="7640243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7" name="Freeform 18858"/>
            <p:cNvSpPr/>
            <p:nvPr/>
          </p:nvSpPr>
          <p:spPr>
            <a:xfrm>
              <a:off x="7746796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8" name="Freeform 18859"/>
            <p:cNvSpPr/>
            <p:nvPr/>
          </p:nvSpPr>
          <p:spPr>
            <a:xfrm>
              <a:off x="7000875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9" name="Freeform 18860"/>
            <p:cNvSpPr/>
            <p:nvPr/>
          </p:nvSpPr>
          <p:spPr>
            <a:xfrm>
              <a:off x="7107237" y="5284788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0" name="Freeform 18861"/>
            <p:cNvSpPr/>
            <p:nvPr/>
          </p:nvSpPr>
          <p:spPr>
            <a:xfrm>
              <a:off x="7213600" y="5284788"/>
              <a:ext cx="107950" cy="219075"/>
            </a:xfrm>
            <a:custGeom>
              <a:avLst/>
              <a:gdLst/>
              <a:ahLst/>
              <a:cxnLst/>
              <a:rect l="0" t="0" r="0" b="0"/>
              <a:pathLst>
                <a:path w="107950" h="219075">
                  <a:moveTo>
                    <a:pt x="0" y="0"/>
                  </a:moveTo>
                  <a:lnTo>
                    <a:pt x="107950" y="0"/>
                  </a:lnTo>
                  <a:lnTo>
                    <a:pt x="107950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1" name="Freeform 18862"/>
            <p:cNvSpPr/>
            <p:nvPr/>
          </p:nvSpPr>
          <p:spPr>
            <a:xfrm>
              <a:off x="7321550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2" name="Freeform 18863"/>
            <p:cNvSpPr/>
            <p:nvPr/>
          </p:nvSpPr>
          <p:spPr>
            <a:xfrm>
              <a:off x="7427912" y="5284788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3" name="Freeform 18864"/>
            <p:cNvSpPr/>
            <p:nvPr/>
          </p:nvSpPr>
          <p:spPr>
            <a:xfrm>
              <a:off x="7534275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" name="Freeform 18865"/>
            <p:cNvSpPr/>
            <p:nvPr/>
          </p:nvSpPr>
          <p:spPr>
            <a:xfrm>
              <a:off x="7640637" y="5284788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" name="Freeform 18866"/>
            <p:cNvSpPr/>
            <p:nvPr/>
          </p:nvSpPr>
          <p:spPr>
            <a:xfrm>
              <a:off x="7747000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6" name="Freeform 18867"/>
            <p:cNvSpPr/>
            <p:nvPr/>
          </p:nvSpPr>
          <p:spPr>
            <a:xfrm>
              <a:off x="7000875" y="5503863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7" name="Freeform 18868"/>
            <p:cNvSpPr/>
            <p:nvPr/>
          </p:nvSpPr>
          <p:spPr>
            <a:xfrm>
              <a:off x="7107440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8" name="Freeform 18869"/>
            <p:cNvSpPr/>
            <p:nvPr/>
          </p:nvSpPr>
          <p:spPr>
            <a:xfrm>
              <a:off x="7213993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9" name="Freeform 18870"/>
            <p:cNvSpPr/>
            <p:nvPr/>
          </p:nvSpPr>
          <p:spPr>
            <a:xfrm>
              <a:off x="7320559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0" name="Freeform 18871"/>
            <p:cNvSpPr/>
            <p:nvPr/>
          </p:nvSpPr>
          <p:spPr>
            <a:xfrm>
              <a:off x="7427124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1" name="Freeform 18872"/>
            <p:cNvSpPr/>
            <p:nvPr/>
          </p:nvSpPr>
          <p:spPr>
            <a:xfrm>
              <a:off x="7533678" y="5503863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2" name="Freeform 18873"/>
            <p:cNvSpPr/>
            <p:nvPr/>
          </p:nvSpPr>
          <p:spPr>
            <a:xfrm>
              <a:off x="7640243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3" name="Freeform 18874"/>
            <p:cNvSpPr/>
            <p:nvPr/>
          </p:nvSpPr>
          <p:spPr>
            <a:xfrm>
              <a:off x="7746796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4" name="Freeform 18875"/>
            <p:cNvSpPr/>
            <p:nvPr/>
          </p:nvSpPr>
          <p:spPr>
            <a:xfrm>
              <a:off x="7000875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5" name="Freeform 18876"/>
            <p:cNvSpPr/>
            <p:nvPr/>
          </p:nvSpPr>
          <p:spPr>
            <a:xfrm>
              <a:off x="7107440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6" name="Freeform 18877"/>
            <p:cNvSpPr/>
            <p:nvPr/>
          </p:nvSpPr>
          <p:spPr>
            <a:xfrm>
              <a:off x="7213993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7" name="Freeform 18878"/>
            <p:cNvSpPr/>
            <p:nvPr/>
          </p:nvSpPr>
          <p:spPr>
            <a:xfrm>
              <a:off x="7320559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8" name="Freeform 18879"/>
            <p:cNvSpPr/>
            <p:nvPr/>
          </p:nvSpPr>
          <p:spPr>
            <a:xfrm>
              <a:off x="7427124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9" name="Freeform 18880"/>
            <p:cNvSpPr/>
            <p:nvPr/>
          </p:nvSpPr>
          <p:spPr>
            <a:xfrm>
              <a:off x="7533678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0" name="Freeform 18881"/>
            <p:cNvSpPr/>
            <p:nvPr/>
          </p:nvSpPr>
          <p:spPr>
            <a:xfrm>
              <a:off x="7640243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1" name="Freeform 18882"/>
            <p:cNvSpPr/>
            <p:nvPr/>
          </p:nvSpPr>
          <p:spPr>
            <a:xfrm>
              <a:off x="7746796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2" name="Freeform 18883"/>
            <p:cNvSpPr/>
            <p:nvPr/>
          </p:nvSpPr>
          <p:spPr>
            <a:xfrm>
              <a:off x="5295900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3" name="Freeform 18884"/>
            <p:cNvSpPr/>
            <p:nvPr/>
          </p:nvSpPr>
          <p:spPr>
            <a:xfrm>
              <a:off x="4443412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4" name="Freeform 18885"/>
            <p:cNvSpPr/>
            <p:nvPr/>
          </p:nvSpPr>
          <p:spPr>
            <a:xfrm>
              <a:off x="7000875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5" name="Freeform 18886"/>
            <p:cNvSpPr/>
            <p:nvPr/>
          </p:nvSpPr>
          <p:spPr>
            <a:xfrm>
              <a:off x="6148388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6" name="Freeform 18887"/>
            <p:cNvSpPr/>
            <p:nvPr/>
          </p:nvSpPr>
          <p:spPr>
            <a:xfrm>
              <a:off x="7853364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7" name="Freeform 18888"/>
            <p:cNvSpPr/>
            <p:nvPr/>
          </p:nvSpPr>
          <p:spPr>
            <a:xfrm>
              <a:off x="3276600" y="1219200"/>
              <a:ext cx="381000" cy="4800600"/>
            </a:xfrm>
            <a:custGeom>
              <a:avLst/>
              <a:gdLst/>
              <a:ahLst/>
              <a:cxnLst/>
              <a:rect l="0" t="0" r="0" b="0"/>
              <a:pathLst>
                <a:path w="381000" h="4800600">
                  <a:moveTo>
                    <a:pt x="381000" y="4800600"/>
                  </a:moveTo>
                  <a:cubicBezTo>
                    <a:pt x="275794" y="4800600"/>
                    <a:pt x="190500" y="4786376"/>
                    <a:pt x="190500" y="4768812"/>
                  </a:cubicBezTo>
                  <a:lnTo>
                    <a:pt x="190500" y="4768812"/>
                  </a:lnTo>
                  <a:lnTo>
                    <a:pt x="190500" y="2432089"/>
                  </a:lnTo>
                  <a:cubicBezTo>
                    <a:pt x="190500" y="2414524"/>
                    <a:pt x="105207" y="2400300"/>
                    <a:pt x="0" y="2400300"/>
                  </a:cubicBezTo>
                  <a:cubicBezTo>
                    <a:pt x="0" y="2400300"/>
                    <a:pt x="0" y="2400300"/>
                    <a:pt x="0" y="2400300"/>
                  </a:cubicBezTo>
                  <a:lnTo>
                    <a:pt x="0" y="2400300"/>
                  </a:lnTo>
                  <a:cubicBezTo>
                    <a:pt x="105207" y="2400300"/>
                    <a:pt x="190500" y="2386077"/>
                    <a:pt x="190500" y="2368512"/>
                  </a:cubicBezTo>
                  <a:lnTo>
                    <a:pt x="190500" y="31788"/>
                  </a:lnTo>
                  <a:cubicBezTo>
                    <a:pt x="190500" y="14224"/>
                    <a:pt x="275794" y="0"/>
                    <a:pt x="381000" y="0"/>
                  </a:cubicBez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8" name="Freeform 18889"/>
            <p:cNvSpPr/>
            <p:nvPr/>
          </p:nvSpPr>
          <p:spPr>
            <a:xfrm>
              <a:off x="3519601" y="1446442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9" name="Freeform 18890"/>
            <p:cNvSpPr/>
            <p:nvPr/>
          </p:nvSpPr>
          <p:spPr>
            <a:xfrm>
              <a:off x="2228850" y="3665690"/>
              <a:ext cx="964450" cy="534835"/>
            </a:xfrm>
            <a:custGeom>
              <a:avLst/>
              <a:gdLst/>
              <a:ahLst/>
              <a:cxnLst/>
              <a:rect l="0" t="0" r="0" b="0"/>
              <a:pathLst>
                <a:path w="964450" h="534835">
                  <a:moveTo>
                    <a:pt x="0" y="534835"/>
                  </a:moveTo>
                  <a:lnTo>
                    <a:pt x="964450" y="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0" name="Freeform 18891"/>
            <p:cNvSpPr/>
            <p:nvPr/>
          </p:nvSpPr>
          <p:spPr>
            <a:xfrm>
              <a:off x="3148924" y="3619499"/>
              <a:ext cx="127673" cy="105409"/>
            </a:xfrm>
            <a:custGeom>
              <a:avLst/>
              <a:gdLst/>
              <a:ahLst/>
              <a:cxnLst/>
              <a:rect l="0" t="0" r="0" b="0"/>
              <a:pathLst>
                <a:path w="127673" h="105409">
                  <a:moveTo>
                    <a:pt x="0" y="5448"/>
                  </a:moveTo>
                  <a:lnTo>
                    <a:pt x="127673" y="0"/>
                  </a:lnTo>
                  <a:lnTo>
                    <a:pt x="55422" y="1054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1" name="Freeform 18892"/>
            <p:cNvSpPr/>
            <p:nvPr/>
          </p:nvSpPr>
          <p:spPr>
            <a:xfrm>
              <a:off x="5829300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2" name="Freeform 18893"/>
            <p:cNvSpPr/>
            <p:nvPr/>
          </p:nvSpPr>
          <p:spPr>
            <a:xfrm>
              <a:off x="1695450" y="1533531"/>
              <a:ext cx="1371600" cy="1846642"/>
            </a:xfrm>
            <a:custGeom>
              <a:avLst/>
              <a:gdLst/>
              <a:ahLst/>
              <a:cxnLst/>
              <a:rect l="0" t="0" r="0" b="0"/>
              <a:pathLst>
                <a:path w="1371600" h="1846642">
                  <a:moveTo>
                    <a:pt x="0" y="201612"/>
                  </a:moveTo>
                  <a:cubicBezTo>
                    <a:pt x="0" y="90259"/>
                    <a:pt x="90271" y="0"/>
                    <a:pt x="201612" y="0"/>
                  </a:cubicBezTo>
                  <a:lnTo>
                    <a:pt x="201612" y="0"/>
                  </a:lnTo>
                  <a:lnTo>
                    <a:pt x="228600" y="0"/>
                  </a:lnTo>
                  <a:lnTo>
                    <a:pt x="571500" y="0"/>
                  </a:lnTo>
                  <a:lnTo>
                    <a:pt x="1169987" y="0"/>
                  </a:lnTo>
                  <a:cubicBezTo>
                    <a:pt x="1281328" y="0"/>
                    <a:pt x="1371600" y="90259"/>
                    <a:pt x="1371600" y="201612"/>
                  </a:cubicBezTo>
                  <a:lnTo>
                    <a:pt x="1371600" y="201612"/>
                  </a:lnTo>
                  <a:lnTo>
                    <a:pt x="1371600" y="705636"/>
                  </a:lnTo>
                  <a:lnTo>
                    <a:pt x="1371600" y="1008062"/>
                  </a:lnTo>
                  <a:lnTo>
                    <a:pt x="1371600" y="1008049"/>
                  </a:lnTo>
                  <a:cubicBezTo>
                    <a:pt x="1371600" y="1119402"/>
                    <a:pt x="1281328" y="1209674"/>
                    <a:pt x="1169987" y="1209674"/>
                  </a:cubicBezTo>
                  <a:lnTo>
                    <a:pt x="571500" y="1209674"/>
                  </a:lnTo>
                  <a:lnTo>
                    <a:pt x="400050" y="1846642"/>
                  </a:lnTo>
                  <a:lnTo>
                    <a:pt x="228600" y="1209674"/>
                  </a:lnTo>
                  <a:lnTo>
                    <a:pt x="201612" y="1209674"/>
                  </a:lnTo>
                  <a:cubicBezTo>
                    <a:pt x="90271" y="1209674"/>
                    <a:pt x="0" y="1119402"/>
                    <a:pt x="0" y="1008049"/>
                  </a:cubicBezTo>
                  <a:lnTo>
                    <a:pt x="0" y="1008062"/>
                  </a:lnTo>
                  <a:lnTo>
                    <a:pt x="0" y="705636"/>
                  </a:lnTo>
                  <a:close/>
                </a:path>
              </a:pathLst>
            </a:custGeom>
            <a:solidFill>
              <a:srgbClr val="0070C0">
                <a:alpha val="10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3" name="Freeform 18894"/>
            <p:cNvSpPr/>
            <p:nvPr/>
          </p:nvSpPr>
          <p:spPr>
            <a:xfrm>
              <a:off x="1695450" y="1533531"/>
              <a:ext cx="1371600" cy="1846642"/>
            </a:xfrm>
            <a:custGeom>
              <a:avLst/>
              <a:gdLst/>
              <a:ahLst/>
              <a:cxnLst/>
              <a:rect l="0" t="0" r="0" b="0"/>
              <a:pathLst>
                <a:path w="1371600" h="1846642">
                  <a:moveTo>
                    <a:pt x="0" y="201612"/>
                  </a:moveTo>
                  <a:cubicBezTo>
                    <a:pt x="0" y="90259"/>
                    <a:pt x="90271" y="0"/>
                    <a:pt x="201612" y="0"/>
                  </a:cubicBezTo>
                  <a:lnTo>
                    <a:pt x="201612" y="0"/>
                  </a:lnTo>
                  <a:lnTo>
                    <a:pt x="228600" y="0"/>
                  </a:lnTo>
                  <a:lnTo>
                    <a:pt x="571500" y="0"/>
                  </a:lnTo>
                  <a:lnTo>
                    <a:pt x="1169987" y="0"/>
                  </a:lnTo>
                  <a:cubicBezTo>
                    <a:pt x="1281328" y="0"/>
                    <a:pt x="1371600" y="90259"/>
                    <a:pt x="1371600" y="201612"/>
                  </a:cubicBezTo>
                  <a:lnTo>
                    <a:pt x="1371600" y="201612"/>
                  </a:lnTo>
                  <a:lnTo>
                    <a:pt x="1371600" y="705636"/>
                  </a:lnTo>
                  <a:lnTo>
                    <a:pt x="1371600" y="1008062"/>
                  </a:lnTo>
                  <a:lnTo>
                    <a:pt x="1371600" y="1008049"/>
                  </a:lnTo>
                  <a:cubicBezTo>
                    <a:pt x="1371600" y="1119402"/>
                    <a:pt x="1281328" y="1209674"/>
                    <a:pt x="1169987" y="1209674"/>
                  </a:cubicBezTo>
                  <a:lnTo>
                    <a:pt x="571500" y="1209674"/>
                  </a:lnTo>
                  <a:lnTo>
                    <a:pt x="400050" y="1846642"/>
                  </a:lnTo>
                  <a:lnTo>
                    <a:pt x="228600" y="1209674"/>
                  </a:lnTo>
                  <a:lnTo>
                    <a:pt x="201612" y="1209674"/>
                  </a:lnTo>
                  <a:cubicBezTo>
                    <a:pt x="90271" y="1209674"/>
                    <a:pt x="0" y="1119402"/>
                    <a:pt x="0" y="1008049"/>
                  </a:cubicBezTo>
                  <a:lnTo>
                    <a:pt x="0" y="1008062"/>
                  </a:lnTo>
                  <a:lnTo>
                    <a:pt x="0" y="705636"/>
                  </a:lnTo>
                  <a:lnTo>
                    <a:pt x="0" y="201612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4" name="Freeform 18895"/>
            <p:cNvSpPr/>
            <p:nvPr/>
          </p:nvSpPr>
          <p:spPr>
            <a:xfrm>
              <a:off x="142875" y="1533531"/>
              <a:ext cx="1371600" cy="1827605"/>
            </a:xfrm>
            <a:custGeom>
              <a:avLst/>
              <a:gdLst/>
              <a:ahLst/>
              <a:cxnLst/>
              <a:rect l="0" t="0" r="0" b="0"/>
              <a:pathLst>
                <a:path w="1371600" h="1827605">
                  <a:moveTo>
                    <a:pt x="1371600" y="201612"/>
                  </a:moveTo>
                  <a:cubicBezTo>
                    <a:pt x="1371600" y="90259"/>
                    <a:pt x="1281329" y="0"/>
                    <a:pt x="1169988" y="0"/>
                  </a:cubicBezTo>
                  <a:lnTo>
                    <a:pt x="1169988" y="0"/>
                  </a:lnTo>
                  <a:lnTo>
                    <a:pt x="1143000" y="0"/>
                  </a:lnTo>
                  <a:lnTo>
                    <a:pt x="800100" y="0"/>
                  </a:lnTo>
                  <a:lnTo>
                    <a:pt x="201613" y="0"/>
                  </a:lnTo>
                  <a:cubicBezTo>
                    <a:pt x="90272" y="0"/>
                    <a:pt x="0" y="90259"/>
                    <a:pt x="0" y="201612"/>
                  </a:cubicBezTo>
                  <a:lnTo>
                    <a:pt x="0" y="201612"/>
                  </a:lnTo>
                  <a:lnTo>
                    <a:pt x="0" y="705636"/>
                  </a:lnTo>
                  <a:lnTo>
                    <a:pt x="0" y="1008062"/>
                  </a:lnTo>
                  <a:lnTo>
                    <a:pt x="0" y="1008049"/>
                  </a:lnTo>
                  <a:cubicBezTo>
                    <a:pt x="0" y="1119402"/>
                    <a:pt x="90272" y="1209674"/>
                    <a:pt x="201613" y="1209674"/>
                  </a:cubicBezTo>
                  <a:lnTo>
                    <a:pt x="201613" y="1209674"/>
                  </a:lnTo>
                  <a:lnTo>
                    <a:pt x="800100" y="1209674"/>
                  </a:lnTo>
                  <a:lnTo>
                    <a:pt x="952500" y="1827605"/>
                  </a:lnTo>
                  <a:lnTo>
                    <a:pt x="1143000" y="1209674"/>
                  </a:lnTo>
                  <a:lnTo>
                    <a:pt x="1169988" y="1209674"/>
                  </a:lnTo>
                  <a:cubicBezTo>
                    <a:pt x="1281329" y="1209674"/>
                    <a:pt x="1371600" y="1119402"/>
                    <a:pt x="1371600" y="1008049"/>
                  </a:cubicBezTo>
                  <a:lnTo>
                    <a:pt x="1371600" y="1008062"/>
                  </a:lnTo>
                  <a:lnTo>
                    <a:pt x="1371600" y="705636"/>
                  </a:lnTo>
                  <a:close/>
                </a:path>
              </a:pathLst>
            </a:custGeom>
            <a:solidFill>
              <a:srgbClr val="FF9966">
                <a:alpha val="10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5" name="Freeform 18896"/>
            <p:cNvSpPr/>
            <p:nvPr/>
          </p:nvSpPr>
          <p:spPr>
            <a:xfrm>
              <a:off x="142875" y="1533531"/>
              <a:ext cx="1371600" cy="1827605"/>
            </a:xfrm>
            <a:custGeom>
              <a:avLst/>
              <a:gdLst/>
              <a:ahLst/>
              <a:cxnLst/>
              <a:rect l="0" t="0" r="0" b="0"/>
              <a:pathLst>
                <a:path w="1371600" h="1827605">
                  <a:moveTo>
                    <a:pt x="1371600" y="201612"/>
                  </a:moveTo>
                  <a:cubicBezTo>
                    <a:pt x="1371600" y="90259"/>
                    <a:pt x="1281329" y="0"/>
                    <a:pt x="1169988" y="0"/>
                  </a:cubicBezTo>
                  <a:lnTo>
                    <a:pt x="1169988" y="0"/>
                  </a:lnTo>
                  <a:lnTo>
                    <a:pt x="1143000" y="0"/>
                  </a:lnTo>
                  <a:lnTo>
                    <a:pt x="800100" y="0"/>
                  </a:lnTo>
                  <a:lnTo>
                    <a:pt x="201613" y="0"/>
                  </a:lnTo>
                  <a:cubicBezTo>
                    <a:pt x="90272" y="0"/>
                    <a:pt x="0" y="90259"/>
                    <a:pt x="0" y="201612"/>
                  </a:cubicBezTo>
                  <a:lnTo>
                    <a:pt x="0" y="201612"/>
                  </a:lnTo>
                  <a:lnTo>
                    <a:pt x="0" y="705636"/>
                  </a:lnTo>
                  <a:lnTo>
                    <a:pt x="0" y="1008062"/>
                  </a:lnTo>
                  <a:lnTo>
                    <a:pt x="0" y="1008049"/>
                  </a:lnTo>
                  <a:cubicBezTo>
                    <a:pt x="0" y="1119402"/>
                    <a:pt x="90272" y="1209674"/>
                    <a:pt x="201613" y="1209674"/>
                  </a:cubicBezTo>
                  <a:lnTo>
                    <a:pt x="201613" y="1209674"/>
                  </a:lnTo>
                  <a:lnTo>
                    <a:pt x="800100" y="1209674"/>
                  </a:lnTo>
                  <a:lnTo>
                    <a:pt x="952500" y="1827605"/>
                  </a:lnTo>
                  <a:lnTo>
                    <a:pt x="1143000" y="1209674"/>
                  </a:lnTo>
                  <a:lnTo>
                    <a:pt x="1169988" y="1209674"/>
                  </a:lnTo>
                  <a:cubicBezTo>
                    <a:pt x="1281329" y="1209674"/>
                    <a:pt x="1371600" y="1119402"/>
                    <a:pt x="1371600" y="1008049"/>
                  </a:cubicBezTo>
                  <a:lnTo>
                    <a:pt x="1371600" y="1008062"/>
                  </a:lnTo>
                  <a:lnTo>
                    <a:pt x="1371600" y="705636"/>
                  </a:lnTo>
                  <a:lnTo>
                    <a:pt x="1371600" y="201612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6" name="Freeform 18897"/>
            <p:cNvSpPr/>
            <p:nvPr/>
          </p:nvSpPr>
          <p:spPr>
            <a:xfrm>
              <a:off x="6465887" y="5727700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7" name="Rectangle 18901"/>
            <p:cNvSpPr/>
            <p:nvPr/>
          </p:nvSpPr>
          <p:spPr>
            <a:xfrm>
              <a:off x="4076435" y="807024"/>
              <a:ext cx="3920753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2004" b="0" i="0" spc="0" baseline="0" dirty="0"/>
                <a:t>IRR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(Interrupt</a:t>
              </a:r>
              <a:r>
                <a:rPr lang="en-US" sz="2004" b="0" i="0" spc="-54" baseline="0" dirty="0"/>
                <a:t> </a:t>
              </a:r>
              <a:r>
                <a:rPr lang="en-US" sz="2004" b="0" i="0" spc="0" baseline="0" dirty="0"/>
                <a:t>Request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0" baseline="0" dirty="0" smtClean="0"/>
                <a:t>)</a:t>
              </a:r>
              <a:endParaRPr lang="en-US" sz="2004" b="0" i="0" spc="0" baseline="0" dirty="0"/>
            </a:p>
          </p:txBody>
        </p:sp>
        <p:sp>
          <p:nvSpPr>
            <p:cNvPr id="548" name="Rectangle 18907"/>
            <p:cNvSpPr/>
            <p:nvPr/>
          </p:nvSpPr>
          <p:spPr>
            <a:xfrm>
              <a:off x="1179480" y="3288098"/>
              <a:ext cx="795154" cy="4723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Process</a:t>
              </a:r>
              <a:r>
                <a:rPr lang="en-US" sz="1403" b="0" i="0" spc="-12" baseline="0" dirty="0"/>
                <a:t>o</a:t>
              </a:r>
              <a:r>
                <a:rPr lang="en-US" sz="1403" b="0" i="0" spc="0" baseline="0" dirty="0"/>
                <a:t>r</a:t>
              </a:r>
            </a:p>
            <a:p>
              <a:pPr marL="208798">
                <a:lnSpc>
                  <a:spcPts val="2016"/>
                </a:lnSpc>
              </a:pPr>
              <a:r>
                <a:rPr lang="en-US" sz="1403" b="0" i="0" spc="0" baseline="0" dirty="0"/>
                <a:t>Core</a:t>
              </a:r>
            </a:p>
          </p:txBody>
        </p:sp>
        <p:sp>
          <p:nvSpPr>
            <p:cNvPr id="549" name="Rectangle 18908"/>
            <p:cNvSpPr/>
            <p:nvPr/>
          </p:nvSpPr>
          <p:spPr>
            <a:xfrm>
              <a:off x="1141349" y="4088198"/>
              <a:ext cx="924548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Local</a:t>
              </a:r>
              <a:r>
                <a:rPr lang="en-US" sz="1403" b="0" i="0" spc="-113" baseline="0" dirty="0"/>
                <a:t> </a:t>
              </a:r>
              <a:r>
                <a:rPr lang="en-US" sz="1403" b="0" i="0" spc="0" baseline="0" dirty="0"/>
                <a:t>APIC</a:t>
              </a:r>
            </a:p>
          </p:txBody>
        </p:sp>
        <p:sp>
          <p:nvSpPr>
            <p:cNvPr id="550" name="Rectangle 18909"/>
            <p:cNvSpPr/>
            <p:nvPr/>
          </p:nvSpPr>
          <p:spPr>
            <a:xfrm>
              <a:off x="4449895" y="3550223"/>
              <a:ext cx="3023392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73969"/>
              <a:r>
                <a:rPr lang="en-US" sz="2004" b="0" i="0" spc="0" baseline="0" dirty="0"/>
                <a:t>ISR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(In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Service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0" baseline="0" dirty="0" smtClean="0"/>
                <a:t>)</a:t>
              </a:r>
              <a:endParaRPr lang="en-US" sz="2004" b="0" i="0" spc="0" baseline="0" dirty="0"/>
            </a:p>
          </p:txBody>
        </p:sp>
        <p:sp>
          <p:nvSpPr>
            <p:cNvPr id="551" name="Rectangle 18915"/>
            <p:cNvSpPr/>
            <p:nvPr/>
          </p:nvSpPr>
          <p:spPr>
            <a:xfrm>
              <a:off x="7968615" y="5241328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0070C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0070C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0070C0"/>
                  </a:solidFill>
                </a:rPr>
                <a:t>161</a:t>
              </a:r>
            </a:p>
          </p:txBody>
        </p:sp>
        <p:sp>
          <p:nvSpPr>
            <p:cNvPr id="552" name="Rectangle 18916"/>
            <p:cNvSpPr/>
            <p:nvPr/>
          </p:nvSpPr>
          <p:spPr>
            <a:xfrm>
              <a:off x="5549265" y="6011944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0070C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0070C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0070C0"/>
                  </a:solidFill>
                </a:rPr>
                <a:t>210</a:t>
              </a:r>
            </a:p>
          </p:txBody>
        </p:sp>
        <p:sp>
          <p:nvSpPr>
            <p:cNvPr id="553" name="Rectangle 18917"/>
            <p:cNvSpPr/>
            <p:nvPr/>
          </p:nvSpPr>
          <p:spPr>
            <a:xfrm>
              <a:off x="6082584" y="3287754"/>
              <a:ext cx="501099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7030A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7030A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7030A0"/>
                  </a:solidFill>
                </a:rPr>
                <a:t>78</a:t>
              </a:r>
            </a:p>
          </p:txBody>
        </p:sp>
        <p:sp>
          <p:nvSpPr>
            <p:cNvPr id="554" name="Rectangle 18918"/>
            <p:cNvSpPr/>
            <p:nvPr/>
          </p:nvSpPr>
          <p:spPr>
            <a:xfrm>
              <a:off x="220677" y="4643072"/>
              <a:ext cx="2885405" cy="14003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 i="0" spc="0" baseline="0" dirty="0" smtClean="0"/>
                <a:t>Processing </a:t>
              </a:r>
              <a:r>
                <a:rPr lang="en-US" sz="1800" b="0" i="0" spc="0" baseline="0" dirty="0"/>
                <a:t>of interrupt D2 </a:t>
              </a:r>
            </a:p>
            <a:p>
              <a:pPr>
                <a:lnSpc>
                  <a:spcPts val="2160"/>
                </a:lnSpc>
              </a:pPr>
              <a:r>
                <a:rPr lang="en-US" sz="1800" b="0" i="0" spc="0" baseline="0" dirty="0"/>
                <a:t>(210) completed</a:t>
              </a:r>
              <a:r>
                <a:rPr lang="en-US" sz="1800" b="0" i="0" spc="0" baseline="0" dirty="0" smtClean="0"/>
                <a:t>?</a:t>
              </a:r>
            </a:p>
            <a:p>
              <a:r>
                <a:rPr lang="en-US" dirty="0"/>
                <a:t>The</a:t>
              </a:r>
              <a:r>
                <a:rPr lang="en-US" spc="-115" dirty="0"/>
                <a:t> </a:t>
              </a:r>
              <a:r>
                <a:rPr lang="en-US" dirty="0" err="1"/>
                <a:t>API</a:t>
              </a:r>
              <a:r>
                <a:rPr lang="en-US" spc="487" dirty="0" err="1"/>
                <a:t>C</a:t>
              </a:r>
              <a:r>
                <a:rPr lang="en-US" dirty="0" err="1"/>
                <a:t>behavior</a:t>
              </a:r>
              <a:r>
                <a:rPr lang="en-US" dirty="0"/>
                <a:t> </a:t>
              </a:r>
              <a:r>
                <a:rPr lang="en-US" spc="-39" dirty="0"/>
                <a:t>w</a:t>
              </a:r>
              <a:r>
                <a:rPr lang="en-US" dirty="0"/>
                <a:t>ould </a:t>
              </a:r>
            </a:p>
            <a:p>
              <a:pPr>
                <a:lnSpc>
                  <a:spcPts val="2160"/>
                </a:lnSpc>
              </a:pPr>
              <a:r>
                <a:rPr lang="en-US" dirty="0"/>
                <a:t>be to clear EC (236</a:t>
              </a:r>
              <a:r>
                <a:rPr lang="en-US" dirty="0" smtClean="0"/>
                <a:t>)</a:t>
              </a:r>
              <a:endParaRPr lang="en-US" spc="-32" dirty="0"/>
            </a:p>
            <a:p>
              <a:pPr>
                <a:lnSpc>
                  <a:spcPts val="2160"/>
                </a:lnSpc>
              </a:pPr>
              <a:r>
                <a:rPr lang="en-US" dirty="0"/>
                <a:t>This </a:t>
              </a:r>
              <a:r>
                <a:rPr lang="en-US" spc="-39" dirty="0"/>
                <a:t>w</a:t>
              </a:r>
              <a:r>
                <a:rPr lang="en-US" dirty="0"/>
                <a:t>ould be </a:t>
              </a:r>
              <a:r>
                <a:rPr lang="en-US" spc="-39" dirty="0"/>
                <a:t>w</a:t>
              </a:r>
              <a:r>
                <a:rPr lang="en-US" dirty="0"/>
                <a:t>rong</a:t>
              </a:r>
              <a:r>
                <a:rPr lang="en-US" dirty="0" smtClean="0"/>
                <a:t>!</a:t>
              </a:r>
              <a:endParaRPr lang="en-US" dirty="0"/>
            </a:p>
          </p:txBody>
        </p:sp>
        <p:sp>
          <p:nvSpPr>
            <p:cNvPr id="555" name="Rectangle 18920"/>
            <p:cNvSpPr/>
            <p:nvPr/>
          </p:nvSpPr>
          <p:spPr>
            <a:xfrm>
              <a:off x="1845941" y="1527846"/>
              <a:ext cx="937821" cy="6944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52400"/>
              <a:r>
                <a:rPr lang="en-US" sz="1596" b="1" i="0" spc="0" baseline="0" dirty="0">
                  <a:solidFill>
                    <a:srgbClr val="FFFFFF"/>
                  </a:solidFill>
                </a:rPr>
                <a:t>Guest</a:t>
              </a:r>
              <a:r>
                <a:rPr lang="en-US" sz="1596" b="1" i="0" spc="-11" baseline="0" dirty="0">
                  <a:solidFill>
                    <a:srgbClr val="FFFFFF"/>
                  </a:solidFill>
                </a:rPr>
                <a:t> </a:t>
              </a:r>
              <a:r>
                <a:rPr lang="en-US" sz="1596" b="1" i="0" spc="0" baseline="0" dirty="0">
                  <a:solidFill>
                    <a:srgbClr val="FFFFFF"/>
                  </a:solidFill>
                </a:rPr>
                <a:t>Y</a:t>
              </a:r>
            </a:p>
            <a:p>
              <a:pPr marL="0">
                <a:lnSpc>
                  <a:spcPts val="1776"/>
                </a:lnSpc>
              </a:pPr>
              <a:r>
                <a:rPr lang="en-US" sz="1403" b="0" i="0" spc="0" baseline="0" dirty="0">
                  <a:solidFill>
                    <a:srgbClr val="FFFFFF"/>
                  </a:solidFill>
                </a:rPr>
                <a:t>Processi</a:t>
              </a:r>
              <a:r>
                <a:rPr lang="en-US" sz="1403" b="0" i="0" spc="-12" baseline="0" dirty="0">
                  <a:solidFill>
                    <a:srgbClr val="FFFFFF"/>
                  </a:solidFill>
                </a:rPr>
                <a:t>n</a:t>
              </a:r>
              <a:r>
                <a:rPr lang="en-US" sz="1403" b="0" i="0" spc="0" baseline="0" dirty="0">
                  <a:solidFill>
                    <a:srgbClr val="FFFFFF"/>
                  </a:solidFill>
                </a:rPr>
                <a:t>g </a:t>
              </a:r>
            </a:p>
            <a:p>
              <a:pPr marL="0">
                <a:lnSpc>
                  <a:spcPts val="1680"/>
                </a:lnSpc>
              </a:pPr>
              <a:r>
                <a:rPr lang="en-US" sz="1403" b="0" i="0" spc="0" baseline="0" dirty="0">
                  <a:solidFill>
                    <a:srgbClr val="FFFFFF"/>
                  </a:solidFill>
                </a:rPr>
                <a:t>interrupts:</a:t>
              </a:r>
            </a:p>
          </p:txBody>
        </p:sp>
        <p:sp>
          <p:nvSpPr>
            <p:cNvPr id="556" name="Rectangle 18921"/>
            <p:cNvSpPr/>
            <p:nvPr/>
          </p:nvSpPr>
          <p:spPr>
            <a:xfrm>
              <a:off x="1845941" y="2260417"/>
              <a:ext cx="1111138" cy="43390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>
                  <a:solidFill>
                    <a:srgbClr val="FFFFFF"/>
                  </a:solidFill>
                </a:rPr>
                <a:t>D2</a:t>
              </a:r>
              <a:r>
                <a:rPr lang="en-US" sz="1403" b="0" i="0" spc="-18" baseline="0" dirty="0">
                  <a:solidFill>
                    <a:srgbClr val="FFFFFF"/>
                  </a:solidFill>
                </a:rPr>
                <a:t> </a:t>
              </a:r>
              <a:r>
                <a:rPr lang="en-US" sz="1403" b="0" i="0" spc="0" baseline="0" dirty="0">
                  <a:solidFill>
                    <a:srgbClr val="FFFFFF"/>
                  </a:solidFill>
                </a:rPr>
                <a:t>(210)</a:t>
              </a:r>
              <a:r>
                <a:rPr lang="en-US" sz="1403" b="0" i="0" spc="-30" baseline="0" dirty="0">
                  <a:solidFill>
                    <a:srgbClr val="FFFFFF"/>
                  </a:solidFill>
                </a:rPr>
                <a:t> </a:t>
              </a:r>
              <a:r>
                <a:rPr lang="en-US" sz="1403" b="0" i="0" spc="0" baseline="0" dirty="0">
                  <a:solidFill>
                    <a:srgbClr val="FFFFFF"/>
                  </a:solidFill>
                </a:rPr>
                <a:t>and </a:t>
              </a:r>
            </a:p>
            <a:p>
              <a:pPr marL="0">
                <a:lnSpc>
                  <a:spcPts val="1680"/>
                </a:lnSpc>
              </a:pPr>
              <a:r>
                <a:rPr lang="en-US" sz="1403" b="0" i="0" spc="0" baseline="0" dirty="0">
                  <a:solidFill>
                    <a:srgbClr val="FFFFFF"/>
                  </a:solidFill>
                </a:rPr>
                <a:t>A1</a:t>
              </a:r>
              <a:r>
                <a:rPr lang="en-US" sz="1403" b="0" i="0" spc="-18" baseline="0" dirty="0">
                  <a:solidFill>
                    <a:srgbClr val="FFFFFF"/>
                  </a:solidFill>
                </a:rPr>
                <a:t> </a:t>
              </a:r>
              <a:r>
                <a:rPr lang="en-US" sz="1403" b="0" i="0" spc="0" baseline="0" dirty="0">
                  <a:solidFill>
                    <a:srgbClr val="FFFFFF"/>
                  </a:solidFill>
                </a:rPr>
                <a:t>(161)</a:t>
              </a:r>
            </a:p>
          </p:txBody>
        </p:sp>
        <p:sp>
          <p:nvSpPr>
            <p:cNvPr id="557" name="Rectangle 18922"/>
            <p:cNvSpPr/>
            <p:nvPr/>
          </p:nvSpPr>
          <p:spPr>
            <a:xfrm>
              <a:off x="293366" y="1573566"/>
              <a:ext cx="937821" cy="70724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50875"/>
              <a:r>
                <a:rPr lang="en-US" sz="1596" b="1" i="0" spc="0" baseline="0" dirty="0"/>
                <a:t>Guest X</a:t>
              </a:r>
            </a:p>
            <a:p>
              <a:pPr marL="0">
                <a:lnSpc>
                  <a:spcPts val="1908"/>
                </a:lnSpc>
              </a:pPr>
              <a:r>
                <a:rPr lang="en-US" sz="1403" b="0" i="0" spc="0" baseline="0" dirty="0"/>
                <a:t>Processi</a:t>
              </a:r>
              <a:r>
                <a:rPr lang="en-US" sz="1403" b="0" i="0" spc="-12" baseline="0" dirty="0"/>
                <a:t>n</a:t>
              </a:r>
              <a:r>
                <a:rPr lang="en-US" sz="1403" b="0" i="0" spc="0" baseline="0" dirty="0"/>
                <a:t>g </a:t>
              </a:r>
            </a:p>
            <a:p>
              <a:pPr marL="0">
                <a:lnSpc>
                  <a:spcPts val="1680"/>
                </a:lnSpc>
              </a:pPr>
              <a:r>
                <a:rPr lang="en-US" sz="1403" b="0" i="0" spc="0" baseline="0" dirty="0"/>
                <a:t>interrupt:</a:t>
              </a:r>
            </a:p>
          </p:txBody>
        </p:sp>
        <p:sp>
          <p:nvSpPr>
            <p:cNvPr id="558" name="Rectangle 18923"/>
            <p:cNvSpPr/>
            <p:nvPr/>
          </p:nvSpPr>
          <p:spPr>
            <a:xfrm>
              <a:off x="293366" y="2339662"/>
              <a:ext cx="726161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EC (236)</a:t>
              </a:r>
            </a:p>
          </p:txBody>
        </p:sp>
        <p:sp>
          <p:nvSpPr>
            <p:cNvPr id="559" name="Rectangle 18924"/>
            <p:cNvSpPr/>
            <p:nvPr/>
          </p:nvSpPr>
          <p:spPr>
            <a:xfrm>
              <a:off x="6263640" y="6011944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FF9966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FF9966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FF9966"/>
                  </a:solidFill>
                </a:rPr>
                <a:t>236</a:t>
              </a:r>
            </a:p>
          </p:txBody>
        </p:sp>
        <p:sp>
          <p:nvSpPr>
            <p:cNvPr id="560" name="Rectangle 18925"/>
            <p:cNvSpPr/>
            <p:nvPr/>
          </p:nvSpPr>
          <p:spPr>
            <a:xfrm>
              <a:off x="306504" y="733999"/>
              <a:ext cx="2761718" cy="68031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68462"/>
              <a:r>
                <a:rPr lang="en-US" sz="2004" b="0" i="0" spc="0" baseline="0" dirty="0"/>
                <a:t>Hypervisor</a:t>
              </a:r>
              <a:r>
                <a:rPr lang="en-US" sz="2004" b="0" i="0" spc="-42" baseline="0" dirty="0"/>
                <a:t> </a:t>
              </a:r>
              <a:r>
                <a:rPr lang="en-US" sz="2004" b="0" i="0" spc="0" baseline="0" dirty="0"/>
                <a:t>timeslicing</a:t>
              </a:r>
            </a:p>
            <a:p>
              <a:pPr marL="0">
                <a:lnSpc>
                  <a:spcPts val="2879"/>
                </a:lnSpc>
              </a:pPr>
              <a:r>
                <a:rPr lang="en-US" sz="2004" b="0" i="0" spc="0" baseline="0" dirty="0"/>
                <a:t>guests</a:t>
              </a:r>
              <a:r>
                <a:rPr lang="en-US" sz="2004" b="0" i="0" spc="-54" baseline="0" dirty="0"/>
                <a:t> </a:t>
              </a:r>
              <a:r>
                <a:rPr lang="en-US" sz="2004" b="0" i="0" spc="0" baseline="0" dirty="0"/>
                <a:t>on a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single core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294185" y="1201330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62" name="Rectangle 16211"/>
            <p:cNvSpPr/>
            <p:nvPr/>
          </p:nvSpPr>
          <p:spPr>
            <a:xfrm>
              <a:off x="3857923" y="1449196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4302475" y="3955600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64" name="Rectangle 16211"/>
            <p:cNvSpPr/>
            <p:nvPr/>
          </p:nvSpPr>
          <p:spPr>
            <a:xfrm>
              <a:off x="3866213" y="4203466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992525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257" y="39688"/>
            <a:ext cx="8621486" cy="864000"/>
          </a:xfrm>
        </p:spPr>
        <p:txBody>
          <a:bodyPr>
            <a:normAutofit/>
          </a:bodyPr>
          <a:lstStyle/>
          <a:p>
            <a:r>
              <a:rPr lang="en-US" altLang="ko-KR" dirty="0"/>
              <a:t>AMD APIC Use Of The </a:t>
            </a:r>
            <a:r>
              <a:rPr lang="en-US" altLang="ko-KR" dirty="0" smtClean="0"/>
              <a:t>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81050" y="749645"/>
            <a:ext cx="8258122" cy="6038284"/>
            <a:chOff x="781050" y="557786"/>
            <a:chExt cx="8258122" cy="6038284"/>
          </a:xfrm>
        </p:grpSpPr>
        <p:sp>
          <p:nvSpPr>
            <p:cNvPr id="7" name="Freeform 18929"/>
            <p:cNvSpPr/>
            <p:nvPr/>
          </p:nvSpPr>
          <p:spPr>
            <a:xfrm>
              <a:off x="3810457" y="969963"/>
              <a:ext cx="4114343" cy="2057400"/>
            </a:xfrm>
            <a:custGeom>
              <a:avLst/>
              <a:gdLst/>
              <a:ahLst/>
              <a:cxnLst/>
              <a:rect l="0" t="0" r="0" b="0"/>
              <a:pathLst>
                <a:path w="4114343" h="2057400">
                  <a:moveTo>
                    <a:pt x="0" y="0"/>
                  </a:moveTo>
                  <a:lnTo>
                    <a:pt x="4114343" y="0"/>
                  </a:lnTo>
                  <a:lnTo>
                    <a:pt x="4114343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8930"/>
            <p:cNvSpPr/>
            <p:nvPr/>
          </p:nvSpPr>
          <p:spPr>
            <a:xfrm>
              <a:off x="5796660" y="1187895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18931"/>
            <p:cNvSpPr/>
            <p:nvPr/>
          </p:nvSpPr>
          <p:spPr>
            <a:xfrm>
              <a:off x="4443158" y="119282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8932"/>
            <p:cNvSpPr/>
            <p:nvPr/>
          </p:nvSpPr>
          <p:spPr>
            <a:xfrm>
              <a:off x="4549737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8933"/>
            <p:cNvSpPr/>
            <p:nvPr/>
          </p:nvSpPr>
          <p:spPr>
            <a:xfrm>
              <a:off x="4656328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8934"/>
            <p:cNvSpPr/>
            <p:nvPr/>
          </p:nvSpPr>
          <p:spPr>
            <a:xfrm>
              <a:off x="4762906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8935"/>
            <p:cNvSpPr/>
            <p:nvPr/>
          </p:nvSpPr>
          <p:spPr>
            <a:xfrm>
              <a:off x="4869497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8936"/>
            <p:cNvSpPr/>
            <p:nvPr/>
          </p:nvSpPr>
          <p:spPr>
            <a:xfrm>
              <a:off x="4976075" y="119282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8937"/>
            <p:cNvSpPr/>
            <p:nvPr/>
          </p:nvSpPr>
          <p:spPr>
            <a:xfrm>
              <a:off x="5082666" y="119282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8938"/>
            <p:cNvSpPr/>
            <p:nvPr/>
          </p:nvSpPr>
          <p:spPr>
            <a:xfrm>
              <a:off x="5189245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8939"/>
            <p:cNvSpPr/>
            <p:nvPr/>
          </p:nvSpPr>
          <p:spPr>
            <a:xfrm>
              <a:off x="4443158" y="141262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8940"/>
            <p:cNvSpPr/>
            <p:nvPr/>
          </p:nvSpPr>
          <p:spPr>
            <a:xfrm>
              <a:off x="4549737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8941"/>
            <p:cNvSpPr/>
            <p:nvPr/>
          </p:nvSpPr>
          <p:spPr>
            <a:xfrm>
              <a:off x="4656328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8942"/>
            <p:cNvSpPr/>
            <p:nvPr/>
          </p:nvSpPr>
          <p:spPr>
            <a:xfrm>
              <a:off x="4762906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18943"/>
            <p:cNvSpPr/>
            <p:nvPr/>
          </p:nvSpPr>
          <p:spPr>
            <a:xfrm>
              <a:off x="4869497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18944"/>
            <p:cNvSpPr/>
            <p:nvPr/>
          </p:nvSpPr>
          <p:spPr>
            <a:xfrm>
              <a:off x="4976075" y="141262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18945"/>
            <p:cNvSpPr/>
            <p:nvPr/>
          </p:nvSpPr>
          <p:spPr>
            <a:xfrm>
              <a:off x="5082666" y="141262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18946"/>
            <p:cNvSpPr/>
            <p:nvPr/>
          </p:nvSpPr>
          <p:spPr>
            <a:xfrm>
              <a:off x="5189245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8947"/>
            <p:cNvSpPr/>
            <p:nvPr/>
          </p:nvSpPr>
          <p:spPr>
            <a:xfrm>
              <a:off x="4443158" y="163242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18948"/>
            <p:cNvSpPr/>
            <p:nvPr/>
          </p:nvSpPr>
          <p:spPr>
            <a:xfrm>
              <a:off x="4549737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18949"/>
            <p:cNvSpPr/>
            <p:nvPr/>
          </p:nvSpPr>
          <p:spPr>
            <a:xfrm>
              <a:off x="4656328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8950"/>
            <p:cNvSpPr/>
            <p:nvPr/>
          </p:nvSpPr>
          <p:spPr>
            <a:xfrm>
              <a:off x="4762906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18951"/>
            <p:cNvSpPr/>
            <p:nvPr/>
          </p:nvSpPr>
          <p:spPr>
            <a:xfrm>
              <a:off x="4869497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18952"/>
            <p:cNvSpPr/>
            <p:nvPr/>
          </p:nvSpPr>
          <p:spPr>
            <a:xfrm>
              <a:off x="4976075" y="163242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8953"/>
            <p:cNvSpPr/>
            <p:nvPr/>
          </p:nvSpPr>
          <p:spPr>
            <a:xfrm>
              <a:off x="5082666" y="163242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18954"/>
            <p:cNvSpPr/>
            <p:nvPr/>
          </p:nvSpPr>
          <p:spPr>
            <a:xfrm>
              <a:off x="5189245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18955"/>
            <p:cNvSpPr/>
            <p:nvPr/>
          </p:nvSpPr>
          <p:spPr>
            <a:xfrm>
              <a:off x="4443158" y="185220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18956"/>
            <p:cNvSpPr/>
            <p:nvPr/>
          </p:nvSpPr>
          <p:spPr>
            <a:xfrm>
              <a:off x="4549737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18957"/>
            <p:cNvSpPr/>
            <p:nvPr/>
          </p:nvSpPr>
          <p:spPr>
            <a:xfrm>
              <a:off x="4656328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18958"/>
            <p:cNvSpPr/>
            <p:nvPr/>
          </p:nvSpPr>
          <p:spPr>
            <a:xfrm>
              <a:off x="4762906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18959"/>
            <p:cNvSpPr/>
            <p:nvPr/>
          </p:nvSpPr>
          <p:spPr>
            <a:xfrm>
              <a:off x="4869497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8960"/>
            <p:cNvSpPr/>
            <p:nvPr/>
          </p:nvSpPr>
          <p:spPr>
            <a:xfrm>
              <a:off x="4976075" y="185220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18961"/>
            <p:cNvSpPr/>
            <p:nvPr/>
          </p:nvSpPr>
          <p:spPr>
            <a:xfrm>
              <a:off x="5082666" y="185220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18962"/>
            <p:cNvSpPr/>
            <p:nvPr/>
          </p:nvSpPr>
          <p:spPr>
            <a:xfrm>
              <a:off x="5189245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18963"/>
            <p:cNvSpPr/>
            <p:nvPr/>
          </p:nvSpPr>
          <p:spPr>
            <a:xfrm>
              <a:off x="4443158" y="207200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18964"/>
            <p:cNvSpPr/>
            <p:nvPr/>
          </p:nvSpPr>
          <p:spPr>
            <a:xfrm>
              <a:off x="4549737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18965"/>
            <p:cNvSpPr/>
            <p:nvPr/>
          </p:nvSpPr>
          <p:spPr>
            <a:xfrm>
              <a:off x="4656328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18966"/>
            <p:cNvSpPr/>
            <p:nvPr/>
          </p:nvSpPr>
          <p:spPr>
            <a:xfrm>
              <a:off x="4762906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18967"/>
            <p:cNvSpPr/>
            <p:nvPr/>
          </p:nvSpPr>
          <p:spPr>
            <a:xfrm>
              <a:off x="4869497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18968"/>
            <p:cNvSpPr/>
            <p:nvPr/>
          </p:nvSpPr>
          <p:spPr>
            <a:xfrm>
              <a:off x="4976075" y="207200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18969"/>
            <p:cNvSpPr/>
            <p:nvPr/>
          </p:nvSpPr>
          <p:spPr>
            <a:xfrm>
              <a:off x="5082666" y="207200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18970"/>
            <p:cNvSpPr/>
            <p:nvPr/>
          </p:nvSpPr>
          <p:spPr>
            <a:xfrm>
              <a:off x="5189245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18971"/>
            <p:cNvSpPr/>
            <p:nvPr/>
          </p:nvSpPr>
          <p:spPr>
            <a:xfrm>
              <a:off x="4443158" y="229179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18972"/>
            <p:cNvSpPr/>
            <p:nvPr/>
          </p:nvSpPr>
          <p:spPr>
            <a:xfrm>
              <a:off x="4549737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18973"/>
            <p:cNvSpPr/>
            <p:nvPr/>
          </p:nvSpPr>
          <p:spPr>
            <a:xfrm>
              <a:off x="4656328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18974"/>
            <p:cNvSpPr/>
            <p:nvPr/>
          </p:nvSpPr>
          <p:spPr>
            <a:xfrm>
              <a:off x="4762906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18975"/>
            <p:cNvSpPr/>
            <p:nvPr/>
          </p:nvSpPr>
          <p:spPr>
            <a:xfrm>
              <a:off x="4869497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18976"/>
            <p:cNvSpPr/>
            <p:nvPr/>
          </p:nvSpPr>
          <p:spPr>
            <a:xfrm>
              <a:off x="4976075" y="229179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18977"/>
            <p:cNvSpPr/>
            <p:nvPr/>
          </p:nvSpPr>
          <p:spPr>
            <a:xfrm>
              <a:off x="5082666" y="229179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18978"/>
            <p:cNvSpPr/>
            <p:nvPr/>
          </p:nvSpPr>
          <p:spPr>
            <a:xfrm>
              <a:off x="5189245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18979"/>
            <p:cNvSpPr/>
            <p:nvPr/>
          </p:nvSpPr>
          <p:spPr>
            <a:xfrm>
              <a:off x="4443158" y="2511591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18980"/>
            <p:cNvSpPr/>
            <p:nvPr/>
          </p:nvSpPr>
          <p:spPr>
            <a:xfrm>
              <a:off x="4549737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18981"/>
            <p:cNvSpPr/>
            <p:nvPr/>
          </p:nvSpPr>
          <p:spPr>
            <a:xfrm>
              <a:off x="4656328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18982"/>
            <p:cNvSpPr/>
            <p:nvPr/>
          </p:nvSpPr>
          <p:spPr>
            <a:xfrm>
              <a:off x="4762906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18983"/>
            <p:cNvSpPr/>
            <p:nvPr/>
          </p:nvSpPr>
          <p:spPr>
            <a:xfrm>
              <a:off x="4869497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18984"/>
            <p:cNvSpPr/>
            <p:nvPr/>
          </p:nvSpPr>
          <p:spPr>
            <a:xfrm>
              <a:off x="4976075" y="2511591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18985"/>
            <p:cNvSpPr/>
            <p:nvPr/>
          </p:nvSpPr>
          <p:spPr>
            <a:xfrm>
              <a:off x="5082666" y="2511591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18986"/>
            <p:cNvSpPr/>
            <p:nvPr/>
          </p:nvSpPr>
          <p:spPr>
            <a:xfrm>
              <a:off x="5189245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18987"/>
            <p:cNvSpPr/>
            <p:nvPr/>
          </p:nvSpPr>
          <p:spPr>
            <a:xfrm>
              <a:off x="4443158" y="2731377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18988"/>
            <p:cNvSpPr/>
            <p:nvPr/>
          </p:nvSpPr>
          <p:spPr>
            <a:xfrm>
              <a:off x="4549737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18989"/>
            <p:cNvSpPr/>
            <p:nvPr/>
          </p:nvSpPr>
          <p:spPr>
            <a:xfrm>
              <a:off x="4656328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18990"/>
            <p:cNvSpPr/>
            <p:nvPr/>
          </p:nvSpPr>
          <p:spPr>
            <a:xfrm>
              <a:off x="4762906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18991"/>
            <p:cNvSpPr/>
            <p:nvPr/>
          </p:nvSpPr>
          <p:spPr>
            <a:xfrm>
              <a:off x="4869497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18992"/>
            <p:cNvSpPr/>
            <p:nvPr/>
          </p:nvSpPr>
          <p:spPr>
            <a:xfrm>
              <a:off x="4976075" y="2731377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18993"/>
            <p:cNvSpPr/>
            <p:nvPr/>
          </p:nvSpPr>
          <p:spPr>
            <a:xfrm>
              <a:off x="5082666" y="2731377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18994"/>
            <p:cNvSpPr/>
            <p:nvPr/>
          </p:nvSpPr>
          <p:spPr>
            <a:xfrm>
              <a:off x="5189245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18995"/>
            <p:cNvSpPr/>
            <p:nvPr/>
          </p:nvSpPr>
          <p:spPr>
            <a:xfrm>
              <a:off x="5295823" y="119282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18996"/>
            <p:cNvSpPr/>
            <p:nvPr/>
          </p:nvSpPr>
          <p:spPr>
            <a:xfrm>
              <a:off x="5402414" y="119282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18997"/>
            <p:cNvSpPr/>
            <p:nvPr/>
          </p:nvSpPr>
          <p:spPr>
            <a:xfrm>
              <a:off x="5508993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18998"/>
            <p:cNvSpPr/>
            <p:nvPr/>
          </p:nvSpPr>
          <p:spPr>
            <a:xfrm>
              <a:off x="5615584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18999"/>
            <p:cNvSpPr/>
            <p:nvPr/>
          </p:nvSpPr>
          <p:spPr>
            <a:xfrm>
              <a:off x="5722162" y="119282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19000"/>
            <p:cNvSpPr/>
            <p:nvPr/>
          </p:nvSpPr>
          <p:spPr>
            <a:xfrm>
              <a:off x="5828753" y="119282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19001"/>
            <p:cNvSpPr/>
            <p:nvPr/>
          </p:nvSpPr>
          <p:spPr>
            <a:xfrm>
              <a:off x="5935332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19002"/>
            <p:cNvSpPr/>
            <p:nvPr/>
          </p:nvSpPr>
          <p:spPr>
            <a:xfrm>
              <a:off x="6041923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19003"/>
            <p:cNvSpPr/>
            <p:nvPr/>
          </p:nvSpPr>
          <p:spPr>
            <a:xfrm>
              <a:off x="5295823" y="141262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19004"/>
            <p:cNvSpPr/>
            <p:nvPr/>
          </p:nvSpPr>
          <p:spPr>
            <a:xfrm>
              <a:off x="5402414" y="141262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19005"/>
            <p:cNvSpPr/>
            <p:nvPr/>
          </p:nvSpPr>
          <p:spPr>
            <a:xfrm>
              <a:off x="5508993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19006"/>
            <p:cNvSpPr/>
            <p:nvPr/>
          </p:nvSpPr>
          <p:spPr>
            <a:xfrm>
              <a:off x="5615584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19007"/>
            <p:cNvSpPr/>
            <p:nvPr/>
          </p:nvSpPr>
          <p:spPr>
            <a:xfrm>
              <a:off x="5722162" y="141262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19008"/>
            <p:cNvSpPr/>
            <p:nvPr/>
          </p:nvSpPr>
          <p:spPr>
            <a:xfrm>
              <a:off x="5828753" y="141262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Freeform 19009"/>
            <p:cNvSpPr/>
            <p:nvPr/>
          </p:nvSpPr>
          <p:spPr>
            <a:xfrm>
              <a:off x="5935332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Freeform 19010"/>
            <p:cNvSpPr/>
            <p:nvPr/>
          </p:nvSpPr>
          <p:spPr>
            <a:xfrm>
              <a:off x="6041923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19011"/>
            <p:cNvSpPr/>
            <p:nvPr/>
          </p:nvSpPr>
          <p:spPr>
            <a:xfrm>
              <a:off x="5295823" y="163242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19012"/>
            <p:cNvSpPr/>
            <p:nvPr/>
          </p:nvSpPr>
          <p:spPr>
            <a:xfrm>
              <a:off x="5402414" y="163242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Freeform 19013"/>
            <p:cNvSpPr/>
            <p:nvPr/>
          </p:nvSpPr>
          <p:spPr>
            <a:xfrm>
              <a:off x="5508993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19014"/>
            <p:cNvSpPr/>
            <p:nvPr/>
          </p:nvSpPr>
          <p:spPr>
            <a:xfrm>
              <a:off x="5615584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Freeform 19015"/>
            <p:cNvSpPr/>
            <p:nvPr/>
          </p:nvSpPr>
          <p:spPr>
            <a:xfrm>
              <a:off x="5722162" y="163242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Freeform 19016"/>
            <p:cNvSpPr/>
            <p:nvPr/>
          </p:nvSpPr>
          <p:spPr>
            <a:xfrm>
              <a:off x="5828753" y="163242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19017"/>
            <p:cNvSpPr/>
            <p:nvPr/>
          </p:nvSpPr>
          <p:spPr>
            <a:xfrm>
              <a:off x="5935332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Freeform 19018"/>
            <p:cNvSpPr/>
            <p:nvPr/>
          </p:nvSpPr>
          <p:spPr>
            <a:xfrm>
              <a:off x="6041923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19019"/>
            <p:cNvSpPr/>
            <p:nvPr/>
          </p:nvSpPr>
          <p:spPr>
            <a:xfrm>
              <a:off x="5295823" y="185220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Freeform 19020"/>
            <p:cNvSpPr/>
            <p:nvPr/>
          </p:nvSpPr>
          <p:spPr>
            <a:xfrm>
              <a:off x="5402414" y="185220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19021"/>
            <p:cNvSpPr/>
            <p:nvPr/>
          </p:nvSpPr>
          <p:spPr>
            <a:xfrm>
              <a:off x="5508993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Freeform 19022"/>
            <p:cNvSpPr/>
            <p:nvPr/>
          </p:nvSpPr>
          <p:spPr>
            <a:xfrm>
              <a:off x="5615584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Freeform 19023"/>
            <p:cNvSpPr/>
            <p:nvPr/>
          </p:nvSpPr>
          <p:spPr>
            <a:xfrm>
              <a:off x="5722162" y="185220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Freeform 19024"/>
            <p:cNvSpPr/>
            <p:nvPr/>
          </p:nvSpPr>
          <p:spPr>
            <a:xfrm>
              <a:off x="5828753" y="185220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Freeform 19025"/>
            <p:cNvSpPr/>
            <p:nvPr/>
          </p:nvSpPr>
          <p:spPr>
            <a:xfrm>
              <a:off x="5935332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Freeform 19026"/>
            <p:cNvSpPr/>
            <p:nvPr/>
          </p:nvSpPr>
          <p:spPr>
            <a:xfrm>
              <a:off x="6041923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Freeform 19027"/>
            <p:cNvSpPr/>
            <p:nvPr/>
          </p:nvSpPr>
          <p:spPr>
            <a:xfrm>
              <a:off x="5295823" y="207200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Freeform 19028"/>
            <p:cNvSpPr/>
            <p:nvPr/>
          </p:nvSpPr>
          <p:spPr>
            <a:xfrm>
              <a:off x="5402414" y="207200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Freeform 19029"/>
            <p:cNvSpPr/>
            <p:nvPr/>
          </p:nvSpPr>
          <p:spPr>
            <a:xfrm>
              <a:off x="5508993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Freeform 19030"/>
            <p:cNvSpPr/>
            <p:nvPr/>
          </p:nvSpPr>
          <p:spPr>
            <a:xfrm>
              <a:off x="5615584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Freeform 19031"/>
            <p:cNvSpPr/>
            <p:nvPr/>
          </p:nvSpPr>
          <p:spPr>
            <a:xfrm>
              <a:off x="5722162" y="207200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Freeform 19032"/>
            <p:cNvSpPr/>
            <p:nvPr/>
          </p:nvSpPr>
          <p:spPr>
            <a:xfrm>
              <a:off x="5828753" y="207200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Freeform 19033"/>
            <p:cNvSpPr/>
            <p:nvPr/>
          </p:nvSpPr>
          <p:spPr>
            <a:xfrm>
              <a:off x="5935332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Freeform 19034"/>
            <p:cNvSpPr/>
            <p:nvPr/>
          </p:nvSpPr>
          <p:spPr>
            <a:xfrm>
              <a:off x="6041923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Freeform 19035"/>
            <p:cNvSpPr/>
            <p:nvPr/>
          </p:nvSpPr>
          <p:spPr>
            <a:xfrm>
              <a:off x="5295823" y="229179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Freeform 19036"/>
            <p:cNvSpPr/>
            <p:nvPr/>
          </p:nvSpPr>
          <p:spPr>
            <a:xfrm>
              <a:off x="5402414" y="229179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Freeform 19037"/>
            <p:cNvSpPr/>
            <p:nvPr/>
          </p:nvSpPr>
          <p:spPr>
            <a:xfrm>
              <a:off x="5508993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Freeform 19038"/>
            <p:cNvSpPr/>
            <p:nvPr/>
          </p:nvSpPr>
          <p:spPr>
            <a:xfrm>
              <a:off x="5615584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Freeform 19039"/>
            <p:cNvSpPr/>
            <p:nvPr/>
          </p:nvSpPr>
          <p:spPr>
            <a:xfrm>
              <a:off x="5722162" y="229179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Freeform 19040"/>
            <p:cNvSpPr/>
            <p:nvPr/>
          </p:nvSpPr>
          <p:spPr>
            <a:xfrm>
              <a:off x="5828753" y="229179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Freeform 19041"/>
            <p:cNvSpPr/>
            <p:nvPr/>
          </p:nvSpPr>
          <p:spPr>
            <a:xfrm>
              <a:off x="5935332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Freeform 19042"/>
            <p:cNvSpPr/>
            <p:nvPr/>
          </p:nvSpPr>
          <p:spPr>
            <a:xfrm>
              <a:off x="6041923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Freeform 19043"/>
            <p:cNvSpPr/>
            <p:nvPr/>
          </p:nvSpPr>
          <p:spPr>
            <a:xfrm>
              <a:off x="5295823" y="2511591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19044"/>
            <p:cNvSpPr/>
            <p:nvPr/>
          </p:nvSpPr>
          <p:spPr>
            <a:xfrm>
              <a:off x="5402414" y="2511591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Freeform 19045"/>
            <p:cNvSpPr/>
            <p:nvPr/>
          </p:nvSpPr>
          <p:spPr>
            <a:xfrm>
              <a:off x="5508993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Freeform 19046"/>
            <p:cNvSpPr/>
            <p:nvPr/>
          </p:nvSpPr>
          <p:spPr>
            <a:xfrm>
              <a:off x="5615584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Freeform 19047"/>
            <p:cNvSpPr/>
            <p:nvPr/>
          </p:nvSpPr>
          <p:spPr>
            <a:xfrm>
              <a:off x="5722162" y="2511591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Freeform 19048"/>
            <p:cNvSpPr/>
            <p:nvPr/>
          </p:nvSpPr>
          <p:spPr>
            <a:xfrm>
              <a:off x="5828753" y="2511591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19049"/>
            <p:cNvSpPr/>
            <p:nvPr/>
          </p:nvSpPr>
          <p:spPr>
            <a:xfrm>
              <a:off x="5935332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Freeform 19050"/>
            <p:cNvSpPr/>
            <p:nvPr/>
          </p:nvSpPr>
          <p:spPr>
            <a:xfrm>
              <a:off x="6041923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Freeform 19051"/>
            <p:cNvSpPr/>
            <p:nvPr/>
          </p:nvSpPr>
          <p:spPr>
            <a:xfrm>
              <a:off x="5295823" y="2731377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19052"/>
            <p:cNvSpPr/>
            <p:nvPr/>
          </p:nvSpPr>
          <p:spPr>
            <a:xfrm>
              <a:off x="5402414" y="2731377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Freeform 19053"/>
            <p:cNvSpPr/>
            <p:nvPr/>
          </p:nvSpPr>
          <p:spPr>
            <a:xfrm>
              <a:off x="5508993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19054"/>
            <p:cNvSpPr/>
            <p:nvPr/>
          </p:nvSpPr>
          <p:spPr>
            <a:xfrm>
              <a:off x="5615584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Freeform 19055"/>
            <p:cNvSpPr/>
            <p:nvPr/>
          </p:nvSpPr>
          <p:spPr>
            <a:xfrm>
              <a:off x="5722162" y="2731377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Freeform 19056"/>
            <p:cNvSpPr/>
            <p:nvPr/>
          </p:nvSpPr>
          <p:spPr>
            <a:xfrm>
              <a:off x="5828753" y="2731377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Freeform 19057"/>
            <p:cNvSpPr/>
            <p:nvPr/>
          </p:nvSpPr>
          <p:spPr>
            <a:xfrm>
              <a:off x="5935332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19058"/>
            <p:cNvSpPr/>
            <p:nvPr/>
          </p:nvSpPr>
          <p:spPr>
            <a:xfrm>
              <a:off x="6041923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19059"/>
            <p:cNvSpPr/>
            <p:nvPr/>
          </p:nvSpPr>
          <p:spPr>
            <a:xfrm>
              <a:off x="6148501" y="119282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Freeform 19060"/>
            <p:cNvSpPr/>
            <p:nvPr/>
          </p:nvSpPr>
          <p:spPr>
            <a:xfrm>
              <a:off x="6255093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Freeform 19061"/>
            <p:cNvSpPr/>
            <p:nvPr/>
          </p:nvSpPr>
          <p:spPr>
            <a:xfrm>
              <a:off x="6361671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Freeform 19062"/>
            <p:cNvSpPr/>
            <p:nvPr/>
          </p:nvSpPr>
          <p:spPr>
            <a:xfrm>
              <a:off x="6468262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Freeform 19063"/>
            <p:cNvSpPr/>
            <p:nvPr/>
          </p:nvSpPr>
          <p:spPr>
            <a:xfrm>
              <a:off x="6574840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19064"/>
            <p:cNvSpPr/>
            <p:nvPr/>
          </p:nvSpPr>
          <p:spPr>
            <a:xfrm>
              <a:off x="6681419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19065"/>
            <p:cNvSpPr/>
            <p:nvPr/>
          </p:nvSpPr>
          <p:spPr>
            <a:xfrm>
              <a:off x="6788010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Freeform 19066"/>
            <p:cNvSpPr/>
            <p:nvPr/>
          </p:nvSpPr>
          <p:spPr>
            <a:xfrm>
              <a:off x="6894588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Freeform 19067"/>
            <p:cNvSpPr/>
            <p:nvPr/>
          </p:nvSpPr>
          <p:spPr>
            <a:xfrm>
              <a:off x="6148501" y="141262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Freeform 19068"/>
            <p:cNvSpPr/>
            <p:nvPr/>
          </p:nvSpPr>
          <p:spPr>
            <a:xfrm>
              <a:off x="6255093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19069"/>
            <p:cNvSpPr/>
            <p:nvPr/>
          </p:nvSpPr>
          <p:spPr>
            <a:xfrm>
              <a:off x="6361671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19070"/>
            <p:cNvSpPr/>
            <p:nvPr/>
          </p:nvSpPr>
          <p:spPr>
            <a:xfrm>
              <a:off x="6468262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Freeform 19071"/>
            <p:cNvSpPr/>
            <p:nvPr/>
          </p:nvSpPr>
          <p:spPr>
            <a:xfrm>
              <a:off x="6574840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Freeform 19072"/>
            <p:cNvSpPr/>
            <p:nvPr/>
          </p:nvSpPr>
          <p:spPr>
            <a:xfrm>
              <a:off x="6681419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Freeform 19073"/>
            <p:cNvSpPr/>
            <p:nvPr/>
          </p:nvSpPr>
          <p:spPr>
            <a:xfrm>
              <a:off x="6788010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19074"/>
            <p:cNvSpPr/>
            <p:nvPr/>
          </p:nvSpPr>
          <p:spPr>
            <a:xfrm>
              <a:off x="6894588" y="141262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Freeform 19075"/>
            <p:cNvSpPr/>
            <p:nvPr/>
          </p:nvSpPr>
          <p:spPr>
            <a:xfrm>
              <a:off x="6148501" y="163242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Freeform 19076"/>
            <p:cNvSpPr/>
            <p:nvPr/>
          </p:nvSpPr>
          <p:spPr>
            <a:xfrm>
              <a:off x="6255093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Freeform 19077"/>
            <p:cNvSpPr/>
            <p:nvPr/>
          </p:nvSpPr>
          <p:spPr>
            <a:xfrm>
              <a:off x="6361671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Freeform 19078"/>
            <p:cNvSpPr/>
            <p:nvPr/>
          </p:nvSpPr>
          <p:spPr>
            <a:xfrm>
              <a:off x="6468262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19079"/>
            <p:cNvSpPr/>
            <p:nvPr/>
          </p:nvSpPr>
          <p:spPr>
            <a:xfrm>
              <a:off x="6574840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Freeform 19080"/>
            <p:cNvSpPr/>
            <p:nvPr/>
          </p:nvSpPr>
          <p:spPr>
            <a:xfrm>
              <a:off x="6681419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Freeform 19081"/>
            <p:cNvSpPr/>
            <p:nvPr/>
          </p:nvSpPr>
          <p:spPr>
            <a:xfrm>
              <a:off x="6788010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Freeform 19082"/>
            <p:cNvSpPr/>
            <p:nvPr/>
          </p:nvSpPr>
          <p:spPr>
            <a:xfrm>
              <a:off x="6894588" y="163242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Freeform 19083"/>
            <p:cNvSpPr/>
            <p:nvPr/>
          </p:nvSpPr>
          <p:spPr>
            <a:xfrm>
              <a:off x="6148501" y="185220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19084"/>
            <p:cNvSpPr/>
            <p:nvPr/>
          </p:nvSpPr>
          <p:spPr>
            <a:xfrm>
              <a:off x="6255093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Freeform 19085"/>
            <p:cNvSpPr/>
            <p:nvPr/>
          </p:nvSpPr>
          <p:spPr>
            <a:xfrm>
              <a:off x="6361671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Freeform 19086"/>
            <p:cNvSpPr/>
            <p:nvPr/>
          </p:nvSpPr>
          <p:spPr>
            <a:xfrm>
              <a:off x="6468262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Freeform 19087"/>
            <p:cNvSpPr/>
            <p:nvPr/>
          </p:nvSpPr>
          <p:spPr>
            <a:xfrm>
              <a:off x="6574840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Freeform 19088"/>
            <p:cNvSpPr/>
            <p:nvPr/>
          </p:nvSpPr>
          <p:spPr>
            <a:xfrm>
              <a:off x="6681419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19089"/>
            <p:cNvSpPr/>
            <p:nvPr/>
          </p:nvSpPr>
          <p:spPr>
            <a:xfrm>
              <a:off x="6788010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Freeform 19090"/>
            <p:cNvSpPr/>
            <p:nvPr/>
          </p:nvSpPr>
          <p:spPr>
            <a:xfrm>
              <a:off x="6894588" y="185220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Freeform 19091"/>
            <p:cNvSpPr/>
            <p:nvPr/>
          </p:nvSpPr>
          <p:spPr>
            <a:xfrm>
              <a:off x="6148501" y="207200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Freeform 19092"/>
            <p:cNvSpPr/>
            <p:nvPr/>
          </p:nvSpPr>
          <p:spPr>
            <a:xfrm>
              <a:off x="6255093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Freeform 19093"/>
            <p:cNvSpPr/>
            <p:nvPr/>
          </p:nvSpPr>
          <p:spPr>
            <a:xfrm>
              <a:off x="6361671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19094"/>
            <p:cNvSpPr/>
            <p:nvPr/>
          </p:nvSpPr>
          <p:spPr>
            <a:xfrm>
              <a:off x="6468262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Freeform 19095"/>
            <p:cNvSpPr/>
            <p:nvPr/>
          </p:nvSpPr>
          <p:spPr>
            <a:xfrm>
              <a:off x="6574840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Freeform 19096"/>
            <p:cNvSpPr/>
            <p:nvPr/>
          </p:nvSpPr>
          <p:spPr>
            <a:xfrm>
              <a:off x="6681419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Freeform 19097"/>
            <p:cNvSpPr/>
            <p:nvPr/>
          </p:nvSpPr>
          <p:spPr>
            <a:xfrm>
              <a:off x="6788010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Freeform 19098"/>
            <p:cNvSpPr/>
            <p:nvPr/>
          </p:nvSpPr>
          <p:spPr>
            <a:xfrm>
              <a:off x="6894588" y="207200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19099"/>
            <p:cNvSpPr/>
            <p:nvPr/>
          </p:nvSpPr>
          <p:spPr>
            <a:xfrm>
              <a:off x="6148501" y="229179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Freeform 19100"/>
            <p:cNvSpPr/>
            <p:nvPr/>
          </p:nvSpPr>
          <p:spPr>
            <a:xfrm>
              <a:off x="6255093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Freeform 19101"/>
            <p:cNvSpPr/>
            <p:nvPr/>
          </p:nvSpPr>
          <p:spPr>
            <a:xfrm>
              <a:off x="6361671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0" name="Freeform 19102"/>
            <p:cNvSpPr/>
            <p:nvPr/>
          </p:nvSpPr>
          <p:spPr>
            <a:xfrm>
              <a:off x="6468262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Freeform 19103"/>
            <p:cNvSpPr/>
            <p:nvPr/>
          </p:nvSpPr>
          <p:spPr>
            <a:xfrm>
              <a:off x="6574840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19104"/>
            <p:cNvSpPr/>
            <p:nvPr/>
          </p:nvSpPr>
          <p:spPr>
            <a:xfrm>
              <a:off x="6681419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Freeform 19105"/>
            <p:cNvSpPr/>
            <p:nvPr/>
          </p:nvSpPr>
          <p:spPr>
            <a:xfrm>
              <a:off x="6788010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" name="Freeform 19106"/>
            <p:cNvSpPr/>
            <p:nvPr/>
          </p:nvSpPr>
          <p:spPr>
            <a:xfrm>
              <a:off x="6894588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Freeform 19107"/>
            <p:cNvSpPr/>
            <p:nvPr/>
          </p:nvSpPr>
          <p:spPr>
            <a:xfrm>
              <a:off x="6148501" y="2511591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Freeform 19108"/>
            <p:cNvSpPr/>
            <p:nvPr/>
          </p:nvSpPr>
          <p:spPr>
            <a:xfrm>
              <a:off x="6255093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19109"/>
            <p:cNvSpPr/>
            <p:nvPr/>
          </p:nvSpPr>
          <p:spPr>
            <a:xfrm>
              <a:off x="6361671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Freeform 19110"/>
            <p:cNvSpPr/>
            <p:nvPr/>
          </p:nvSpPr>
          <p:spPr>
            <a:xfrm>
              <a:off x="6468262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Freeform 19111"/>
            <p:cNvSpPr/>
            <p:nvPr/>
          </p:nvSpPr>
          <p:spPr>
            <a:xfrm>
              <a:off x="6574840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Freeform 19112"/>
            <p:cNvSpPr/>
            <p:nvPr/>
          </p:nvSpPr>
          <p:spPr>
            <a:xfrm>
              <a:off x="6681419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Freeform 19113"/>
            <p:cNvSpPr/>
            <p:nvPr/>
          </p:nvSpPr>
          <p:spPr>
            <a:xfrm>
              <a:off x="6788010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19114"/>
            <p:cNvSpPr/>
            <p:nvPr/>
          </p:nvSpPr>
          <p:spPr>
            <a:xfrm>
              <a:off x="6894588" y="2511591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Freeform 19115"/>
            <p:cNvSpPr/>
            <p:nvPr/>
          </p:nvSpPr>
          <p:spPr>
            <a:xfrm>
              <a:off x="6148501" y="2731377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Freeform 19116"/>
            <p:cNvSpPr/>
            <p:nvPr/>
          </p:nvSpPr>
          <p:spPr>
            <a:xfrm>
              <a:off x="6255093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Freeform 19117"/>
            <p:cNvSpPr/>
            <p:nvPr/>
          </p:nvSpPr>
          <p:spPr>
            <a:xfrm>
              <a:off x="6361671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Freeform 19118"/>
            <p:cNvSpPr/>
            <p:nvPr/>
          </p:nvSpPr>
          <p:spPr>
            <a:xfrm>
              <a:off x="6468262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Freeform 19119"/>
            <p:cNvSpPr/>
            <p:nvPr/>
          </p:nvSpPr>
          <p:spPr>
            <a:xfrm>
              <a:off x="6574840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Freeform 19120"/>
            <p:cNvSpPr/>
            <p:nvPr/>
          </p:nvSpPr>
          <p:spPr>
            <a:xfrm>
              <a:off x="6681419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Freeform 19121"/>
            <p:cNvSpPr/>
            <p:nvPr/>
          </p:nvSpPr>
          <p:spPr>
            <a:xfrm>
              <a:off x="6788010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Freeform 19122"/>
            <p:cNvSpPr/>
            <p:nvPr/>
          </p:nvSpPr>
          <p:spPr>
            <a:xfrm>
              <a:off x="6894588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Freeform 19123"/>
            <p:cNvSpPr/>
            <p:nvPr/>
          </p:nvSpPr>
          <p:spPr>
            <a:xfrm>
              <a:off x="7001179" y="119282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Freeform 19124"/>
            <p:cNvSpPr/>
            <p:nvPr/>
          </p:nvSpPr>
          <p:spPr>
            <a:xfrm>
              <a:off x="7107770" y="119282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Freeform 19125"/>
            <p:cNvSpPr/>
            <p:nvPr/>
          </p:nvSpPr>
          <p:spPr>
            <a:xfrm>
              <a:off x="7214349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Freeform 19126"/>
            <p:cNvSpPr/>
            <p:nvPr/>
          </p:nvSpPr>
          <p:spPr>
            <a:xfrm>
              <a:off x="7320927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Freeform 19127"/>
            <p:cNvSpPr/>
            <p:nvPr/>
          </p:nvSpPr>
          <p:spPr>
            <a:xfrm>
              <a:off x="7427518" y="119282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Freeform 19128"/>
            <p:cNvSpPr/>
            <p:nvPr/>
          </p:nvSpPr>
          <p:spPr>
            <a:xfrm>
              <a:off x="7534097" y="119282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Freeform 19129"/>
            <p:cNvSpPr/>
            <p:nvPr/>
          </p:nvSpPr>
          <p:spPr>
            <a:xfrm>
              <a:off x="7640688" y="119282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" name="Freeform 19130"/>
            <p:cNvSpPr/>
            <p:nvPr/>
          </p:nvSpPr>
          <p:spPr>
            <a:xfrm>
              <a:off x="7747266" y="119282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Freeform 19131"/>
            <p:cNvSpPr/>
            <p:nvPr/>
          </p:nvSpPr>
          <p:spPr>
            <a:xfrm>
              <a:off x="7001179" y="141260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Freeform 19132"/>
            <p:cNvSpPr/>
            <p:nvPr/>
          </p:nvSpPr>
          <p:spPr>
            <a:xfrm>
              <a:off x="7107770" y="141260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Freeform 19133"/>
            <p:cNvSpPr/>
            <p:nvPr/>
          </p:nvSpPr>
          <p:spPr>
            <a:xfrm>
              <a:off x="7214349" y="141260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Freeform 19134"/>
            <p:cNvSpPr/>
            <p:nvPr/>
          </p:nvSpPr>
          <p:spPr>
            <a:xfrm>
              <a:off x="7320927" y="141260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Freeform 19135"/>
            <p:cNvSpPr/>
            <p:nvPr/>
          </p:nvSpPr>
          <p:spPr>
            <a:xfrm>
              <a:off x="7427518" y="141260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Freeform 19136"/>
            <p:cNvSpPr/>
            <p:nvPr/>
          </p:nvSpPr>
          <p:spPr>
            <a:xfrm>
              <a:off x="7534097" y="141260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5" name="Freeform 19137"/>
            <p:cNvSpPr/>
            <p:nvPr/>
          </p:nvSpPr>
          <p:spPr>
            <a:xfrm>
              <a:off x="7640688" y="141260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Freeform 19138"/>
            <p:cNvSpPr/>
            <p:nvPr/>
          </p:nvSpPr>
          <p:spPr>
            <a:xfrm>
              <a:off x="7747266" y="141260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7" name="Freeform 19139"/>
            <p:cNvSpPr/>
            <p:nvPr/>
          </p:nvSpPr>
          <p:spPr>
            <a:xfrm>
              <a:off x="7001179" y="163240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8" name="Freeform 19140"/>
            <p:cNvSpPr/>
            <p:nvPr/>
          </p:nvSpPr>
          <p:spPr>
            <a:xfrm>
              <a:off x="7107770" y="163240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Freeform 19141"/>
            <p:cNvSpPr/>
            <p:nvPr/>
          </p:nvSpPr>
          <p:spPr>
            <a:xfrm>
              <a:off x="7214349" y="163240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Freeform 19142"/>
            <p:cNvSpPr/>
            <p:nvPr/>
          </p:nvSpPr>
          <p:spPr>
            <a:xfrm>
              <a:off x="7320927" y="163240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1" name="Freeform 19143"/>
            <p:cNvSpPr/>
            <p:nvPr/>
          </p:nvSpPr>
          <p:spPr>
            <a:xfrm>
              <a:off x="7427518" y="163240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Freeform 19144"/>
            <p:cNvSpPr/>
            <p:nvPr/>
          </p:nvSpPr>
          <p:spPr>
            <a:xfrm>
              <a:off x="7534097" y="163240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Freeform 19145"/>
            <p:cNvSpPr/>
            <p:nvPr/>
          </p:nvSpPr>
          <p:spPr>
            <a:xfrm>
              <a:off x="7640688" y="163240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4" name="Freeform 19146"/>
            <p:cNvSpPr/>
            <p:nvPr/>
          </p:nvSpPr>
          <p:spPr>
            <a:xfrm>
              <a:off x="7747266" y="163240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Freeform 19147"/>
            <p:cNvSpPr/>
            <p:nvPr/>
          </p:nvSpPr>
          <p:spPr>
            <a:xfrm>
              <a:off x="7001179" y="185219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6" name="Freeform 19148"/>
            <p:cNvSpPr/>
            <p:nvPr/>
          </p:nvSpPr>
          <p:spPr>
            <a:xfrm>
              <a:off x="7107770" y="185219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7" name="Freeform 19149"/>
            <p:cNvSpPr/>
            <p:nvPr/>
          </p:nvSpPr>
          <p:spPr>
            <a:xfrm>
              <a:off x="7214349" y="185219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8" name="Freeform 19150"/>
            <p:cNvSpPr/>
            <p:nvPr/>
          </p:nvSpPr>
          <p:spPr>
            <a:xfrm>
              <a:off x="7320927" y="185219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Freeform 19151"/>
            <p:cNvSpPr/>
            <p:nvPr/>
          </p:nvSpPr>
          <p:spPr>
            <a:xfrm>
              <a:off x="7427518" y="185219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0" name="Freeform 19152"/>
            <p:cNvSpPr/>
            <p:nvPr/>
          </p:nvSpPr>
          <p:spPr>
            <a:xfrm>
              <a:off x="7534097" y="185219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Freeform 19153"/>
            <p:cNvSpPr/>
            <p:nvPr/>
          </p:nvSpPr>
          <p:spPr>
            <a:xfrm>
              <a:off x="7640688" y="185219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2" name="Freeform 19154"/>
            <p:cNvSpPr/>
            <p:nvPr/>
          </p:nvSpPr>
          <p:spPr>
            <a:xfrm>
              <a:off x="7747266" y="185219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Freeform 19155"/>
            <p:cNvSpPr/>
            <p:nvPr/>
          </p:nvSpPr>
          <p:spPr>
            <a:xfrm>
              <a:off x="7001179" y="207199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Freeform 19156"/>
            <p:cNvSpPr/>
            <p:nvPr/>
          </p:nvSpPr>
          <p:spPr>
            <a:xfrm>
              <a:off x="7107770" y="207199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5" name="Freeform 19157"/>
            <p:cNvSpPr/>
            <p:nvPr/>
          </p:nvSpPr>
          <p:spPr>
            <a:xfrm>
              <a:off x="7214349" y="207199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19158"/>
            <p:cNvSpPr/>
            <p:nvPr/>
          </p:nvSpPr>
          <p:spPr>
            <a:xfrm>
              <a:off x="7320927" y="207199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7" name="Freeform 19159"/>
            <p:cNvSpPr/>
            <p:nvPr/>
          </p:nvSpPr>
          <p:spPr>
            <a:xfrm>
              <a:off x="7427518" y="207199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8" name="Freeform 19160"/>
            <p:cNvSpPr/>
            <p:nvPr/>
          </p:nvSpPr>
          <p:spPr>
            <a:xfrm>
              <a:off x="7534097" y="207199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Freeform 19161"/>
            <p:cNvSpPr/>
            <p:nvPr/>
          </p:nvSpPr>
          <p:spPr>
            <a:xfrm>
              <a:off x="7640688" y="207199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Freeform 19162"/>
            <p:cNvSpPr/>
            <p:nvPr/>
          </p:nvSpPr>
          <p:spPr>
            <a:xfrm>
              <a:off x="7747266" y="207199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1" name="Freeform 19163"/>
            <p:cNvSpPr/>
            <p:nvPr/>
          </p:nvSpPr>
          <p:spPr>
            <a:xfrm>
              <a:off x="7001179" y="229179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2" name="Freeform 19164"/>
            <p:cNvSpPr/>
            <p:nvPr/>
          </p:nvSpPr>
          <p:spPr>
            <a:xfrm>
              <a:off x="7107758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3" name="Freeform 19165"/>
            <p:cNvSpPr/>
            <p:nvPr/>
          </p:nvSpPr>
          <p:spPr>
            <a:xfrm>
              <a:off x="7214349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4" name="Freeform 19166"/>
            <p:cNvSpPr/>
            <p:nvPr/>
          </p:nvSpPr>
          <p:spPr>
            <a:xfrm>
              <a:off x="7320927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5" name="Freeform 19167"/>
            <p:cNvSpPr/>
            <p:nvPr/>
          </p:nvSpPr>
          <p:spPr>
            <a:xfrm>
              <a:off x="7427518" y="229179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6" name="Freeform 19168"/>
            <p:cNvSpPr/>
            <p:nvPr/>
          </p:nvSpPr>
          <p:spPr>
            <a:xfrm>
              <a:off x="7534097" y="2291792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7" name="Freeform 19169"/>
            <p:cNvSpPr/>
            <p:nvPr/>
          </p:nvSpPr>
          <p:spPr>
            <a:xfrm>
              <a:off x="7640688" y="229179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Freeform 19170"/>
            <p:cNvSpPr/>
            <p:nvPr/>
          </p:nvSpPr>
          <p:spPr>
            <a:xfrm>
              <a:off x="7747266" y="2291792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9" name="Freeform 19171"/>
            <p:cNvSpPr/>
            <p:nvPr/>
          </p:nvSpPr>
          <p:spPr>
            <a:xfrm>
              <a:off x="7001179" y="251157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Freeform 19172"/>
            <p:cNvSpPr/>
            <p:nvPr/>
          </p:nvSpPr>
          <p:spPr>
            <a:xfrm>
              <a:off x="7107770" y="251157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1" name="Freeform 19173"/>
            <p:cNvSpPr/>
            <p:nvPr/>
          </p:nvSpPr>
          <p:spPr>
            <a:xfrm>
              <a:off x="7214349" y="251157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2" name="Freeform 19174"/>
            <p:cNvSpPr/>
            <p:nvPr/>
          </p:nvSpPr>
          <p:spPr>
            <a:xfrm>
              <a:off x="7320927" y="251157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3" name="Freeform 19175"/>
            <p:cNvSpPr/>
            <p:nvPr/>
          </p:nvSpPr>
          <p:spPr>
            <a:xfrm>
              <a:off x="7427518" y="251157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4" name="Freeform 19176"/>
            <p:cNvSpPr/>
            <p:nvPr/>
          </p:nvSpPr>
          <p:spPr>
            <a:xfrm>
              <a:off x="7534097" y="251157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5" name="Freeform 19177"/>
            <p:cNvSpPr/>
            <p:nvPr/>
          </p:nvSpPr>
          <p:spPr>
            <a:xfrm>
              <a:off x="7640688" y="251157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6" name="Freeform 19178"/>
            <p:cNvSpPr/>
            <p:nvPr/>
          </p:nvSpPr>
          <p:spPr>
            <a:xfrm>
              <a:off x="7747266" y="251157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7" name="Freeform 19179"/>
            <p:cNvSpPr/>
            <p:nvPr/>
          </p:nvSpPr>
          <p:spPr>
            <a:xfrm>
              <a:off x="7001179" y="2731377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8" name="Freeform 19180"/>
            <p:cNvSpPr/>
            <p:nvPr/>
          </p:nvSpPr>
          <p:spPr>
            <a:xfrm>
              <a:off x="7107770" y="2731377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9" name="Freeform 19181"/>
            <p:cNvSpPr/>
            <p:nvPr/>
          </p:nvSpPr>
          <p:spPr>
            <a:xfrm>
              <a:off x="7214349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0" name="Freeform 19182"/>
            <p:cNvSpPr/>
            <p:nvPr/>
          </p:nvSpPr>
          <p:spPr>
            <a:xfrm>
              <a:off x="7320927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1" name="Freeform 19183"/>
            <p:cNvSpPr/>
            <p:nvPr/>
          </p:nvSpPr>
          <p:spPr>
            <a:xfrm>
              <a:off x="7427518" y="2731377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2" name="Freeform 19184"/>
            <p:cNvSpPr/>
            <p:nvPr/>
          </p:nvSpPr>
          <p:spPr>
            <a:xfrm>
              <a:off x="7534097" y="2731377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3" name="Freeform 19185"/>
            <p:cNvSpPr/>
            <p:nvPr/>
          </p:nvSpPr>
          <p:spPr>
            <a:xfrm>
              <a:off x="7640688" y="2731377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4" name="Freeform 19186"/>
            <p:cNvSpPr/>
            <p:nvPr/>
          </p:nvSpPr>
          <p:spPr>
            <a:xfrm>
              <a:off x="7747266" y="2731377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5" name="Freeform 19187"/>
            <p:cNvSpPr/>
            <p:nvPr/>
          </p:nvSpPr>
          <p:spPr>
            <a:xfrm>
              <a:off x="5295828" y="1010924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6" name="Freeform 19188"/>
            <p:cNvSpPr/>
            <p:nvPr/>
          </p:nvSpPr>
          <p:spPr>
            <a:xfrm>
              <a:off x="4443155" y="1010924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7" name="Freeform 19189"/>
            <p:cNvSpPr/>
            <p:nvPr/>
          </p:nvSpPr>
          <p:spPr>
            <a:xfrm>
              <a:off x="7001177" y="1010924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8" name="Freeform 19190"/>
            <p:cNvSpPr/>
            <p:nvPr/>
          </p:nvSpPr>
          <p:spPr>
            <a:xfrm>
              <a:off x="6148504" y="1010924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9" name="Freeform 19191"/>
            <p:cNvSpPr/>
            <p:nvPr/>
          </p:nvSpPr>
          <p:spPr>
            <a:xfrm>
              <a:off x="7853852" y="1010924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0" name="Freeform 19192"/>
            <p:cNvSpPr/>
            <p:nvPr/>
          </p:nvSpPr>
          <p:spPr>
            <a:xfrm>
              <a:off x="781050" y="2770188"/>
              <a:ext cx="1600200" cy="1600200"/>
            </a:xfrm>
            <a:custGeom>
              <a:avLst/>
              <a:gdLst/>
              <a:ahLst/>
              <a:cxnLst/>
              <a:rect l="0" t="0" r="0" b="0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100000"/>
              </a:srgbClr>
            </a:solidFill>
            <a:ln w="1905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Freeform 19193"/>
            <p:cNvSpPr/>
            <p:nvPr/>
          </p:nvSpPr>
          <p:spPr>
            <a:xfrm>
              <a:off x="1510182" y="2988120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2" name="Freeform 19194"/>
            <p:cNvSpPr/>
            <p:nvPr/>
          </p:nvSpPr>
          <p:spPr>
            <a:xfrm>
              <a:off x="933450" y="2998788"/>
              <a:ext cx="1295400" cy="533400"/>
            </a:xfrm>
            <a:custGeom>
              <a:avLst/>
              <a:gdLst/>
              <a:ahLst/>
              <a:cxnLst/>
              <a:rect l="0" t="0" r="0" b="0"/>
              <a:pathLst>
                <a:path w="1295400" h="533400">
                  <a:moveTo>
                    <a:pt x="0" y="0"/>
                  </a:moveTo>
                  <a:lnTo>
                    <a:pt x="1295400" y="0"/>
                  </a:lnTo>
                  <a:lnTo>
                    <a:pt x="1295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3" name="Freeform 19195"/>
            <p:cNvSpPr/>
            <p:nvPr/>
          </p:nvSpPr>
          <p:spPr>
            <a:xfrm>
              <a:off x="933450" y="3760788"/>
              <a:ext cx="1295400" cy="381000"/>
            </a:xfrm>
            <a:custGeom>
              <a:avLst/>
              <a:gdLst/>
              <a:ahLst/>
              <a:cxnLst/>
              <a:rect l="0" t="0" r="0" b="0"/>
              <a:pathLst>
                <a:path w="1295400" h="381000">
                  <a:moveTo>
                    <a:pt x="0" y="0"/>
                  </a:moveTo>
                  <a:lnTo>
                    <a:pt x="1295400" y="0"/>
                  </a:lnTo>
                  <a:lnTo>
                    <a:pt x="12954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4" name="Freeform 19196"/>
            <p:cNvSpPr/>
            <p:nvPr/>
          </p:nvSpPr>
          <p:spPr>
            <a:xfrm>
              <a:off x="3810000" y="3724275"/>
              <a:ext cx="4114800" cy="2057400"/>
            </a:xfrm>
            <a:custGeom>
              <a:avLst/>
              <a:gdLst/>
              <a:ahLst/>
              <a:cxnLst/>
              <a:rect l="0" t="0" r="0" b="0"/>
              <a:pathLst>
                <a:path w="4114800" h="2057400">
                  <a:moveTo>
                    <a:pt x="0" y="0"/>
                  </a:moveTo>
                  <a:lnTo>
                    <a:pt x="4114800" y="0"/>
                  </a:lnTo>
                  <a:lnTo>
                    <a:pt x="41148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EE9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" name="Freeform 19197"/>
            <p:cNvSpPr/>
            <p:nvPr/>
          </p:nvSpPr>
          <p:spPr>
            <a:xfrm>
              <a:off x="5796432" y="3942208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6" name="Freeform 19198"/>
            <p:cNvSpPr/>
            <p:nvPr/>
          </p:nvSpPr>
          <p:spPr>
            <a:xfrm>
              <a:off x="4443412" y="393541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7" name="Freeform 19199"/>
            <p:cNvSpPr/>
            <p:nvPr/>
          </p:nvSpPr>
          <p:spPr>
            <a:xfrm>
              <a:off x="4549978" y="393541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8" name="Freeform 19200"/>
            <p:cNvSpPr/>
            <p:nvPr/>
          </p:nvSpPr>
          <p:spPr>
            <a:xfrm>
              <a:off x="4656531" y="393541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9" name="Freeform 19201"/>
            <p:cNvSpPr/>
            <p:nvPr/>
          </p:nvSpPr>
          <p:spPr>
            <a:xfrm>
              <a:off x="4763096" y="393541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0" name="Freeform 19202"/>
            <p:cNvSpPr/>
            <p:nvPr/>
          </p:nvSpPr>
          <p:spPr>
            <a:xfrm>
              <a:off x="4869662" y="393541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1" name="Freeform 19203"/>
            <p:cNvSpPr/>
            <p:nvPr/>
          </p:nvSpPr>
          <p:spPr>
            <a:xfrm>
              <a:off x="4976215" y="393541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2" name="Freeform 19204"/>
            <p:cNvSpPr/>
            <p:nvPr/>
          </p:nvSpPr>
          <p:spPr>
            <a:xfrm>
              <a:off x="5082781" y="393541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3" name="Freeform 19205"/>
            <p:cNvSpPr/>
            <p:nvPr/>
          </p:nvSpPr>
          <p:spPr>
            <a:xfrm>
              <a:off x="5189334" y="393541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4" name="Freeform 19206"/>
            <p:cNvSpPr/>
            <p:nvPr/>
          </p:nvSpPr>
          <p:spPr>
            <a:xfrm>
              <a:off x="4443412" y="41552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5" name="Freeform 19207"/>
            <p:cNvSpPr/>
            <p:nvPr/>
          </p:nvSpPr>
          <p:spPr>
            <a:xfrm>
              <a:off x="4549978" y="41552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6" name="Freeform 19208"/>
            <p:cNvSpPr/>
            <p:nvPr/>
          </p:nvSpPr>
          <p:spPr>
            <a:xfrm>
              <a:off x="4656531" y="41552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7" name="Freeform 19209"/>
            <p:cNvSpPr/>
            <p:nvPr/>
          </p:nvSpPr>
          <p:spPr>
            <a:xfrm>
              <a:off x="4763096" y="41552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8" name="Freeform 19210"/>
            <p:cNvSpPr/>
            <p:nvPr/>
          </p:nvSpPr>
          <p:spPr>
            <a:xfrm>
              <a:off x="4869662" y="41552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9" name="Freeform 19211"/>
            <p:cNvSpPr/>
            <p:nvPr/>
          </p:nvSpPr>
          <p:spPr>
            <a:xfrm>
              <a:off x="4976215" y="41552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0" name="Freeform 19212"/>
            <p:cNvSpPr/>
            <p:nvPr/>
          </p:nvSpPr>
          <p:spPr>
            <a:xfrm>
              <a:off x="5082781" y="41552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1" name="Freeform 19213"/>
            <p:cNvSpPr/>
            <p:nvPr/>
          </p:nvSpPr>
          <p:spPr>
            <a:xfrm>
              <a:off x="5189334" y="41552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2" name="Freeform 19214"/>
            <p:cNvSpPr/>
            <p:nvPr/>
          </p:nvSpPr>
          <p:spPr>
            <a:xfrm>
              <a:off x="4443412" y="43751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3" name="Freeform 19215"/>
            <p:cNvSpPr/>
            <p:nvPr/>
          </p:nvSpPr>
          <p:spPr>
            <a:xfrm>
              <a:off x="4549978" y="43751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4" name="Freeform 19216"/>
            <p:cNvSpPr/>
            <p:nvPr/>
          </p:nvSpPr>
          <p:spPr>
            <a:xfrm>
              <a:off x="4656531" y="43751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5" name="Freeform 19217"/>
            <p:cNvSpPr/>
            <p:nvPr/>
          </p:nvSpPr>
          <p:spPr>
            <a:xfrm>
              <a:off x="4763096" y="43751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6" name="Freeform 19218"/>
            <p:cNvSpPr/>
            <p:nvPr/>
          </p:nvSpPr>
          <p:spPr>
            <a:xfrm>
              <a:off x="4869662" y="43751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7" name="Freeform 19219"/>
            <p:cNvSpPr/>
            <p:nvPr/>
          </p:nvSpPr>
          <p:spPr>
            <a:xfrm>
              <a:off x="4976215" y="43751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8" name="Freeform 19220"/>
            <p:cNvSpPr/>
            <p:nvPr/>
          </p:nvSpPr>
          <p:spPr>
            <a:xfrm>
              <a:off x="5082781" y="43751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9" name="Freeform 19221"/>
            <p:cNvSpPr/>
            <p:nvPr/>
          </p:nvSpPr>
          <p:spPr>
            <a:xfrm>
              <a:off x="5189334" y="43751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0" name="Freeform 19222"/>
            <p:cNvSpPr/>
            <p:nvPr/>
          </p:nvSpPr>
          <p:spPr>
            <a:xfrm>
              <a:off x="4443412" y="45950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Freeform 19223"/>
            <p:cNvSpPr/>
            <p:nvPr/>
          </p:nvSpPr>
          <p:spPr>
            <a:xfrm>
              <a:off x="4549978" y="45950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2" name="Freeform 19224"/>
            <p:cNvSpPr/>
            <p:nvPr/>
          </p:nvSpPr>
          <p:spPr>
            <a:xfrm>
              <a:off x="4656531" y="45950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3" name="Freeform 19225"/>
            <p:cNvSpPr/>
            <p:nvPr/>
          </p:nvSpPr>
          <p:spPr>
            <a:xfrm>
              <a:off x="4763096" y="45950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4" name="Freeform 19226"/>
            <p:cNvSpPr/>
            <p:nvPr/>
          </p:nvSpPr>
          <p:spPr>
            <a:xfrm>
              <a:off x="4869662" y="45950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5" name="Freeform 19227"/>
            <p:cNvSpPr/>
            <p:nvPr/>
          </p:nvSpPr>
          <p:spPr>
            <a:xfrm>
              <a:off x="4976215" y="45950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6" name="Freeform 19228"/>
            <p:cNvSpPr/>
            <p:nvPr/>
          </p:nvSpPr>
          <p:spPr>
            <a:xfrm>
              <a:off x="5082781" y="45950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7" name="Freeform 19229"/>
            <p:cNvSpPr/>
            <p:nvPr/>
          </p:nvSpPr>
          <p:spPr>
            <a:xfrm>
              <a:off x="5189334" y="45950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8" name="Freeform 19230"/>
            <p:cNvSpPr/>
            <p:nvPr/>
          </p:nvSpPr>
          <p:spPr>
            <a:xfrm>
              <a:off x="4443412" y="48148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9" name="Freeform 19231"/>
            <p:cNvSpPr/>
            <p:nvPr/>
          </p:nvSpPr>
          <p:spPr>
            <a:xfrm>
              <a:off x="4549978" y="48148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0" name="Freeform 19232"/>
            <p:cNvSpPr/>
            <p:nvPr/>
          </p:nvSpPr>
          <p:spPr>
            <a:xfrm>
              <a:off x="4656531" y="48148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1" name="Freeform 19233"/>
            <p:cNvSpPr/>
            <p:nvPr/>
          </p:nvSpPr>
          <p:spPr>
            <a:xfrm>
              <a:off x="4763096" y="48148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2" name="Freeform 19234"/>
            <p:cNvSpPr/>
            <p:nvPr/>
          </p:nvSpPr>
          <p:spPr>
            <a:xfrm>
              <a:off x="4869662" y="48148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3" name="Freeform 19235"/>
            <p:cNvSpPr/>
            <p:nvPr/>
          </p:nvSpPr>
          <p:spPr>
            <a:xfrm>
              <a:off x="4976215" y="48148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4" name="Freeform 19236"/>
            <p:cNvSpPr/>
            <p:nvPr/>
          </p:nvSpPr>
          <p:spPr>
            <a:xfrm>
              <a:off x="5082781" y="48148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5" name="Freeform 19237"/>
            <p:cNvSpPr/>
            <p:nvPr/>
          </p:nvSpPr>
          <p:spPr>
            <a:xfrm>
              <a:off x="5189334" y="48148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6" name="Freeform 19238"/>
            <p:cNvSpPr/>
            <p:nvPr/>
          </p:nvSpPr>
          <p:spPr>
            <a:xfrm>
              <a:off x="4443412" y="50347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7" name="Freeform 19239"/>
            <p:cNvSpPr/>
            <p:nvPr/>
          </p:nvSpPr>
          <p:spPr>
            <a:xfrm>
              <a:off x="4549978" y="50347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Freeform 19240"/>
            <p:cNvSpPr/>
            <p:nvPr/>
          </p:nvSpPr>
          <p:spPr>
            <a:xfrm>
              <a:off x="4656531" y="50347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9" name="Freeform 19241"/>
            <p:cNvSpPr/>
            <p:nvPr/>
          </p:nvSpPr>
          <p:spPr>
            <a:xfrm>
              <a:off x="4763096" y="50347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0" name="Freeform 19242"/>
            <p:cNvSpPr/>
            <p:nvPr/>
          </p:nvSpPr>
          <p:spPr>
            <a:xfrm>
              <a:off x="4869662" y="50347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1" name="Freeform 19243"/>
            <p:cNvSpPr/>
            <p:nvPr/>
          </p:nvSpPr>
          <p:spPr>
            <a:xfrm>
              <a:off x="4976215" y="50347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2" name="Freeform 19244"/>
            <p:cNvSpPr/>
            <p:nvPr/>
          </p:nvSpPr>
          <p:spPr>
            <a:xfrm>
              <a:off x="5082781" y="50347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3" name="Freeform 19245"/>
            <p:cNvSpPr/>
            <p:nvPr/>
          </p:nvSpPr>
          <p:spPr>
            <a:xfrm>
              <a:off x="5189334" y="50347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4" name="Freeform 19246"/>
            <p:cNvSpPr/>
            <p:nvPr/>
          </p:nvSpPr>
          <p:spPr>
            <a:xfrm>
              <a:off x="4443412" y="52546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5" name="Freeform 19247"/>
            <p:cNvSpPr/>
            <p:nvPr/>
          </p:nvSpPr>
          <p:spPr>
            <a:xfrm>
              <a:off x="4549978" y="52546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6" name="Freeform 19248"/>
            <p:cNvSpPr/>
            <p:nvPr/>
          </p:nvSpPr>
          <p:spPr>
            <a:xfrm>
              <a:off x="4656531" y="52546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7" name="Freeform 19249"/>
            <p:cNvSpPr/>
            <p:nvPr/>
          </p:nvSpPr>
          <p:spPr>
            <a:xfrm>
              <a:off x="4763096" y="52546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8" name="Freeform 19250"/>
            <p:cNvSpPr/>
            <p:nvPr/>
          </p:nvSpPr>
          <p:spPr>
            <a:xfrm>
              <a:off x="4869662" y="52546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9" name="Freeform 19251"/>
            <p:cNvSpPr/>
            <p:nvPr/>
          </p:nvSpPr>
          <p:spPr>
            <a:xfrm>
              <a:off x="4976215" y="52546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0" name="Freeform 19252"/>
            <p:cNvSpPr/>
            <p:nvPr/>
          </p:nvSpPr>
          <p:spPr>
            <a:xfrm>
              <a:off x="5082781" y="52546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1" name="Freeform 19253"/>
            <p:cNvSpPr/>
            <p:nvPr/>
          </p:nvSpPr>
          <p:spPr>
            <a:xfrm>
              <a:off x="5189334" y="52546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2" name="Freeform 19254"/>
            <p:cNvSpPr/>
            <p:nvPr/>
          </p:nvSpPr>
          <p:spPr>
            <a:xfrm>
              <a:off x="4443412" y="54745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3" name="Freeform 19255"/>
            <p:cNvSpPr/>
            <p:nvPr/>
          </p:nvSpPr>
          <p:spPr>
            <a:xfrm>
              <a:off x="4549978" y="54745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4" name="Freeform 19256"/>
            <p:cNvSpPr/>
            <p:nvPr/>
          </p:nvSpPr>
          <p:spPr>
            <a:xfrm>
              <a:off x="4656531" y="54745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5" name="Freeform 19257"/>
            <p:cNvSpPr/>
            <p:nvPr/>
          </p:nvSpPr>
          <p:spPr>
            <a:xfrm>
              <a:off x="4763096" y="54745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6" name="Freeform 19258"/>
            <p:cNvSpPr/>
            <p:nvPr/>
          </p:nvSpPr>
          <p:spPr>
            <a:xfrm>
              <a:off x="4869662" y="54745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7" name="Freeform 19259"/>
            <p:cNvSpPr/>
            <p:nvPr/>
          </p:nvSpPr>
          <p:spPr>
            <a:xfrm>
              <a:off x="4976215" y="54745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8" name="Freeform 19260"/>
            <p:cNvSpPr/>
            <p:nvPr/>
          </p:nvSpPr>
          <p:spPr>
            <a:xfrm>
              <a:off x="5082781" y="54745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9" name="Freeform 19261"/>
            <p:cNvSpPr/>
            <p:nvPr/>
          </p:nvSpPr>
          <p:spPr>
            <a:xfrm>
              <a:off x="5189334" y="54745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0" name="Freeform 19262"/>
            <p:cNvSpPr/>
            <p:nvPr/>
          </p:nvSpPr>
          <p:spPr>
            <a:xfrm>
              <a:off x="5295900" y="3935413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1" name="Freeform 19263"/>
            <p:cNvSpPr/>
            <p:nvPr/>
          </p:nvSpPr>
          <p:spPr>
            <a:xfrm>
              <a:off x="5402465" y="393541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2" name="Freeform 19264"/>
            <p:cNvSpPr/>
            <p:nvPr/>
          </p:nvSpPr>
          <p:spPr>
            <a:xfrm>
              <a:off x="5509018" y="393541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3" name="Freeform 19265"/>
            <p:cNvSpPr/>
            <p:nvPr/>
          </p:nvSpPr>
          <p:spPr>
            <a:xfrm>
              <a:off x="5615584" y="393541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4" name="Freeform 19266"/>
            <p:cNvSpPr/>
            <p:nvPr/>
          </p:nvSpPr>
          <p:spPr>
            <a:xfrm>
              <a:off x="5722149" y="393541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5" name="Freeform 19267"/>
            <p:cNvSpPr/>
            <p:nvPr/>
          </p:nvSpPr>
          <p:spPr>
            <a:xfrm>
              <a:off x="5828703" y="3935413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6" name="Freeform 19268"/>
            <p:cNvSpPr/>
            <p:nvPr/>
          </p:nvSpPr>
          <p:spPr>
            <a:xfrm>
              <a:off x="5935268" y="393541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7" name="Freeform 19269"/>
            <p:cNvSpPr/>
            <p:nvPr/>
          </p:nvSpPr>
          <p:spPr>
            <a:xfrm>
              <a:off x="6041821" y="393541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8" name="Freeform 19270"/>
            <p:cNvSpPr/>
            <p:nvPr/>
          </p:nvSpPr>
          <p:spPr>
            <a:xfrm>
              <a:off x="5295900" y="415607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9" name="Freeform 19271"/>
            <p:cNvSpPr/>
            <p:nvPr/>
          </p:nvSpPr>
          <p:spPr>
            <a:xfrm>
              <a:off x="5402465" y="415607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0" name="Freeform 19272"/>
            <p:cNvSpPr/>
            <p:nvPr/>
          </p:nvSpPr>
          <p:spPr>
            <a:xfrm>
              <a:off x="5509018" y="415607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1" name="Freeform 19273"/>
            <p:cNvSpPr/>
            <p:nvPr/>
          </p:nvSpPr>
          <p:spPr>
            <a:xfrm>
              <a:off x="5615584" y="415607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2" name="Freeform 19274"/>
            <p:cNvSpPr/>
            <p:nvPr/>
          </p:nvSpPr>
          <p:spPr>
            <a:xfrm>
              <a:off x="5722149" y="415607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3" name="Freeform 19275"/>
            <p:cNvSpPr/>
            <p:nvPr/>
          </p:nvSpPr>
          <p:spPr>
            <a:xfrm>
              <a:off x="5828703" y="415607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4" name="Freeform 19276"/>
            <p:cNvSpPr/>
            <p:nvPr/>
          </p:nvSpPr>
          <p:spPr>
            <a:xfrm>
              <a:off x="5935268" y="415607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5" name="Freeform 19277"/>
            <p:cNvSpPr/>
            <p:nvPr/>
          </p:nvSpPr>
          <p:spPr>
            <a:xfrm>
              <a:off x="6041821" y="415607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6" name="Freeform 19278"/>
            <p:cNvSpPr/>
            <p:nvPr/>
          </p:nvSpPr>
          <p:spPr>
            <a:xfrm>
              <a:off x="5295900" y="43751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7" name="Freeform 19279"/>
            <p:cNvSpPr/>
            <p:nvPr/>
          </p:nvSpPr>
          <p:spPr>
            <a:xfrm>
              <a:off x="5402465" y="43751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8" name="Freeform 19280"/>
            <p:cNvSpPr/>
            <p:nvPr/>
          </p:nvSpPr>
          <p:spPr>
            <a:xfrm>
              <a:off x="5509018" y="43751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9" name="Freeform 19281"/>
            <p:cNvSpPr/>
            <p:nvPr/>
          </p:nvSpPr>
          <p:spPr>
            <a:xfrm>
              <a:off x="5615584" y="43751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0" name="Freeform 19282"/>
            <p:cNvSpPr/>
            <p:nvPr/>
          </p:nvSpPr>
          <p:spPr>
            <a:xfrm>
              <a:off x="5722149" y="43751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1" name="Freeform 19283"/>
            <p:cNvSpPr/>
            <p:nvPr/>
          </p:nvSpPr>
          <p:spPr>
            <a:xfrm>
              <a:off x="5828703" y="43751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2" name="Freeform 19284"/>
            <p:cNvSpPr/>
            <p:nvPr/>
          </p:nvSpPr>
          <p:spPr>
            <a:xfrm>
              <a:off x="5935268" y="43751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3" name="Freeform 19285"/>
            <p:cNvSpPr/>
            <p:nvPr/>
          </p:nvSpPr>
          <p:spPr>
            <a:xfrm>
              <a:off x="6041821" y="43751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4" name="Freeform 19286"/>
            <p:cNvSpPr/>
            <p:nvPr/>
          </p:nvSpPr>
          <p:spPr>
            <a:xfrm>
              <a:off x="5295900" y="45958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5" name="Freeform 19287"/>
            <p:cNvSpPr/>
            <p:nvPr/>
          </p:nvSpPr>
          <p:spPr>
            <a:xfrm>
              <a:off x="5402465" y="45958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6" name="Freeform 19288"/>
            <p:cNvSpPr/>
            <p:nvPr/>
          </p:nvSpPr>
          <p:spPr>
            <a:xfrm>
              <a:off x="5509018" y="45958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7" name="Freeform 19289"/>
            <p:cNvSpPr/>
            <p:nvPr/>
          </p:nvSpPr>
          <p:spPr>
            <a:xfrm>
              <a:off x="5615584" y="45958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8" name="Freeform 19290"/>
            <p:cNvSpPr/>
            <p:nvPr/>
          </p:nvSpPr>
          <p:spPr>
            <a:xfrm>
              <a:off x="5722149" y="45958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9" name="Freeform 19291"/>
            <p:cNvSpPr/>
            <p:nvPr/>
          </p:nvSpPr>
          <p:spPr>
            <a:xfrm>
              <a:off x="5828703" y="45958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0" name="Freeform 19292"/>
            <p:cNvSpPr/>
            <p:nvPr/>
          </p:nvSpPr>
          <p:spPr>
            <a:xfrm>
              <a:off x="5935268" y="45958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1" name="Freeform 19293"/>
            <p:cNvSpPr/>
            <p:nvPr/>
          </p:nvSpPr>
          <p:spPr>
            <a:xfrm>
              <a:off x="6041821" y="45958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2" name="Freeform 19294"/>
            <p:cNvSpPr/>
            <p:nvPr/>
          </p:nvSpPr>
          <p:spPr>
            <a:xfrm>
              <a:off x="5295900" y="48148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3" name="Freeform 19295"/>
            <p:cNvSpPr/>
            <p:nvPr/>
          </p:nvSpPr>
          <p:spPr>
            <a:xfrm>
              <a:off x="5402465" y="48148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4" name="Freeform 19296"/>
            <p:cNvSpPr/>
            <p:nvPr/>
          </p:nvSpPr>
          <p:spPr>
            <a:xfrm>
              <a:off x="5509018" y="48148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Freeform 19297"/>
            <p:cNvSpPr/>
            <p:nvPr/>
          </p:nvSpPr>
          <p:spPr>
            <a:xfrm>
              <a:off x="5615584" y="48148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6" name="Freeform 19298"/>
            <p:cNvSpPr/>
            <p:nvPr/>
          </p:nvSpPr>
          <p:spPr>
            <a:xfrm>
              <a:off x="5722149" y="48148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7" name="Freeform 19299"/>
            <p:cNvSpPr/>
            <p:nvPr/>
          </p:nvSpPr>
          <p:spPr>
            <a:xfrm>
              <a:off x="5828703" y="48148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8" name="Freeform 19300"/>
            <p:cNvSpPr/>
            <p:nvPr/>
          </p:nvSpPr>
          <p:spPr>
            <a:xfrm>
              <a:off x="5935268" y="48148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9" name="Freeform 19301"/>
            <p:cNvSpPr/>
            <p:nvPr/>
          </p:nvSpPr>
          <p:spPr>
            <a:xfrm>
              <a:off x="6041821" y="48148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0" name="Freeform 19302"/>
            <p:cNvSpPr/>
            <p:nvPr/>
          </p:nvSpPr>
          <p:spPr>
            <a:xfrm>
              <a:off x="5295900" y="50355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1" name="Freeform 19303"/>
            <p:cNvSpPr/>
            <p:nvPr/>
          </p:nvSpPr>
          <p:spPr>
            <a:xfrm>
              <a:off x="5402465" y="50355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2" name="Freeform 19304"/>
            <p:cNvSpPr/>
            <p:nvPr/>
          </p:nvSpPr>
          <p:spPr>
            <a:xfrm>
              <a:off x="5509018" y="50355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3" name="Freeform 19305"/>
            <p:cNvSpPr/>
            <p:nvPr/>
          </p:nvSpPr>
          <p:spPr>
            <a:xfrm>
              <a:off x="5615584" y="50355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4" name="Freeform 19306"/>
            <p:cNvSpPr/>
            <p:nvPr/>
          </p:nvSpPr>
          <p:spPr>
            <a:xfrm>
              <a:off x="5722149" y="50355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5" name="Freeform 19307"/>
            <p:cNvSpPr/>
            <p:nvPr/>
          </p:nvSpPr>
          <p:spPr>
            <a:xfrm>
              <a:off x="5828703" y="50355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6" name="Freeform 19308"/>
            <p:cNvSpPr/>
            <p:nvPr/>
          </p:nvSpPr>
          <p:spPr>
            <a:xfrm>
              <a:off x="5935268" y="50355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7" name="Freeform 19309"/>
            <p:cNvSpPr/>
            <p:nvPr/>
          </p:nvSpPr>
          <p:spPr>
            <a:xfrm>
              <a:off x="6041821" y="50355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8" name="Freeform 19310"/>
            <p:cNvSpPr/>
            <p:nvPr/>
          </p:nvSpPr>
          <p:spPr>
            <a:xfrm>
              <a:off x="5295900" y="5254625"/>
              <a:ext cx="106362" cy="220663"/>
            </a:xfrm>
            <a:custGeom>
              <a:avLst/>
              <a:gdLst/>
              <a:ahLst/>
              <a:cxnLst/>
              <a:rect l="0" t="0" r="0" b="0"/>
              <a:pathLst>
                <a:path w="106362" h="220663">
                  <a:moveTo>
                    <a:pt x="0" y="0"/>
                  </a:moveTo>
                  <a:lnTo>
                    <a:pt x="106362" y="0"/>
                  </a:lnTo>
                  <a:lnTo>
                    <a:pt x="106362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9" name="Freeform 19311"/>
            <p:cNvSpPr/>
            <p:nvPr/>
          </p:nvSpPr>
          <p:spPr>
            <a:xfrm>
              <a:off x="5402262" y="5254625"/>
              <a:ext cx="106363" cy="220663"/>
            </a:xfrm>
            <a:custGeom>
              <a:avLst/>
              <a:gdLst/>
              <a:ahLst/>
              <a:cxnLst/>
              <a:rect l="0" t="0" r="0" b="0"/>
              <a:pathLst>
                <a:path w="106363" h="220663">
                  <a:moveTo>
                    <a:pt x="0" y="0"/>
                  </a:moveTo>
                  <a:lnTo>
                    <a:pt x="106363" y="0"/>
                  </a:lnTo>
                  <a:lnTo>
                    <a:pt x="106363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0" name="Freeform 19312"/>
            <p:cNvSpPr/>
            <p:nvPr/>
          </p:nvSpPr>
          <p:spPr>
            <a:xfrm>
              <a:off x="5508625" y="5254625"/>
              <a:ext cx="106362" cy="220663"/>
            </a:xfrm>
            <a:custGeom>
              <a:avLst/>
              <a:gdLst/>
              <a:ahLst/>
              <a:cxnLst/>
              <a:rect l="0" t="0" r="0" b="0"/>
              <a:pathLst>
                <a:path w="106362" h="220663">
                  <a:moveTo>
                    <a:pt x="0" y="0"/>
                  </a:moveTo>
                  <a:lnTo>
                    <a:pt x="106362" y="0"/>
                  </a:lnTo>
                  <a:lnTo>
                    <a:pt x="106362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1" name="Freeform 19313"/>
            <p:cNvSpPr/>
            <p:nvPr/>
          </p:nvSpPr>
          <p:spPr>
            <a:xfrm>
              <a:off x="5614987" y="5254625"/>
              <a:ext cx="106363" cy="220663"/>
            </a:xfrm>
            <a:custGeom>
              <a:avLst/>
              <a:gdLst/>
              <a:ahLst/>
              <a:cxnLst/>
              <a:rect l="0" t="0" r="0" b="0"/>
              <a:pathLst>
                <a:path w="106363" h="220663">
                  <a:moveTo>
                    <a:pt x="0" y="0"/>
                  </a:moveTo>
                  <a:lnTo>
                    <a:pt x="106363" y="0"/>
                  </a:lnTo>
                  <a:lnTo>
                    <a:pt x="106363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2" name="Freeform 19314"/>
            <p:cNvSpPr/>
            <p:nvPr/>
          </p:nvSpPr>
          <p:spPr>
            <a:xfrm>
              <a:off x="5721350" y="5254625"/>
              <a:ext cx="107950" cy="220663"/>
            </a:xfrm>
            <a:custGeom>
              <a:avLst/>
              <a:gdLst/>
              <a:ahLst/>
              <a:cxnLst/>
              <a:rect l="0" t="0" r="0" b="0"/>
              <a:pathLst>
                <a:path w="107950" h="220663">
                  <a:moveTo>
                    <a:pt x="0" y="0"/>
                  </a:moveTo>
                  <a:lnTo>
                    <a:pt x="107950" y="0"/>
                  </a:lnTo>
                  <a:lnTo>
                    <a:pt x="107950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3" name="Freeform 19315"/>
            <p:cNvSpPr/>
            <p:nvPr/>
          </p:nvSpPr>
          <p:spPr>
            <a:xfrm>
              <a:off x="5829300" y="5254625"/>
              <a:ext cx="106362" cy="220663"/>
            </a:xfrm>
            <a:custGeom>
              <a:avLst/>
              <a:gdLst/>
              <a:ahLst/>
              <a:cxnLst/>
              <a:rect l="0" t="0" r="0" b="0"/>
              <a:pathLst>
                <a:path w="106362" h="220663">
                  <a:moveTo>
                    <a:pt x="0" y="0"/>
                  </a:moveTo>
                  <a:lnTo>
                    <a:pt x="106362" y="0"/>
                  </a:lnTo>
                  <a:lnTo>
                    <a:pt x="106362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4" name="Freeform 19316"/>
            <p:cNvSpPr/>
            <p:nvPr/>
          </p:nvSpPr>
          <p:spPr>
            <a:xfrm>
              <a:off x="5935662" y="5254625"/>
              <a:ext cx="106363" cy="220663"/>
            </a:xfrm>
            <a:custGeom>
              <a:avLst/>
              <a:gdLst/>
              <a:ahLst/>
              <a:cxnLst/>
              <a:rect l="0" t="0" r="0" b="0"/>
              <a:pathLst>
                <a:path w="106363" h="220663">
                  <a:moveTo>
                    <a:pt x="0" y="0"/>
                  </a:moveTo>
                  <a:lnTo>
                    <a:pt x="106363" y="0"/>
                  </a:lnTo>
                  <a:lnTo>
                    <a:pt x="106363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5" name="Freeform 19317"/>
            <p:cNvSpPr/>
            <p:nvPr/>
          </p:nvSpPr>
          <p:spPr>
            <a:xfrm>
              <a:off x="6042025" y="5254625"/>
              <a:ext cx="106362" cy="220663"/>
            </a:xfrm>
            <a:custGeom>
              <a:avLst/>
              <a:gdLst/>
              <a:ahLst/>
              <a:cxnLst/>
              <a:rect l="0" t="0" r="0" b="0"/>
              <a:pathLst>
                <a:path w="106362" h="220663">
                  <a:moveTo>
                    <a:pt x="0" y="0"/>
                  </a:moveTo>
                  <a:lnTo>
                    <a:pt x="106362" y="0"/>
                  </a:lnTo>
                  <a:lnTo>
                    <a:pt x="106362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6" name="Freeform 19318"/>
            <p:cNvSpPr/>
            <p:nvPr/>
          </p:nvSpPr>
          <p:spPr>
            <a:xfrm>
              <a:off x="5295900" y="5475288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7" name="Freeform 19319"/>
            <p:cNvSpPr/>
            <p:nvPr/>
          </p:nvSpPr>
          <p:spPr>
            <a:xfrm>
              <a:off x="5402465" y="54752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8" name="Freeform 19320"/>
            <p:cNvSpPr/>
            <p:nvPr/>
          </p:nvSpPr>
          <p:spPr>
            <a:xfrm>
              <a:off x="5509018" y="54752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9" name="Freeform 19321"/>
            <p:cNvSpPr/>
            <p:nvPr/>
          </p:nvSpPr>
          <p:spPr>
            <a:xfrm>
              <a:off x="5615584" y="54752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0" name="Freeform 19322"/>
            <p:cNvSpPr/>
            <p:nvPr/>
          </p:nvSpPr>
          <p:spPr>
            <a:xfrm>
              <a:off x="5722149" y="54752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1" name="Freeform 19323"/>
            <p:cNvSpPr/>
            <p:nvPr/>
          </p:nvSpPr>
          <p:spPr>
            <a:xfrm>
              <a:off x="5828703" y="5475288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2" name="Freeform 19324"/>
            <p:cNvSpPr/>
            <p:nvPr/>
          </p:nvSpPr>
          <p:spPr>
            <a:xfrm>
              <a:off x="5935268" y="54752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3" name="Freeform 19325"/>
            <p:cNvSpPr/>
            <p:nvPr/>
          </p:nvSpPr>
          <p:spPr>
            <a:xfrm>
              <a:off x="6041821" y="54752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4" name="Freeform 19326"/>
            <p:cNvSpPr/>
            <p:nvPr/>
          </p:nvSpPr>
          <p:spPr>
            <a:xfrm>
              <a:off x="6148387" y="393541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5" name="Freeform 19327"/>
            <p:cNvSpPr/>
            <p:nvPr/>
          </p:nvSpPr>
          <p:spPr>
            <a:xfrm>
              <a:off x="6254953" y="393541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6" name="Freeform 19328"/>
            <p:cNvSpPr/>
            <p:nvPr/>
          </p:nvSpPr>
          <p:spPr>
            <a:xfrm>
              <a:off x="6361506" y="393541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7" name="Freeform 19329"/>
            <p:cNvSpPr/>
            <p:nvPr/>
          </p:nvSpPr>
          <p:spPr>
            <a:xfrm>
              <a:off x="6468071" y="393541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8" name="Freeform 19330"/>
            <p:cNvSpPr/>
            <p:nvPr/>
          </p:nvSpPr>
          <p:spPr>
            <a:xfrm>
              <a:off x="6574637" y="393541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9" name="Freeform 19331"/>
            <p:cNvSpPr/>
            <p:nvPr/>
          </p:nvSpPr>
          <p:spPr>
            <a:xfrm>
              <a:off x="6681190" y="393541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0" name="Freeform 19332"/>
            <p:cNvSpPr/>
            <p:nvPr/>
          </p:nvSpPr>
          <p:spPr>
            <a:xfrm>
              <a:off x="6787756" y="393541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1" name="Freeform 19333"/>
            <p:cNvSpPr/>
            <p:nvPr/>
          </p:nvSpPr>
          <p:spPr>
            <a:xfrm>
              <a:off x="6894309" y="393541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2" name="Freeform 19334"/>
            <p:cNvSpPr/>
            <p:nvPr/>
          </p:nvSpPr>
          <p:spPr>
            <a:xfrm>
              <a:off x="6148387" y="41552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3" name="Freeform 19335"/>
            <p:cNvSpPr/>
            <p:nvPr/>
          </p:nvSpPr>
          <p:spPr>
            <a:xfrm>
              <a:off x="6254953" y="41552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4" name="Freeform 19336"/>
            <p:cNvSpPr/>
            <p:nvPr/>
          </p:nvSpPr>
          <p:spPr>
            <a:xfrm>
              <a:off x="6361506" y="41552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5" name="Freeform 19337"/>
            <p:cNvSpPr/>
            <p:nvPr/>
          </p:nvSpPr>
          <p:spPr>
            <a:xfrm>
              <a:off x="6468071" y="41552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6" name="Freeform 19338"/>
            <p:cNvSpPr/>
            <p:nvPr/>
          </p:nvSpPr>
          <p:spPr>
            <a:xfrm>
              <a:off x="6574637" y="41552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7" name="Freeform 19339"/>
            <p:cNvSpPr/>
            <p:nvPr/>
          </p:nvSpPr>
          <p:spPr>
            <a:xfrm>
              <a:off x="6681190" y="41552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8" name="Freeform 19340"/>
            <p:cNvSpPr/>
            <p:nvPr/>
          </p:nvSpPr>
          <p:spPr>
            <a:xfrm>
              <a:off x="6787756" y="41552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9" name="Freeform 19341"/>
            <p:cNvSpPr/>
            <p:nvPr/>
          </p:nvSpPr>
          <p:spPr>
            <a:xfrm>
              <a:off x="6894309" y="41552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0" name="Freeform 19342"/>
            <p:cNvSpPr/>
            <p:nvPr/>
          </p:nvSpPr>
          <p:spPr>
            <a:xfrm>
              <a:off x="6148387" y="43751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1" name="Freeform 19343"/>
            <p:cNvSpPr/>
            <p:nvPr/>
          </p:nvSpPr>
          <p:spPr>
            <a:xfrm>
              <a:off x="6254953" y="43751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2" name="Freeform 19344"/>
            <p:cNvSpPr/>
            <p:nvPr/>
          </p:nvSpPr>
          <p:spPr>
            <a:xfrm>
              <a:off x="6361506" y="43751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3" name="Freeform 19345"/>
            <p:cNvSpPr/>
            <p:nvPr/>
          </p:nvSpPr>
          <p:spPr>
            <a:xfrm>
              <a:off x="6468071" y="43751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4" name="Freeform 19346"/>
            <p:cNvSpPr/>
            <p:nvPr/>
          </p:nvSpPr>
          <p:spPr>
            <a:xfrm>
              <a:off x="6574637" y="43751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5" name="Freeform 19347"/>
            <p:cNvSpPr/>
            <p:nvPr/>
          </p:nvSpPr>
          <p:spPr>
            <a:xfrm>
              <a:off x="6681190" y="43751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6" name="Freeform 19348"/>
            <p:cNvSpPr/>
            <p:nvPr/>
          </p:nvSpPr>
          <p:spPr>
            <a:xfrm>
              <a:off x="6787756" y="43751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Freeform 19349"/>
            <p:cNvSpPr/>
            <p:nvPr/>
          </p:nvSpPr>
          <p:spPr>
            <a:xfrm>
              <a:off x="6894309" y="43751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8" name="Freeform 19350"/>
            <p:cNvSpPr/>
            <p:nvPr/>
          </p:nvSpPr>
          <p:spPr>
            <a:xfrm>
              <a:off x="6148387" y="45950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9" name="Freeform 19351"/>
            <p:cNvSpPr/>
            <p:nvPr/>
          </p:nvSpPr>
          <p:spPr>
            <a:xfrm>
              <a:off x="6254953" y="45950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0" name="Freeform 19352"/>
            <p:cNvSpPr/>
            <p:nvPr/>
          </p:nvSpPr>
          <p:spPr>
            <a:xfrm>
              <a:off x="6361506" y="45950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1" name="Freeform 19353"/>
            <p:cNvSpPr/>
            <p:nvPr/>
          </p:nvSpPr>
          <p:spPr>
            <a:xfrm>
              <a:off x="6468071" y="45950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2" name="Freeform 19354"/>
            <p:cNvSpPr/>
            <p:nvPr/>
          </p:nvSpPr>
          <p:spPr>
            <a:xfrm>
              <a:off x="6574637" y="45950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3" name="Freeform 19355"/>
            <p:cNvSpPr/>
            <p:nvPr/>
          </p:nvSpPr>
          <p:spPr>
            <a:xfrm>
              <a:off x="6681190" y="45950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4" name="Freeform 19356"/>
            <p:cNvSpPr/>
            <p:nvPr/>
          </p:nvSpPr>
          <p:spPr>
            <a:xfrm>
              <a:off x="6787756" y="45950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5" name="Freeform 19357"/>
            <p:cNvSpPr/>
            <p:nvPr/>
          </p:nvSpPr>
          <p:spPr>
            <a:xfrm>
              <a:off x="6894309" y="45950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6" name="Freeform 19358"/>
            <p:cNvSpPr/>
            <p:nvPr/>
          </p:nvSpPr>
          <p:spPr>
            <a:xfrm>
              <a:off x="6148387" y="48148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7" name="Freeform 19359"/>
            <p:cNvSpPr/>
            <p:nvPr/>
          </p:nvSpPr>
          <p:spPr>
            <a:xfrm>
              <a:off x="6254953" y="48148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8" name="Freeform 19360"/>
            <p:cNvSpPr/>
            <p:nvPr/>
          </p:nvSpPr>
          <p:spPr>
            <a:xfrm>
              <a:off x="6361506" y="48148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9" name="Freeform 19361"/>
            <p:cNvSpPr/>
            <p:nvPr/>
          </p:nvSpPr>
          <p:spPr>
            <a:xfrm>
              <a:off x="6468071" y="48148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0" name="Freeform 19362"/>
            <p:cNvSpPr/>
            <p:nvPr/>
          </p:nvSpPr>
          <p:spPr>
            <a:xfrm>
              <a:off x="6574637" y="48148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Freeform 19363"/>
            <p:cNvSpPr/>
            <p:nvPr/>
          </p:nvSpPr>
          <p:spPr>
            <a:xfrm>
              <a:off x="6681190" y="48148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2" name="Freeform 19364"/>
            <p:cNvSpPr/>
            <p:nvPr/>
          </p:nvSpPr>
          <p:spPr>
            <a:xfrm>
              <a:off x="6787756" y="48148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3" name="Freeform 19365"/>
            <p:cNvSpPr/>
            <p:nvPr/>
          </p:nvSpPr>
          <p:spPr>
            <a:xfrm>
              <a:off x="6894309" y="48148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4" name="Freeform 19366"/>
            <p:cNvSpPr/>
            <p:nvPr/>
          </p:nvSpPr>
          <p:spPr>
            <a:xfrm>
              <a:off x="6148387" y="50347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5" name="Freeform 19367"/>
            <p:cNvSpPr/>
            <p:nvPr/>
          </p:nvSpPr>
          <p:spPr>
            <a:xfrm>
              <a:off x="6254953" y="50347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6" name="Freeform 19368"/>
            <p:cNvSpPr/>
            <p:nvPr/>
          </p:nvSpPr>
          <p:spPr>
            <a:xfrm>
              <a:off x="6361506" y="50347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7" name="Freeform 19369"/>
            <p:cNvSpPr/>
            <p:nvPr/>
          </p:nvSpPr>
          <p:spPr>
            <a:xfrm>
              <a:off x="6468071" y="50347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8" name="Freeform 19370"/>
            <p:cNvSpPr/>
            <p:nvPr/>
          </p:nvSpPr>
          <p:spPr>
            <a:xfrm>
              <a:off x="6574637" y="50347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9" name="Freeform 19371"/>
            <p:cNvSpPr/>
            <p:nvPr/>
          </p:nvSpPr>
          <p:spPr>
            <a:xfrm>
              <a:off x="6681190" y="50347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0" name="Freeform 19372"/>
            <p:cNvSpPr/>
            <p:nvPr/>
          </p:nvSpPr>
          <p:spPr>
            <a:xfrm>
              <a:off x="6787756" y="50347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1" name="Freeform 19373"/>
            <p:cNvSpPr/>
            <p:nvPr/>
          </p:nvSpPr>
          <p:spPr>
            <a:xfrm>
              <a:off x="6894309" y="50347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2" name="Freeform 19374"/>
            <p:cNvSpPr/>
            <p:nvPr/>
          </p:nvSpPr>
          <p:spPr>
            <a:xfrm>
              <a:off x="6148387" y="52546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3" name="Freeform 19375"/>
            <p:cNvSpPr/>
            <p:nvPr/>
          </p:nvSpPr>
          <p:spPr>
            <a:xfrm>
              <a:off x="6254953" y="52546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4" name="Freeform 19376"/>
            <p:cNvSpPr/>
            <p:nvPr/>
          </p:nvSpPr>
          <p:spPr>
            <a:xfrm>
              <a:off x="6361506" y="52546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5" name="Freeform 19377"/>
            <p:cNvSpPr/>
            <p:nvPr/>
          </p:nvSpPr>
          <p:spPr>
            <a:xfrm>
              <a:off x="6468071" y="52546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6" name="Freeform 19378"/>
            <p:cNvSpPr/>
            <p:nvPr/>
          </p:nvSpPr>
          <p:spPr>
            <a:xfrm>
              <a:off x="6574637" y="52546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7" name="Freeform 19379"/>
            <p:cNvSpPr/>
            <p:nvPr/>
          </p:nvSpPr>
          <p:spPr>
            <a:xfrm>
              <a:off x="6681190" y="52546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8" name="Freeform 19380"/>
            <p:cNvSpPr/>
            <p:nvPr/>
          </p:nvSpPr>
          <p:spPr>
            <a:xfrm>
              <a:off x="6787756" y="52546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9" name="Freeform 19381"/>
            <p:cNvSpPr/>
            <p:nvPr/>
          </p:nvSpPr>
          <p:spPr>
            <a:xfrm>
              <a:off x="6894309" y="52546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0" name="Freeform 19382"/>
            <p:cNvSpPr/>
            <p:nvPr/>
          </p:nvSpPr>
          <p:spPr>
            <a:xfrm>
              <a:off x="6148387" y="54745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1" name="Freeform 19383"/>
            <p:cNvSpPr/>
            <p:nvPr/>
          </p:nvSpPr>
          <p:spPr>
            <a:xfrm>
              <a:off x="6254953" y="54745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2" name="Freeform 19384"/>
            <p:cNvSpPr/>
            <p:nvPr/>
          </p:nvSpPr>
          <p:spPr>
            <a:xfrm>
              <a:off x="6361506" y="54745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3" name="Freeform 19385"/>
            <p:cNvSpPr/>
            <p:nvPr/>
          </p:nvSpPr>
          <p:spPr>
            <a:xfrm>
              <a:off x="6468071" y="54745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4" name="Freeform 19386"/>
            <p:cNvSpPr/>
            <p:nvPr/>
          </p:nvSpPr>
          <p:spPr>
            <a:xfrm>
              <a:off x="6574637" y="54745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5" name="Freeform 19387"/>
            <p:cNvSpPr/>
            <p:nvPr/>
          </p:nvSpPr>
          <p:spPr>
            <a:xfrm>
              <a:off x="6681190" y="54745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6" name="Freeform 19388"/>
            <p:cNvSpPr/>
            <p:nvPr/>
          </p:nvSpPr>
          <p:spPr>
            <a:xfrm>
              <a:off x="6787756" y="54745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7" name="Freeform 19389"/>
            <p:cNvSpPr/>
            <p:nvPr/>
          </p:nvSpPr>
          <p:spPr>
            <a:xfrm>
              <a:off x="6894309" y="54745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8" name="Freeform 19390"/>
            <p:cNvSpPr/>
            <p:nvPr/>
          </p:nvSpPr>
          <p:spPr>
            <a:xfrm>
              <a:off x="7000875" y="3935413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9" name="Freeform 19391"/>
            <p:cNvSpPr/>
            <p:nvPr/>
          </p:nvSpPr>
          <p:spPr>
            <a:xfrm>
              <a:off x="7107440" y="393541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0" name="Freeform 19392"/>
            <p:cNvSpPr/>
            <p:nvPr/>
          </p:nvSpPr>
          <p:spPr>
            <a:xfrm>
              <a:off x="7213993" y="393541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1" name="Freeform 19393"/>
            <p:cNvSpPr/>
            <p:nvPr/>
          </p:nvSpPr>
          <p:spPr>
            <a:xfrm>
              <a:off x="7320559" y="393541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2" name="Freeform 19394"/>
            <p:cNvSpPr/>
            <p:nvPr/>
          </p:nvSpPr>
          <p:spPr>
            <a:xfrm>
              <a:off x="7427124" y="393541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3" name="Freeform 19395"/>
            <p:cNvSpPr/>
            <p:nvPr/>
          </p:nvSpPr>
          <p:spPr>
            <a:xfrm>
              <a:off x="7533678" y="3935413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4" name="Freeform 19396"/>
            <p:cNvSpPr/>
            <p:nvPr/>
          </p:nvSpPr>
          <p:spPr>
            <a:xfrm>
              <a:off x="7640243" y="393541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5" name="Freeform 19397"/>
            <p:cNvSpPr/>
            <p:nvPr/>
          </p:nvSpPr>
          <p:spPr>
            <a:xfrm>
              <a:off x="7746796" y="393541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6" name="Freeform 19398"/>
            <p:cNvSpPr/>
            <p:nvPr/>
          </p:nvSpPr>
          <p:spPr>
            <a:xfrm>
              <a:off x="7000875" y="415607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7" name="Freeform 19399"/>
            <p:cNvSpPr/>
            <p:nvPr/>
          </p:nvSpPr>
          <p:spPr>
            <a:xfrm>
              <a:off x="7107440" y="415607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8" name="Freeform 19400"/>
            <p:cNvSpPr/>
            <p:nvPr/>
          </p:nvSpPr>
          <p:spPr>
            <a:xfrm>
              <a:off x="7213993" y="415607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9" name="Freeform 19401"/>
            <p:cNvSpPr/>
            <p:nvPr/>
          </p:nvSpPr>
          <p:spPr>
            <a:xfrm>
              <a:off x="7320559" y="415607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0" name="Freeform 19402"/>
            <p:cNvSpPr/>
            <p:nvPr/>
          </p:nvSpPr>
          <p:spPr>
            <a:xfrm>
              <a:off x="7427124" y="415607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1" name="Freeform 19403"/>
            <p:cNvSpPr/>
            <p:nvPr/>
          </p:nvSpPr>
          <p:spPr>
            <a:xfrm>
              <a:off x="7533678" y="415607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2" name="Freeform 19404"/>
            <p:cNvSpPr/>
            <p:nvPr/>
          </p:nvSpPr>
          <p:spPr>
            <a:xfrm>
              <a:off x="7640243" y="415607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3" name="Freeform 19405"/>
            <p:cNvSpPr/>
            <p:nvPr/>
          </p:nvSpPr>
          <p:spPr>
            <a:xfrm>
              <a:off x="7746796" y="415607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4" name="Freeform 19406"/>
            <p:cNvSpPr/>
            <p:nvPr/>
          </p:nvSpPr>
          <p:spPr>
            <a:xfrm>
              <a:off x="7000875" y="43751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5" name="Freeform 19407"/>
            <p:cNvSpPr/>
            <p:nvPr/>
          </p:nvSpPr>
          <p:spPr>
            <a:xfrm>
              <a:off x="7107440" y="43751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6" name="Freeform 19408"/>
            <p:cNvSpPr/>
            <p:nvPr/>
          </p:nvSpPr>
          <p:spPr>
            <a:xfrm>
              <a:off x="7213993" y="43751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7" name="Freeform 19409"/>
            <p:cNvSpPr/>
            <p:nvPr/>
          </p:nvSpPr>
          <p:spPr>
            <a:xfrm>
              <a:off x="7320559" y="43751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8" name="Freeform 19410"/>
            <p:cNvSpPr/>
            <p:nvPr/>
          </p:nvSpPr>
          <p:spPr>
            <a:xfrm>
              <a:off x="7427124" y="43751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9" name="Freeform 19411"/>
            <p:cNvSpPr/>
            <p:nvPr/>
          </p:nvSpPr>
          <p:spPr>
            <a:xfrm>
              <a:off x="7533678" y="43751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0" name="Freeform 19412"/>
            <p:cNvSpPr/>
            <p:nvPr/>
          </p:nvSpPr>
          <p:spPr>
            <a:xfrm>
              <a:off x="7640243" y="43751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1" name="Freeform 19413"/>
            <p:cNvSpPr/>
            <p:nvPr/>
          </p:nvSpPr>
          <p:spPr>
            <a:xfrm>
              <a:off x="7746796" y="43751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2" name="Freeform 19414"/>
            <p:cNvSpPr/>
            <p:nvPr/>
          </p:nvSpPr>
          <p:spPr>
            <a:xfrm>
              <a:off x="7000875" y="45958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3" name="Freeform 19415"/>
            <p:cNvSpPr/>
            <p:nvPr/>
          </p:nvSpPr>
          <p:spPr>
            <a:xfrm>
              <a:off x="7107440" y="45958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4" name="Freeform 19416"/>
            <p:cNvSpPr/>
            <p:nvPr/>
          </p:nvSpPr>
          <p:spPr>
            <a:xfrm>
              <a:off x="7213993" y="45958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5" name="Freeform 19417"/>
            <p:cNvSpPr/>
            <p:nvPr/>
          </p:nvSpPr>
          <p:spPr>
            <a:xfrm>
              <a:off x="7320559" y="45958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6" name="Freeform 19418"/>
            <p:cNvSpPr/>
            <p:nvPr/>
          </p:nvSpPr>
          <p:spPr>
            <a:xfrm>
              <a:off x="7427124" y="45958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7" name="Freeform 19419"/>
            <p:cNvSpPr/>
            <p:nvPr/>
          </p:nvSpPr>
          <p:spPr>
            <a:xfrm>
              <a:off x="7533678" y="45958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8" name="Freeform 19420"/>
            <p:cNvSpPr/>
            <p:nvPr/>
          </p:nvSpPr>
          <p:spPr>
            <a:xfrm>
              <a:off x="7640243" y="45958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9" name="Freeform 19421"/>
            <p:cNvSpPr/>
            <p:nvPr/>
          </p:nvSpPr>
          <p:spPr>
            <a:xfrm>
              <a:off x="7746796" y="45958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0" name="Freeform 19422"/>
            <p:cNvSpPr/>
            <p:nvPr/>
          </p:nvSpPr>
          <p:spPr>
            <a:xfrm>
              <a:off x="7000875" y="48148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1" name="Freeform 19423"/>
            <p:cNvSpPr/>
            <p:nvPr/>
          </p:nvSpPr>
          <p:spPr>
            <a:xfrm>
              <a:off x="7107440" y="48148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2" name="Freeform 19424"/>
            <p:cNvSpPr/>
            <p:nvPr/>
          </p:nvSpPr>
          <p:spPr>
            <a:xfrm>
              <a:off x="7213993" y="48148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3" name="Freeform 19425"/>
            <p:cNvSpPr/>
            <p:nvPr/>
          </p:nvSpPr>
          <p:spPr>
            <a:xfrm>
              <a:off x="7320559" y="48148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4" name="Freeform 19426"/>
            <p:cNvSpPr/>
            <p:nvPr/>
          </p:nvSpPr>
          <p:spPr>
            <a:xfrm>
              <a:off x="7427124" y="48148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5" name="Freeform 19427"/>
            <p:cNvSpPr/>
            <p:nvPr/>
          </p:nvSpPr>
          <p:spPr>
            <a:xfrm>
              <a:off x="7533678" y="48148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6" name="Freeform 19428"/>
            <p:cNvSpPr/>
            <p:nvPr/>
          </p:nvSpPr>
          <p:spPr>
            <a:xfrm>
              <a:off x="7640243" y="48148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7" name="Freeform 19429"/>
            <p:cNvSpPr/>
            <p:nvPr/>
          </p:nvSpPr>
          <p:spPr>
            <a:xfrm>
              <a:off x="7746796" y="48148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8" name="Freeform 19430"/>
            <p:cNvSpPr/>
            <p:nvPr/>
          </p:nvSpPr>
          <p:spPr>
            <a:xfrm>
              <a:off x="7000875" y="5035550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9" name="Freeform 19431"/>
            <p:cNvSpPr/>
            <p:nvPr/>
          </p:nvSpPr>
          <p:spPr>
            <a:xfrm>
              <a:off x="7107237" y="5035550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0" name="Freeform 19432"/>
            <p:cNvSpPr/>
            <p:nvPr/>
          </p:nvSpPr>
          <p:spPr>
            <a:xfrm>
              <a:off x="7213600" y="5035550"/>
              <a:ext cx="107950" cy="219075"/>
            </a:xfrm>
            <a:custGeom>
              <a:avLst/>
              <a:gdLst/>
              <a:ahLst/>
              <a:cxnLst/>
              <a:rect l="0" t="0" r="0" b="0"/>
              <a:pathLst>
                <a:path w="107950" h="219075">
                  <a:moveTo>
                    <a:pt x="0" y="0"/>
                  </a:moveTo>
                  <a:lnTo>
                    <a:pt x="107950" y="0"/>
                  </a:lnTo>
                  <a:lnTo>
                    <a:pt x="107950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1" name="Freeform 19433"/>
            <p:cNvSpPr/>
            <p:nvPr/>
          </p:nvSpPr>
          <p:spPr>
            <a:xfrm>
              <a:off x="7321550" y="5035550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2" name="Freeform 19434"/>
            <p:cNvSpPr/>
            <p:nvPr/>
          </p:nvSpPr>
          <p:spPr>
            <a:xfrm>
              <a:off x="7427912" y="5035550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3" name="Freeform 19435"/>
            <p:cNvSpPr/>
            <p:nvPr/>
          </p:nvSpPr>
          <p:spPr>
            <a:xfrm>
              <a:off x="7534275" y="5035550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" name="Freeform 19436"/>
            <p:cNvSpPr/>
            <p:nvPr/>
          </p:nvSpPr>
          <p:spPr>
            <a:xfrm>
              <a:off x="7640637" y="5035550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" name="Freeform 19437"/>
            <p:cNvSpPr/>
            <p:nvPr/>
          </p:nvSpPr>
          <p:spPr>
            <a:xfrm>
              <a:off x="7747000" y="5035550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6" name="Freeform 19438"/>
            <p:cNvSpPr/>
            <p:nvPr/>
          </p:nvSpPr>
          <p:spPr>
            <a:xfrm>
              <a:off x="7000875" y="52546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7" name="Freeform 19439"/>
            <p:cNvSpPr/>
            <p:nvPr/>
          </p:nvSpPr>
          <p:spPr>
            <a:xfrm>
              <a:off x="7107440" y="52546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8" name="Freeform 19440"/>
            <p:cNvSpPr/>
            <p:nvPr/>
          </p:nvSpPr>
          <p:spPr>
            <a:xfrm>
              <a:off x="7213993" y="52546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9" name="Freeform 19441"/>
            <p:cNvSpPr/>
            <p:nvPr/>
          </p:nvSpPr>
          <p:spPr>
            <a:xfrm>
              <a:off x="7320559" y="52546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0" name="Freeform 19442"/>
            <p:cNvSpPr/>
            <p:nvPr/>
          </p:nvSpPr>
          <p:spPr>
            <a:xfrm>
              <a:off x="7427124" y="52546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1" name="Freeform 19443"/>
            <p:cNvSpPr/>
            <p:nvPr/>
          </p:nvSpPr>
          <p:spPr>
            <a:xfrm>
              <a:off x="7533678" y="52546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2" name="Freeform 19444"/>
            <p:cNvSpPr/>
            <p:nvPr/>
          </p:nvSpPr>
          <p:spPr>
            <a:xfrm>
              <a:off x="7640243" y="52546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3" name="Freeform 19445"/>
            <p:cNvSpPr/>
            <p:nvPr/>
          </p:nvSpPr>
          <p:spPr>
            <a:xfrm>
              <a:off x="7746796" y="52546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4" name="Freeform 19446"/>
            <p:cNvSpPr/>
            <p:nvPr/>
          </p:nvSpPr>
          <p:spPr>
            <a:xfrm>
              <a:off x="7000875" y="5475288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5" name="Freeform 19447"/>
            <p:cNvSpPr/>
            <p:nvPr/>
          </p:nvSpPr>
          <p:spPr>
            <a:xfrm>
              <a:off x="7107440" y="54752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6" name="Freeform 19448"/>
            <p:cNvSpPr/>
            <p:nvPr/>
          </p:nvSpPr>
          <p:spPr>
            <a:xfrm>
              <a:off x="7213993" y="54752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7" name="Freeform 19449"/>
            <p:cNvSpPr/>
            <p:nvPr/>
          </p:nvSpPr>
          <p:spPr>
            <a:xfrm>
              <a:off x="7320559" y="54752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8" name="Freeform 19450"/>
            <p:cNvSpPr/>
            <p:nvPr/>
          </p:nvSpPr>
          <p:spPr>
            <a:xfrm>
              <a:off x="7427124" y="54752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9" name="Freeform 19451"/>
            <p:cNvSpPr/>
            <p:nvPr/>
          </p:nvSpPr>
          <p:spPr>
            <a:xfrm>
              <a:off x="7533678" y="5475288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0" name="Freeform 19452"/>
            <p:cNvSpPr/>
            <p:nvPr/>
          </p:nvSpPr>
          <p:spPr>
            <a:xfrm>
              <a:off x="7640243" y="54752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1" name="Freeform 19453"/>
            <p:cNvSpPr/>
            <p:nvPr/>
          </p:nvSpPr>
          <p:spPr>
            <a:xfrm>
              <a:off x="7746796" y="54752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2" name="Freeform 19454"/>
            <p:cNvSpPr/>
            <p:nvPr/>
          </p:nvSpPr>
          <p:spPr>
            <a:xfrm>
              <a:off x="5295900" y="3754438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3" name="Freeform 19455"/>
            <p:cNvSpPr/>
            <p:nvPr/>
          </p:nvSpPr>
          <p:spPr>
            <a:xfrm>
              <a:off x="4443412" y="3754438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4" name="Freeform 19456"/>
            <p:cNvSpPr/>
            <p:nvPr/>
          </p:nvSpPr>
          <p:spPr>
            <a:xfrm>
              <a:off x="7000875" y="3754438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5" name="Freeform 19457"/>
            <p:cNvSpPr/>
            <p:nvPr/>
          </p:nvSpPr>
          <p:spPr>
            <a:xfrm>
              <a:off x="6148388" y="3754438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6" name="Freeform 19458"/>
            <p:cNvSpPr/>
            <p:nvPr/>
          </p:nvSpPr>
          <p:spPr>
            <a:xfrm>
              <a:off x="7853364" y="3754438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7" name="Freeform 19459"/>
            <p:cNvSpPr/>
            <p:nvPr/>
          </p:nvSpPr>
          <p:spPr>
            <a:xfrm>
              <a:off x="6259512" y="1635125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8" name="Freeform 19460"/>
            <p:cNvSpPr/>
            <p:nvPr/>
          </p:nvSpPr>
          <p:spPr>
            <a:xfrm>
              <a:off x="3276600" y="712788"/>
              <a:ext cx="428625" cy="5402262"/>
            </a:xfrm>
            <a:custGeom>
              <a:avLst/>
              <a:gdLst/>
              <a:ahLst/>
              <a:cxnLst/>
              <a:rect l="0" t="0" r="0" b="0"/>
              <a:pathLst>
                <a:path w="428625" h="5402262">
                  <a:moveTo>
                    <a:pt x="428625" y="5402262"/>
                  </a:moveTo>
                  <a:cubicBezTo>
                    <a:pt x="310262" y="5402262"/>
                    <a:pt x="214313" y="5386248"/>
                    <a:pt x="214313" y="5366499"/>
                  </a:cubicBezTo>
                  <a:lnTo>
                    <a:pt x="214313" y="5366499"/>
                  </a:lnTo>
                  <a:lnTo>
                    <a:pt x="214313" y="2736901"/>
                  </a:lnTo>
                  <a:cubicBezTo>
                    <a:pt x="214313" y="2717140"/>
                    <a:pt x="118364" y="2701138"/>
                    <a:pt x="0" y="2701138"/>
                  </a:cubicBezTo>
                  <a:cubicBezTo>
                    <a:pt x="0" y="2701138"/>
                    <a:pt x="0" y="2701138"/>
                    <a:pt x="0" y="2701138"/>
                  </a:cubicBezTo>
                  <a:lnTo>
                    <a:pt x="0" y="2701138"/>
                  </a:lnTo>
                  <a:cubicBezTo>
                    <a:pt x="118364" y="2701138"/>
                    <a:pt x="214313" y="2685123"/>
                    <a:pt x="214313" y="2665362"/>
                  </a:cubicBezTo>
                  <a:lnTo>
                    <a:pt x="214313" y="35763"/>
                  </a:lnTo>
                  <a:cubicBezTo>
                    <a:pt x="214313" y="16015"/>
                    <a:pt x="310262" y="0"/>
                    <a:pt x="428625" y="0"/>
                  </a:cubicBez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9" name="Freeform 19461"/>
            <p:cNvSpPr/>
            <p:nvPr/>
          </p:nvSpPr>
          <p:spPr>
            <a:xfrm>
              <a:off x="3558806" y="941197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0" name="Freeform 19462"/>
            <p:cNvSpPr/>
            <p:nvPr/>
          </p:nvSpPr>
          <p:spPr>
            <a:xfrm>
              <a:off x="2228850" y="3458134"/>
              <a:ext cx="962964" cy="493153"/>
            </a:xfrm>
            <a:custGeom>
              <a:avLst/>
              <a:gdLst/>
              <a:ahLst/>
              <a:cxnLst/>
              <a:rect l="0" t="0" r="0" b="0"/>
              <a:pathLst>
                <a:path w="962964" h="493153">
                  <a:moveTo>
                    <a:pt x="0" y="493153"/>
                  </a:moveTo>
                  <a:lnTo>
                    <a:pt x="962964" y="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1" name="Freeform 19463"/>
            <p:cNvSpPr/>
            <p:nvPr/>
          </p:nvSpPr>
          <p:spPr>
            <a:xfrm>
              <a:off x="3148813" y="3414709"/>
              <a:ext cx="127787" cy="102970"/>
            </a:xfrm>
            <a:custGeom>
              <a:avLst/>
              <a:gdLst/>
              <a:ahLst/>
              <a:cxnLst/>
              <a:rect l="0" t="0" r="0" b="0"/>
              <a:pathLst>
                <a:path w="127787" h="102970">
                  <a:moveTo>
                    <a:pt x="0" y="1231"/>
                  </a:moveTo>
                  <a:lnTo>
                    <a:pt x="127787" y="0"/>
                  </a:lnTo>
                  <a:lnTo>
                    <a:pt x="52095" y="1029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2" name="Freeform 19464"/>
            <p:cNvSpPr/>
            <p:nvPr/>
          </p:nvSpPr>
          <p:spPr>
            <a:xfrm>
              <a:off x="5829300" y="5254625"/>
              <a:ext cx="106362" cy="220663"/>
            </a:xfrm>
            <a:custGeom>
              <a:avLst/>
              <a:gdLst/>
              <a:ahLst/>
              <a:cxnLst/>
              <a:rect l="0" t="0" r="0" b="0"/>
              <a:pathLst>
                <a:path w="106362" h="220663">
                  <a:moveTo>
                    <a:pt x="0" y="0"/>
                  </a:moveTo>
                  <a:lnTo>
                    <a:pt x="106362" y="0"/>
                  </a:lnTo>
                  <a:lnTo>
                    <a:pt x="106362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3" name="Freeform 19465"/>
            <p:cNvSpPr/>
            <p:nvPr/>
          </p:nvSpPr>
          <p:spPr>
            <a:xfrm>
              <a:off x="6465887" y="5478463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4" name="Freeform 19466"/>
            <p:cNvSpPr/>
            <p:nvPr/>
          </p:nvSpPr>
          <p:spPr>
            <a:xfrm>
              <a:off x="6408483" y="1271588"/>
              <a:ext cx="1621091" cy="436702"/>
            </a:xfrm>
            <a:custGeom>
              <a:avLst/>
              <a:gdLst/>
              <a:ahLst/>
              <a:cxnLst/>
              <a:rect l="0" t="0" r="0" b="0"/>
              <a:pathLst>
                <a:path w="1621091" h="436702">
                  <a:moveTo>
                    <a:pt x="1621091" y="146050"/>
                  </a:moveTo>
                  <a:cubicBezTo>
                    <a:pt x="1516316" y="73025"/>
                    <a:pt x="1411541" y="0"/>
                    <a:pt x="1135316" y="50800"/>
                  </a:cubicBezTo>
                  <a:cubicBezTo>
                    <a:pt x="866546" y="100229"/>
                    <a:pt x="435470" y="266890"/>
                    <a:pt x="0" y="436702"/>
                  </a:cubicBezTo>
                </a:path>
              </a:pathLst>
            </a:custGeom>
            <a:noFill/>
            <a:ln w="38100" cap="flat" cmpd="sng">
              <a:solidFill>
                <a:srgbClr val="7030A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5" name="Freeform 19467"/>
            <p:cNvSpPr/>
            <p:nvPr/>
          </p:nvSpPr>
          <p:spPr>
            <a:xfrm>
              <a:off x="6407359" y="1605075"/>
              <a:ext cx="130721" cy="124231"/>
            </a:xfrm>
            <a:custGeom>
              <a:avLst/>
              <a:gdLst/>
              <a:ahLst/>
              <a:cxnLst/>
              <a:rect l="0" t="0" r="0" b="0"/>
              <a:pathLst>
                <a:path w="130721" h="124231">
                  <a:moveTo>
                    <a:pt x="130721" y="124231"/>
                  </a:moveTo>
                  <a:lnTo>
                    <a:pt x="0" y="103657"/>
                  </a:lnTo>
                  <a:lnTo>
                    <a:pt x="82258" y="0"/>
                  </a:lnTo>
                </a:path>
              </a:pathLst>
            </a:custGeom>
            <a:noFill/>
            <a:ln w="38100" cap="rnd" cmpd="sng">
              <a:solidFill>
                <a:srgbClr val="7030A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6" name="Freeform 19468"/>
            <p:cNvSpPr/>
            <p:nvPr/>
          </p:nvSpPr>
          <p:spPr>
            <a:xfrm>
              <a:off x="7130326" y="1489520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7" name="Freeform 19469"/>
            <p:cNvSpPr/>
            <p:nvPr/>
          </p:nvSpPr>
          <p:spPr>
            <a:xfrm>
              <a:off x="5497512" y="5902321"/>
              <a:ext cx="500062" cy="693749"/>
            </a:xfrm>
            <a:custGeom>
              <a:avLst/>
              <a:gdLst/>
              <a:ahLst/>
              <a:cxnLst/>
              <a:rect l="0" t="0" r="0" b="0"/>
              <a:pathLst>
                <a:path w="500062" h="693749">
                  <a:moveTo>
                    <a:pt x="0" y="443712"/>
                  </a:moveTo>
                  <a:lnTo>
                    <a:pt x="125018" y="443712"/>
                  </a:lnTo>
                  <a:lnTo>
                    <a:pt x="125018" y="0"/>
                  </a:lnTo>
                  <a:lnTo>
                    <a:pt x="375043" y="0"/>
                  </a:lnTo>
                  <a:lnTo>
                    <a:pt x="375043" y="443712"/>
                  </a:lnTo>
                  <a:lnTo>
                    <a:pt x="500062" y="443712"/>
                  </a:lnTo>
                  <a:lnTo>
                    <a:pt x="250037" y="693749"/>
                  </a:lnTo>
                  <a:close/>
                </a:path>
              </a:pathLst>
            </a:custGeom>
            <a:solidFill>
              <a:srgbClr val="C0C0C0">
                <a:alpha val="10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8" name="Freeform 19470"/>
            <p:cNvSpPr/>
            <p:nvPr/>
          </p:nvSpPr>
          <p:spPr>
            <a:xfrm>
              <a:off x="5497512" y="5902321"/>
              <a:ext cx="500062" cy="693749"/>
            </a:xfrm>
            <a:custGeom>
              <a:avLst/>
              <a:gdLst/>
              <a:ahLst/>
              <a:cxnLst/>
              <a:rect l="0" t="0" r="0" b="0"/>
              <a:pathLst>
                <a:path w="500062" h="693749">
                  <a:moveTo>
                    <a:pt x="0" y="443712"/>
                  </a:moveTo>
                  <a:lnTo>
                    <a:pt x="125018" y="443712"/>
                  </a:lnTo>
                  <a:lnTo>
                    <a:pt x="125018" y="0"/>
                  </a:lnTo>
                  <a:lnTo>
                    <a:pt x="375043" y="0"/>
                  </a:lnTo>
                  <a:lnTo>
                    <a:pt x="375043" y="443712"/>
                  </a:lnTo>
                  <a:lnTo>
                    <a:pt x="500062" y="443712"/>
                  </a:lnTo>
                  <a:lnTo>
                    <a:pt x="250037" y="693749"/>
                  </a:lnTo>
                  <a:lnTo>
                    <a:pt x="0" y="443712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9" name="Freeform 19471"/>
            <p:cNvSpPr/>
            <p:nvPr/>
          </p:nvSpPr>
          <p:spPr>
            <a:xfrm>
              <a:off x="5676900" y="6120257"/>
              <a:ext cx="141731" cy="213360"/>
            </a:xfrm>
            <a:custGeom>
              <a:avLst/>
              <a:gdLst/>
              <a:ahLst/>
              <a:cxnLst/>
              <a:rect l="0" t="0" r="0" b="0"/>
              <a:pathLst>
                <a:path w="141731" h="213360">
                  <a:moveTo>
                    <a:pt x="0" y="0"/>
                  </a:moveTo>
                  <a:lnTo>
                    <a:pt x="141731" y="0"/>
                  </a:lnTo>
                  <a:lnTo>
                    <a:pt x="141731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0" name="Rectangle 19475"/>
            <p:cNvSpPr/>
            <p:nvPr/>
          </p:nvSpPr>
          <p:spPr>
            <a:xfrm>
              <a:off x="6079451" y="5839398"/>
              <a:ext cx="2959721" cy="69313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496799"/>
              <a:r>
                <a:rPr lang="en-US" sz="2004" b="0" i="0" spc="0" baseline="0" dirty="0"/>
                <a:t>Delivery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to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the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In </a:t>
              </a:r>
            </a:p>
            <a:p>
              <a:pPr marL="0">
                <a:lnSpc>
                  <a:spcPts val="2981"/>
                </a:lnSpc>
              </a:pPr>
              <a:r>
                <a:rPr lang="en-US" sz="2004" b="0" i="0" spc="0" baseline="0" dirty="0"/>
                <a:t>Service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-28" baseline="0" dirty="0"/>
                <a:t> </a:t>
              </a:r>
              <a:r>
                <a:rPr lang="en-US" sz="2004" b="1" i="0" spc="0" baseline="0" dirty="0" smtClean="0">
                  <a:solidFill>
                    <a:srgbClr val="FF0000"/>
                  </a:solidFill>
                </a:rPr>
                <a:t>blocked</a:t>
              </a:r>
              <a:endParaRPr lang="en-US" sz="2004" b="0" i="0" spc="0" baseline="0" dirty="0"/>
            </a:p>
          </p:txBody>
        </p:sp>
        <p:sp>
          <p:nvSpPr>
            <p:cNvPr id="551" name="Rectangle 19477"/>
            <p:cNvSpPr/>
            <p:nvPr/>
          </p:nvSpPr>
          <p:spPr>
            <a:xfrm>
              <a:off x="4076435" y="557786"/>
              <a:ext cx="3920753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2004" b="0" i="0" spc="0" baseline="0" dirty="0"/>
                <a:t>IRR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(Interrupt</a:t>
              </a:r>
              <a:r>
                <a:rPr lang="en-US" sz="2004" b="0" i="0" spc="-54" baseline="0" dirty="0"/>
                <a:t> </a:t>
              </a:r>
              <a:r>
                <a:rPr lang="en-US" sz="2004" b="0" i="0" spc="0" baseline="0" dirty="0"/>
                <a:t>Request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Register)</a:t>
              </a:r>
            </a:p>
          </p:txBody>
        </p:sp>
        <p:sp>
          <p:nvSpPr>
            <p:cNvPr id="552" name="Rectangle 19484"/>
            <p:cNvSpPr/>
            <p:nvPr/>
          </p:nvSpPr>
          <p:spPr>
            <a:xfrm>
              <a:off x="1171316" y="3034779"/>
              <a:ext cx="795154" cy="4723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Process</a:t>
              </a:r>
              <a:r>
                <a:rPr lang="en-US" sz="1403" b="0" i="0" spc="-12" baseline="0" dirty="0"/>
                <a:t>o</a:t>
              </a:r>
              <a:r>
                <a:rPr lang="en-US" sz="1403" b="0" i="0" spc="0" baseline="0" dirty="0"/>
                <a:t>r</a:t>
              </a:r>
            </a:p>
            <a:p>
              <a:pPr marL="208798">
                <a:lnSpc>
                  <a:spcPts val="2016"/>
                </a:lnSpc>
              </a:pPr>
              <a:r>
                <a:rPr lang="en-US" sz="1403" b="0" i="0" spc="0" baseline="0" dirty="0"/>
                <a:t>Core</a:t>
              </a:r>
            </a:p>
          </p:txBody>
        </p:sp>
        <p:sp>
          <p:nvSpPr>
            <p:cNvPr id="553" name="Rectangle 19485"/>
            <p:cNvSpPr/>
            <p:nvPr/>
          </p:nvSpPr>
          <p:spPr>
            <a:xfrm>
              <a:off x="1133185" y="3834879"/>
              <a:ext cx="924548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Local</a:t>
              </a:r>
              <a:r>
                <a:rPr lang="en-US" sz="1403" b="0" i="0" spc="-113" baseline="0" dirty="0"/>
                <a:t> </a:t>
              </a:r>
              <a:r>
                <a:rPr lang="en-US" sz="1403" b="0" i="0" spc="0" baseline="0" dirty="0"/>
                <a:t>APIC</a:t>
              </a:r>
            </a:p>
          </p:txBody>
        </p:sp>
        <p:sp>
          <p:nvSpPr>
            <p:cNvPr id="554" name="Rectangle 19486"/>
            <p:cNvSpPr/>
            <p:nvPr/>
          </p:nvSpPr>
          <p:spPr>
            <a:xfrm>
              <a:off x="4230052" y="3300986"/>
              <a:ext cx="3800399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2004" b="0" i="0" spc="0" baseline="0" dirty="0"/>
                <a:t>IER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(Interrupt</a:t>
              </a:r>
              <a:r>
                <a:rPr lang="en-US" sz="2004" b="0" i="0" spc="-54" baseline="0" dirty="0"/>
                <a:t> </a:t>
              </a:r>
              <a:r>
                <a:rPr lang="en-US" sz="2004" b="0" i="0" spc="0" baseline="0" dirty="0"/>
                <a:t>Enable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0" baseline="0" dirty="0" smtClean="0"/>
                <a:t>)</a:t>
              </a:r>
              <a:endParaRPr lang="en-US" sz="2004" b="0" i="0" spc="0" baseline="0" dirty="0"/>
            </a:p>
          </p:txBody>
        </p:sp>
        <p:sp>
          <p:nvSpPr>
            <p:cNvPr id="555" name="Rectangle 19492"/>
            <p:cNvSpPr/>
            <p:nvPr/>
          </p:nvSpPr>
          <p:spPr>
            <a:xfrm>
              <a:off x="8052752" y="1366240"/>
              <a:ext cx="882742" cy="65191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7030A0"/>
                  </a:solidFill>
                </a:rPr>
                <a:t>Interrupt</a:t>
              </a:r>
              <a:r>
                <a:rPr lang="en-US" sz="1403" b="1" i="0" spc="-54" baseline="0" dirty="0">
                  <a:solidFill>
                    <a:srgbClr val="7030A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7030A0"/>
                  </a:solidFill>
                </a:rPr>
                <a:t> </a:t>
              </a:r>
            </a:p>
            <a:p>
              <a:pPr marL="0">
                <a:lnSpc>
                  <a:spcPts val="1680"/>
                </a:lnSpc>
              </a:pPr>
              <a:r>
                <a:rPr lang="en-US" sz="1403" b="1" i="0" spc="0" baseline="0" dirty="0">
                  <a:solidFill>
                    <a:srgbClr val="7030A0"/>
                  </a:solidFill>
                </a:rPr>
                <a:t>4E</a:t>
              </a:r>
              <a:r>
                <a:rPr lang="en-US" sz="1403" b="1" i="0" spc="-18" baseline="0" dirty="0">
                  <a:solidFill>
                    <a:srgbClr val="7030A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7030A0"/>
                  </a:solidFill>
                </a:rPr>
                <a:t>(78)</a:t>
              </a:r>
              <a:r>
                <a:rPr lang="en-US" sz="1403" b="1" i="0" spc="-18" baseline="0" dirty="0">
                  <a:solidFill>
                    <a:srgbClr val="7030A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7030A0"/>
                  </a:solidFill>
                </a:rPr>
                <a:t>is </a:t>
              </a:r>
            </a:p>
            <a:p>
              <a:pPr marL="0">
                <a:lnSpc>
                  <a:spcPts val="1680"/>
                </a:lnSpc>
              </a:pPr>
              <a:r>
                <a:rPr lang="en-US" sz="1403" b="1" i="0" spc="0" baseline="0" dirty="0">
                  <a:solidFill>
                    <a:srgbClr val="7030A0"/>
                  </a:solidFill>
                </a:rPr>
                <a:t>pending</a:t>
              </a:r>
            </a:p>
          </p:txBody>
        </p:sp>
        <p:sp>
          <p:nvSpPr>
            <p:cNvPr id="556" name="Rectangle 19493"/>
            <p:cNvSpPr/>
            <p:nvPr/>
          </p:nvSpPr>
          <p:spPr>
            <a:xfrm>
              <a:off x="6082627" y="3018290"/>
              <a:ext cx="501099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7030A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7030A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7030A0"/>
                  </a:solidFill>
                </a:rPr>
                <a:t>78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302230" y="948160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58" name="Rectangle 16211"/>
            <p:cNvSpPr/>
            <p:nvPr/>
          </p:nvSpPr>
          <p:spPr>
            <a:xfrm>
              <a:off x="3865968" y="1196026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310520" y="3702430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60" name="Rectangle 16211"/>
            <p:cNvSpPr/>
            <p:nvPr/>
          </p:nvSpPr>
          <p:spPr>
            <a:xfrm>
              <a:off x="3874258" y="3950296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87460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257" y="35606"/>
            <a:ext cx="8621486" cy="864000"/>
          </a:xfrm>
        </p:spPr>
        <p:txBody>
          <a:bodyPr/>
          <a:lstStyle/>
          <a:p>
            <a:r>
              <a:rPr lang="en-US" altLang="ko-KR" dirty="0"/>
              <a:t>EOI Subject To </a:t>
            </a:r>
            <a:r>
              <a:rPr lang="en-US" altLang="ko-KR" dirty="0" smtClean="0"/>
              <a:t>IER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8887" y="753957"/>
            <a:ext cx="8426225" cy="5723462"/>
            <a:chOff x="142875" y="807024"/>
            <a:chExt cx="8426225" cy="5723462"/>
          </a:xfrm>
        </p:grpSpPr>
        <p:sp>
          <p:nvSpPr>
            <p:cNvPr id="7" name="Freeform 19497"/>
            <p:cNvSpPr/>
            <p:nvPr/>
          </p:nvSpPr>
          <p:spPr>
            <a:xfrm>
              <a:off x="3810457" y="1219200"/>
              <a:ext cx="4114343" cy="2057400"/>
            </a:xfrm>
            <a:custGeom>
              <a:avLst/>
              <a:gdLst/>
              <a:ahLst/>
              <a:cxnLst/>
              <a:rect l="0" t="0" r="0" b="0"/>
              <a:pathLst>
                <a:path w="4114343" h="2057400">
                  <a:moveTo>
                    <a:pt x="0" y="0"/>
                  </a:moveTo>
                  <a:lnTo>
                    <a:pt x="4114343" y="0"/>
                  </a:lnTo>
                  <a:lnTo>
                    <a:pt x="4114343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EE9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498"/>
            <p:cNvSpPr/>
            <p:nvPr/>
          </p:nvSpPr>
          <p:spPr>
            <a:xfrm>
              <a:off x="5796660" y="14371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19499"/>
            <p:cNvSpPr/>
            <p:nvPr/>
          </p:nvSpPr>
          <p:spPr>
            <a:xfrm>
              <a:off x="444315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9500"/>
            <p:cNvSpPr/>
            <p:nvPr/>
          </p:nvSpPr>
          <p:spPr>
            <a:xfrm>
              <a:off x="454973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9501"/>
            <p:cNvSpPr/>
            <p:nvPr/>
          </p:nvSpPr>
          <p:spPr>
            <a:xfrm>
              <a:off x="4656328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9502"/>
            <p:cNvSpPr/>
            <p:nvPr/>
          </p:nvSpPr>
          <p:spPr>
            <a:xfrm>
              <a:off x="4762906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9503"/>
            <p:cNvSpPr/>
            <p:nvPr/>
          </p:nvSpPr>
          <p:spPr>
            <a:xfrm>
              <a:off x="486949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9504"/>
            <p:cNvSpPr/>
            <p:nvPr/>
          </p:nvSpPr>
          <p:spPr>
            <a:xfrm>
              <a:off x="4976075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9505"/>
            <p:cNvSpPr/>
            <p:nvPr/>
          </p:nvSpPr>
          <p:spPr>
            <a:xfrm>
              <a:off x="5082666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9506"/>
            <p:cNvSpPr/>
            <p:nvPr/>
          </p:nvSpPr>
          <p:spPr>
            <a:xfrm>
              <a:off x="5189245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9507"/>
            <p:cNvSpPr/>
            <p:nvPr/>
          </p:nvSpPr>
          <p:spPr>
            <a:xfrm>
              <a:off x="4443158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9508"/>
            <p:cNvSpPr/>
            <p:nvPr/>
          </p:nvSpPr>
          <p:spPr>
            <a:xfrm>
              <a:off x="4549737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9509"/>
            <p:cNvSpPr/>
            <p:nvPr/>
          </p:nvSpPr>
          <p:spPr>
            <a:xfrm>
              <a:off x="4656328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510"/>
            <p:cNvSpPr/>
            <p:nvPr/>
          </p:nvSpPr>
          <p:spPr>
            <a:xfrm>
              <a:off x="4762906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19511"/>
            <p:cNvSpPr/>
            <p:nvPr/>
          </p:nvSpPr>
          <p:spPr>
            <a:xfrm>
              <a:off x="4869497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19512"/>
            <p:cNvSpPr/>
            <p:nvPr/>
          </p:nvSpPr>
          <p:spPr>
            <a:xfrm>
              <a:off x="4976075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19513"/>
            <p:cNvSpPr/>
            <p:nvPr/>
          </p:nvSpPr>
          <p:spPr>
            <a:xfrm>
              <a:off x="5082666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19514"/>
            <p:cNvSpPr/>
            <p:nvPr/>
          </p:nvSpPr>
          <p:spPr>
            <a:xfrm>
              <a:off x="5189245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9515"/>
            <p:cNvSpPr/>
            <p:nvPr/>
          </p:nvSpPr>
          <p:spPr>
            <a:xfrm>
              <a:off x="444315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19516"/>
            <p:cNvSpPr/>
            <p:nvPr/>
          </p:nvSpPr>
          <p:spPr>
            <a:xfrm>
              <a:off x="454973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19517"/>
            <p:cNvSpPr/>
            <p:nvPr/>
          </p:nvSpPr>
          <p:spPr>
            <a:xfrm>
              <a:off x="4656328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9518"/>
            <p:cNvSpPr/>
            <p:nvPr/>
          </p:nvSpPr>
          <p:spPr>
            <a:xfrm>
              <a:off x="4762906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19519"/>
            <p:cNvSpPr/>
            <p:nvPr/>
          </p:nvSpPr>
          <p:spPr>
            <a:xfrm>
              <a:off x="486949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19520"/>
            <p:cNvSpPr/>
            <p:nvPr/>
          </p:nvSpPr>
          <p:spPr>
            <a:xfrm>
              <a:off x="4976075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9521"/>
            <p:cNvSpPr/>
            <p:nvPr/>
          </p:nvSpPr>
          <p:spPr>
            <a:xfrm>
              <a:off x="5082666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19522"/>
            <p:cNvSpPr/>
            <p:nvPr/>
          </p:nvSpPr>
          <p:spPr>
            <a:xfrm>
              <a:off x="5189245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19523"/>
            <p:cNvSpPr/>
            <p:nvPr/>
          </p:nvSpPr>
          <p:spPr>
            <a:xfrm>
              <a:off x="4443158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19524"/>
            <p:cNvSpPr/>
            <p:nvPr/>
          </p:nvSpPr>
          <p:spPr>
            <a:xfrm>
              <a:off x="4549737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19525"/>
            <p:cNvSpPr/>
            <p:nvPr/>
          </p:nvSpPr>
          <p:spPr>
            <a:xfrm>
              <a:off x="4656328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19526"/>
            <p:cNvSpPr/>
            <p:nvPr/>
          </p:nvSpPr>
          <p:spPr>
            <a:xfrm>
              <a:off x="4762906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19527"/>
            <p:cNvSpPr/>
            <p:nvPr/>
          </p:nvSpPr>
          <p:spPr>
            <a:xfrm>
              <a:off x="4869497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9528"/>
            <p:cNvSpPr/>
            <p:nvPr/>
          </p:nvSpPr>
          <p:spPr>
            <a:xfrm>
              <a:off x="4976075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19529"/>
            <p:cNvSpPr/>
            <p:nvPr/>
          </p:nvSpPr>
          <p:spPr>
            <a:xfrm>
              <a:off x="5082666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19530"/>
            <p:cNvSpPr/>
            <p:nvPr/>
          </p:nvSpPr>
          <p:spPr>
            <a:xfrm>
              <a:off x="5189245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19531"/>
            <p:cNvSpPr/>
            <p:nvPr/>
          </p:nvSpPr>
          <p:spPr>
            <a:xfrm>
              <a:off x="4443158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19532"/>
            <p:cNvSpPr/>
            <p:nvPr/>
          </p:nvSpPr>
          <p:spPr>
            <a:xfrm>
              <a:off x="4549737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19533"/>
            <p:cNvSpPr/>
            <p:nvPr/>
          </p:nvSpPr>
          <p:spPr>
            <a:xfrm>
              <a:off x="4656328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19534"/>
            <p:cNvSpPr/>
            <p:nvPr/>
          </p:nvSpPr>
          <p:spPr>
            <a:xfrm>
              <a:off x="4762906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19535"/>
            <p:cNvSpPr/>
            <p:nvPr/>
          </p:nvSpPr>
          <p:spPr>
            <a:xfrm>
              <a:off x="4869497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19536"/>
            <p:cNvSpPr/>
            <p:nvPr/>
          </p:nvSpPr>
          <p:spPr>
            <a:xfrm>
              <a:off x="4976075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19537"/>
            <p:cNvSpPr/>
            <p:nvPr/>
          </p:nvSpPr>
          <p:spPr>
            <a:xfrm>
              <a:off x="5082666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19538"/>
            <p:cNvSpPr/>
            <p:nvPr/>
          </p:nvSpPr>
          <p:spPr>
            <a:xfrm>
              <a:off x="5189245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19539"/>
            <p:cNvSpPr/>
            <p:nvPr/>
          </p:nvSpPr>
          <p:spPr>
            <a:xfrm>
              <a:off x="4443158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19540"/>
            <p:cNvSpPr/>
            <p:nvPr/>
          </p:nvSpPr>
          <p:spPr>
            <a:xfrm>
              <a:off x="4549737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19541"/>
            <p:cNvSpPr/>
            <p:nvPr/>
          </p:nvSpPr>
          <p:spPr>
            <a:xfrm>
              <a:off x="4656328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19542"/>
            <p:cNvSpPr/>
            <p:nvPr/>
          </p:nvSpPr>
          <p:spPr>
            <a:xfrm>
              <a:off x="4762906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19543"/>
            <p:cNvSpPr/>
            <p:nvPr/>
          </p:nvSpPr>
          <p:spPr>
            <a:xfrm>
              <a:off x="4869497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19544"/>
            <p:cNvSpPr/>
            <p:nvPr/>
          </p:nvSpPr>
          <p:spPr>
            <a:xfrm>
              <a:off x="4976075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19545"/>
            <p:cNvSpPr/>
            <p:nvPr/>
          </p:nvSpPr>
          <p:spPr>
            <a:xfrm>
              <a:off x="5082666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19546"/>
            <p:cNvSpPr/>
            <p:nvPr/>
          </p:nvSpPr>
          <p:spPr>
            <a:xfrm>
              <a:off x="5189245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19547"/>
            <p:cNvSpPr/>
            <p:nvPr/>
          </p:nvSpPr>
          <p:spPr>
            <a:xfrm>
              <a:off x="4443158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19548"/>
            <p:cNvSpPr/>
            <p:nvPr/>
          </p:nvSpPr>
          <p:spPr>
            <a:xfrm>
              <a:off x="4549737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19549"/>
            <p:cNvSpPr/>
            <p:nvPr/>
          </p:nvSpPr>
          <p:spPr>
            <a:xfrm>
              <a:off x="4656328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19550"/>
            <p:cNvSpPr/>
            <p:nvPr/>
          </p:nvSpPr>
          <p:spPr>
            <a:xfrm>
              <a:off x="4762906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19551"/>
            <p:cNvSpPr/>
            <p:nvPr/>
          </p:nvSpPr>
          <p:spPr>
            <a:xfrm>
              <a:off x="4869497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19552"/>
            <p:cNvSpPr/>
            <p:nvPr/>
          </p:nvSpPr>
          <p:spPr>
            <a:xfrm>
              <a:off x="4976075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19553"/>
            <p:cNvSpPr/>
            <p:nvPr/>
          </p:nvSpPr>
          <p:spPr>
            <a:xfrm>
              <a:off x="5082666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19554"/>
            <p:cNvSpPr/>
            <p:nvPr/>
          </p:nvSpPr>
          <p:spPr>
            <a:xfrm>
              <a:off x="5189245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19555"/>
            <p:cNvSpPr/>
            <p:nvPr/>
          </p:nvSpPr>
          <p:spPr>
            <a:xfrm>
              <a:off x="4443158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19556"/>
            <p:cNvSpPr/>
            <p:nvPr/>
          </p:nvSpPr>
          <p:spPr>
            <a:xfrm>
              <a:off x="4549737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19557"/>
            <p:cNvSpPr/>
            <p:nvPr/>
          </p:nvSpPr>
          <p:spPr>
            <a:xfrm>
              <a:off x="4656328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19558"/>
            <p:cNvSpPr/>
            <p:nvPr/>
          </p:nvSpPr>
          <p:spPr>
            <a:xfrm>
              <a:off x="4762906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19559"/>
            <p:cNvSpPr/>
            <p:nvPr/>
          </p:nvSpPr>
          <p:spPr>
            <a:xfrm>
              <a:off x="4869497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19560"/>
            <p:cNvSpPr/>
            <p:nvPr/>
          </p:nvSpPr>
          <p:spPr>
            <a:xfrm>
              <a:off x="4976075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19561"/>
            <p:cNvSpPr/>
            <p:nvPr/>
          </p:nvSpPr>
          <p:spPr>
            <a:xfrm>
              <a:off x="5082666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19562"/>
            <p:cNvSpPr/>
            <p:nvPr/>
          </p:nvSpPr>
          <p:spPr>
            <a:xfrm>
              <a:off x="5189245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19563"/>
            <p:cNvSpPr/>
            <p:nvPr/>
          </p:nvSpPr>
          <p:spPr>
            <a:xfrm>
              <a:off x="5295823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19564"/>
            <p:cNvSpPr/>
            <p:nvPr/>
          </p:nvSpPr>
          <p:spPr>
            <a:xfrm>
              <a:off x="5402414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19565"/>
            <p:cNvSpPr/>
            <p:nvPr/>
          </p:nvSpPr>
          <p:spPr>
            <a:xfrm>
              <a:off x="550899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19566"/>
            <p:cNvSpPr/>
            <p:nvPr/>
          </p:nvSpPr>
          <p:spPr>
            <a:xfrm>
              <a:off x="5615584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19567"/>
            <p:cNvSpPr/>
            <p:nvPr/>
          </p:nvSpPr>
          <p:spPr>
            <a:xfrm>
              <a:off x="5722162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19568"/>
            <p:cNvSpPr/>
            <p:nvPr/>
          </p:nvSpPr>
          <p:spPr>
            <a:xfrm>
              <a:off x="5828753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19569"/>
            <p:cNvSpPr/>
            <p:nvPr/>
          </p:nvSpPr>
          <p:spPr>
            <a:xfrm>
              <a:off x="5935332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19570"/>
            <p:cNvSpPr/>
            <p:nvPr/>
          </p:nvSpPr>
          <p:spPr>
            <a:xfrm>
              <a:off x="604192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19571"/>
            <p:cNvSpPr/>
            <p:nvPr/>
          </p:nvSpPr>
          <p:spPr>
            <a:xfrm>
              <a:off x="5295823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19572"/>
            <p:cNvSpPr/>
            <p:nvPr/>
          </p:nvSpPr>
          <p:spPr>
            <a:xfrm>
              <a:off x="5402414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19573"/>
            <p:cNvSpPr/>
            <p:nvPr/>
          </p:nvSpPr>
          <p:spPr>
            <a:xfrm>
              <a:off x="550899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19574"/>
            <p:cNvSpPr/>
            <p:nvPr/>
          </p:nvSpPr>
          <p:spPr>
            <a:xfrm>
              <a:off x="5615584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19575"/>
            <p:cNvSpPr/>
            <p:nvPr/>
          </p:nvSpPr>
          <p:spPr>
            <a:xfrm>
              <a:off x="5722162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19576"/>
            <p:cNvSpPr/>
            <p:nvPr/>
          </p:nvSpPr>
          <p:spPr>
            <a:xfrm>
              <a:off x="5828753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Freeform 19577"/>
            <p:cNvSpPr/>
            <p:nvPr/>
          </p:nvSpPr>
          <p:spPr>
            <a:xfrm>
              <a:off x="5935332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Freeform 19578"/>
            <p:cNvSpPr/>
            <p:nvPr/>
          </p:nvSpPr>
          <p:spPr>
            <a:xfrm>
              <a:off x="604192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19579"/>
            <p:cNvSpPr/>
            <p:nvPr/>
          </p:nvSpPr>
          <p:spPr>
            <a:xfrm>
              <a:off x="5295823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19580"/>
            <p:cNvSpPr/>
            <p:nvPr/>
          </p:nvSpPr>
          <p:spPr>
            <a:xfrm>
              <a:off x="5402414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Freeform 19581"/>
            <p:cNvSpPr/>
            <p:nvPr/>
          </p:nvSpPr>
          <p:spPr>
            <a:xfrm>
              <a:off x="550899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19582"/>
            <p:cNvSpPr/>
            <p:nvPr/>
          </p:nvSpPr>
          <p:spPr>
            <a:xfrm>
              <a:off x="5615584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Freeform 19583"/>
            <p:cNvSpPr/>
            <p:nvPr/>
          </p:nvSpPr>
          <p:spPr>
            <a:xfrm>
              <a:off x="5722162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Freeform 19584"/>
            <p:cNvSpPr/>
            <p:nvPr/>
          </p:nvSpPr>
          <p:spPr>
            <a:xfrm>
              <a:off x="5828753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19585"/>
            <p:cNvSpPr/>
            <p:nvPr/>
          </p:nvSpPr>
          <p:spPr>
            <a:xfrm>
              <a:off x="5935332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Freeform 19586"/>
            <p:cNvSpPr/>
            <p:nvPr/>
          </p:nvSpPr>
          <p:spPr>
            <a:xfrm>
              <a:off x="604192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19587"/>
            <p:cNvSpPr/>
            <p:nvPr/>
          </p:nvSpPr>
          <p:spPr>
            <a:xfrm>
              <a:off x="5295823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Freeform 19588"/>
            <p:cNvSpPr/>
            <p:nvPr/>
          </p:nvSpPr>
          <p:spPr>
            <a:xfrm>
              <a:off x="5402414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19589"/>
            <p:cNvSpPr/>
            <p:nvPr/>
          </p:nvSpPr>
          <p:spPr>
            <a:xfrm>
              <a:off x="550899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Freeform 19590"/>
            <p:cNvSpPr/>
            <p:nvPr/>
          </p:nvSpPr>
          <p:spPr>
            <a:xfrm>
              <a:off x="5615584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Freeform 19591"/>
            <p:cNvSpPr/>
            <p:nvPr/>
          </p:nvSpPr>
          <p:spPr>
            <a:xfrm>
              <a:off x="5722162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Freeform 19592"/>
            <p:cNvSpPr/>
            <p:nvPr/>
          </p:nvSpPr>
          <p:spPr>
            <a:xfrm>
              <a:off x="5828753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Freeform 19593"/>
            <p:cNvSpPr/>
            <p:nvPr/>
          </p:nvSpPr>
          <p:spPr>
            <a:xfrm>
              <a:off x="5935332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Freeform 19594"/>
            <p:cNvSpPr/>
            <p:nvPr/>
          </p:nvSpPr>
          <p:spPr>
            <a:xfrm>
              <a:off x="604192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Freeform 19595"/>
            <p:cNvSpPr/>
            <p:nvPr/>
          </p:nvSpPr>
          <p:spPr>
            <a:xfrm>
              <a:off x="5295823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Freeform 19596"/>
            <p:cNvSpPr/>
            <p:nvPr/>
          </p:nvSpPr>
          <p:spPr>
            <a:xfrm>
              <a:off x="5402414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Freeform 19597"/>
            <p:cNvSpPr/>
            <p:nvPr/>
          </p:nvSpPr>
          <p:spPr>
            <a:xfrm>
              <a:off x="550899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Freeform 19598"/>
            <p:cNvSpPr/>
            <p:nvPr/>
          </p:nvSpPr>
          <p:spPr>
            <a:xfrm>
              <a:off x="5615584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Freeform 19599"/>
            <p:cNvSpPr/>
            <p:nvPr/>
          </p:nvSpPr>
          <p:spPr>
            <a:xfrm>
              <a:off x="5722162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Freeform 19600"/>
            <p:cNvSpPr/>
            <p:nvPr/>
          </p:nvSpPr>
          <p:spPr>
            <a:xfrm>
              <a:off x="5828753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Freeform 19601"/>
            <p:cNvSpPr/>
            <p:nvPr/>
          </p:nvSpPr>
          <p:spPr>
            <a:xfrm>
              <a:off x="5935332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Freeform 19602"/>
            <p:cNvSpPr/>
            <p:nvPr/>
          </p:nvSpPr>
          <p:spPr>
            <a:xfrm>
              <a:off x="604192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Freeform 19603"/>
            <p:cNvSpPr/>
            <p:nvPr/>
          </p:nvSpPr>
          <p:spPr>
            <a:xfrm>
              <a:off x="5295823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Freeform 19604"/>
            <p:cNvSpPr/>
            <p:nvPr/>
          </p:nvSpPr>
          <p:spPr>
            <a:xfrm>
              <a:off x="5402414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Freeform 19605"/>
            <p:cNvSpPr/>
            <p:nvPr/>
          </p:nvSpPr>
          <p:spPr>
            <a:xfrm>
              <a:off x="550899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Freeform 19606"/>
            <p:cNvSpPr/>
            <p:nvPr/>
          </p:nvSpPr>
          <p:spPr>
            <a:xfrm>
              <a:off x="5615584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Freeform 19607"/>
            <p:cNvSpPr/>
            <p:nvPr/>
          </p:nvSpPr>
          <p:spPr>
            <a:xfrm>
              <a:off x="5722162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Freeform 19608"/>
            <p:cNvSpPr/>
            <p:nvPr/>
          </p:nvSpPr>
          <p:spPr>
            <a:xfrm>
              <a:off x="5828753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Freeform 19609"/>
            <p:cNvSpPr/>
            <p:nvPr/>
          </p:nvSpPr>
          <p:spPr>
            <a:xfrm>
              <a:off x="5935332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Freeform 19610"/>
            <p:cNvSpPr/>
            <p:nvPr/>
          </p:nvSpPr>
          <p:spPr>
            <a:xfrm>
              <a:off x="604192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Freeform 19611"/>
            <p:cNvSpPr/>
            <p:nvPr/>
          </p:nvSpPr>
          <p:spPr>
            <a:xfrm>
              <a:off x="5295823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19612"/>
            <p:cNvSpPr/>
            <p:nvPr/>
          </p:nvSpPr>
          <p:spPr>
            <a:xfrm>
              <a:off x="5402414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Freeform 19613"/>
            <p:cNvSpPr/>
            <p:nvPr/>
          </p:nvSpPr>
          <p:spPr>
            <a:xfrm>
              <a:off x="550899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Freeform 19614"/>
            <p:cNvSpPr/>
            <p:nvPr/>
          </p:nvSpPr>
          <p:spPr>
            <a:xfrm>
              <a:off x="5615584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Freeform 19615"/>
            <p:cNvSpPr/>
            <p:nvPr/>
          </p:nvSpPr>
          <p:spPr>
            <a:xfrm>
              <a:off x="5722162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Freeform 19616"/>
            <p:cNvSpPr/>
            <p:nvPr/>
          </p:nvSpPr>
          <p:spPr>
            <a:xfrm>
              <a:off x="5828753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19617"/>
            <p:cNvSpPr/>
            <p:nvPr/>
          </p:nvSpPr>
          <p:spPr>
            <a:xfrm>
              <a:off x="5935332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Freeform 19618"/>
            <p:cNvSpPr/>
            <p:nvPr/>
          </p:nvSpPr>
          <p:spPr>
            <a:xfrm>
              <a:off x="604192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Freeform 19619"/>
            <p:cNvSpPr/>
            <p:nvPr/>
          </p:nvSpPr>
          <p:spPr>
            <a:xfrm>
              <a:off x="5295823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19620"/>
            <p:cNvSpPr/>
            <p:nvPr/>
          </p:nvSpPr>
          <p:spPr>
            <a:xfrm>
              <a:off x="5402414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Freeform 19621"/>
            <p:cNvSpPr/>
            <p:nvPr/>
          </p:nvSpPr>
          <p:spPr>
            <a:xfrm>
              <a:off x="550899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19622"/>
            <p:cNvSpPr/>
            <p:nvPr/>
          </p:nvSpPr>
          <p:spPr>
            <a:xfrm>
              <a:off x="5615584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Freeform 19623"/>
            <p:cNvSpPr/>
            <p:nvPr/>
          </p:nvSpPr>
          <p:spPr>
            <a:xfrm>
              <a:off x="5722162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Freeform 19624"/>
            <p:cNvSpPr/>
            <p:nvPr/>
          </p:nvSpPr>
          <p:spPr>
            <a:xfrm>
              <a:off x="5828753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Freeform 19625"/>
            <p:cNvSpPr/>
            <p:nvPr/>
          </p:nvSpPr>
          <p:spPr>
            <a:xfrm>
              <a:off x="5935332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19626"/>
            <p:cNvSpPr/>
            <p:nvPr/>
          </p:nvSpPr>
          <p:spPr>
            <a:xfrm>
              <a:off x="604192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19627"/>
            <p:cNvSpPr/>
            <p:nvPr/>
          </p:nvSpPr>
          <p:spPr>
            <a:xfrm>
              <a:off x="6148501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Freeform 19628"/>
            <p:cNvSpPr/>
            <p:nvPr/>
          </p:nvSpPr>
          <p:spPr>
            <a:xfrm>
              <a:off x="6255093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Freeform 19629"/>
            <p:cNvSpPr/>
            <p:nvPr/>
          </p:nvSpPr>
          <p:spPr>
            <a:xfrm>
              <a:off x="6361671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Freeform 19630"/>
            <p:cNvSpPr/>
            <p:nvPr/>
          </p:nvSpPr>
          <p:spPr>
            <a:xfrm>
              <a:off x="6468262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Freeform 19631"/>
            <p:cNvSpPr/>
            <p:nvPr/>
          </p:nvSpPr>
          <p:spPr>
            <a:xfrm>
              <a:off x="6574840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19632"/>
            <p:cNvSpPr/>
            <p:nvPr/>
          </p:nvSpPr>
          <p:spPr>
            <a:xfrm>
              <a:off x="6681419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19633"/>
            <p:cNvSpPr/>
            <p:nvPr/>
          </p:nvSpPr>
          <p:spPr>
            <a:xfrm>
              <a:off x="6788010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Freeform 19634"/>
            <p:cNvSpPr/>
            <p:nvPr/>
          </p:nvSpPr>
          <p:spPr>
            <a:xfrm>
              <a:off x="6894588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Freeform 19635"/>
            <p:cNvSpPr/>
            <p:nvPr/>
          </p:nvSpPr>
          <p:spPr>
            <a:xfrm>
              <a:off x="6148501" y="166185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Freeform 19636"/>
            <p:cNvSpPr/>
            <p:nvPr/>
          </p:nvSpPr>
          <p:spPr>
            <a:xfrm>
              <a:off x="6255093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19637"/>
            <p:cNvSpPr/>
            <p:nvPr/>
          </p:nvSpPr>
          <p:spPr>
            <a:xfrm>
              <a:off x="6361671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19638"/>
            <p:cNvSpPr/>
            <p:nvPr/>
          </p:nvSpPr>
          <p:spPr>
            <a:xfrm>
              <a:off x="6468262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Freeform 19639"/>
            <p:cNvSpPr/>
            <p:nvPr/>
          </p:nvSpPr>
          <p:spPr>
            <a:xfrm>
              <a:off x="6574840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Freeform 19640"/>
            <p:cNvSpPr/>
            <p:nvPr/>
          </p:nvSpPr>
          <p:spPr>
            <a:xfrm>
              <a:off x="6681419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Freeform 19641"/>
            <p:cNvSpPr/>
            <p:nvPr/>
          </p:nvSpPr>
          <p:spPr>
            <a:xfrm>
              <a:off x="6788010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19642"/>
            <p:cNvSpPr/>
            <p:nvPr/>
          </p:nvSpPr>
          <p:spPr>
            <a:xfrm>
              <a:off x="6894588" y="166185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Freeform 19643"/>
            <p:cNvSpPr/>
            <p:nvPr/>
          </p:nvSpPr>
          <p:spPr>
            <a:xfrm>
              <a:off x="6148501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Freeform 19644"/>
            <p:cNvSpPr/>
            <p:nvPr/>
          </p:nvSpPr>
          <p:spPr>
            <a:xfrm>
              <a:off x="6255093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Freeform 19645"/>
            <p:cNvSpPr/>
            <p:nvPr/>
          </p:nvSpPr>
          <p:spPr>
            <a:xfrm>
              <a:off x="6361671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Freeform 19646"/>
            <p:cNvSpPr/>
            <p:nvPr/>
          </p:nvSpPr>
          <p:spPr>
            <a:xfrm>
              <a:off x="6468262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19647"/>
            <p:cNvSpPr/>
            <p:nvPr/>
          </p:nvSpPr>
          <p:spPr>
            <a:xfrm>
              <a:off x="6574840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Freeform 19648"/>
            <p:cNvSpPr/>
            <p:nvPr/>
          </p:nvSpPr>
          <p:spPr>
            <a:xfrm>
              <a:off x="6681419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Freeform 19649"/>
            <p:cNvSpPr/>
            <p:nvPr/>
          </p:nvSpPr>
          <p:spPr>
            <a:xfrm>
              <a:off x="6788010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Freeform 19650"/>
            <p:cNvSpPr/>
            <p:nvPr/>
          </p:nvSpPr>
          <p:spPr>
            <a:xfrm>
              <a:off x="6894588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Freeform 19651"/>
            <p:cNvSpPr/>
            <p:nvPr/>
          </p:nvSpPr>
          <p:spPr>
            <a:xfrm>
              <a:off x="6148501" y="210144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19652"/>
            <p:cNvSpPr/>
            <p:nvPr/>
          </p:nvSpPr>
          <p:spPr>
            <a:xfrm>
              <a:off x="6255093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Freeform 19653"/>
            <p:cNvSpPr/>
            <p:nvPr/>
          </p:nvSpPr>
          <p:spPr>
            <a:xfrm>
              <a:off x="6361671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Freeform 19654"/>
            <p:cNvSpPr/>
            <p:nvPr/>
          </p:nvSpPr>
          <p:spPr>
            <a:xfrm>
              <a:off x="6468262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Freeform 19655"/>
            <p:cNvSpPr/>
            <p:nvPr/>
          </p:nvSpPr>
          <p:spPr>
            <a:xfrm>
              <a:off x="6574840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Freeform 19656"/>
            <p:cNvSpPr/>
            <p:nvPr/>
          </p:nvSpPr>
          <p:spPr>
            <a:xfrm>
              <a:off x="6681419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19657"/>
            <p:cNvSpPr/>
            <p:nvPr/>
          </p:nvSpPr>
          <p:spPr>
            <a:xfrm>
              <a:off x="6788010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Freeform 19658"/>
            <p:cNvSpPr/>
            <p:nvPr/>
          </p:nvSpPr>
          <p:spPr>
            <a:xfrm>
              <a:off x="6894588" y="210144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Freeform 19659"/>
            <p:cNvSpPr/>
            <p:nvPr/>
          </p:nvSpPr>
          <p:spPr>
            <a:xfrm>
              <a:off x="6148501" y="2321243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Freeform 19660"/>
            <p:cNvSpPr/>
            <p:nvPr/>
          </p:nvSpPr>
          <p:spPr>
            <a:xfrm>
              <a:off x="6255093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Freeform 19661"/>
            <p:cNvSpPr/>
            <p:nvPr/>
          </p:nvSpPr>
          <p:spPr>
            <a:xfrm>
              <a:off x="6361671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19662"/>
            <p:cNvSpPr/>
            <p:nvPr/>
          </p:nvSpPr>
          <p:spPr>
            <a:xfrm>
              <a:off x="6468262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Freeform 19663"/>
            <p:cNvSpPr/>
            <p:nvPr/>
          </p:nvSpPr>
          <p:spPr>
            <a:xfrm>
              <a:off x="6574840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Freeform 19664"/>
            <p:cNvSpPr/>
            <p:nvPr/>
          </p:nvSpPr>
          <p:spPr>
            <a:xfrm>
              <a:off x="6681419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Freeform 19665"/>
            <p:cNvSpPr/>
            <p:nvPr/>
          </p:nvSpPr>
          <p:spPr>
            <a:xfrm>
              <a:off x="6788010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Freeform 19666"/>
            <p:cNvSpPr/>
            <p:nvPr/>
          </p:nvSpPr>
          <p:spPr>
            <a:xfrm>
              <a:off x="6894588" y="2321243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19667"/>
            <p:cNvSpPr/>
            <p:nvPr/>
          </p:nvSpPr>
          <p:spPr>
            <a:xfrm>
              <a:off x="6148501" y="2541029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Freeform 19668"/>
            <p:cNvSpPr/>
            <p:nvPr/>
          </p:nvSpPr>
          <p:spPr>
            <a:xfrm>
              <a:off x="6255093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Freeform 19669"/>
            <p:cNvSpPr/>
            <p:nvPr/>
          </p:nvSpPr>
          <p:spPr>
            <a:xfrm>
              <a:off x="6361671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0" name="Freeform 19670"/>
            <p:cNvSpPr/>
            <p:nvPr/>
          </p:nvSpPr>
          <p:spPr>
            <a:xfrm>
              <a:off x="6468262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Freeform 19671"/>
            <p:cNvSpPr/>
            <p:nvPr/>
          </p:nvSpPr>
          <p:spPr>
            <a:xfrm>
              <a:off x="6574840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19672"/>
            <p:cNvSpPr/>
            <p:nvPr/>
          </p:nvSpPr>
          <p:spPr>
            <a:xfrm>
              <a:off x="6681419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Freeform 19673"/>
            <p:cNvSpPr/>
            <p:nvPr/>
          </p:nvSpPr>
          <p:spPr>
            <a:xfrm>
              <a:off x="6788010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" name="Freeform 19674"/>
            <p:cNvSpPr/>
            <p:nvPr/>
          </p:nvSpPr>
          <p:spPr>
            <a:xfrm>
              <a:off x="6894588" y="2541029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Freeform 19675"/>
            <p:cNvSpPr/>
            <p:nvPr/>
          </p:nvSpPr>
          <p:spPr>
            <a:xfrm>
              <a:off x="6148501" y="2760828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Freeform 19676"/>
            <p:cNvSpPr/>
            <p:nvPr/>
          </p:nvSpPr>
          <p:spPr>
            <a:xfrm>
              <a:off x="6255093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19677"/>
            <p:cNvSpPr/>
            <p:nvPr/>
          </p:nvSpPr>
          <p:spPr>
            <a:xfrm>
              <a:off x="6361671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Freeform 19678"/>
            <p:cNvSpPr/>
            <p:nvPr/>
          </p:nvSpPr>
          <p:spPr>
            <a:xfrm>
              <a:off x="6468262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Freeform 19679"/>
            <p:cNvSpPr/>
            <p:nvPr/>
          </p:nvSpPr>
          <p:spPr>
            <a:xfrm>
              <a:off x="6574840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Freeform 19680"/>
            <p:cNvSpPr/>
            <p:nvPr/>
          </p:nvSpPr>
          <p:spPr>
            <a:xfrm>
              <a:off x="6681419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Freeform 19681"/>
            <p:cNvSpPr/>
            <p:nvPr/>
          </p:nvSpPr>
          <p:spPr>
            <a:xfrm>
              <a:off x="6788010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19682"/>
            <p:cNvSpPr/>
            <p:nvPr/>
          </p:nvSpPr>
          <p:spPr>
            <a:xfrm>
              <a:off x="6894588" y="2760828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Freeform 19683"/>
            <p:cNvSpPr/>
            <p:nvPr/>
          </p:nvSpPr>
          <p:spPr>
            <a:xfrm>
              <a:off x="6148501" y="2980614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Freeform 19684"/>
            <p:cNvSpPr/>
            <p:nvPr/>
          </p:nvSpPr>
          <p:spPr>
            <a:xfrm>
              <a:off x="6255093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Freeform 19685"/>
            <p:cNvSpPr/>
            <p:nvPr/>
          </p:nvSpPr>
          <p:spPr>
            <a:xfrm>
              <a:off x="6361671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Freeform 19686"/>
            <p:cNvSpPr/>
            <p:nvPr/>
          </p:nvSpPr>
          <p:spPr>
            <a:xfrm>
              <a:off x="6468262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Freeform 19687"/>
            <p:cNvSpPr/>
            <p:nvPr/>
          </p:nvSpPr>
          <p:spPr>
            <a:xfrm>
              <a:off x="6574840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Freeform 19688"/>
            <p:cNvSpPr/>
            <p:nvPr/>
          </p:nvSpPr>
          <p:spPr>
            <a:xfrm>
              <a:off x="6681419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Freeform 19689"/>
            <p:cNvSpPr/>
            <p:nvPr/>
          </p:nvSpPr>
          <p:spPr>
            <a:xfrm>
              <a:off x="6788010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Freeform 19690"/>
            <p:cNvSpPr/>
            <p:nvPr/>
          </p:nvSpPr>
          <p:spPr>
            <a:xfrm>
              <a:off x="6894588" y="2980614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Freeform 19691"/>
            <p:cNvSpPr/>
            <p:nvPr/>
          </p:nvSpPr>
          <p:spPr>
            <a:xfrm>
              <a:off x="7001179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Freeform 19692"/>
            <p:cNvSpPr/>
            <p:nvPr/>
          </p:nvSpPr>
          <p:spPr>
            <a:xfrm>
              <a:off x="7107770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Freeform 19693"/>
            <p:cNvSpPr/>
            <p:nvPr/>
          </p:nvSpPr>
          <p:spPr>
            <a:xfrm>
              <a:off x="7214349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Freeform 19694"/>
            <p:cNvSpPr/>
            <p:nvPr/>
          </p:nvSpPr>
          <p:spPr>
            <a:xfrm>
              <a:off x="732092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Freeform 19695"/>
            <p:cNvSpPr/>
            <p:nvPr/>
          </p:nvSpPr>
          <p:spPr>
            <a:xfrm>
              <a:off x="742751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Freeform 19696"/>
            <p:cNvSpPr/>
            <p:nvPr/>
          </p:nvSpPr>
          <p:spPr>
            <a:xfrm>
              <a:off x="7534097" y="144206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Freeform 19697"/>
            <p:cNvSpPr/>
            <p:nvPr/>
          </p:nvSpPr>
          <p:spPr>
            <a:xfrm>
              <a:off x="7640688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" name="Freeform 19698"/>
            <p:cNvSpPr/>
            <p:nvPr/>
          </p:nvSpPr>
          <p:spPr>
            <a:xfrm>
              <a:off x="7747266" y="144206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Freeform 19699"/>
            <p:cNvSpPr/>
            <p:nvPr/>
          </p:nvSpPr>
          <p:spPr>
            <a:xfrm>
              <a:off x="7001179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Freeform 19700"/>
            <p:cNvSpPr/>
            <p:nvPr/>
          </p:nvSpPr>
          <p:spPr>
            <a:xfrm>
              <a:off x="7107770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Freeform 19701"/>
            <p:cNvSpPr/>
            <p:nvPr/>
          </p:nvSpPr>
          <p:spPr>
            <a:xfrm>
              <a:off x="7214349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Freeform 19702"/>
            <p:cNvSpPr/>
            <p:nvPr/>
          </p:nvSpPr>
          <p:spPr>
            <a:xfrm>
              <a:off x="732092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Freeform 19703"/>
            <p:cNvSpPr/>
            <p:nvPr/>
          </p:nvSpPr>
          <p:spPr>
            <a:xfrm>
              <a:off x="7427518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Freeform 19704"/>
            <p:cNvSpPr/>
            <p:nvPr/>
          </p:nvSpPr>
          <p:spPr>
            <a:xfrm>
              <a:off x="7534097" y="166184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5" name="Freeform 19705"/>
            <p:cNvSpPr/>
            <p:nvPr/>
          </p:nvSpPr>
          <p:spPr>
            <a:xfrm>
              <a:off x="7640688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Freeform 19706"/>
            <p:cNvSpPr/>
            <p:nvPr/>
          </p:nvSpPr>
          <p:spPr>
            <a:xfrm>
              <a:off x="7747266" y="166184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7" name="Freeform 19707"/>
            <p:cNvSpPr/>
            <p:nvPr/>
          </p:nvSpPr>
          <p:spPr>
            <a:xfrm>
              <a:off x="7001179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8" name="Freeform 19708"/>
            <p:cNvSpPr/>
            <p:nvPr/>
          </p:nvSpPr>
          <p:spPr>
            <a:xfrm>
              <a:off x="7107770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Freeform 19709"/>
            <p:cNvSpPr/>
            <p:nvPr/>
          </p:nvSpPr>
          <p:spPr>
            <a:xfrm>
              <a:off x="7214349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Freeform 19710"/>
            <p:cNvSpPr/>
            <p:nvPr/>
          </p:nvSpPr>
          <p:spPr>
            <a:xfrm>
              <a:off x="732092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1" name="Freeform 19711"/>
            <p:cNvSpPr/>
            <p:nvPr/>
          </p:nvSpPr>
          <p:spPr>
            <a:xfrm>
              <a:off x="742751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Freeform 19712"/>
            <p:cNvSpPr/>
            <p:nvPr/>
          </p:nvSpPr>
          <p:spPr>
            <a:xfrm>
              <a:off x="7534097" y="188164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Freeform 19713"/>
            <p:cNvSpPr/>
            <p:nvPr/>
          </p:nvSpPr>
          <p:spPr>
            <a:xfrm>
              <a:off x="7640688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4" name="Freeform 19714"/>
            <p:cNvSpPr/>
            <p:nvPr/>
          </p:nvSpPr>
          <p:spPr>
            <a:xfrm>
              <a:off x="7747266" y="188164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Freeform 19715"/>
            <p:cNvSpPr/>
            <p:nvPr/>
          </p:nvSpPr>
          <p:spPr>
            <a:xfrm>
              <a:off x="7001179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6" name="Freeform 19716"/>
            <p:cNvSpPr/>
            <p:nvPr/>
          </p:nvSpPr>
          <p:spPr>
            <a:xfrm>
              <a:off x="7107770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7" name="Freeform 19717"/>
            <p:cNvSpPr/>
            <p:nvPr/>
          </p:nvSpPr>
          <p:spPr>
            <a:xfrm>
              <a:off x="7214349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8" name="Freeform 19718"/>
            <p:cNvSpPr/>
            <p:nvPr/>
          </p:nvSpPr>
          <p:spPr>
            <a:xfrm>
              <a:off x="732092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Freeform 19719"/>
            <p:cNvSpPr/>
            <p:nvPr/>
          </p:nvSpPr>
          <p:spPr>
            <a:xfrm>
              <a:off x="7427518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0" name="Freeform 19720"/>
            <p:cNvSpPr/>
            <p:nvPr/>
          </p:nvSpPr>
          <p:spPr>
            <a:xfrm>
              <a:off x="7534097" y="210143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Freeform 19721"/>
            <p:cNvSpPr/>
            <p:nvPr/>
          </p:nvSpPr>
          <p:spPr>
            <a:xfrm>
              <a:off x="7640688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2" name="Freeform 19722"/>
            <p:cNvSpPr/>
            <p:nvPr/>
          </p:nvSpPr>
          <p:spPr>
            <a:xfrm>
              <a:off x="7747266" y="210143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Freeform 19723"/>
            <p:cNvSpPr/>
            <p:nvPr/>
          </p:nvSpPr>
          <p:spPr>
            <a:xfrm>
              <a:off x="7001179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Freeform 19724"/>
            <p:cNvSpPr/>
            <p:nvPr/>
          </p:nvSpPr>
          <p:spPr>
            <a:xfrm>
              <a:off x="7107770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5" name="Freeform 19725"/>
            <p:cNvSpPr/>
            <p:nvPr/>
          </p:nvSpPr>
          <p:spPr>
            <a:xfrm>
              <a:off x="7214349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19726"/>
            <p:cNvSpPr/>
            <p:nvPr/>
          </p:nvSpPr>
          <p:spPr>
            <a:xfrm>
              <a:off x="732092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7" name="Freeform 19727"/>
            <p:cNvSpPr/>
            <p:nvPr/>
          </p:nvSpPr>
          <p:spPr>
            <a:xfrm>
              <a:off x="7427518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8" name="Freeform 19728"/>
            <p:cNvSpPr/>
            <p:nvPr/>
          </p:nvSpPr>
          <p:spPr>
            <a:xfrm>
              <a:off x="7534097" y="2321230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Freeform 19729"/>
            <p:cNvSpPr/>
            <p:nvPr/>
          </p:nvSpPr>
          <p:spPr>
            <a:xfrm>
              <a:off x="7640688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Freeform 19730"/>
            <p:cNvSpPr/>
            <p:nvPr/>
          </p:nvSpPr>
          <p:spPr>
            <a:xfrm>
              <a:off x="7747266" y="2321230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1" name="Freeform 19731"/>
            <p:cNvSpPr/>
            <p:nvPr/>
          </p:nvSpPr>
          <p:spPr>
            <a:xfrm>
              <a:off x="7001179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2" name="Freeform 19732"/>
            <p:cNvSpPr/>
            <p:nvPr/>
          </p:nvSpPr>
          <p:spPr>
            <a:xfrm>
              <a:off x="7107758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3" name="Freeform 19733"/>
            <p:cNvSpPr/>
            <p:nvPr/>
          </p:nvSpPr>
          <p:spPr>
            <a:xfrm>
              <a:off x="7214349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4" name="Freeform 19734"/>
            <p:cNvSpPr/>
            <p:nvPr/>
          </p:nvSpPr>
          <p:spPr>
            <a:xfrm>
              <a:off x="732092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5" name="Freeform 19735"/>
            <p:cNvSpPr/>
            <p:nvPr/>
          </p:nvSpPr>
          <p:spPr>
            <a:xfrm>
              <a:off x="7427518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6" name="Freeform 19736"/>
            <p:cNvSpPr/>
            <p:nvPr/>
          </p:nvSpPr>
          <p:spPr>
            <a:xfrm>
              <a:off x="7534097" y="2541016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7" name="Freeform 19737"/>
            <p:cNvSpPr/>
            <p:nvPr/>
          </p:nvSpPr>
          <p:spPr>
            <a:xfrm>
              <a:off x="7640688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Freeform 19738"/>
            <p:cNvSpPr/>
            <p:nvPr/>
          </p:nvSpPr>
          <p:spPr>
            <a:xfrm>
              <a:off x="7747266" y="2541016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9" name="Freeform 19739"/>
            <p:cNvSpPr/>
            <p:nvPr/>
          </p:nvSpPr>
          <p:spPr>
            <a:xfrm>
              <a:off x="7001179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Freeform 19740"/>
            <p:cNvSpPr/>
            <p:nvPr/>
          </p:nvSpPr>
          <p:spPr>
            <a:xfrm>
              <a:off x="7107770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1" name="Freeform 19741"/>
            <p:cNvSpPr/>
            <p:nvPr/>
          </p:nvSpPr>
          <p:spPr>
            <a:xfrm>
              <a:off x="7214349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2" name="Freeform 19742"/>
            <p:cNvSpPr/>
            <p:nvPr/>
          </p:nvSpPr>
          <p:spPr>
            <a:xfrm>
              <a:off x="732092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3" name="Freeform 19743"/>
            <p:cNvSpPr/>
            <p:nvPr/>
          </p:nvSpPr>
          <p:spPr>
            <a:xfrm>
              <a:off x="7427518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4" name="Freeform 19744"/>
            <p:cNvSpPr/>
            <p:nvPr/>
          </p:nvSpPr>
          <p:spPr>
            <a:xfrm>
              <a:off x="7534097" y="2760815"/>
              <a:ext cx="106578" cy="219799"/>
            </a:xfrm>
            <a:custGeom>
              <a:avLst/>
              <a:gdLst/>
              <a:ahLst/>
              <a:cxnLst/>
              <a:rect l="0" t="0" r="0" b="0"/>
              <a:pathLst>
                <a:path w="106578" h="219799">
                  <a:moveTo>
                    <a:pt x="0" y="0"/>
                  </a:moveTo>
                  <a:lnTo>
                    <a:pt x="106578" y="0"/>
                  </a:lnTo>
                  <a:lnTo>
                    <a:pt x="106578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5" name="Freeform 19745"/>
            <p:cNvSpPr/>
            <p:nvPr/>
          </p:nvSpPr>
          <p:spPr>
            <a:xfrm>
              <a:off x="7640688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6" name="Freeform 19746"/>
            <p:cNvSpPr/>
            <p:nvPr/>
          </p:nvSpPr>
          <p:spPr>
            <a:xfrm>
              <a:off x="7747266" y="2760815"/>
              <a:ext cx="106579" cy="219799"/>
            </a:xfrm>
            <a:custGeom>
              <a:avLst/>
              <a:gdLst/>
              <a:ahLst/>
              <a:cxnLst/>
              <a:rect l="0" t="0" r="0" b="0"/>
              <a:pathLst>
                <a:path w="106579" h="219799">
                  <a:moveTo>
                    <a:pt x="0" y="0"/>
                  </a:moveTo>
                  <a:lnTo>
                    <a:pt x="106579" y="0"/>
                  </a:lnTo>
                  <a:lnTo>
                    <a:pt x="106579" y="219799"/>
                  </a:lnTo>
                  <a:lnTo>
                    <a:pt x="0" y="21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7" name="Freeform 19747"/>
            <p:cNvSpPr/>
            <p:nvPr/>
          </p:nvSpPr>
          <p:spPr>
            <a:xfrm>
              <a:off x="7001179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8" name="Freeform 19748"/>
            <p:cNvSpPr/>
            <p:nvPr/>
          </p:nvSpPr>
          <p:spPr>
            <a:xfrm>
              <a:off x="7107770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9" name="Freeform 19749"/>
            <p:cNvSpPr/>
            <p:nvPr/>
          </p:nvSpPr>
          <p:spPr>
            <a:xfrm>
              <a:off x="7214349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0" name="Freeform 19750"/>
            <p:cNvSpPr/>
            <p:nvPr/>
          </p:nvSpPr>
          <p:spPr>
            <a:xfrm>
              <a:off x="732092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1" name="Freeform 19751"/>
            <p:cNvSpPr/>
            <p:nvPr/>
          </p:nvSpPr>
          <p:spPr>
            <a:xfrm>
              <a:off x="7427518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2" name="Freeform 19752"/>
            <p:cNvSpPr/>
            <p:nvPr/>
          </p:nvSpPr>
          <p:spPr>
            <a:xfrm>
              <a:off x="7534097" y="2980602"/>
              <a:ext cx="106578" cy="219798"/>
            </a:xfrm>
            <a:custGeom>
              <a:avLst/>
              <a:gdLst/>
              <a:ahLst/>
              <a:cxnLst/>
              <a:rect l="0" t="0" r="0" b="0"/>
              <a:pathLst>
                <a:path w="106578" h="219798">
                  <a:moveTo>
                    <a:pt x="0" y="0"/>
                  </a:moveTo>
                  <a:lnTo>
                    <a:pt x="106578" y="0"/>
                  </a:lnTo>
                  <a:lnTo>
                    <a:pt x="106578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3" name="Freeform 19753"/>
            <p:cNvSpPr/>
            <p:nvPr/>
          </p:nvSpPr>
          <p:spPr>
            <a:xfrm>
              <a:off x="7640688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4" name="Freeform 19754"/>
            <p:cNvSpPr/>
            <p:nvPr/>
          </p:nvSpPr>
          <p:spPr>
            <a:xfrm>
              <a:off x="7747266" y="2980602"/>
              <a:ext cx="106579" cy="219798"/>
            </a:xfrm>
            <a:custGeom>
              <a:avLst/>
              <a:gdLst/>
              <a:ahLst/>
              <a:cxnLst/>
              <a:rect l="0" t="0" r="0" b="0"/>
              <a:pathLst>
                <a:path w="106579" h="219798">
                  <a:moveTo>
                    <a:pt x="0" y="0"/>
                  </a:moveTo>
                  <a:lnTo>
                    <a:pt x="106579" y="0"/>
                  </a:lnTo>
                  <a:lnTo>
                    <a:pt x="106579" y="219798"/>
                  </a:lnTo>
                  <a:lnTo>
                    <a:pt x="0" y="219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5" name="Freeform 19755"/>
            <p:cNvSpPr/>
            <p:nvPr/>
          </p:nvSpPr>
          <p:spPr>
            <a:xfrm>
              <a:off x="5295828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6" name="Freeform 19756"/>
            <p:cNvSpPr/>
            <p:nvPr/>
          </p:nvSpPr>
          <p:spPr>
            <a:xfrm>
              <a:off x="4443155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7" name="Freeform 19757"/>
            <p:cNvSpPr/>
            <p:nvPr/>
          </p:nvSpPr>
          <p:spPr>
            <a:xfrm>
              <a:off x="7001177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8" name="Freeform 19758"/>
            <p:cNvSpPr/>
            <p:nvPr/>
          </p:nvSpPr>
          <p:spPr>
            <a:xfrm>
              <a:off x="6148504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9" name="Freeform 19759"/>
            <p:cNvSpPr/>
            <p:nvPr/>
          </p:nvSpPr>
          <p:spPr>
            <a:xfrm>
              <a:off x="7853852" y="1260162"/>
              <a:ext cx="0" cy="181902"/>
            </a:xfrm>
            <a:custGeom>
              <a:avLst/>
              <a:gdLst/>
              <a:ahLst/>
              <a:cxnLst/>
              <a:rect l="0" t="0" r="0" b="0"/>
              <a:pathLst>
                <a:path h="181902">
                  <a:moveTo>
                    <a:pt x="0" y="0"/>
                  </a:moveTo>
                  <a:lnTo>
                    <a:pt x="0" y="181902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0" name="Freeform 19760"/>
            <p:cNvSpPr/>
            <p:nvPr/>
          </p:nvSpPr>
          <p:spPr>
            <a:xfrm>
              <a:off x="781050" y="3019425"/>
              <a:ext cx="1600200" cy="1600200"/>
            </a:xfrm>
            <a:custGeom>
              <a:avLst/>
              <a:gdLst/>
              <a:ahLst/>
              <a:cxnLst/>
              <a:rect l="0" t="0" r="0" b="0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100000"/>
              </a:srgbClr>
            </a:solidFill>
            <a:ln w="1905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Freeform 19761"/>
            <p:cNvSpPr/>
            <p:nvPr/>
          </p:nvSpPr>
          <p:spPr>
            <a:xfrm>
              <a:off x="1510182" y="3237358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2" name="Freeform 19762"/>
            <p:cNvSpPr/>
            <p:nvPr/>
          </p:nvSpPr>
          <p:spPr>
            <a:xfrm>
              <a:off x="933450" y="3248025"/>
              <a:ext cx="1295400" cy="533400"/>
            </a:xfrm>
            <a:custGeom>
              <a:avLst/>
              <a:gdLst/>
              <a:ahLst/>
              <a:cxnLst/>
              <a:rect l="0" t="0" r="0" b="0"/>
              <a:pathLst>
                <a:path w="1295400" h="533400">
                  <a:moveTo>
                    <a:pt x="0" y="0"/>
                  </a:moveTo>
                  <a:lnTo>
                    <a:pt x="1295400" y="0"/>
                  </a:lnTo>
                  <a:lnTo>
                    <a:pt x="1295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3" name="Freeform 19763"/>
            <p:cNvSpPr/>
            <p:nvPr/>
          </p:nvSpPr>
          <p:spPr>
            <a:xfrm>
              <a:off x="933450" y="4010025"/>
              <a:ext cx="1295400" cy="381000"/>
            </a:xfrm>
            <a:custGeom>
              <a:avLst/>
              <a:gdLst/>
              <a:ahLst/>
              <a:cxnLst/>
              <a:rect l="0" t="0" r="0" b="0"/>
              <a:pathLst>
                <a:path w="1295400" h="381000">
                  <a:moveTo>
                    <a:pt x="0" y="0"/>
                  </a:moveTo>
                  <a:lnTo>
                    <a:pt x="1295400" y="0"/>
                  </a:lnTo>
                  <a:lnTo>
                    <a:pt x="12954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4" name="Freeform 19764"/>
            <p:cNvSpPr/>
            <p:nvPr/>
          </p:nvSpPr>
          <p:spPr>
            <a:xfrm>
              <a:off x="3810000" y="3962400"/>
              <a:ext cx="4114800" cy="2057400"/>
            </a:xfrm>
            <a:custGeom>
              <a:avLst/>
              <a:gdLst/>
              <a:ahLst/>
              <a:cxnLst/>
              <a:rect l="0" t="0" r="0" b="0"/>
              <a:pathLst>
                <a:path w="4114800" h="2057400">
                  <a:moveTo>
                    <a:pt x="0" y="0"/>
                  </a:moveTo>
                  <a:lnTo>
                    <a:pt x="4114800" y="0"/>
                  </a:lnTo>
                  <a:lnTo>
                    <a:pt x="41148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" name="Freeform 19765"/>
            <p:cNvSpPr/>
            <p:nvPr/>
          </p:nvSpPr>
          <p:spPr>
            <a:xfrm>
              <a:off x="5796432" y="418033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6" name="Freeform 19766"/>
            <p:cNvSpPr/>
            <p:nvPr/>
          </p:nvSpPr>
          <p:spPr>
            <a:xfrm>
              <a:off x="4443412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7" name="Freeform 19767"/>
            <p:cNvSpPr/>
            <p:nvPr/>
          </p:nvSpPr>
          <p:spPr>
            <a:xfrm>
              <a:off x="4549978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8" name="Freeform 19768"/>
            <p:cNvSpPr/>
            <p:nvPr/>
          </p:nvSpPr>
          <p:spPr>
            <a:xfrm>
              <a:off x="4656531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9" name="Freeform 19769"/>
            <p:cNvSpPr/>
            <p:nvPr/>
          </p:nvSpPr>
          <p:spPr>
            <a:xfrm>
              <a:off x="4763096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0" name="Freeform 19770"/>
            <p:cNvSpPr/>
            <p:nvPr/>
          </p:nvSpPr>
          <p:spPr>
            <a:xfrm>
              <a:off x="4869662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1" name="Freeform 19771"/>
            <p:cNvSpPr/>
            <p:nvPr/>
          </p:nvSpPr>
          <p:spPr>
            <a:xfrm>
              <a:off x="4976215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2" name="Freeform 19772"/>
            <p:cNvSpPr/>
            <p:nvPr/>
          </p:nvSpPr>
          <p:spPr>
            <a:xfrm>
              <a:off x="5082781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3" name="Freeform 19773"/>
            <p:cNvSpPr/>
            <p:nvPr/>
          </p:nvSpPr>
          <p:spPr>
            <a:xfrm>
              <a:off x="5189334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4" name="Freeform 19774"/>
            <p:cNvSpPr/>
            <p:nvPr/>
          </p:nvSpPr>
          <p:spPr>
            <a:xfrm>
              <a:off x="4443412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5" name="Freeform 19775"/>
            <p:cNvSpPr/>
            <p:nvPr/>
          </p:nvSpPr>
          <p:spPr>
            <a:xfrm>
              <a:off x="4549978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6" name="Freeform 19776"/>
            <p:cNvSpPr/>
            <p:nvPr/>
          </p:nvSpPr>
          <p:spPr>
            <a:xfrm>
              <a:off x="4656531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7" name="Freeform 19777"/>
            <p:cNvSpPr/>
            <p:nvPr/>
          </p:nvSpPr>
          <p:spPr>
            <a:xfrm>
              <a:off x="4763096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8" name="Freeform 19778"/>
            <p:cNvSpPr/>
            <p:nvPr/>
          </p:nvSpPr>
          <p:spPr>
            <a:xfrm>
              <a:off x="4869662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9" name="Freeform 19779"/>
            <p:cNvSpPr/>
            <p:nvPr/>
          </p:nvSpPr>
          <p:spPr>
            <a:xfrm>
              <a:off x="4976215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0" name="Freeform 19780"/>
            <p:cNvSpPr/>
            <p:nvPr/>
          </p:nvSpPr>
          <p:spPr>
            <a:xfrm>
              <a:off x="5082781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1" name="Freeform 19781"/>
            <p:cNvSpPr/>
            <p:nvPr/>
          </p:nvSpPr>
          <p:spPr>
            <a:xfrm>
              <a:off x="5189334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2" name="Freeform 19782"/>
            <p:cNvSpPr/>
            <p:nvPr/>
          </p:nvSpPr>
          <p:spPr>
            <a:xfrm>
              <a:off x="4443412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3" name="Freeform 19783"/>
            <p:cNvSpPr/>
            <p:nvPr/>
          </p:nvSpPr>
          <p:spPr>
            <a:xfrm>
              <a:off x="4549978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4" name="Freeform 19784"/>
            <p:cNvSpPr/>
            <p:nvPr/>
          </p:nvSpPr>
          <p:spPr>
            <a:xfrm>
              <a:off x="4656531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5" name="Freeform 19785"/>
            <p:cNvSpPr/>
            <p:nvPr/>
          </p:nvSpPr>
          <p:spPr>
            <a:xfrm>
              <a:off x="4763096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6" name="Freeform 19786"/>
            <p:cNvSpPr/>
            <p:nvPr/>
          </p:nvSpPr>
          <p:spPr>
            <a:xfrm>
              <a:off x="4869662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7" name="Freeform 19787"/>
            <p:cNvSpPr/>
            <p:nvPr/>
          </p:nvSpPr>
          <p:spPr>
            <a:xfrm>
              <a:off x="4976215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8" name="Freeform 19788"/>
            <p:cNvSpPr/>
            <p:nvPr/>
          </p:nvSpPr>
          <p:spPr>
            <a:xfrm>
              <a:off x="5082781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9" name="Freeform 19789"/>
            <p:cNvSpPr/>
            <p:nvPr/>
          </p:nvSpPr>
          <p:spPr>
            <a:xfrm>
              <a:off x="5189334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0" name="Freeform 19790"/>
            <p:cNvSpPr/>
            <p:nvPr/>
          </p:nvSpPr>
          <p:spPr>
            <a:xfrm>
              <a:off x="4443412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Freeform 19791"/>
            <p:cNvSpPr/>
            <p:nvPr/>
          </p:nvSpPr>
          <p:spPr>
            <a:xfrm>
              <a:off x="4549978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2" name="Freeform 19792"/>
            <p:cNvSpPr/>
            <p:nvPr/>
          </p:nvSpPr>
          <p:spPr>
            <a:xfrm>
              <a:off x="4656531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3" name="Freeform 19793"/>
            <p:cNvSpPr/>
            <p:nvPr/>
          </p:nvSpPr>
          <p:spPr>
            <a:xfrm>
              <a:off x="4763096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4" name="Freeform 19794"/>
            <p:cNvSpPr/>
            <p:nvPr/>
          </p:nvSpPr>
          <p:spPr>
            <a:xfrm>
              <a:off x="4869662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5" name="Freeform 19795"/>
            <p:cNvSpPr/>
            <p:nvPr/>
          </p:nvSpPr>
          <p:spPr>
            <a:xfrm>
              <a:off x="4976215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6" name="Freeform 19796"/>
            <p:cNvSpPr/>
            <p:nvPr/>
          </p:nvSpPr>
          <p:spPr>
            <a:xfrm>
              <a:off x="5082781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7" name="Freeform 19797"/>
            <p:cNvSpPr/>
            <p:nvPr/>
          </p:nvSpPr>
          <p:spPr>
            <a:xfrm>
              <a:off x="5189334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8" name="Freeform 19798"/>
            <p:cNvSpPr/>
            <p:nvPr/>
          </p:nvSpPr>
          <p:spPr>
            <a:xfrm>
              <a:off x="4443412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9" name="Freeform 19799"/>
            <p:cNvSpPr/>
            <p:nvPr/>
          </p:nvSpPr>
          <p:spPr>
            <a:xfrm>
              <a:off x="4549978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0" name="Freeform 19800"/>
            <p:cNvSpPr/>
            <p:nvPr/>
          </p:nvSpPr>
          <p:spPr>
            <a:xfrm>
              <a:off x="4656531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1" name="Freeform 19801"/>
            <p:cNvSpPr/>
            <p:nvPr/>
          </p:nvSpPr>
          <p:spPr>
            <a:xfrm>
              <a:off x="4763096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2" name="Freeform 19802"/>
            <p:cNvSpPr/>
            <p:nvPr/>
          </p:nvSpPr>
          <p:spPr>
            <a:xfrm>
              <a:off x="4869662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3" name="Freeform 19803"/>
            <p:cNvSpPr/>
            <p:nvPr/>
          </p:nvSpPr>
          <p:spPr>
            <a:xfrm>
              <a:off x="4976215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4" name="Freeform 19804"/>
            <p:cNvSpPr/>
            <p:nvPr/>
          </p:nvSpPr>
          <p:spPr>
            <a:xfrm>
              <a:off x="5082781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5" name="Freeform 19805"/>
            <p:cNvSpPr/>
            <p:nvPr/>
          </p:nvSpPr>
          <p:spPr>
            <a:xfrm>
              <a:off x="5189334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6" name="Freeform 19806"/>
            <p:cNvSpPr/>
            <p:nvPr/>
          </p:nvSpPr>
          <p:spPr>
            <a:xfrm>
              <a:off x="4443412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7" name="Freeform 19807"/>
            <p:cNvSpPr/>
            <p:nvPr/>
          </p:nvSpPr>
          <p:spPr>
            <a:xfrm>
              <a:off x="4549978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Freeform 19808"/>
            <p:cNvSpPr/>
            <p:nvPr/>
          </p:nvSpPr>
          <p:spPr>
            <a:xfrm>
              <a:off x="4656531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9" name="Freeform 19809"/>
            <p:cNvSpPr/>
            <p:nvPr/>
          </p:nvSpPr>
          <p:spPr>
            <a:xfrm>
              <a:off x="4763096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0" name="Freeform 19810"/>
            <p:cNvSpPr/>
            <p:nvPr/>
          </p:nvSpPr>
          <p:spPr>
            <a:xfrm>
              <a:off x="4869662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1" name="Freeform 19811"/>
            <p:cNvSpPr/>
            <p:nvPr/>
          </p:nvSpPr>
          <p:spPr>
            <a:xfrm>
              <a:off x="4976215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2" name="Freeform 19812"/>
            <p:cNvSpPr/>
            <p:nvPr/>
          </p:nvSpPr>
          <p:spPr>
            <a:xfrm>
              <a:off x="5082781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3" name="Freeform 19813"/>
            <p:cNvSpPr/>
            <p:nvPr/>
          </p:nvSpPr>
          <p:spPr>
            <a:xfrm>
              <a:off x="5189334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4" name="Freeform 19814"/>
            <p:cNvSpPr/>
            <p:nvPr/>
          </p:nvSpPr>
          <p:spPr>
            <a:xfrm>
              <a:off x="4443412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5" name="Freeform 19815"/>
            <p:cNvSpPr/>
            <p:nvPr/>
          </p:nvSpPr>
          <p:spPr>
            <a:xfrm>
              <a:off x="4549978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6" name="Freeform 19816"/>
            <p:cNvSpPr/>
            <p:nvPr/>
          </p:nvSpPr>
          <p:spPr>
            <a:xfrm>
              <a:off x="4656531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7" name="Freeform 19817"/>
            <p:cNvSpPr/>
            <p:nvPr/>
          </p:nvSpPr>
          <p:spPr>
            <a:xfrm>
              <a:off x="4763096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8" name="Freeform 19818"/>
            <p:cNvSpPr/>
            <p:nvPr/>
          </p:nvSpPr>
          <p:spPr>
            <a:xfrm>
              <a:off x="4869662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9" name="Freeform 19819"/>
            <p:cNvSpPr/>
            <p:nvPr/>
          </p:nvSpPr>
          <p:spPr>
            <a:xfrm>
              <a:off x="4976215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0" name="Freeform 19820"/>
            <p:cNvSpPr/>
            <p:nvPr/>
          </p:nvSpPr>
          <p:spPr>
            <a:xfrm>
              <a:off x="5082781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1" name="Freeform 19821"/>
            <p:cNvSpPr/>
            <p:nvPr/>
          </p:nvSpPr>
          <p:spPr>
            <a:xfrm>
              <a:off x="5189334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2" name="Freeform 19822"/>
            <p:cNvSpPr/>
            <p:nvPr/>
          </p:nvSpPr>
          <p:spPr>
            <a:xfrm>
              <a:off x="4443412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3" name="Freeform 19823"/>
            <p:cNvSpPr/>
            <p:nvPr/>
          </p:nvSpPr>
          <p:spPr>
            <a:xfrm>
              <a:off x="4549978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4" name="Freeform 19824"/>
            <p:cNvSpPr/>
            <p:nvPr/>
          </p:nvSpPr>
          <p:spPr>
            <a:xfrm>
              <a:off x="4656531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5" name="Freeform 19825"/>
            <p:cNvSpPr/>
            <p:nvPr/>
          </p:nvSpPr>
          <p:spPr>
            <a:xfrm>
              <a:off x="4763096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6" name="Freeform 19826"/>
            <p:cNvSpPr/>
            <p:nvPr/>
          </p:nvSpPr>
          <p:spPr>
            <a:xfrm>
              <a:off x="4869662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7" name="Freeform 19827"/>
            <p:cNvSpPr/>
            <p:nvPr/>
          </p:nvSpPr>
          <p:spPr>
            <a:xfrm>
              <a:off x="4976215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8" name="Freeform 19828"/>
            <p:cNvSpPr/>
            <p:nvPr/>
          </p:nvSpPr>
          <p:spPr>
            <a:xfrm>
              <a:off x="5082781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9" name="Freeform 19829"/>
            <p:cNvSpPr/>
            <p:nvPr/>
          </p:nvSpPr>
          <p:spPr>
            <a:xfrm>
              <a:off x="5189334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0" name="Freeform 19830"/>
            <p:cNvSpPr/>
            <p:nvPr/>
          </p:nvSpPr>
          <p:spPr>
            <a:xfrm>
              <a:off x="5295900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1" name="Freeform 19831"/>
            <p:cNvSpPr/>
            <p:nvPr/>
          </p:nvSpPr>
          <p:spPr>
            <a:xfrm>
              <a:off x="5402465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2" name="Freeform 19832"/>
            <p:cNvSpPr/>
            <p:nvPr/>
          </p:nvSpPr>
          <p:spPr>
            <a:xfrm>
              <a:off x="5509018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3" name="Freeform 19833"/>
            <p:cNvSpPr/>
            <p:nvPr/>
          </p:nvSpPr>
          <p:spPr>
            <a:xfrm>
              <a:off x="5615584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4" name="Freeform 19834"/>
            <p:cNvSpPr/>
            <p:nvPr/>
          </p:nvSpPr>
          <p:spPr>
            <a:xfrm>
              <a:off x="5722149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5" name="Freeform 19835"/>
            <p:cNvSpPr/>
            <p:nvPr/>
          </p:nvSpPr>
          <p:spPr>
            <a:xfrm>
              <a:off x="5828703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6" name="Freeform 19836"/>
            <p:cNvSpPr/>
            <p:nvPr/>
          </p:nvSpPr>
          <p:spPr>
            <a:xfrm>
              <a:off x="5935268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7" name="Freeform 19837"/>
            <p:cNvSpPr/>
            <p:nvPr/>
          </p:nvSpPr>
          <p:spPr>
            <a:xfrm>
              <a:off x="6041821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8" name="Freeform 19838"/>
            <p:cNvSpPr/>
            <p:nvPr/>
          </p:nvSpPr>
          <p:spPr>
            <a:xfrm>
              <a:off x="5295900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9" name="Freeform 19839"/>
            <p:cNvSpPr/>
            <p:nvPr/>
          </p:nvSpPr>
          <p:spPr>
            <a:xfrm>
              <a:off x="5402465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0" name="Freeform 19840"/>
            <p:cNvSpPr/>
            <p:nvPr/>
          </p:nvSpPr>
          <p:spPr>
            <a:xfrm>
              <a:off x="5509018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1" name="Freeform 19841"/>
            <p:cNvSpPr/>
            <p:nvPr/>
          </p:nvSpPr>
          <p:spPr>
            <a:xfrm>
              <a:off x="5615584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2" name="Freeform 19842"/>
            <p:cNvSpPr/>
            <p:nvPr/>
          </p:nvSpPr>
          <p:spPr>
            <a:xfrm>
              <a:off x="5722149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3" name="Freeform 19843"/>
            <p:cNvSpPr/>
            <p:nvPr/>
          </p:nvSpPr>
          <p:spPr>
            <a:xfrm>
              <a:off x="5828703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4" name="Freeform 19844"/>
            <p:cNvSpPr/>
            <p:nvPr/>
          </p:nvSpPr>
          <p:spPr>
            <a:xfrm>
              <a:off x="5935268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5" name="Freeform 19845"/>
            <p:cNvSpPr/>
            <p:nvPr/>
          </p:nvSpPr>
          <p:spPr>
            <a:xfrm>
              <a:off x="6041821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6" name="Freeform 19846"/>
            <p:cNvSpPr/>
            <p:nvPr/>
          </p:nvSpPr>
          <p:spPr>
            <a:xfrm>
              <a:off x="5295900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7" name="Freeform 19847"/>
            <p:cNvSpPr/>
            <p:nvPr/>
          </p:nvSpPr>
          <p:spPr>
            <a:xfrm>
              <a:off x="5402465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8" name="Freeform 19848"/>
            <p:cNvSpPr/>
            <p:nvPr/>
          </p:nvSpPr>
          <p:spPr>
            <a:xfrm>
              <a:off x="5509018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9" name="Freeform 19849"/>
            <p:cNvSpPr/>
            <p:nvPr/>
          </p:nvSpPr>
          <p:spPr>
            <a:xfrm>
              <a:off x="5615584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0" name="Freeform 19850"/>
            <p:cNvSpPr/>
            <p:nvPr/>
          </p:nvSpPr>
          <p:spPr>
            <a:xfrm>
              <a:off x="5722149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1" name="Freeform 19851"/>
            <p:cNvSpPr/>
            <p:nvPr/>
          </p:nvSpPr>
          <p:spPr>
            <a:xfrm>
              <a:off x="5828703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2" name="Freeform 19852"/>
            <p:cNvSpPr/>
            <p:nvPr/>
          </p:nvSpPr>
          <p:spPr>
            <a:xfrm>
              <a:off x="5935268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3" name="Freeform 19853"/>
            <p:cNvSpPr/>
            <p:nvPr/>
          </p:nvSpPr>
          <p:spPr>
            <a:xfrm>
              <a:off x="6041821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4" name="Freeform 19854"/>
            <p:cNvSpPr/>
            <p:nvPr/>
          </p:nvSpPr>
          <p:spPr>
            <a:xfrm>
              <a:off x="5295900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5" name="Freeform 19855"/>
            <p:cNvSpPr/>
            <p:nvPr/>
          </p:nvSpPr>
          <p:spPr>
            <a:xfrm>
              <a:off x="5402465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6" name="Freeform 19856"/>
            <p:cNvSpPr/>
            <p:nvPr/>
          </p:nvSpPr>
          <p:spPr>
            <a:xfrm>
              <a:off x="5509018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7" name="Freeform 19857"/>
            <p:cNvSpPr/>
            <p:nvPr/>
          </p:nvSpPr>
          <p:spPr>
            <a:xfrm>
              <a:off x="5615584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8" name="Freeform 19858"/>
            <p:cNvSpPr/>
            <p:nvPr/>
          </p:nvSpPr>
          <p:spPr>
            <a:xfrm>
              <a:off x="5722149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9" name="Freeform 19859"/>
            <p:cNvSpPr/>
            <p:nvPr/>
          </p:nvSpPr>
          <p:spPr>
            <a:xfrm>
              <a:off x="5828703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0" name="Freeform 19860"/>
            <p:cNvSpPr/>
            <p:nvPr/>
          </p:nvSpPr>
          <p:spPr>
            <a:xfrm>
              <a:off x="5935268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1" name="Freeform 19861"/>
            <p:cNvSpPr/>
            <p:nvPr/>
          </p:nvSpPr>
          <p:spPr>
            <a:xfrm>
              <a:off x="6041821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2" name="Freeform 19862"/>
            <p:cNvSpPr/>
            <p:nvPr/>
          </p:nvSpPr>
          <p:spPr>
            <a:xfrm>
              <a:off x="5295900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3" name="Freeform 19863"/>
            <p:cNvSpPr/>
            <p:nvPr/>
          </p:nvSpPr>
          <p:spPr>
            <a:xfrm>
              <a:off x="5402465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4" name="Freeform 19864"/>
            <p:cNvSpPr/>
            <p:nvPr/>
          </p:nvSpPr>
          <p:spPr>
            <a:xfrm>
              <a:off x="5509018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Freeform 19865"/>
            <p:cNvSpPr/>
            <p:nvPr/>
          </p:nvSpPr>
          <p:spPr>
            <a:xfrm>
              <a:off x="5615584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6" name="Freeform 19866"/>
            <p:cNvSpPr/>
            <p:nvPr/>
          </p:nvSpPr>
          <p:spPr>
            <a:xfrm>
              <a:off x="5722149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7" name="Freeform 19867"/>
            <p:cNvSpPr/>
            <p:nvPr/>
          </p:nvSpPr>
          <p:spPr>
            <a:xfrm>
              <a:off x="5828703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8" name="Freeform 19868"/>
            <p:cNvSpPr/>
            <p:nvPr/>
          </p:nvSpPr>
          <p:spPr>
            <a:xfrm>
              <a:off x="5935268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9" name="Freeform 19869"/>
            <p:cNvSpPr/>
            <p:nvPr/>
          </p:nvSpPr>
          <p:spPr>
            <a:xfrm>
              <a:off x="6041821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0" name="Freeform 19870"/>
            <p:cNvSpPr/>
            <p:nvPr/>
          </p:nvSpPr>
          <p:spPr>
            <a:xfrm>
              <a:off x="5295900" y="5284788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1" name="Freeform 19871"/>
            <p:cNvSpPr/>
            <p:nvPr/>
          </p:nvSpPr>
          <p:spPr>
            <a:xfrm>
              <a:off x="5402465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2" name="Freeform 19872"/>
            <p:cNvSpPr/>
            <p:nvPr/>
          </p:nvSpPr>
          <p:spPr>
            <a:xfrm>
              <a:off x="5509018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3" name="Freeform 19873"/>
            <p:cNvSpPr/>
            <p:nvPr/>
          </p:nvSpPr>
          <p:spPr>
            <a:xfrm>
              <a:off x="5615584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4" name="Freeform 19874"/>
            <p:cNvSpPr/>
            <p:nvPr/>
          </p:nvSpPr>
          <p:spPr>
            <a:xfrm>
              <a:off x="5722149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5" name="Freeform 19875"/>
            <p:cNvSpPr/>
            <p:nvPr/>
          </p:nvSpPr>
          <p:spPr>
            <a:xfrm>
              <a:off x="5828703" y="5284788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6" name="Freeform 19876"/>
            <p:cNvSpPr/>
            <p:nvPr/>
          </p:nvSpPr>
          <p:spPr>
            <a:xfrm>
              <a:off x="5935268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7" name="Freeform 19877"/>
            <p:cNvSpPr/>
            <p:nvPr/>
          </p:nvSpPr>
          <p:spPr>
            <a:xfrm>
              <a:off x="6041821" y="5284788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8" name="Freeform 19878"/>
            <p:cNvSpPr/>
            <p:nvPr/>
          </p:nvSpPr>
          <p:spPr>
            <a:xfrm>
              <a:off x="5295900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9" name="Freeform 19879"/>
            <p:cNvSpPr/>
            <p:nvPr/>
          </p:nvSpPr>
          <p:spPr>
            <a:xfrm>
              <a:off x="5402262" y="5503863"/>
              <a:ext cx="106363" cy="220662"/>
            </a:xfrm>
            <a:custGeom>
              <a:avLst/>
              <a:gdLst/>
              <a:ahLst/>
              <a:cxnLst/>
              <a:rect l="0" t="0" r="0" b="0"/>
              <a:pathLst>
                <a:path w="106363" h="220662">
                  <a:moveTo>
                    <a:pt x="0" y="0"/>
                  </a:moveTo>
                  <a:lnTo>
                    <a:pt x="106363" y="0"/>
                  </a:lnTo>
                  <a:lnTo>
                    <a:pt x="106363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0" name="Freeform 19880"/>
            <p:cNvSpPr/>
            <p:nvPr/>
          </p:nvSpPr>
          <p:spPr>
            <a:xfrm>
              <a:off x="5508625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1" name="Freeform 19881"/>
            <p:cNvSpPr/>
            <p:nvPr/>
          </p:nvSpPr>
          <p:spPr>
            <a:xfrm>
              <a:off x="5614987" y="5503863"/>
              <a:ext cx="106363" cy="220662"/>
            </a:xfrm>
            <a:custGeom>
              <a:avLst/>
              <a:gdLst/>
              <a:ahLst/>
              <a:cxnLst/>
              <a:rect l="0" t="0" r="0" b="0"/>
              <a:pathLst>
                <a:path w="106363" h="220662">
                  <a:moveTo>
                    <a:pt x="0" y="0"/>
                  </a:moveTo>
                  <a:lnTo>
                    <a:pt x="106363" y="0"/>
                  </a:lnTo>
                  <a:lnTo>
                    <a:pt x="106363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2" name="Freeform 19882"/>
            <p:cNvSpPr/>
            <p:nvPr/>
          </p:nvSpPr>
          <p:spPr>
            <a:xfrm>
              <a:off x="5721350" y="5503863"/>
              <a:ext cx="107950" cy="220662"/>
            </a:xfrm>
            <a:custGeom>
              <a:avLst/>
              <a:gdLst/>
              <a:ahLst/>
              <a:cxnLst/>
              <a:rect l="0" t="0" r="0" b="0"/>
              <a:pathLst>
                <a:path w="107950" h="220662">
                  <a:moveTo>
                    <a:pt x="0" y="0"/>
                  </a:moveTo>
                  <a:lnTo>
                    <a:pt x="107950" y="0"/>
                  </a:lnTo>
                  <a:lnTo>
                    <a:pt x="107950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3" name="Freeform 19883"/>
            <p:cNvSpPr/>
            <p:nvPr/>
          </p:nvSpPr>
          <p:spPr>
            <a:xfrm>
              <a:off x="5829300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4" name="Freeform 19884"/>
            <p:cNvSpPr/>
            <p:nvPr/>
          </p:nvSpPr>
          <p:spPr>
            <a:xfrm>
              <a:off x="5935662" y="5503863"/>
              <a:ext cx="106363" cy="220662"/>
            </a:xfrm>
            <a:custGeom>
              <a:avLst/>
              <a:gdLst/>
              <a:ahLst/>
              <a:cxnLst/>
              <a:rect l="0" t="0" r="0" b="0"/>
              <a:pathLst>
                <a:path w="106363" h="220662">
                  <a:moveTo>
                    <a:pt x="0" y="0"/>
                  </a:moveTo>
                  <a:lnTo>
                    <a:pt x="106363" y="0"/>
                  </a:lnTo>
                  <a:lnTo>
                    <a:pt x="106363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5" name="Freeform 19885"/>
            <p:cNvSpPr/>
            <p:nvPr/>
          </p:nvSpPr>
          <p:spPr>
            <a:xfrm>
              <a:off x="6042025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6" name="Freeform 19886"/>
            <p:cNvSpPr/>
            <p:nvPr/>
          </p:nvSpPr>
          <p:spPr>
            <a:xfrm>
              <a:off x="5295900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7" name="Freeform 19887"/>
            <p:cNvSpPr/>
            <p:nvPr/>
          </p:nvSpPr>
          <p:spPr>
            <a:xfrm>
              <a:off x="5402465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8" name="Freeform 19888"/>
            <p:cNvSpPr/>
            <p:nvPr/>
          </p:nvSpPr>
          <p:spPr>
            <a:xfrm>
              <a:off x="5509018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9" name="Freeform 19889"/>
            <p:cNvSpPr/>
            <p:nvPr/>
          </p:nvSpPr>
          <p:spPr>
            <a:xfrm>
              <a:off x="5615584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0" name="Freeform 19890"/>
            <p:cNvSpPr/>
            <p:nvPr/>
          </p:nvSpPr>
          <p:spPr>
            <a:xfrm>
              <a:off x="5722149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1" name="Freeform 19891"/>
            <p:cNvSpPr/>
            <p:nvPr/>
          </p:nvSpPr>
          <p:spPr>
            <a:xfrm>
              <a:off x="5828703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2" name="Freeform 19892"/>
            <p:cNvSpPr/>
            <p:nvPr/>
          </p:nvSpPr>
          <p:spPr>
            <a:xfrm>
              <a:off x="5935268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3" name="Freeform 19893"/>
            <p:cNvSpPr/>
            <p:nvPr/>
          </p:nvSpPr>
          <p:spPr>
            <a:xfrm>
              <a:off x="6041821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4" name="Freeform 19894"/>
            <p:cNvSpPr/>
            <p:nvPr/>
          </p:nvSpPr>
          <p:spPr>
            <a:xfrm>
              <a:off x="6148387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5" name="Freeform 19895"/>
            <p:cNvSpPr/>
            <p:nvPr/>
          </p:nvSpPr>
          <p:spPr>
            <a:xfrm>
              <a:off x="6254953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6" name="Freeform 19896"/>
            <p:cNvSpPr/>
            <p:nvPr/>
          </p:nvSpPr>
          <p:spPr>
            <a:xfrm>
              <a:off x="6361506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7" name="Freeform 19897"/>
            <p:cNvSpPr/>
            <p:nvPr/>
          </p:nvSpPr>
          <p:spPr>
            <a:xfrm>
              <a:off x="6468071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8" name="Freeform 19898"/>
            <p:cNvSpPr/>
            <p:nvPr/>
          </p:nvSpPr>
          <p:spPr>
            <a:xfrm>
              <a:off x="6574637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9" name="Freeform 19899"/>
            <p:cNvSpPr/>
            <p:nvPr/>
          </p:nvSpPr>
          <p:spPr>
            <a:xfrm>
              <a:off x="6681190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0" name="Freeform 19900"/>
            <p:cNvSpPr/>
            <p:nvPr/>
          </p:nvSpPr>
          <p:spPr>
            <a:xfrm>
              <a:off x="6787756" y="4184650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1" name="Freeform 19901"/>
            <p:cNvSpPr/>
            <p:nvPr/>
          </p:nvSpPr>
          <p:spPr>
            <a:xfrm>
              <a:off x="6894309" y="4184650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2" name="Freeform 19902"/>
            <p:cNvSpPr/>
            <p:nvPr/>
          </p:nvSpPr>
          <p:spPr>
            <a:xfrm>
              <a:off x="6148387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3" name="Freeform 19903"/>
            <p:cNvSpPr/>
            <p:nvPr/>
          </p:nvSpPr>
          <p:spPr>
            <a:xfrm>
              <a:off x="6254953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4" name="Freeform 19904"/>
            <p:cNvSpPr/>
            <p:nvPr/>
          </p:nvSpPr>
          <p:spPr>
            <a:xfrm>
              <a:off x="6361506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5" name="Freeform 19905"/>
            <p:cNvSpPr/>
            <p:nvPr/>
          </p:nvSpPr>
          <p:spPr>
            <a:xfrm>
              <a:off x="6468071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6" name="Freeform 19906"/>
            <p:cNvSpPr/>
            <p:nvPr/>
          </p:nvSpPr>
          <p:spPr>
            <a:xfrm>
              <a:off x="6574637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7" name="Freeform 19907"/>
            <p:cNvSpPr/>
            <p:nvPr/>
          </p:nvSpPr>
          <p:spPr>
            <a:xfrm>
              <a:off x="6681190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8" name="Freeform 19908"/>
            <p:cNvSpPr/>
            <p:nvPr/>
          </p:nvSpPr>
          <p:spPr>
            <a:xfrm>
              <a:off x="6787756" y="4404526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9" name="Freeform 19909"/>
            <p:cNvSpPr/>
            <p:nvPr/>
          </p:nvSpPr>
          <p:spPr>
            <a:xfrm>
              <a:off x="6894309" y="4404526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0" name="Freeform 19910"/>
            <p:cNvSpPr/>
            <p:nvPr/>
          </p:nvSpPr>
          <p:spPr>
            <a:xfrm>
              <a:off x="6148387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1" name="Freeform 19911"/>
            <p:cNvSpPr/>
            <p:nvPr/>
          </p:nvSpPr>
          <p:spPr>
            <a:xfrm>
              <a:off x="6254953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2" name="Freeform 19912"/>
            <p:cNvSpPr/>
            <p:nvPr/>
          </p:nvSpPr>
          <p:spPr>
            <a:xfrm>
              <a:off x="6361506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3" name="Freeform 19913"/>
            <p:cNvSpPr/>
            <p:nvPr/>
          </p:nvSpPr>
          <p:spPr>
            <a:xfrm>
              <a:off x="6468071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4" name="Freeform 19914"/>
            <p:cNvSpPr/>
            <p:nvPr/>
          </p:nvSpPr>
          <p:spPr>
            <a:xfrm>
              <a:off x="6574637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5" name="Freeform 19915"/>
            <p:cNvSpPr/>
            <p:nvPr/>
          </p:nvSpPr>
          <p:spPr>
            <a:xfrm>
              <a:off x="6681190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6" name="Freeform 19916"/>
            <p:cNvSpPr/>
            <p:nvPr/>
          </p:nvSpPr>
          <p:spPr>
            <a:xfrm>
              <a:off x="6787756" y="4624388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Freeform 19917"/>
            <p:cNvSpPr/>
            <p:nvPr/>
          </p:nvSpPr>
          <p:spPr>
            <a:xfrm>
              <a:off x="6894309" y="4624388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8" name="Freeform 19918"/>
            <p:cNvSpPr/>
            <p:nvPr/>
          </p:nvSpPr>
          <p:spPr>
            <a:xfrm>
              <a:off x="6148387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9" name="Freeform 19919"/>
            <p:cNvSpPr/>
            <p:nvPr/>
          </p:nvSpPr>
          <p:spPr>
            <a:xfrm>
              <a:off x="6254953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0" name="Freeform 19920"/>
            <p:cNvSpPr/>
            <p:nvPr/>
          </p:nvSpPr>
          <p:spPr>
            <a:xfrm>
              <a:off x="6361506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1" name="Freeform 19921"/>
            <p:cNvSpPr/>
            <p:nvPr/>
          </p:nvSpPr>
          <p:spPr>
            <a:xfrm>
              <a:off x="6468071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2" name="Freeform 19922"/>
            <p:cNvSpPr/>
            <p:nvPr/>
          </p:nvSpPr>
          <p:spPr>
            <a:xfrm>
              <a:off x="6574637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3" name="Freeform 19923"/>
            <p:cNvSpPr/>
            <p:nvPr/>
          </p:nvSpPr>
          <p:spPr>
            <a:xfrm>
              <a:off x="6681190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4" name="Freeform 19924"/>
            <p:cNvSpPr/>
            <p:nvPr/>
          </p:nvSpPr>
          <p:spPr>
            <a:xfrm>
              <a:off x="6787756" y="4844250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5" name="Freeform 19925"/>
            <p:cNvSpPr/>
            <p:nvPr/>
          </p:nvSpPr>
          <p:spPr>
            <a:xfrm>
              <a:off x="6894309" y="4844250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6" name="Freeform 19926"/>
            <p:cNvSpPr/>
            <p:nvPr/>
          </p:nvSpPr>
          <p:spPr>
            <a:xfrm>
              <a:off x="6148387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7" name="Freeform 19927"/>
            <p:cNvSpPr/>
            <p:nvPr/>
          </p:nvSpPr>
          <p:spPr>
            <a:xfrm>
              <a:off x="6254953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8" name="Freeform 19928"/>
            <p:cNvSpPr/>
            <p:nvPr/>
          </p:nvSpPr>
          <p:spPr>
            <a:xfrm>
              <a:off x="6361506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9" name="Freeform 19929"/>
            <p:cNvSpPr/>
            <p:nvPr/>
          </p:nvSpPr>
          <p:spPr>
            <a:xfrm>
              <a:off x="6468071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0" name="Freeform 19930"/>
            <p:cNvSpPr/>
            <p:nvPr/>
          </p:nvSpPr>
          <p:spPr>
            <a:xfrm>
              <a:off x="6574637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Freeform 19931"/>
            <p:cNvSpPr/>
            <p:nvPr/>
          </p:nvSpPr>
          <p:spPr>
            <a:xfrm>
              <a:off x="6681190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2" name="Freeform 19932"/>
            <p:cNvSpPr/>
            <p:nvPr/>
          </p:nvSpPr>
          <p:spPr>
            <a:xfrm>
              <a:off x="6787756" y="5064125"/>
              <a:ext cx="106565" cy="219876"/>
            </a:xfrm>
            <a:custGeom>
              <a:avLst/>
              <a:gdLst/>
              <a:ahLst/>
              <a:cxnLst/>
              <a:rect l="0" t="0" r="0" b="0"/>
              <a:pathLst>
                <a:path w="106565" h="219876">
                  <a:moveTo>
                    <a:pt x="0" y="0"/>
                  </a:moveTo>
                  <a:lnTo>
                    <a:pt x="106565" y="0"/>
                  </a:lnTo>
                  <a:lnTo>
                    <a:pt x="106565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3" name="Freeform 19933"/>
            <p:cNvSpPr/>
            <p:nvPr/>
          </p:nvSpPr>
          <p:spPr>
            <a:xfrm>
              <a:off x="6894309" y="5064125"/>
              <a:ext cx="106566" cy="219876"/>
            </a:xfrm>
            <a:custGeom>
              <a:avLst/>
              <a:gdLst/>
              <a:ahLst/>
              <a:cxnLst/>
              <a:rect l="0" t="0" r="0" b="0"/>
              <a:pathLst>
                <a:path w="106566" h="219876">
                  <a:moveTo>
                    <a:pt x="0" y="0"/>
                  </a:moveTo>
                  <a:lnTo>
                    <a:pt x="106566" y="0"/>
                  </a:lnTo>
                  <a:lnTo>
                    <a:pt x="106566" y="219876"/>
                  </a:lnTo>
                  <a:lnTo>
                    <a:pt x="0" y="219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4" name="Freeform 19934"/>
            <p:cNvSpPr/>
            <p:nvPr/>
          </p:nvSpPr>
          <p:spPr>
            <a:xfrm>
              <a:off x="6148387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5" name="Freeform 19935"/>
            <p:cNvSpPr/>
            <p:nvPr/>
          </p:nvSpPr>
          <p:spPr>
            <a:xfrm>
              <a:off x="6254953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6" name="Freeform 19936"/>
            <p:cNvSpPr/>
            <p:nvPr/>
          </p:nvSpPr>
          <p:spPr>
            <a:xfrm>
              <a:off x="6361506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7" name="Freeform 19937"/>
            <p:cNvSpPr/>
            <p:nvPr/>
          </p:nvSpPr>
          <p:spPr>
            <a:xfrm>
              <a:off x="6468071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8" name="Freeform 19938"/>
            <p:cNvSpPr/>
            <p:nvPr/>
          </p:nvSpPr>
          <p:spPr>
            <a:xfrm>
              <a:off x="6574637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9" name="Freeform 19939"/>
            <p:cNvSpPr/>
            <p:nvPr/>
          </p:nvSpPr>
          <p:spPr>
            <a:xfrm>
              <a:off x="6681190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0" name="Freeform 19940"/>
            <p:cNvSpPr/>
            <p:nvPr/>
          </p:nvSpPr>
          <p:spPr>
            <a:xfrm>
              <a:off x="6787756" y="5284001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1" name="Freeform 19941"/>
            <p:cNvSpPr/>
            <p:nvPr/>
          </p:nvSpPr>
          <p:spPr>
            <a:xfrm>
              <a:off x="6894309" y="5284001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2" name="Freeform 19942"/>
            <p:cNvSpPr/>
            <p:nvPr/>
          </p:nvSpPr>
          <p:spPr>
            <a:xfrm>
              <a:off x="6148387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3" name="Freeform 19943"/>
            <p:cNvSpPr/>
            <p:nvPr/>
          </p:nvSpPr>
          <p:spPr>
            <a:xfrm>
              <a:off x="6254953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4" name="Freeform 19944"/>
            <p:cNvSpPr/>
            <p:nvPr/>
          </p:nvSpPr>
          <p:spPr>
            <a:xfrm>
              <a:off x="6361506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5" name="Freeform 19945"/>
            <p:cNvSpPr/>
            <p:nvPr/>
          </p:nvSpPr>
          <p:spPr>
            <a:xfrm>
              <a:off x="6468071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6" name="Freeform 19946"/>
            <p:cNvSpPr/>
            <p:nvPr/>
          </p:nvSpPr>
          <p:spPr>
            <a:xfrm>
              <a:off x="6574637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7" name="Freeform 19947"/>
            <p:cNvSpPr/>
            <p:nvPr/>
          </p:nvSpPr>
          <p:spPr>
            <a:xfrm>
              <a:off x="6681190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8" name="Freeform 19948"/>
            <p:cNvSpPr/>
            <p:nvPr/>
          </p:nvSpPr>
          <p:spPr>
            <a:xfrm>
              <a:off x="6787756" y="5503863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9" name="Freeform 19949"/>
            <p:cNvSpPr/>
            <p:nvPr/>
          </p:nvSpPr>
          <p:spPr>
            <a:xfrm>
              <a:off x="6894309" y="5503863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0" name="Freeform 19950"/>
            <p:cNvSpPr/>
            <p:nvPr/>
          </p:nvSpPr>
          <p:spPr>
            <a:xfrm>
              <a:off x="6148387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1" name="Freeform 19951"/>
            <p:cNvSpPr/>
            <p:nvPr/>
          </p:nvSpPr>
          <p:spPr>
            <a:xfrm>
              <a:off x="6254953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2" name="Freeform 19952"/>
            <p:cNvSpPr/>
            <p:nvPr/>
          </p:nvSpPr>
          <p:spPr>
            <a:xfrm>
              <a:off x="6361506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3" name="Freeform 19953"/>
            <p:cNvSpPr/>
            <p:nvPr/>
          </p:nvSpPr>
          <p:spPr>
            <a:xfrm>
              <a:off x="6468071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4" name="Freeform 19954"/>
            <p:cNvSpPr/>
            <p:nvPr/>
          </p:nvSpPr>
          <p:spPr>
            <a:xfrm>
              <a:off x="6574637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5" name="Freeform 19955"/>
            <p:cNvSpPr/>
            <p:nvPr/>
          </p:nvSpPr>
          <p:spPr>
            <a:xfrm>
              <a:off x="6681190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6" name="Freeform 19956"/>
            <p:cNvSpPr/>
            <p:nvPr/>
          </p:nvSpPr>
          <p:spPr>
            <a:xfrm>
              <a:off x="6787756" y="5723725"/>
              <a:ext cx="106565" cy="219875"/>
            </a:xfrm>
            <a:custGeom>
              <a:avLst/>
              <a:gdLst/>
              <a:ahLst/>
              <a:cxnLst/>
              <a:rect l="0" t="0" r="0" b="0"/>
              <a:pathLst>
                <a:path w="106565" h="219875">
                  <a:moveTo>
                    <a:pt x="0" y="0"/>
                  </a:moveTo>
                  <a:lnTo>
                    <a:pt x="106565" y="0"/>
                  </a:lnTo>
                  <a:lnTo>
                    <a:pt x="106565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7" name="Freeform 19957"/>
            <p:cNvSpPr/>
            <p:nvPr/>
          </p:nvSpPr>
          <p:spPr>
            <a:xfrm>
              <a:off x="6894309" y="5723725"/>
              <a:ext cx="106566" cy="219875"/>
            </a:xfrm>
            <a:custGeom>
              <a:avLst/>
              <a:gdLst/>
              <a:ahLst/>
              <a:cxnLst/>
              <a:rect l="0" t="0" r="0" b="0"/>
              <a:pathLst>
                <a:path w="106566" h="219875">
                  <a:moveTo>
                    <a:pt x="0" y="0"/>
                  </a:moveTo>
                  <a:lnTo>
                    <a:pt x="106566" y="0"/>
                  </a:lnTo>
                  <a:lnTo>
                    <a:pt x="106566" y="219875"/>
                  </a:lnTo>
                  <a:lnTo>
                    <a:pt x="0" y="219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8" name="Freeform 19958"/>
            <p:cNvSpPr/>
            <p:nvPr/>
          </p:nvSpPr>
          <p:spPr>
            <a:xfrm>
              <a:off x="7000875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9" name="Freeform 19959"/>
            <p:cNvSpPr/>
            <p:nvPr/>
          </p:nvSpPr>
          <p:spPr>
            <a:xfrm>
              <a:off x="7107440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0" name="Freeform 19960"/>
            <p:cNvSpPr/>
            <p:nvPr/>
          </p:nvSpPr>
          <p:spPr>
            <a:xfrm>
              <a:off x="7213993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1" name="Freeform 19961"/>
            <p:cNvSpPr/>
            <p:nvPr/>
          </p:nvSpPr>
          <p:spPr>
            <a:xfrm>
              <a:off x="7320559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2" name="Freeform 19962"/>
            <p:cNvSpPr/>
            <p:nvPr/>
          </p:nvSpPr>
          <p:spPr>
            <a:xfrm>
              <a:off x="7427124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3" name="Freeform 19963"/>
            <p:cNvSpPr/>
            <p:nvPr/>
          </p:nvSpPr>
          <p:spPr>
            <a:xfrm>
              <a:off x="7533678" y="4184650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4" name="Freeform 19964"/>
            <p:cNvSpPr/>
            <p:nvPr/>
          </p:nvSpPr>
          <p:spPr>
            <a:xfrm>
              <a:off x="7640243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5" name="Freeform 19965"/>
            <p:cNvSpPr/>
            <p:nvPr/>
          </p:nvSpPr>
          <p:spPr>
            <a:xfrm>
              <a:off x="7746796" y="4184650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6" name="Freeform 19966"/>
            <p:cNvSpPr/>
            <p:nvPr/>
          </p:nvSpPr>
          <p:spPr>
            <a:xfrm>
              <a:off x="7000875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7" name="Freeform 19967"/>
            <p:cNvSpPr/>
            <p:nvPr/>
          </p:nvSpPr>
          <p:spPr>
            <a:xfrm>
              <a:off x="7107440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8" name="Freeform 19968"/>
            <p:cNvSpPr/>
            <p:nvPr/>
          </p:nvSpPr>
          <p:spPr>
            <a:xfrm>
              <a:off x="7213993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9" name="Freeform 19969"/>
            <p:cNvSpPr/>
            <p:nvPr/>
          </p:nvSpPr>
          <p:spPr>
            <a:xfrm>
              <a:off x="7320559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0" name="Freeform 19970"/>
            <p:cNvSpPr/>
            <p:nvPr/>
          </p:nvSpPr>
          <p:spPr>
            <a:xfrm>
              <a:off x="7427124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1" name="Freeform 19971"/>
            <p:cNvSpPr/>
            <p:nvPr/>
          </p:nvSpPr>
          <p:spPr>
            <a:xfrm>
              <a:off x="7533678" y="4405313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2" name="Freeform 19972"/>
            <p:cNvSpPr/>
            <p:nvPr/>
          </p:nvSpPr>
          <p:spPr>
            <a:xfrm>
              <a:off x="7640243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3" name="Freeform 19973"/>
            <p:cNvSpPr/>
            <p:nvPr/>
          </p:nvSpPr>
          <p:spPr>
            <a:xfrm>
              <a:off x="7746796" y="4405313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4" name="Freeform 19974"/>
            <p:cNvSpPr/>
            <p:nvPr/>
          </p:nvSpPr>
          <p:spPr>
            <a:xfrm>
              <a:off x="7000875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5" name="Freeform 19975"/>
            <p:cNvSpPr/>
            <p:nvPr/>
          </p:nvSpPr>
          <p:spPr>
            <a:xfrm>
              <a:off x="7107440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6" name="Freeform 19976"/>
            <p:cNvSpPr/>
            <p:nvPr/>
          </p:nvSpPr>
          <p:spPr>
            <a:xfrm>
              <a:off x="7213993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7" name="Freeform 19977"/>
            <p:cNvSpPr/>
            <p:nvPr/>
          </p:nvSpPr>
          <p:spPr>
            <a:xfrm>
              <a:off x="7320559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8" name="Freeform 19978"/>
            <p:cNvSpPr/>
            <p:nvPr/>
          </p:nvSpPr>
          <p:spPr>
            <a:xfrm>
              <a:off x="7427124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9" name="Freeform 19979"/>
            <p:cNvSpPr/>
            <p:nvPr/>
          </p:nvSpPr>
          <p:spPr>
            <a:xfrm>
              <a:off x="7533678" y="4624388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0" name="Freeform 19980"/>
            <p:cNvSpPr/>
            <p:nvPr/>
          </p:nvSpPr>
          <p:spPr>
            <a:xfrm>
              <a:off x="7640243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1" name="Freeform 19981"/>
            <p:cNvSpPr/>
            <p:nvPr/>
          </p:nvSpPr>
          <p:spPr>
            <a:xfrm>
              <a:off x="7746796" y="4624388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2" name="Freeform 19982"/>
            <p:cNvSpPr/>
            <p:nvPr/>
          </p:nvSpPr>
          <p:spPr>
            <a:xfrm>
              <a:off x="7000875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3" name="Freeform 19983"/>
            <p:cNvSpPr/>
            <p:nvPr/>
          </p:nvSpPr>
          <p:spPr>
            <a:xfrm>
              <a:off x="7107440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4" name="Freeform 19984"/>
            <p:cNvSpPr/>
            <p:nvPr/>
          </p:nvSpPr>
          <p:spPr>
            <a:xfrm>
              <a:off x="7213993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5" name="Freeform 19985"/>
            <p:cNvSpPr/>
            <p:nvPr/>
          </p:nvSpPr>
          <p:spPr>
            <a:xfrm>
              <a:off x="7320559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6" name="Freeform 19986"/>
            <p:cNvSpPr/>
            <p:nvPr/>
          </p:nvSpPr>
          <p:spPr>
            <a:xfrm>
              <a:off x="7427124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7" name="Freeform 19987"/>
            <p:cNvSpPr/>
            <p:nvPr/>
          </p:nvSpPr>
          <p:spPr>
            <a:xfrm>
              <a:off x="7533678" y="4845050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8" name="Freeform 19988"/>
            <p:cNvSpPr/>
            <p:nvPr/>
          </p:nvSpPr>
          <p:spPr>
            <a:xfrm>
              <a:off x="7640243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9" name="Freeform 19989"/>
            <p:cNvSpPr/>
            <p:nvPr/>
          </p:nvSpPr>
          <p:spPr>
            <a:xfrm>
              <a:off x="7746796" y="4845050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0" name="Freeform 19990"/>
            <p:cNvSpPr/>
            <p:nvPr/>
          </p:nvSpPr>
          <p:spPr>
            <a:xfrm>
              <a:off x="7000875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1" name="Freeform 19991"/>
            <p:cNvSpPr/>
            <p:nvPr/>
          </p:nvSpPr>
          <p:spPr>
            <a:xfrm>
              <a:off x="7107440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2" name="Freeform 19992"/>
            <p:cNvSpPr/>
            <p:nvPr/>
          </p:nvSpPr>
          <p:spPr>
            <a:xfrm>
              <a:off x="7213993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3" name="Freeform 19993"/>
            <p:cNvSpPr/>
            <p:nvPr/>
          </p:nvSpPr>
          <p:spPr>
            <a:xfrm>
              <a:off x="7320559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4" name="Freeform 19994"/>
            <p:cNvSpPr/>
            <p:nvPr/>
          </p:nvSpPr>
          <p:spPr>
            <a:xfrm>
              <a:off x="7427124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5" name="Freeform 19995"/>
            <p:cNvSpPr/>
            <p:nvPr/>
          </p:nvSpPr>
          <p:spPr>
            <a:xfrm>
              <a:off x="7533678" y="5064125"/>
              <a:ext cx="106565" cy="220663"/>
            </a:xfrm>
            <a:custGeom>
              <a:avLst/>
              <a:gdLst/>
              <a:ahLst/>
              <a:cxnLst/>
              <a:rect l="0" t="0" r="0" b="0"/>
              <a:pathLst>
                <a:path w="106565" h="220663">
                  <a:moveTo>
                    <a:pt x="0" y="0"/>
                  </a:moveTo>
                  <a:lnTo>
                    <a:pt x="106565" y="0"/>
                  </a:lnTo>
                  <a:lnTo>
                    <a:pt x="106565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6" name="Freeform 19996"/>
            <p:cNvSpPr/>
            <p:nvPr/>
          </p:nvSpPr>
          <p:spPr>
            <a:xfrm>
              <a:off x="7640243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7" name="Freeform 19997"/>
            <p:cNvSpPr/>
            <p:nvPr/>
          </p:nvSpPr>
          <p:spPr>
            <a:xfrm>
              <a:off x="7746796" y="5064125"/>
              <a:ext cx="106566" cy="220663"/>
            </a:xfrm>
            <a:custGeom>
              <a:avLst/>
              <a:gdLst/>
              <a:ahLst/>
              <a:cxnLst/>
              <a:rect l="0" t="0" r="0" b="0"/>
              <a:pathLst>
                <a:path w="106566" h="220663">
                  <a:moveTo>
                    <a:pt x="0" y="0"/>
                  </a:moveTo>
                  <a:lnTo>
                    <a:pt x="106566" y="0"/>
                  </a:lnTo>
                  <a:lnTo>
                    <a:pt x="106566" y="220663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8" name="Freeform 19998"/>
            <p:cNvSpPr/>
            <p:nvPr/>
          </p:nvSpPr>
          <p:spPr>
            <a:xfrm>
              <a:off x="7000875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9" name="Freeform 19999"/>
            <p:cNvSpPr/>
            <p:nvPr/>
          </p:nvSpPr>
          <p:spPr>
            <a:xfrm>
              <a:off x="7107237" y="5284788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0" name="Freeform 20000"/>
            <p:cNvSpPr/>
            <p:nvPr/>
          </p:nvSpPr>
          <p:spPr>
            <a:xfrm>
              <a:off x="7213600" y="5284788"/>
              <a:ext cx="107950" cy="219075"/>
            </a:xfrm>
            <a:custGeom>
              <a:avLst/>
              <a:gdLst/>
              <a:ahLst/>
              <a:cxnLst/>
              <a:rect l="0" t="0" r="0" b="0"/>
              <a:pathLst>
                <a:path w="107950" h="219075">
                  <a:moveTo>
                    <a:pt x="0" y="0"/>
                  </a:moveTo>
                  <a:lnTo>
                    <a:pt x="107950" y="0"/>
                  </a:lnTo>
                  <a:lnTo>
                    <a:pt x="107950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1" name="Freeform 20001"/>
            <p:cNvSpPr/>
            <p:nvPr/>
          </p:nvSpPr>
          <p:spPr>
            <a:xfrm>
              <a:off x="7321550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2" name="Freeform 20002"/>
            <p:cNvSpPr/>
            <p:nvPr/>
          </p:nvSpPr>
          <p:spPr>
            <a:xfrm>
              <a:off x="7427912" y="5284788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3" name="Freeform 20003"/>
            <p:cNvSpPr/>
            <p:nvPr/>
          </p:nvSpPr>
          <p:spPr>
            <a:xfrm>
              <a:off x="7534275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" name="Freeform 20004"/>
            <p:cNvSpPr/>
            <p:nvPr/>
          </p:nvSpPr>
          <p:spPr>
            <a:xfrm>
              <a:off x="7640637" y="5284788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" name="Freeform 20005"/>
            <p:cNvSpPr/>
            <p:nvPr/>
          </p:nvSpPr>
          <p:spPr>
            <a:xfrm>
              <a:off x="7747000" y="5284788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6" name="Freeform 20006"/>
            <p:cNvSpPr/>
            <p:nvPr/>
          </p:nvSpPr>
          <p:spPr>
            <a:xfrm>
              <a:off x="7000875" y="5503863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7" name="Freeform 20007"/>
            <p:cNvSpPr/>
            <p:nvPr/>
          </p:nvSpPr>
          <p:spPr>
            <a:xfrm>
              <a:off x="7107440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8" name="Freeform 20008"/>
            <p:cNvSpPr/>
            <p:nvPr/>
          </p:nvSpPr>
          <p:spPr>
            <a:xfrm>
              <a:off x="7213993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9" name="Freeform 20009"/>
            <p:cNvSpPr/>
            <p:nvPr/>
          </p:nvSpPr>
          <p:spPr>
            <a:xfrm>
              <a:off x="7320559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0" name="Freeform 20010"/>
            <p:cNvSpPr/>
            <p:nvPr/>
          </p:nvSpPr>
          <p:spPr>
            <a:xfrm>
              <a:off x="7427124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1" name="Freeform 20011"/>
            <p:cNvSpPr/>
            <p:nvPr/>
          </p:nvSpPr>
          <p:spPr>
            <a:xfrm>
              <a:off x="7533678" y="5503863"/>
              <a:ext cx="106565" cy="220662"/>
            </a:xfrm>
            <a:custGeom>
              <a:avLst/>
              <a:gdLst/>
              <a:ahLst/>
              <a:cxnLst/>
              <a:rect l="0" t="0" r="0" b="0"/>
              <a:pathLst>
                <a:path w="106565" h="220662">
                  <a:moveTo>
                    <a:pt x="0" y="0"/>
                  </a:moveTo>
                  <a:lnTo>
                    <a:pt x="106565" y="0"/>
                  </a:lnTo>
                  <a:lnTo>
                    <a:pt x="106565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2" name="Freeform 20012"/>
            <p:cNvSpPr/>
            <p:nvPr/>
          </p:nvSpPr>
          <p:spPr>
            <a:xfrm>
              <a:off x="7640243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3" name="Freeform 20013"/>
            <p:cNvSpPr/>
            <p:nvPr/>
          </p:nvSpPr>
          <p:spPr>
            <a:xfrm>
              <a:off x="7746796" y="5503863"/>
              <a:ext cx="106566" cy="220662"/>
            </a:xfrm>
            <a:custGeom>
              <a:avLst/>
              <a:gdLst/>
              <a:ahLst/>
              <a:cxnLst/>
              <a:rect l="0" t="0" r="0" b="0"/>
              <a:pathLst>
                <a:path w="106566" h="220662">
                  <a:moveTo>
                    <a:pt x="0" y="0"/>
                  </a:moveTo>
                  <a:lnTo>
                    <a:pt x="106566" y="0"/>
                  </a:lnTo>
                  <a:lnTo>
                    <a:pt x="106566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4" name="Freeform 20014"/>
            <p:cNvSpPr/>
            <p:nvPr/>
          </p:nvSpPr>
          <p:spPr>
            <a:xfrm>
              <a:off x="7000875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5" name="Freeform 20015"/>
            <p:cNvSpPr/>
            <p:nvPr/>
          </p:nvSpPr>
          <p:spPr>
            <a:xfrm>
              <a:off x="7107440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6" name="Freeform 20016"/>
            <p:cNvSpPr/>
            <p:nvPr/>
          </p:nvSpPr>
          <p:spPr>
            <a:xfrm>
              <a:off x="7213993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7" name="Freeform 20017"/>
            <p:cNvSpPr/>
            <p:nvPr/>
          </p:nvSpPr>
          <p:spPr>
            <a:xfrm>
              <a:off x="7320559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8" name="Freeform 20018"/>
            <p:cNvSpPr/>
            <p:nvPr/>
          </p:nvSpPr>
          <p:spPr>
            <a:xfrm>
              <a:off x="7427124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9" name="Freeform 20019"/>
            <p:cNvSpPr/>
            <p:nvPr/>
          </p:nvSpPr>
          <p:spPr>
            <a:xfrm>
              <a:off x="7533678" y="5724525"/>
              <a:ext cx="106565" cy="219075"/>
            </a:xfrm>
            <a:custGeom>
              <a:avLst/>
              <a:gdLst/>
              <a:ahLst/>
              <a:cxnLst/>
              <a:rect l="0" t="0" r="0" b="0"/>
              <a:pathLst>
                <a:path w="106565" h="219075">
                  <a:moveTo>
                    <a:pt x="0" y="0"/>
                  </a:moveTo>
                  <a:lnTo>
                    <a:pt x="106565" y="0"/>
                  </a:lnTo>
                  <a:lnTo>
                    <a:pt x="106565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0" name="Freeform 20020"/>
            <p:cNvSpPr/>
            <p:nvPr/>
          </p:nvSpPr>
          <p:spPr>
            <a:xfrm>
              <a:off x="7640243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1" name="Freeform 20021"/>
            <p:cNvSpPr/>
            <p:nvPr/>
          </p:nvSpPr>
          <p:spPr>
            <a:xfrm>
              <a:off x="7746796" y="5724525"/>
              <a:ext cx="106566" cy="219075"/>
            </a:xfrm>
            <a:custGeom>
              <a:avLst/>
              <a:gdLst/>
              <a:ahLst/>
              <a:cxnLst/>
              <a:rect l="0" t="0" r="0" b="0"/>
              <a:pathLst>
                <a:path w="106566" h="219075">
                  <a:moveTo>
                    <a:pt x="0" y="0"/>
                  </a:moveTo>
                  <a:lnTo>
                    <a:pt x="106566" y="0"/>
                  </a:lnTo>
                  <a:lnTo>
                    <a:pt x="106566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2" name="Freeform 20022"/>
            <p:cNvSpPr/>
            <p:nvPr/>
          </p:nvSpPr>
          <p:spPr>
            <a:xfrm>
              <a:off x="5295900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3" name="Freeform 20023"/>
            <p:cNvSpPr/>
            <p:nvPr/>
          </p:nvSpPr>
          <p:spPr>
            <a:xfrm>
              <a:off x="4443412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4" name="Freeform 20024"/>
            <p:cNvSpPr/>
            <p:nvPr/>
          </p:nvSpPr>
          <p:spPr>
            <a:xfrm>
              <a:off x="7000875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5" name="Freeform 20025"/>
            <p:cNvSpPr/>
            <p:nvPr/>
          </p:nvSpPr>
          <p:spPr>
            <a:xfrm>
              <a:off x="6148388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6" name="Freeform 20026"/>
            <p:cNvSpPr/>
            <p:nvPr/>
          </p:nvSpPr>
          <p:spPr>
            <a:xfrm>
              <a:off x="7853364" y="4003675"/>
              <a:ext cx="0" cy="180975"/>
            </a:xfrm>
            <a:custGeom>
              <a:avLst/>
              <a:gdLst/>
              <a:ahLst/>
              <a:cxnLst/>
              <a:rect l="0" t="0" r="0" b="0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8" name="Freeform 20028"/>
            <p:cNvSpPr/>
            <p:nvPr/>
          </p:nvSpPr>
          <p:spPr>
            <a:xfrm>
              <a:off x="3276600" y="1219200"/>
              <a:ext cx="381000" cy="4800600"/>
            </a:xfrm>
            <a:custGeom>
              <a:avLst/>
              <a:gdLst/>
              <a:ahLst/>
              <a:cxnLst/>
              <a:rect l="0" t="0" r="0" b="0"/>
              <a:pathLst>
                <a:path w="381000" h="4800600">
                  <a:moveTo>
                    <a:pt x="381000" y="4800600"/>
                  </a:moveTo>
                  <a:cubicBezTo>
                    <a:pt x="275794" y="4800600"/>
                    <a:pt x="190500" y="4786376"/>
                    <a:pt x="190500" y="4768812"/>
                  </a:cubicBezTo>
                  <a:lnTo>
                    <a:pt x="190500" y="4768812"/>
                  </a:lnTo>
                  <a:lnTo>
                    <a:pt x="190500" y="2432089"/>
                  </a:lnTo>
                  <a:cubicBezTo>
                    <a:pt x="190500" y="2414524"/>
                    <a:pt x="105207" y="2400300"/>
                    <a:pt x="0" y="2400300"/>
                  </a:cubicBezTo>
                  <a:cubicBezTo>
                    <a:pt x="0" y="2400300"/>
                    <a:pt x="0" y="2400300"/>
                    <a:pt x="0" y="2400300"/>
                  </a:cubicBezTo>
                  <a:lnTo>
                    <a:pt x="0" y="2400300"/>
                  </a:lnTo>
                  <a:cubicBezTo>
                    <a:pt x="105207" y="2400300"/>
                    <a:pt x="190500" y="2386077"/>
                    <a:pt x="190500" y="2368512"/>
                  </a:cubicBezTo>
                  <a:lnTo>
                    <a:pt x="190500" y="31788"/>
                  </a:lnTo>
                  <a:cubicBezTo>
                    <a:pt x="190500" y="14224"/>
                    <a:pt x="275794" y="0"/>
                    <a:pt x="381000" y="0"/>
                  </a:cubicBez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9" name="Freeform 20029"/>
            <p:cNvSpPr/>
            <p:nvPr/>
          </p:nvSpPr>
          <p:spPr>
            <a:xfrm>
              <a:off x="3519601" y="1446442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0" name="Freeform 20030"/>
            <p:cNvSpPr/>
            <p:nvPr/>
          </p:nvSpPr>
          <p:spPr>
            <a:xfrm>
              <a:off x="2228850" y="3665690"/>
              <a:ext cx="964450" cy="534835"/>
            </a:xfrm>
            <a:custGeom>
              <a:avLst/>
              <a:gdLst/>
              <a:ahLst/>
              <a:cxnLst/>
              <a:rect l="0" t="0" r="0" b="0"/>
              <a:pathLst>
                <a:path w="964450" h="534835">
                  <a:moveTo>
                    <a:pt x="0" y="534835"/>
                  </a:moveTo>
                  <a:lnTo>
                    <a:pt x="964450" y="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1" name="Freeform 20031"/>
            <p:cNvSpPr/>
            <p:nvPr/>
          </p:nvSpPr>
          <p:spPr>
            <a:xfrm>
              <a:off x="3148924" y="3619499"/>
              <a:ext cx="127673" cy="105409"/>
            </a:xfrm>
            <a:custGeom>
              <a:avLst/>
              <a:gdLst/>
              <a:ahLst/>
              <a:cxnLst/>
              <a:rect l="0" t="0" r="0" b="0"/>
              <a:pathLst>
                <a:path w="127673" h="105409">
                  <a:moveTo>
                    <a:pt x="0" y="5448"/>
                  </a:moveTo>
                  <a:lnTo>
                    <a:pt x="127673" y="0"/>
                  </a:lnTo>
                  <a:lnTo>
                    <a:pt x="55422" y="1054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2" name="Freeform 20032"/>
            <p:cNvSpPr/>
            <p:nvPr/>
          </p:nvSpPr>
          <p:spPr>
            <a:xfrm>
              <a:off x="5829300" y="5503863"/>
              <a:ext cx="106362" cy="220662"/>
            </a:xfrm>
            <a:custGeom>
              <a:avLst/>
              <a:gdLst/>
              <a:ahLst/>
              <a:cxnLst/>
              <a:rect l="0" t="0" r="0" b="0"/>
              <a:pathLst>
                <a:path w="106362" h="220662">
                  <a:moveTo>
                    <a:pt x="0" y="0"/>
                  </a:moveTo>
                  <a:lnTo>
                    <a:pt x="106362" y="0"/>
                  </a:lnTo>
                  <a:lnTo>
                    <a:pt x="106362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3" name="Freeform 20033"/>
            <p:cNvSpPr/>
            <p:nvPr/>
          </p:nvSpPr>
          <p:spPr>
            <a:xfrm>
              <a:off x="1695450" y="1533531"/>
              <a:ext cx="1371600" cy="1846642"/>
            </a:xfrm>
            <a:custGeom>
              <a:avLst/>
              <a:gdLst/>
              <a:ahLst/>
              <a:cxnLst/>
              <a:rect l="0" t="0" r="0" b="0"/>
              <a:pathLst>
                <a:path w="1371600" h="1846642">
                  <a:moveTo>
                    <a:pt x="0" y="201612"/>
                  </a:moveTo>
                  <a:cubicBezTo>
                    <a:pt x="0" y="90259"/>
                    <a:pt x="90271" y="0"/>
                    <a:pt x="201612" y="0"/>
                  </a:cubicBezTo>
                  <a:lnTo>
                    <a:pt x="201612" y="0"/>
                  </a:lnTo>
                  <a:lnTo>
                    <a:pt x="228600" y="0"/>
                  </a:lnTo>
                  <a:lnTo>
                    <a:pt x="571500" y="0"/>
                  </a:lnTo>
                  <a:lnTo>
                    <a:pt x="1169987" y="0"/>
                  </a:lnTo>
                  <a:cubicBezTo>
                    <a:pt x="1281328" y="0"/>
                    <a:pt x="1371600" y="90259"/>
                    <a:pt x="1371600" y="201612"/>
                  </a:cubicBezTo>
                  <a:lnTo>
                    <a:pt x="1371600" y="201612"/>
                  </a:lnTo>
                  <a:lnTo>
                    <a:pt x="1371600" y="705636"/>
                  </a:lnTo>
                  <a:lnTo>
                    <a:pt x="1371600" y="1008062"/>
                  </a:lnTo>
                  <a:lnTo>
                    <a:pt x="1371600" y="1008049"/>
                  </a:lnTo>
                  <a:cubicBezTo>
                    <a:pt x="1371600" y="1119402"/>
                    <a:pt x="1281328" y="1209674"/>
                    <a:pt x="1169987" y="1209674"/>
                  </a:cubicBezTo>
                  <a:lnTo>
                    <a:pt x="571500" y="1209674"/>
                  </a:lnTo>
                  <a:lnTo>
                    <a:pt x="400050" y="1846642"/>
                  </a:lnTo>
                  <a:lnTo>
                    <a:pt x="228600" y="1209674"/>
                  </a:lnTo>
                  <a:lnTo>
                    <a:pt x="201612" y="1209674"/>
                  </a:lnTo>
                  <a:cubicBezTo>
                    <a:pt x="90271" y="1209674"/>
                    <a:pt x="0" y="1119402"/>
                    <a:pt x="0" y="1008049"/>
                  </a:cubicBezTo>
                  <a:lnTo>
                    <a:pt x="0" y="1008062"/>
                  </a:lnTo>
                  <a:lnTo>
                    <a:pt x="0" y="705636"/>
                  </a:lnTo>
                  <a:close/>
                </a:path>
              </a:pathLst>
            </a:custGeom>
            <a:solidFill>
              <a:srgbClr val="0070C0">
                <a:alpha val="10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4" name="Freeform 20034"/>
            <p:cNvSpPr/>
            <p:nvPr/>
          </p:nvSpPr>
          <p:spPr>
            <a:xfrm>
              <a:off x="1695450" y="1533531"/>
              <a:ext cx="1371600" cy="1846642"/>
            </a:xfrm>
            <a:custGeom>
              <a:avLst/>
              <a:gdLst/>
              <a:ahLst/>
              <a:cxnLst/>
              <a:rect l="0" t="0" r="0" b="0"/>
              <a:pathLst>
                <a:path w="1371600" h="1846642">
                  <a:moveTo>
                    <a:pt x="0" y="201612"/>
                  </a:moveTo>
                  <a:cubicBezTo>
                    <a:pt x="0" y="90259"/>
                    <a:pt x="90271" y="0"/>
                    <a:pt x="201612" y="0"/>
                  </a:cubicBezTo>
                  <a:lnTo>
                    <a:pt x="201612" y="0"/>
                  </a:lnTo>
                  <a:lnTo>
                    <a:pt x="228600" y="0"/>
                  </a:lnTo>
                  <a:lnTo>
                    <a:pt x="571500" y="0"/>
                  </a:lnTo>
                  <a:lnTo>
                    <a:pt x="1169987" y="0"/>
                  </a:lnTo>
                  <a:cubicBezTo>
                    <a:pt x="1281328" y="0"/>
                    <a:pt x="1371600" y="90259"/>
                    <a:pt x="1371600" y="201612"/>
                  </a:cubicBezTo>
                  <a:lnTo>
                    <a:pt x="1371600" y="201612"/>
                  </a:lnTo>
                  <a:lnTo>
                    <a:pt x="1371600" y="705636"/>
                  </a:lnTo>
                  <a:lnTo>
                    <a:pt x="1371600" y="1008062"/>
                  </a:lnTo>
                  <a:lnTo>
                    <a:pt x="1371600" y="1008049"/>
                  </a:lnTo>
                  <a:cubicBezTo>
                    <a:pt x="1371600" y="1119402"/>
                    <a:pt x="1281328" y="1209674"/>
                    <a:pt x="1169987" y="1209674"/>
                  </a:cubicBezTo>
                  <a:lnTo>
                    <a:pt x="571500" y="1209674"/>
                  </a:lnTo>
                  <a:lnTo>
                    <a:pt x="400050" y="1846642"/>
                  </a:lnTo>
                  <a:lnTo>
                    <a:pt x="228600" y="1209674"/>
                  </a:lnTo>
                  <a:lnTo>
                    <a:pt x="201612" y="1209674"/>
                  </a:lnTo>
                  <a:cubicBezTo>
                    <a:pt x="90271" y="1209674"/>
                    <a:pt x="0" y="1119402"/>
                    <a:pt x="0" y="1008049"/>
                  </a:cubicBezTo>
                  <a:lnTo>
                    <a:pt x="0" y="1008062"/>
                  </a:lnTo>
                  <a:lnTo>
                    <a:pt x="0" y="705636"/>
                  </a:lnTo>
                  <a:lnTo>
                    <a:pt x="0" y="201612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5" name="Freeform 20035"/>
            <p:cNvSpPr/>
            <p:nvPr/>
          </p:nvSpPr>
          <p:spPr>
            <a:xfrm>
              <a:off x="142875" y="1533531"/>
              <a:ext cx="1371600" cy="1827605"/>
            </a:xfrm>
            <a:custGeom>
              <a:avLst/>
              <a:gdLst/>
              <a:ahLst/>
              <a:cxnLst/>
              <a:rect l="0" t="0" r="0" b="0"/>
              <a:pathLst>
                <a:path w="1371600" h="1827605">
                  <a:moveTo>
                    <a:pt x="1371600" y="201612"/>
                  </a:moveTo>
                  <a:cubicBezTo>
                    <a:pt x="1371600" y="90259"/>
                    <a:pt x="1281329" y="0"/>
                    <a:pt x="1169988" y="0"/>
                  </a:cubicBezTo>
                  <a:lnTo>
                    <a:pt x="1169988" y="0"/>
                  </a:lnTo>
                  <a:lnTo>
                    <a:pt x="1143000" y="0"/>
                  </a:lnTo>
                  <a:lnTo>
                    <a:pt x="800100" y="0"/>
                  </a:lnTo>
                  <a:lnTo>
                    <a:pt x="201613" y="0"/>
                  </a:lnTo>
                  <a:cubicBezTo>
                    <a:pt x="90272" y="0"/>
                    <a:pt x="0" y="90259"/>
                    <a:pt x="0" y="201612"/>
                  </a:cubicBezTo>
                  <a:lnTo>
                    <a:pt x="0" y="201612"/>
                  </a:lnTo>
                  <a:lnTo>
                    <a:pt x="0" y="705636"/>
                  </a:lnTo>
                  <a:lnTo>
                    <a:pt x="0" y="1008062"/>
                  </a:lnTo>
                  <a:lnTo>
                    <a:pt x="0" y="1008049"/>
                  </a:lnTo>
                  <a:cubicBezTo>
                    <a:pt x="0" y="1119402"/>
                    <a:pt x="90272" y="1209674"/>
                    <a:pt x="201613" y="1209674"/>
                  </a:cubicBezTo>
                  <a:lnTo>
                    <a:pt x="201613" y="1209674"/>
                  </a:lnTo>
                  <a:lnTo>
                    <a:pt x="800100" y="1209674"/>
                  </a:lnTo>
                  <a:lnTo>
                    <a:pt x="952500" y="1827605"/>
                  </a:lnTo>
                  <a:lnTo>
                    <a:pt x="1143000" y="1209674"/>
                  </a:lnTo>
                  <a:lnTo>
                    <a:pt x="1169988" y="1209674"/>
                  </a:lnTo>
                  <a:cubicBezTo>
                    <a:pt x="1281329" y="1209674"/>
                    <a:pt x="1371600" y="1119402"/>
                    <a:pt x="1371600" y="1008049"/>
                  </a:cubicBezTo>
                  <a:lnTo>
                    <a:pt x="1371600" y="1008062"/>
                  </a:lnTo>
                  <a:lnTo>
                    <a:pt x="1371600" y="705636"/>
                  </a:lnTo>
                  <a:close/>
                </a:path>
              </a:pathLst>
            </a:custGeom>
            <a:solidFill>
              <a:srgbClr val="FF9966">
                <a:alpha val="10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6" name="Freeform 20036"/>
            <p:cNvSpPr/>
            <p:nvPr/>
          </p:nvSpPr>
          <p:spPr>
            <a:xfrm>
              <a:off x="142875" y="1533531"/>
              <a:ext cx="1371600" cy="1827605"/>
            </a:xfrm>
            <a:custGeom>
              <a:avLst/>
              <a:gdLst/>
              <a:ahLst/>
              <a:cxnLst/>
              <a:rect l="0" t="0" r="0" b="0"/>
              <a:pathLst>
                <a:path w="1371600" h="1827605">
                  <a:moveTo>
                    <a:pt x="1371600" y="201612"/>
                  </a:moveTo>
                  <a:cubicBezTo>
                    <a:pt x="1371600" y="90259"/>
                    <a:pt x="1281329" y="0"/>
                    <a:pt x="1169988" y="0"/>
                  </a:cubicBezTo>
                  <a:lnTo>
                    <a:pt x="1169988" y="0"/>
                  </a:lnTo>
                  <a:lnTo>
                    <a:pt x="1143000" y="0"/>
                  </a:lnTo>
                  <a:lnTo>
                    <a:pt x="800100" y="0"/>
                  </a:lnTo>
                  <a:lnTo>
                    <a:pt x="201613" y="0"/>
                  </a:lnTo>
                  <a:cubicBezTo>
                    <a:pt x="90272" y="0"/>
                    <a:pt x="0" y="90259"/>
                    <a:pt x="0" y="201612"/>
                  </a:cubicBezTo>
                  <a:lnTo>
                    <a:pt x="0" y="201612"/>
                  </a:lnTo>
                  <a:lnTo>
                    <a:pt x="0" y="705636"/>
                  </a:lnTo>
                  <a:lnTo>
                    <a:pt x="0" y="1008062"/>
                  </a:lnTo>
                  <a:lnTo>
                    <a:pt x="0" y="1008049"/>
                  </a:lnTo>
                  <a:cubicBezTo>
                    <a:pt x="0" y="1119402"/>
                    <a:pt x="90272" y="1209674"/>
                    <a:pt x="201613" y="1209674"/>
                  </a:cubicBezTo>
                  <a:lnTo>
                    <a:pt x="201613" y="1209674"/>
                  </a:lnTo>
                  <a:lnTo>
                    <a:pt x="800100" y="1209674"/>
                  </a:lnTo>
                  <a:lnTo>
                    <a:pt x="952500" y="1827605"/>
                  </a:lnTo>
                  <a:lnTo>
                    <a:pt x="1143000" y="1209674"/>
                  </a:lnTo>
                  <a:lnTo>
                    <a:pt x="1169988" y="1209674"/>
                  </a:lnTo>
                  <a:cubicBezTo>
                    <a:pt x="1281329" y="1209674"/>
                    <a:pt x="1371600" y="1119402"/>
                    <a:pt x="1371600" y="1008049"/>
                  </a:cubicBezTo>
                  <a:lnTo>
                    <a:pt x="1371600" y="1008062"/>
                  </a:lnTo>
                  <a:lnTo>
                    <a:pt x="1371600" y="705636"/>
                  </a:lnTo>
                  <a:lnTo>
                    <a:pt x="1371600" y="201612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7" name="Freeform 20037"/>
            <p:cNvSpPr/>
            <p:nvPr/>
          </p:nvSpPr>
          <p:spPr>
            <a:xfrm>
              <a:off x="6465887" y="5727700"/>
              <a:ext cx="106363" cy="219075"/>
            </a:xfrm>
            <a:custGeom>
              <a:avLst/>
              <a:gdLst/>
              <a:ahLst/>
              <a:cxnLst/>
              <a:rect l="0" t="0" r="0" b="0"/>
              <a:pathLst>
                <a:path w="106363" h="219075">
                  <a:moveTo>
                    <a:pt x="0" y="0"/>
                  </a:moveTo>
                  <a:lnTo>
                    <a:pt x="106363" y="0"/>
                  </a:lnTo>
                  <a:lnTo>
                    <a:pt x="106363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8" name="Freeform 20038"/>
            <p:cNvSpPr/>
            <p:nvPr/>
          </p:nvSpPr>
          <p:spPr>
            <a:xfrm>
              <a:off x="5835650" y="5495925"/>
              <a:ext cx="106362" cy="219075"/>
            </a:xfrm>
            <a:custGeom>
              <a:avLst/>
              <a:gdLst/>
              <a:ahLst/>
              <a:cxnLst/>
              <a:rect l="0" t="0" r="0" b="0"/>
              <a:pathLst>
                <a:path w="106362" h="219075">
                  <a:moveTo>
                    <a:pt x="0" y="0"/>
                  </a:moveTo>
                  <a:lnTo>
                    <a:pt x="106362" y="0"/>
                  </a:lnTo>
                  <a:lnTo>
                    <a:pt x="106362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8575" cap="flat" cmpd="sng">
              <a:solidFill>
                <a:schemeClr val="accent1"/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9" name="Rectangle 20043"/>
            <p:cNvSpPr/>
            <p:nvPr/>
          </p:nvSpPr>
          <p:spPr>
            <a:xfrm>
              <a:off x="4075254" y="807024"/>
              <a:ext cx="3800399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2004" b="0" i="0" spc="0" baseline="0" dirty="0"/>
                <a:t>IER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(Interrupt</a:t>
              </a:r>
              <a:r>
                <a:rPr lang="en-US" sz="2004" b="0" i="0" spc="-54" baseline="0" dirty="0"/>
                <a:t> </a:t>
              </a:r>
              <a:r>
                <a:rPr lang="en-US" sz="2004" b="0" i="0" spc="0" baseline="0" dirty="0"/>
                <a:t>Enable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0" baseline="0" dirty="0" smtClean="0"/>
                <a:t>)</a:t>
              </a:r>
              <a:endParaRPr lang="en-US" sz="2004" b="0" i="0" spc="0" baseline="0" dirty="0"/>
            </a:p>
          </p:txBody>
        </p:sp>
        <p:sp>
          <p:nvSpPr>
            <p:cNvPr id="550" name="Rectangle 20049"/>
            <p:cNvSpPr/>
            <p:nvPr/>
          </p:nvSpPr>
          <p:spPr>
            <a:xfrm>
              <a:off x="1179480" y="3288098"/>
              <a:ext cx="795154" cy="4723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Process</a:t>
              </a:r>
              <a:r>
                <a:rPr lang="en-US" sz="1403" b="0" i="0" spc="-12" baseline="0" dirty="0"/>
                <a:t>o</a:t>
              </a:r>
              <a:r>
                <a:rPr lang="en-US" sz="1403" b="0" i="0" spc="0" baseline="0" dirty="0"/>
                <a:t>r</a:t>
              </a:r>
            </a:p>
            <a:p>
              <a:pPr marL="208798">
                <a:lnSpc>
                  <a:spcPts val="2016"/>
                </a:lnSpc>
              </a:pPr>
              <a:r>
                <a:rPr lang="en-US" sz="1403" b="0" i="0" spc="0" baseline="0" dirty="0"/>
                <a:t>Core</a:t>
              </a:r>
            </a:p>
          </p:txBody>
        </p:sp>
        <p:sp>
          <p:nvSpPr>
            <p:cNvPr id="551" name="Rectangle 20050"/>
            <p:cNvSpPr/>
            <p:nvPr/>
          </p:nvSpPr>
          <p:spPr>
            <a:xfrm>
              <a:off x="1141349" y="4088198"/>
              <a:ext cx="924548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Local</a:t>
              </a:r>
              <a:r>
                <a:rPr lang="en-US" sz="1403" b="0" i="0" spc="-113" baseline="0" dirty="0"/>
                <a:t> </a:t>
              </a:r>
              <a:r>
                <a:rPr lang="en-US" sz="1403" b="0" i="0" spc="0" baseline="0" dirty="0"/>
                <a:t>APIC</a:t>
              </a:r>
            </a:p>
          </p:txBody>
        </p:sp>
        <p:sp>
          <p:nvSpPr>
            <p:cNvPr id="552" name="Rectangle 20051"/>
            <p:cNvSpPr/>
            <p:nvPr/>
          </p:nvSpPr>
          <p:spPr>
            <a:xfrm>
              <a:off x="4449895" y="3550223"/>
              <a:ext cx="3023392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73969"/>
              <a:r>
                <a:rPr lang="en-US" sz="2004" b="0" i="0" spc="0" baseline="0" dirty="0"/>
                <a:t>ISR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(In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Service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0" baseline="0" dirty="0" smtClean="0"/>
                <a:t>)</a:t>
              </a:r>
              <a:endParaRPr lang="en-US" sz="2004" b="0" i="0" spc="0" baseline="0" dirty="0"/>
            </a:p>
          </p:txBody>
        </p:sp>
        <p:sp>
          <p:nvSpPr>
            <p:cNvPr id="553" name="Rectangle 20057"/>
            <p:cNvSpPr/>
            <p:nvPr/>
          </p:nvSpPr>
          <p:spPr>
            <a:xfrm>
              <a:off x="7968615" y="5241328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0070C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0070C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0070C0"/>
                  </a:solidFill>
                </a:rPr>
                <a:t>161</a:t>
              </a:r>
            </a:p>
          </p:txBody>
        </p:sp>
        <p:sp>
          <p:nvSpPr>
            <p:cNvPr id="554" name="Rectangle 20058"/>
            <p:cNvSpPr/>
            <p:nvPr/>
          </p:nvSpPr>
          <p:spPr>
            <a:xfrm>
              <a:off x="5541101" y="6016026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0070C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0070C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0070C0"/>
                  </a:solidFill>
                </a:rPr>
                <a:t>210</a:t>
              </a:r>
            </a:p>
          </p:txBody>
        </p:sp>
        <p:sp>
          <p:nvSpPr>
            <p:cNvPr id="556" name="Rectangle 20060"/>
            <p:cNvSpPr/>
            <p:nvPr/>
          </p:nvSpPr>
          <p:spPr>
            <a:xfrm>
              <a:off x="269240" y="4901825"/>
              <a:ext cx="2885405" cy="14003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 i="0" spc="0" baseline="0" dirty="0" smtClean="0"/>
                <a:t>Processing </a:t>
              </a:r>
              <a:r>
                <a:rPr lang="en-US" sz="1800" b="0" i="0" spc="0" baseline="0" dirty="0"/>
                <a:t>of interrupt D2 </a:t>
              </a:r>
            </a:p>
            <a:p>
              <a:pPr>
                <a:lnSpc>
                  <a:spcPts val="2160"/>
                </a:lnSpc>
              </a:pPr>
              <a:r>
                <a:rPr lang="en-US" sz="1800" b="0" i="0" spc="0" baseline="0" dirty="0"/>
                <a:t>(210) completed</a:t>
              </a:r>
              <a:r>
                <a:rPr lang="en-US" sz="1800" b="0" i="0" spc="0" baseline="0" dirty="0" smtClean="0"/>
                <a:t>?</a:t>
              </a:r>
            </a:p>
            <a:p>
              <a:r>
                <a:rPr lang="en-US" dirty="0" smtClean="0"/>
                <a:t>The</a:t>
              </a:r>
              <a:r>
                <a:rPr lang="en-US" spc="-115" dirty="0" smtClean="0"/>
                <a:t> </a:t>
              </a:r>
              <a:r>
                <a:rPr lang="en-US" dirty="0" err="1"/>
                <a:t>API</a:t>
              </a:r>
              <a:r>
                <a:rPr lang="en-US" spc="487" dirty="0" err="1"/>
                <a:t>C</a:t>
              </a:r>
              <a:r>
                <a:rPr lang="en-US" dirty="0" err="1"/>
                <a:t>behavior</a:t>
              </a:r>
              <a:r>
                <a:rPr lang="en-US" dirty="0"/>
                <a:t> </a:t>
              </a:r>
              <a:r>
                <a:rPr lang="en-US" spc="-39" dirty="0"/>
                <a:t>w</a:t>
              </a:r>
              <a:r>
                <a:rPr lang="en-US" dirty="0"/>
                <a:t>ould </a:t>
              </a:r>
            </a:p>
            <a:p>
              <a:pPr>
                <a:lnSpc>
                  <a:spcPts val="2160"/>
                </a:lnSpc>
              </a:pPr>
              <a:r>
                <a:rPr lang="en-US" dirty="0"/>
                <a:t>be to clear EC (236)</a:t>
              </a:r>
              <a:endParaRPr lang="en-US" spc="-32" dirty="0"/>
            </a:p>
            <a:p>
              <a:pPr>
                <a:lnSpc>
                  <a:spcPts val="2160"/>
                </a:lnSpc>
              </a:pPr>
              <a:r>
                <a:rPr lang="en-US" dirty="0"/>
                <a:t>This </a:t>
              </a:r>
              <a:r>
                <a:rPr lang="en-US" spc="-39" dirty="0"/>
                <a:t>w</a:t>
              </a:r>
              <a:r>
                <a:rPr lang="en-US" dirty="0"/>
                <a:t>ould be </a:t>
              </a:r>
              <a:r>
                <a:rPr lang="en-US" spc="-39" dirty="0"/>
                <a:t>w</a:t>
              </a:r>
              <a:r>
                <a:rPr lang="en-US" dirty="0"/>
                <a:t>rong</a:t>
              </a:r>
              <a:r>
                <a:rPr lang="en-US" dirty="0" smtClean="0"/>
                <a:t>!</a:t>
              </a:r>
              <a:endParaRPr lang="en-US" dirty="0"/>
            </a:p>
          </p:txBody>
        </p:sp>
        <p:sp>
          <p:nvSpPr>
            <p:cNvPr id="557" name="Rectangle 20062"/>
            <p:cNvSpPr/>
            <p:nvPr/>
          </p:nvSpPr>
          <p:spPr>
            <a:xfrm>
              <a:off x="1845941" y="1527846"/>
              <a:ext cx="937821" cy="6944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52400"/>
              <a:r>
                <a:rPr lang="en-US" sz="1596" b="1" i="0" spc="0" baseline="0" dirty="0">
                  <a:solidFill>
                    <a:srgbClr val="FFFFFF"/>
                  </a:solidFill>
                </a:rPr>
                <a:t>Guest</a:t>
              </a:r>
              <a:r>
                <a:rPr lang="en-US" sz="1596" b="1" i="0" spc="-11" baseline="0" dirty="0">
                  <a:solidFill>
                    <a:srgbClr val="FFFFFF"/>
                  </a:solidFill>
                </a:rPr>
                <a:t> </a:t>
              </a:r>
              <a:r>
                <a:rPr lang="en-US" sz="1596" b="1" i="0" spc="0" baseline="0" dirty="0">
                  <a:solidFill>
                    <a:srgbClr val="FFFFFF"/>
                  </a:solidFill>
                </a:rPr>
                <a:t>Y</a:t>
              </a:r>
            </a:p>
            <a:p>
              <a:pPr marL="0">
                <a:lnSpc>
                  <a:spcPts val="1776"/>
                </a:lnSpc>
              </a:pPr>
              <a:r>
                <a:rPr lang="en-US" sz="1403" b="0" i="0" spc="0" baseline="0" dirty="0">
                  <a:solidFill>
                    <a:srgbClr val="FFFFFF"/>
                  </a:solidFill>
                </a:rPr>
                <a:t>Processi</a:t>
              </a:r>
              <a:r>
                <a:rPr lang="en-US" sz="1403" b="0" i="0" spc="-12" baseline="0" dirty="0">
                  <a:solidFill>
                    <a:srgbClr val="FFFFFF"/>
                  </a:solidFill>
                </a:rPr>
                <a:t>n</a:t>
              </a:r>
              <a:r>
                <a:rPr lang="en-US" sz="1403" b="0" i="0" spc="0" baseline="0" dirty="0">
                  <a:solidFill>
                    <a:srgbClr val="FFFFFF"/>
                  </a:solidFill>
                </a:rPr>
                <a:t>g </a:t>
              </a:r>
            </a:p>
            <a:p>
              <a:pPr marL="0">
                <a:lnSpc>
                  <a:spcPts val="1680"/>
                </a:lnSpc>
              </a:pPr>
              <a:r>
                <a:rPr lang="en-US" sz="1403" b="0" i="0" spc="0" baseline="0" dirty="0">
                  <a:solidFill>
                    <a:srgbClr val="FFFFFF"/>
                  </a:solidFill>
                </a:rPr>
                <a:t>interrupts:</a:t>
              </a:r>
            </a:p>
          </p:txBody>
        </p:sp>
        <p:sp>
          <p:nvSpPr>
            <p:cNvPr id="558" name="Rectangle 20063"/>
            <p:cNvSpPr/>
            <p:nvPr/>
          </p:nvSpPr>
          <p:spPr>
            <a:xfrm>
              <a:off x="1845941" y="2260417"/>
              <a:ext cx="1111138" cy="43390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>
                  <a:solidFill>
                    <a:srgbClr val="FFFFFF"/>
                  </a:solidFill>
                </a:rPr>
                <a:t>D2</a:t>
              </a:r>
              <a:r>
                <a:rPr lang="en-US" sz="1403" b="0" i="0" spc="-18" baseline="0" dirty="0">
                  <a:solidFill>
                    <a:srgbClr val="FFFFFF"/>
                  </a:solidFill>
                </a:rPr>
                <a:t> </a:t>
              </a:r>
              <a:r>
                <a:rPr lang="en-US" sz="1403" b="0" i="0" spc="0" baseline="0" dirty="0">
                  <a:solidFill>
                    <a:srgbClr val="FFFFFF"/>
                  </a:solidFill>
                </a:rPr>
                <a:t>(210)</a:t>
              </a:r>
              <a:r>
                <a:rPr lang="en-US" sz="1403" b="0" i="0" spc="-30" baseline="0" dirty="0">
                  <a:solidFill>
                    <a:srgbClr val="FFFFFF"/>
                  </a:solidFill>
                </a:rPr>
                <a:t> </a:t>
              </a:r>
              <a:r>
                <a:rPr lang="en-US" sz="1403" b="0" i="0" spc="0" baseline="0" dirty="0">
                  <a:solidFill>
                    <a:srgbClr val="FFFFFF"/>
                  </a:solidFill>
                </a:rPr>
                <a:t>and </a:t>
              </a:r>
            </a:p>
            <a:p>
              <a:pPr marL="0">
                <a:lnSpc>
                  <a:spcPts val="1680"/>
                </a:lnSpc>
              </a:pPr>
              <a:r>
                <a:rPr lang="en-US" sz="1403" b="0" i="0" spc="0" baseline="0" dirty="0">
                  <a:solidFill>
                    <a:srgbClr val="FFFFFF"/>
                  </a:solidFill>
                </a:rPr>
                <a:t>A1</a:t>
              </a:r>
              <a:r>
                <a:rPr lang="en-US" sz="1403" b="0" i="0" spc="-18" baseline="0" dirty="0">
                  <a:solidFill>
                    <a:srgbClr val="FFFFFF"/>
                  </a:solidFill>
                </a:rPr>
                <a:t> </a:t>
              </a:r>
              <a:r>
                <a:rPr lang="en-US" sz="1403" b="0" i="0" spc="0" baseline="0" dirty="0">
                  <a:solidFill>
                    <a:srgbClr val="FFFFFF"/>
                  </a:solidFill>
                </a:rPr>
                <a:t>(161)</a:t>
              </a:r>
            </a:p>
          </p:txBody>
        </p:sp>
        <p:sp>
          <p:nvSpPr>
            <p:cNvPr id="559" name="Rectangle 20064"/>
            <p:cNvSpPr/>
            <p:nvPr/>
          </p:nvSpPr>
          <p:spPr>
            <a:xfrm>
              <a:off x="293366" y="1573566"/>
              <a:ext cx="937821" cy="70724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50875"/>
              <a:r>
                <a:rPr lang="en-US" sz="1596" b="1" i="0" spc="0" baseline="0" dirty="0"/>
                <a:t>Guest X</a:t>
              </a:r>
            </a:p>
            <a:p>
              <a:pPr marL="0">
                <a:lnSpc>
                  <a:spcPts val="1908"/>
                </a:lnSpc>
              </a:pPr>
              <a:r>
                <a:rPr lang="en-US" sz="1403" b="0" i="0" spc="0" baseline="0" dirty="0"/>
                <a:t>Processi</a:t>
              </a:r>
              <a:r>
                <a:rPr lang="en-US" sz="1403" b="0" i="0" spc="-12" baseline="0" dirty="0"/>
                <a:t>n</a:t>
              </a:r>
              <a:r>
                <a:rPr lang="en-US" sz="1403" b="0" i="0" spc="0" baseline="0" dirty="0"/>
                <a:t>g </a:t>
              </a:r>
            </a:p>
            <a:p>
              <a:pPr marL="0">
                <a:lnSpc>
                  <a:spcPts val="1680"/>
                </a:lnSpc>
              </a:pPr>
              <a:r>
                <a:rPr lang="en-US" sz="1403" b="0" i="0" spc="0" baseline="0" dirty="0"/>
                <a:t>interrupt:</a:t>
              </a:r>
            </a:p>
          </p:txBody>
        </p:sp>
        <p:sp>
          <p:nvSpPr>
            <p:cNvPr id="560" name="Rectangle 20065"/>
            <p:cNvSpPr/>
            <p:nvPr/>
          </p:nvSpPr>
          <p:spPr>
            <a:xfrm>
              <a:off x="293366" y="2339662"/>
              <a:ext cx="726161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/>
                <a:t>EC (236)</a:t>
              </a:r>
            </a:p>
          </p:txBody>
        </p:sp>
        <p:sp>
          <p:nvSpPr>
            <p:cNvPr id="561" name="Rectangle 20066"/>
            <p:cNvSpPr/>
            <p:nvPr/>
          </p:nvSpPr>
          <p:spPr>
            <a:xfrm>
              <a:off x="6255476" y="6016026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FF9966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FF9966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FF9966"/>
                  </a:solidFill>
                </a:rPr>
                <a:t>236</a:t>
              </a:r>
            </a:p>
          </p:txBody>
        </p:sp>
        <p:sp>
          <p:nvSpPr>
            <p:cNvPr id="562" name="Rectangle 20067"/>
            <p:cNvSpPr/>
            <p:nvPr/>
          </p:nvSpPr>
          <p:spPr>
            <a:xfrm>
              <a:off x="3590467" y="6222068"/>
              <a:ext cx="4952702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3007169" algn="l"/>
                </a:tabLst>
              </a:pPr>
              <a:r>
                <a:rPr lang="en-US" sz="2004" b="0" i="0" spc="0" baseline="0" dirty="0" smtClean="0"/>
                <a:t>D2</a:t>
              </a:r>
              <a:r>
                <a:rPr lang="en-US" sz="2004" b="0" i="0" spc="-30" baseline="0" dirty="0" smtClean="0"/>
                <a:t> </a:t>
              </a:r>
              <a:r>
                <a:rPr lang="en-US" sz="2004" b="0" i="0" spc="0" baseline="0" dirty="0"/>
                <a:t>(210)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cleared</a:t>
              </a:r>
              <a:r>
                <a:rPr lang="en-US" sz="2004" b="0" i="0" spc="-42" baseline="0" dirty="0"/>
                <a:t> </a:t>
              </a:r>
              <a:r>
                <a:rPr lang="en-US" sz="2004" b="0" i="0" spc="0" baseline="0" dirty="0"/>
                <a:t>as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EC (236)</a:t>
              </a:r>
              <a:r>
                <a:rPr lang="en-US" sz="2004" b="0" i="0" spc="-30" baseline="0" dirty="0"/>
                <a:t> </a:t>
              </a:r>
              <a:r>
                <a:rPr lang="en-US" sz="2004" b="0" i="0" spc="0" baseline="0" dirty="0"/>
                <a:t>reset</a:t>
              </a:r>
              <a:r>
                <a:rPr lang="en-US" sz="2004" b="0" i="0" spc="-42" baseline="0" dirty="0"/>
                <a:t> </a:t>
              </a:r>
              <a:r>
                <a:rPr lang="en-US" sz="2004" b="0" i="0" spc="0" baseline="0" dirty="0"/>
                <a:t>in </a:t>
              </a:r>
              <a:r>
                <a:rPr lang="en-US" sz="2004" b="0" i="0" spc="0" baseline="0" dirty="0" smtClean="0"/>
                <a:t>IER</a:t>
              </a:r>
              <a:endParaRPr lang="en-US" sz="2004" b="0" i="0" spc="0" baseline="0" dirty="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4294066" y="1201252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64" name="Rectangle 16211"/>
            <p:cNvSpPr/>
            <p:nvPr/>
          </p:nvSpPr>
          <p:spPr>
            <a:xfrm>
              <a:off x="3857804" y="1449118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302356" y="3955522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566" name="Rectangle 16211"/>
            <p:cNvSpPr/>
            <p:nvPr/>
          </p:nvSpPr>
          <p:spPr>
            <a:xfrm>
              <a:off x="3866094" y="4203388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465433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AMD End Of </a:t>
            </a:r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Traditional </a:t>
            </a:r>
            <a:r>
              <a:rPr lang="en-US" altLang="ko-KR" dirty="0"/>
              <a:t>APIC behavior is to clear the highest </a:t>
            </a:r>
            <a:r>
              <a:rPr lang="en-US" altLang="ko-KR" dirty="0" smtClean="0"/>
              <a:t>priority </a:t>
            </a:r>
            <a:r>
              <a:rPr lang="en-US" altLang="ko-KR" dirty="0"/>
              <a:t>pending </a:t>
            </a:r>
            <a:r>
              <a:rPr lang="en-US" altLang="ko-KR" dirty="0" smtClean="0"/>
              <a:t>interrupt</a:t>
            </a:r>
            <a:endParaRPr lang="en-US" altLang="ko-KR" dirty="0"/>
          </a:p>
          <a:p>
            <a:r>
              <a:rPr lang="en-US" altLang="ko-KR" dirty="0" smtClean="0"/>
              <a:t>Does </a:t>
            </a:r>
            <a:r>
              <a:rPr lang="en-US" altLang="ko-KR" dirty="0"/>
              <a:t>not work if guests directly own devices and </a:t>
            </a:r>
            <a:r>
              <a:rPr lang="en-US" altLang="ko-KR" dirty="0" smtClean="0"/>
              <a:t>process </a:t>
            </a:r>
            <a:r>
              <a:rPr lang="en-US" altLang="ko-KR" dirty="0"/>
              <a:t>the </a:t>
            </a:r>
            <a:r>
              <a:rPr lang="en-US" altLang="ko-KR" dirty="0" smtClean="0"/>
              <a:t>interrupts</a:t>
            </a:r>
            <a:endParaRPr lang="en-US" altLang="ko-KR" dirty="0"/>
          </a:p>
          <a:p>
            <a:pPr lvl="1"/>
            <a:r>
              <a:rPr lang="en-US" altLang="ko-KR" dirty="0" smtClean="0"/>
              <a:t>Guest </a:t>
            </a:r>
            <a:r>
              <a:rPr lang="en-US" altLang="ko-KR" dirty="0"/>
              <a:t>x may have interrupts disabled. The highest priority </a:t>
            </a:r>
            <a:r>
              <a:rPr lang="en-US" altLang="ko-KR" dirty="0" smtClean="0"/>
              <a:t>interrupt </a:t>
            </a:r>
            <a:r>
              <a:rPr lang="en-US" altLang="ko-KR" dirty="0"/>
              <a:t>in APIC terms is for guest </a:t>
            </a:r>
            <a:r>
              <a:rPr lang="en-US" altLang="ko-KR" dirty="0" smtClean="0"/>
              <a:t>x</a:t>
            </a:r>
            <a:endParaRPr lang="en-US" altLang="ko-KR" dirty="0"/>
          </a:p>
          <a:p>
            <a:pPr lvl="1"/>
            <a:r>
              <a:rPr lang="en-US" altLang="ko-KR" dirty="0" smtClean="0"/>
              <a:t>Guest </a:t>
            </a:r>
            <a:r>
              <a:rPr lang="en-US" altLang="ko-KR" dirty="0"/>
              <a:t>y has interrupts enabled, and is processing an </a:t>
            </a:r>
            <a:r>
              <a:rPr lang="en-US" altLang="ko-KR" dirty="0" smtClean="0"/>
              <a:t>interrupt </a:t>
            </a:r>
            <a:r>
              <a:rPr lang="en-US" altLang="ko-KR" dirty="0"/>
              <a:t>that is lower priority in APIC </a:t>
            </a:r>
            <a:r>
              <a:rPr lang="en-US" altLang="ko-KR" dirty="0" smtClean="0"/>
              <a:t>terms</a:t>
            </a:r>
            <a:endParaRPr lang="en-US" altLang="ko-KR" dirty="0"/>
          </a:p>
          <a:p>
            <a:pPr lvl="1"/>
            <a:r>
              <a:rPr lang="en-US" altLang="ko-KR" dirty="0" smtClean="0"/>
              <a:t>EOI </a:t>
            </a:r>
            <a:r>
              <a:rPr lang="en-US" altLang="ko-KR" dirty="0"/>
              <a:t>from guest y would clear the interrupt for guest </a:t>
            </a:r>
            <a:r>
              <a:rPr lang="en-US" altLang="ko-KR" dirty="0" smtClean="0"/>
              <a:t>x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178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AMD Interrupt Enable </a:t>
            </a:r>
            <a:r>
              <a:rPr lang="en-US" altLang="ko-KR" sz="3200" dirty="0" smtClean="0"/>
              <a:t>Register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Hypervisor </a:t>
            </a:r>
            <a:r>
              <a:rPr lang="en-US" altLang="ko-KR" dirty="0"/>
              <a:t>sets the IER mask on a per guest </a:t>
            </a:r>
            <a:r>
              <a:rPr lang="en-US" altLang="ko-KR" dirty="0" smtClean="0"/>
              <a:t>basis</a:t>
            </a:r>
            <a:endParaRPr lang="en-US" altLang="ko-KR" dirty="0"/>
          </a:p>
          <a:p>
            <a:r>
              <a:rPr lang="en-US" altLang="ko-KR" dirty="0" smtClean="0"/>
              <a:t>Specific </a:t>
            </a:r>
            <a:r>
              <a:rPr lang="en-US" altLang="ko-KR" dirty="0"/>
              <a:t>EOI added for clearing the pending </a:t>
            </a:r>
            <a:r>
              <a:rPr lang="en-US" altLang="ko-KR" dirty="0" smtClean="0"/>
              <a:t>interrupt</a:t>
            </a:r>
            <a:endParaRPr lang="en-US" altLang="ko-KR" dirty="0"/>
          </a:p>
          <a:p>
            <a:pPr lvl="1"/>
            <a:r>
              <a:rPr lang="en-US" altLang="ko-KR" dirty="0" smtClean="0"/>
              <a:t>Resides </a:t>
            </a:r>
            <a:r>
              <a:rPr lang="en-US" altLang="ko-KR" dirty="0"/>
              <a:t>at 420h in APIC </a:t>
            </a:r>
            <a:r>
              <a:rPr lang="en-US" altLang="ko-KR" dirty="0" smtClean="0"/>
              <a:t>space</a:t>
            </a:r>
            <a:endParaRPr lang="en-US" altLang="ko-KR" dirty="0"/>
          </a:p>
          <a:p>
            <a:pPr lvl="1"/>
            <a:r>
              <a:rPr lang="en-US" altLang="ko-KR" dirty="0" smtClean="0"/>
              <a:t>Hypervisor </a:t>
            </a:r>
            <a:r>
              <a:rPr lang="en-US" altLang="ko-KR" dirty="0"/>
              <a:t>can clear a targeted pending </a:t>
            </a:r>
            <a:r>
              <a:rPr lang="en-US" altLang="ko-KR" dirty="0" smtClean="0"/>
              <a:t>interrupt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81239" y="3203241"/>
            <a:ext cx="4758643" cy="2697992"/>
            <a:chOff x="4020007" y="3864548"/>
            <a:chExt cx="4758643" cy="2697992"/>
          </a:xfrm>
        </p:grpSpPr>
        <p:sp>
          <p:nvSpPr>
            <p:cNvPr id="7" name="Freeform 20084"/>
            <p:cNvSpPr/>
            <p:nvPr/>
          </p:nvSpPr>
          <p:spPr>
            <a:xfrm>
              <a:off x="4020007" y="4276751"/>
              <a:ext cx="4114419" cy="2057552"/>
            </a:xfrm>
            <a:custGeom>
              <a:avLst/>
              <a:gdLst/>
              <a:ahLst/>
              <a:cxnLst/>
              <a:rect l="0" t="0" r="0" b="0"/>
              <a:pathLst>
                <a:path w="4114419" h="2057552">
                  <a:moveTo>
                    <a:pt x="0" y="0"/>
                  </a:moveTo>
                  <a:lnTo>
                    <a:pt x="4114419" y="0"/>
                  </a:lnTo>
                  <a:lnTo>
                    <a:pt x="4114419" y="2057552"/>
                  </a:lnTo>
                  <a:lnTo>
                    <a:pt x="0" y="2057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20085"/>
            <p:cNvSpPr/>
            <p:nvPr/>
          </p:nvSpPr>
          <p:spPr>
            <a:xfrm>
              <a:off x="6006249" y="4494683"/>
              <a:ext cx="141732" cy="213360"/>
            </a:xfrm>
            <a:custGeom>
              <a:avLst/>
              <a:gdLst/>
              <a:ahLst/>
              <a:cxnLst/>
              <a:rect l="0" t="0" r="0" b="0"/>
              <a:pathLst>
                <a:path w="141732" h="213360">
                  <a:moveTo>
                    <a:pt x="0" y="0"/>
                  </a:moveTo>
                  <a:lnTo>
                    <a:pt x="141732" y="0"/>
                  </a:lnTo>
                  <a:lnTo>
                    <a:pt x="141732" y="21336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086"/>
            <p:cNvSpPr/>
            <p:nvPr/>
          </p:nvSpPr>
          <p:spPr>
            <a:xfrm>
              <a:off x="4652721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0087"/>
            <p:cNvSpPr/>
            <p:nvPr/>
          </p:nvSpPr>
          <p:spPr>
            <a:xfrm>
              <a:off x="4759299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0088"/>
            <p:cNvSpPr/>
            <p:nvPr/>
          </p:nvSpPr>
          <p:spPr>
            <a:xfrm>
              <a:off x="4865890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0089"/>
            <p:cNvSpPr/>
            <p:nvPr/>
          </p:nvSpPr>
          <p:spPr>
            <a:xfrm>
              <a:off x="4972468" y="4499636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0090"/>
            <p:cNvSpPr/>
            <p:nvPr/>
          </p:nvSpPr>
          <p:spPr>
            <a:xfrm>
              <a:off x="5079060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0091"/>
            <p:cNvSpPr/>
            <p:nvPr/>
          </p:nvSpPr>
          <p:spPr>
            <a:xfrm>
              <a:off x="5185651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20092"/>
            <p:cNvSpPr/>
            <p:nvPr/>
          </p:nvSpPr>
          <p:spPr>
            <a:xfrm>
              <a:off x="5292229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20093"/>
            <p:cNvSpPr/>
            <p:nvPr/>
          </p:nvSpPr>
          <p:spPr>
            <a:xfrm>
              <a:off x="5398820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20094"/>
            <p:cNvSpPr/>
            <p:nvPr/>
          </p:nvSpPr>
          <p:spPr>
            <a:xfrm>
              <a:off x="4652721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20095"/>
            <p:cNvSpPr/>
            <p:nvPr/>
          </p:nvSpPr>
          <p:spPr>
            <a:xfrm>
              <a:off x="4759299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20096"/>
            <p:cNvSpPr/>
            <p:nvPr/>
          </p:nvSpPr>
          <p:spPr>
            <a:xfrm>
              <a:off x="4865890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20097"/>
            <p:cNvSpPr/>
            <p:nvPr/>
          </p:nvSpPr>
          <p:spPr>
            <a:xfrm>
              <a:off x="4972468" y="4719448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098"/>
            <p:cNvSpPr/>
            <p:nvPr/>
          </p:nvSpPr>
          <p:spPr>
            <a:xfrm>
              <a:off x="5079060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0099"/>
            <p:cNvSpPr/>
            <p:nvPr/>
          </p:nvSpPr>
          <p:spPr>
            <a:xfrm>
              <a:off x="5185651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0100"/>
            <p:cNvSpPr/>
            <p:nvPr/>
          </p:nvSpPr>
          <p:spPr>
            <a:xfrm>
              <a:off x="5292229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0101"/>
            <p:cNvSpPr/>
            <p:nvPr/>
          </p:nvSpPr>
          <p:spPr>
            <a:xfrm>
              <a:off x="5398820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0102"/>
            <p:cNvSpPr/>
            <p:nvPr/>
          </p:nvSpPr>
          <p:spPr>
            <a:xfrm>
              <a:off x="4652721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20103"/>
            <p:cNvSpPr/>
            <p:nvPr/>
          </p:nvSpPr>
          <p:spPr>
            <a:xfrm>
              <a:off x="4759299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20104"/>
            <p:cNvSpPr/>
            <p:nvPr/>
          </p:nvSpPr>
          <p:spPr>
            <a:xfrm>
              <a:off x="4865890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0105"/>
            <p:cNvSpPr/>
            <p:nvPr/>
          </p:nvSpPr>
          <p:spPr>
            <a:xfrm>
              <a:off x="4972468" y="4939246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0106"/>
            <p:cNvSpPr/>
            <p:nvPr/>
          </p:nvSpPr>
          <p:spPr>
            <a:xfrm>
              <a:off x="5079060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20107"/>
            <p:cNvSpPr/>
            <p:nvPr/>
          </p:nvSpPr>
          <p:spPr>
            <a:xfrm>
              <a:off x="5185651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20108"/>
            <p:cNvSpPr/>
            <p:nvPr/>
          </p:nvSpPr>
          <p:spPr>
            <a:xfrm>
              <a:off x="5292229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20109"/>
            <p:cNvSpPr/>
            <p:nvPr/>
          </p:nvSpPr>
          <p:spPr>
            <a:xfrm>
              <a:off x="5398820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20110"/>
            <p:cNvSpPr/>
            <p:nvPr/>
          </p:nvSpPr>
          <p:spPr>
            <a:xfrm>
              <a:off x="4652721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20111"/>
            <p:cNvSpPr/>
            <p:nvPr/>
          </p:nvSpPr>
          <p:spPr>
            <a:xfrm>
              <a:off x="4759299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20112"/>
            <p:cNvSpPr/>
            <p:nvPr/>
          </p:nvSpPr>
          <p:spPr>
            <a:xfrm>
              <a:off x="4865890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20113"/>
            <p:cNvSpPr/>
            <p:nvPr/>
          </p:nvSpPr>
          <p:spPr>
            <a:xfrm>
              <a:off x="4972468" y="5159058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20114"/>
            <p:cNvSpPr/>
            <p:nvPr/>
          </p:nvSpPr>
          <p:spPr>
            <a:xfrm>
              <a:off x="5079060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20115"/>
            <p:cNvSpPr/>
            <p:nvPr/>
          </p:nvSpPr>
          <p:spPr>
            <a:xfrm>
              <a:off x="5185651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20116"/>
            <p:cNvSpPr/>
            <p:nvPr/>
          </p:nvSpPr>
          <p:spPr>
            <a:xfrm>
              <a:off x="5292229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20117"/>
            <p:cNvSpPr/>
            <p:nvPr/>
          </p:nvSpPr>
          <p:spPr>
            <a:xfrm>
              <a:off x="5398820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20118"/>
            <p:cNvSpPr/>
            <p:nvPr/>
          </p:nvSpPr>
          <p:spPr>
            <a:xfrm>
              <a:off x="4652721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20119"/>
            <p:cNvSpPr/>
            <p:nvPr/>
          </p:nvSpPr>
          <p:spPr>
            <a:xfrm>
              <a:off x="4759299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20120"/>
            <p:cNvSpPr/>
            <p:nvPr/>
          </p:nvSpPr>
          <p:spPr>
            <a:xfrm>
              <a:off x="4865890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20121"/>
            <p:cNvSpPr/>
            <p:nvPr/>
          </p:nvSpPr>
          <p:spPr>
            <a:xfrm>
              <a:off x="4972468" y="5378870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20122"/>
            <p:cNvSpPr/>
            <p:nvPr/>
          </p:nvSpPr>
          <p:spPr>
            <a:xfrm>
              <a:off x="5079060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20123"/>
            <p:cNvSpPr/>
            <p:nvPr/>
          </p:nvSpPr>
          <p:spPr>
            <a:xfrm>
              <a:off x="5185651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20124"/>
            <p:cNvSpPr/>
            <p:nvPr/>
          </p:nvSpPr>
          <p:spPr>
            <a:xfrm>
              <a:off x="5292229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20125"/>
            <p:cNvSpPr/>
            <p:nvPr/>
          </p:nvSpPr>
          <p:spPr>
            <a:xfrm>
              <a:off x="5398820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20126"/>
            <p:cNvSpPr/>
            <p:nvPr/>
          </p:nvSpPr>
          <p:spPr>
            <a:xfrm>
              <a:off x="4652721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20127"/>
            <p:cNvSpPr/>
            <p:nvPr/>
          </p:nvSpPr>
          <p:spPr>
            <a:xfrm>
              <a:off x="4759299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20128"/>
            <p:cNvSpPr/>
            <p:nvPr/>
          </p:nvSpPr>
          <p:spPr>
            <a:xfrm>
              <a:off x="4865890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20129"/>
            <p:cNvSpPr/>
            <p:nvPr/>
          </p:nvSpPr>
          <p:spPr>
            <a:xfrm>
              <a:off x="4972468" y="5598681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20130"/>
            <p:cNvSpPr/>
            <p:nvPr/>
          </p:nvSpPr>
          <p:spPr>
            <a:xfrm>
              <a:off x="5079060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20131"/>
            <p:cNvSpPr/>
            <p:nvPr/>
          </p:nvSpPr>
          <p:spPr>
            <a:xfrm>
              <a:off x="5185651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20132"/>
            <p:cNvSpPr/>
            <p:nvPr/>
          </p:nvSpPr>
          <p:spPr>
            <a:xfrm>
              <a:off x="5292229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20133"/>
            <p:cNvSpPr/>
            <p:nvPr/>
          </p:nvSpPr>
          <p:spPr>
            <a:xfrm>
              <a:off x="5398820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20134"/>
            <p:cNvSpPr/>
            <p:nvPr/>
          </p:nvSpPr>
          <p:spPr>
            <a:xfrm>
              <a:off x="4652721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20135"/>
            <p:cNvSpPr/>
            <p:nvPr/>
          </p:nvSpPr>
          <p:spPr>
            <a:xfrm>
              <a:off x="4759299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20136"/>
            <p:cNvSpPr/>
            <p:nvPr/>
          </p:nvSpPr>
          <p:spPr>
            <a:xfrm>
              <a:off x="4865890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20137"/>
            <p:cNvSpPr/>
            <p:nvPr/>
          </p:nvSpPr>
          <p:spPr>
            <a:xfrm>
              <a:off x="4972468" y="5818493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20138"/>
            <p:cNvSpPr/>
            <p:nvPr/>
          </p:nvSpPr>
          <p:spPr>
            <a:xfrm>
              <a:off x="5079060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20139"/>
            <p:cNvSpPr/>
            <p:nvPr/>
          </p:nvSpPr>
          <p:spPr>
            <a:xfrm>
              <a:off x="5185651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20140"/>
            <p:cNvSpPr/>
            <p:nvPr/>
          </p:nvSpPr>
          <p:spPr>
            <a:xfrm>
              <a:off x="5292229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20141"/>
            <p:cNvSpPr/>
            <p:nvPr/>
          </p:nvSpPr>
          <p:spPr>
            <a:xfrm>
              <a:off x="5398820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20142"/>
            <p:cNvSpPr/>
            <p:nvPr/>
          </p:nvSpPr>
          <p:spPr>
            <a:xfrm>
              <a:off x="4652721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20143"/>
            <p:cNvSpPr/>
            <p:nvPr/>
          </p:nvSpPr>
          <p:spPr>
            <a:xfrm>
              <a:off x="4759299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20144"/>
            <p:cNvSpPr/>
            <p:nvPr/>
          </p:nvSpPr>
          <p:spPr>
            <a:xfrm>
              <a:off x="4865890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20145"/>
            <p:cNvSpPr/>
            <p:nvPr/>
          </p:nvSpPr>
          <p:spPr>
            <a:xfrm>
              <a:off x="4972468" y="6038292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20146"/>
            <p:cNvSpPr/>
            <p:nvPr/>
          </p:nvSpPr>
          <p:spPr>
            <a:xfrm>
              <a:off x="5079060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20147"/>
            <p:cNvSpPr/>
            <p:nvPr/>
          </p:nvSpPr>
          <p:spPr>
            <a:xfrm>
              <a:off x="5185651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20148"/>
            <p:cNvSpPr/>
            <p:nvPr/>
          </p:nvSpPr>
          <p:spPr>
            <a:xfrm>
              <a:off x="5292229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20149"/>
            <p:cNvSpPr/>
            <p:nvPr/>
          </p:nvSpPr>
          <p:spPr>
            <a:xfrm>
              <a:off x="5398820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20150"/>
            <p:cNvSpPr/>
            <p:nvPr/>
          </p:nvSpPr>
          <p:spPr>
            <a:xfrm>
              <a:off x="5505412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20151"/>
            <p:cNvSpPr/>
            <p:nvPr/>
          </p:nvSpPr>
          <p:spPr>
            <a:xfrm>
              <a:off x="5611990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20152"/>
            <p:cNvSpPr/>
            <p:nvPr/>
          </p:nvSpPr>
          <p:spPr>
            <a:xfrm>
              <a:off x="5718581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20153"/>
            <p:cNvSpPr/>
            <p:nvPr/>
          </p:nvSpPr>
          <p:spPr>
            <a:xfrm>
              <a:off x="5825159" y="4499636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20154"/>
            <p:cNvSpPr/>
            <p:nvPr/>
          </p:nvSpPr>
          <p:spPr>
            <a:xfrm>
              <a:off x="5931750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20155"/>
            <p:cNvSpPr/>
            <p:nvPr/>
          </p:nvSpPr>
          <p:spPr>
            <a:xfrm>
              <a:off x="6038341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20156"/>
            <p:cNvSpPr/>
            <p:nvPr/>
          </p:nvSpPr>
          <p:spPr>
            <a:xfrm>
              <a:off x="6144920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20157"/>
            <p:cNvSpPr/>
            <p:nvPr/>
          </p:nvSpPr>
          <p:spPr>
            <a:xfrm>
              <a:off x="6251511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20158"/>
            <p:cNvSpPr/>
            <p:nvPr/>
          </p:nvSpPr>
          <p:spPr>
            <a:xfrm>
              <a:off x="5505412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20159"/>
            <p:cNvSpPr/>
            <p:nvPr/>
          </p:nvSpPr>
          <p:spPr>
            <a:xfrm>
              <a:off x="5611990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20160"/>
            <p:cNvSpPr/>
            <p:nvPr/>
          </p:nvSpPr>
          <p:spPr>
            <a:xfrm>
              <a:off x="5718581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20161"/>
            <p:cNvSpPr/>
            <p:nvPr/>
          </p:nvSpPr>
          <p:spPr>
            <a:xfrm>
              <a:off x="5825159" y="4719448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20162"/>
            <p:cNvSpPr/>
            <p:nvPr/>
          </p:nvSpPr>
          <p:spPr>
            <a:xfrm>
              <a:off x="5931750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20163"/>
            <p:cNvSpPr/>
            <p:nvPr/>
          </p:nvSpPr>
          <p:spPr>
            <a:xfrm>
              <a:off x="6038341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Freeform 20164"/>
            <p:cNvSpPr/>
            <p:nvPr/>
          </p:nvSpPr>
          <p:spPr>
            <a:xfrm>
              <a:off x="6144920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Freeform 20165"/>
            <p:cNvSpPr/>
            <p:nvPr/>
          </p:nvSpPr>
          <p:spPr>
            <a:xfrm>
              <a:off x="6251511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20166"/>
            <p:cNvSpPr/>
            <p:nvPr/>
          </p:nvSpPr>
          <p:spPr>
            <a:xfrm>
              <a:off x="5505412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20167"/>
            <p:cNvSpPr/>
            <p:nvPr/>
          </p:nvSpPr>
          <p:spPr>
            <a:xfrm>
              <a:off x="5611990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Freeform 20168"/>
            <p:cNvSpPr/>
            <p:nvPr/>
          </p:nvSpPr>
          <p:spPr>
            <a:xfrm>
              <a:off x="5718581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20169"/>
            <p:cNvSpPr/>
            <p:nvPr/>
          </p:nvSpPr>
          <p:spPr>
            <a:xfrm>
              <a:off x="5825159" y="4939246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Freeform 20170"/>
            <p:cNvSpPr/>
            <p:nvPr/>
          </p:nvSpPr>
          <p:spPr>
            <a:xfrm>
              <a:off x="5931750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Freeform 20171"/>
            <p:cNvSpPr/>
            <p:nvPr/>
          </p:nvSpPr>
          <p:spPr>
            <a:xfrm>
              <a:off x="6038341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20172"/>
            <p:cNvSpPr/>
            <p:nvPr/>
          </p:nvSpPr>
          <p:spPr>
            <a:xfrm>
              <a:off x="6144920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Freeform 20173"/>
            <p:cNvSpPr/>
            <p:nvPr/>
          </p:nvSpPr>
          <p:spPr>
            <a:xfrm>
              <a:off x="6251511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20174"/>
            <p:cNvSpPr/>
            <p:nvPr/>
          </p:nvSpPr>
          <p:spPr>
            <a:xfrm>
              <a:off x="5505412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Freeform 20175"/>
            <p:cNvSpPr/>
            <p:nvPr/>
          </p:nvSpPr>
          <p:spPr>
            <a:xfrm>
              <a:off x="5611990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20176"/>
            <p:cNvSpPr/>
            <p:nvPr/>
          </p:nvSpPr>
          <p:spPr>
            <a:xfrm>
              <a:off x="5718581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Freeform 20177"/>
            <p:cNvSpPr/>
            <p:nvPr/>
          </p:nvSpPr>
          <p:spPr>
            <a:xfrm>
              <a:off x="5825159" y="5159058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Freeform 20178"/>
            <p:cNvSpPr/>
            <p:nvPr/>
          </p:nvSpPr>
          <p:spPr>
            <a:xfrm>
              <a:off x="5931750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Freeform 20179"/>
            <p:cNvSpPr/>
            <p:nvPr/>
          </p:nvSpPr>
          <p:spPr>
            <a:xfrm>
              <a:off x="6038341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Freeform 20180"/>
            <p:cNvSpPr/>
            <p:nvPr/>
          </p:nvSpPr>
          <p:spPr>
            <a:xfrm>
              <a:off x="6144920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Freeform 20181"/>
            <p:cNvSpPr/>
            <p:nvPr/>
          </p:nvSpPr>
          <p:spPr>
            <a:xfrm>
              <a:off x="6251511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Freeform 20182"/>
            <p:cNvSpPr/>
            <p:nvPr/>
          </p:nvSpPr>
          <p:spPr>
            <a:xfrm>
              <a:off x="5505412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Freeform 20183"/>
            <p:cNvSpPr/>
            <p:nvPr/>
          </p:nvSpPr>
          <p:spPr>
            <a:xfrm>
              <a:off x="5611990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Freeform 20184"/>
            <p:cNvSpPr/>
            <p:nvPr/>
          </p:nvSpPr>
          <p:spPr>
            <a:xfrm>
              <a:off x="5718581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Freeform 20185"/>
            <p:cNvSpPr/>
            <p:nvPr/>
          </p:nvSpPr>
          <p:spPr>
            <a:xfrm>
              <a:off x="5825159" y="5378870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Freeform 20186"/>
            <p:cNvSpPr/>
            <p:nvPr/>
          </p:nvSpPr>
          <p:spPr>
            <a:xfrm>
              <a:off x="5931750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Freeform 20187"/>
            <p:cNvSpPr/>
            <p:nvPr/>
          </p:nvSpPr>
          <p:spPr>
            <a:xfrm>
              <a:off x="6038341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Freeform 20188"/>
            <p:cNvSpPr/>
            <p:nvPr/>
          </p:nvSpPr>
          <p:spPr>
            <a:xfrm>
              <a:off x="6144920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Freeform 20189"/>
            <p:cNvSpPr/>
            <p:nvPr/>
          </p:nvSpPr>
          <p:spPr>
            <a:xfrm>
              <a:off x="6251511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Freeform 20190"/>
            <p:cNvSpPr/>
            <p:nvPr/>
          </p:nvSpPr>
          <p:spPr>
            <a:xfrm>
              <a:off x="5505412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Freeform 20191"/>
            <p:cNvSpPr/>
            <p:nvPr/>
          </p:nvSpPr>
          <p:spPr>
            <a:xfrm>
              <a:off x="5611990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Freeform 20192"/>
            <p:cNvSpPr/>
            <p:nvPr/>
          </p:nvSpPr>
          <p:spPr>
            <a:xfrm>
              <a:off x="5718581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Freeform 20193"/>
            <p:cNvSpPr/>
            <p:nvPr/>
          </p:nvSpPr>
          <p:spPr>
            <a:xfrm>
              <a:off x="5825159" y="5598681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Freeform 20194"/>
            <p:cNvSpPr/>
            <p:nvPr/>
          </p:nvSpPr>
          <p:spPr>
            <a:xfrm>
              <a:off x="5931750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Freeform 20195"/>
            <p:cNvSpPr/>
            <p:nvPr/>
          </p:nvSpPr>
          <p:spPr>
            <a:xfrm>
              <a:off x="6038341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Freeform 20196"/>
            <p:cNvSpPr/>
            <p:nvPr/>
          </p:nvSpPr>
          <p:spPr>
            <a:xfrm>
              <a:off x="6144920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Freeform 20197"/>
            <p:cNvSpPr/>
            <p:nvPr/>
          </p:nvSpPr>
          <p:spPr>
            <a:xfrm>
              <a:off x="6251511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Freeform 20198"/>
            <p:cNvSpPr/>
            <p:nvPr/>
          </p:nvSpPr>
          <p:spPr>
            <a:xfrm>
              <a:off x="5505399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20199"/>
            <p:cNvSpPr/>
            <p:nvPr/>
          </p:nvSpPr>
          <p:spPr>
            <a:xfrm>
              <a:off x="5611990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Freeform 20200"/>
            <p:cNvSpPr/>
            <p:nvPr/>
          </p:nvSpPr>
          <p:spPr>
            <a:xfrm>
              <a:off x="5718581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Freeform 20201"/>
            <p:cNvSpPr/>
            <p:nvPr/>
          </p:nvSpPr>
          <p:spPr>
            <a:xfrm>
              <a:off x="5825159" y="5818493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Freeform 20202"/>
            <p:cNvSpPr/>
            <p:nvPr/>
          </p:nvSpPr>
          <p:spPr>
            <a:xfrm>
              <a:off x="5931750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Freeform 20203"/>
            <p:cNvSpPr/>
            <p:nvPr/>
          </p:nvSpPr>
          <p:spPr>
            <a:xfrm>
              <a:off x="6038329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20204"/>
            <p:cNvSpPr/>
            <p:nvPr/>
          </p:nvSpPr>
          <p:spPr>
            <a:xfrm>
              <a:off x="6144920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Freeform 20205"/>
            <p:cNvSpPr/>
            <p:nvPr/>
          </p:nvSpPr>
          <p:spPr>
            <a:xfrm>
              <a:off x="6251511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Freeform 20206"/>
            <p:cNvSpPr/>
            <p:nvPr/>
          </p:nvSpPr>
          <p:spPr>
            <a:xfrm>
              <a:off x="5505412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20207"/>
            <p:cNvSpPr/>
            <p:nvPr/>
          </p:nvSpPr>
          <p:spPr>
            <a:xfrm>
              <a:off x="5611990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Freeform 20208"/>
            <p:cNvSpPr/>
            <p:nvPr/>
          </p:nvSpPr>
          <p:spPr>
            <a:xfrm>
              <a:off x="5718581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20209"/>
            <p:cNvSpPr/>
            <p:nvPr/>
          </p:nvSpPr>
          <p:spPr>
            <a:xfrm>
              <a:off x="5825159" y="6038292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Freeform 20210"/>
            <p:cNvSpPr/>
            <p:nvPr/>
          </p:nvSpPr>
          <p:spPr>
            <a:xfrm>
              <a:off x="5931750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Freeform 20211"/>
            <p:cNvSpPr/>
            <p:nvPr/>
          </p:nvSpPr>
          <p:spPr>
            <a:xfrm>
              <a:off x="6038341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Freeform 20212"/>
            <p:cNvSpPr/>
            <p:nvPr/>
          </p:nvSpPr>
          <p:spPr>
            <a:xfrm>
              <a:off x="6144920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20213"/>
            <p:cNvSpPr/>
            <p:nvPr/>
          </p:nvSpPr>
          <p:spPr>
            <a:xfrm>
              <a:off x="6251511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20214"/>
            <p:cNvSpPr/>
            <p:nvPr/>
          </p:nvSpPr>
          <p:spPr>
            <a:xfrm>
              <a:off x="6358089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Freeform 20215"/>
            <p:cNvSpPr/>
            <p:nvPr/>
          </p:nvSpPr>
          <p:spPr>
            <a:xfrm>
              <a:off x="6464680" y="4499636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Freeform 20216"/>
            <p:cNvSpPr/>
            <p:nvPr/>
          </p:nvSpPr>
          <p:spPr>
            <a:xfrm>
              <a:off x="6571259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Freeform 20217"/>
            <p:cNvSpPr/>
            <p:nvPr/>
          </p:nvSpPr>
          <p:spPr>
            <a:xfrm>
              <a:off x="6677850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Freeform 20218"/>
            <p:cNvSpPr/>
            <p:nvPr/>
          </p:nvSpPr>
          <p:spPr>
            <a:xfrm>
              <a:off x="6784441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20219"/>
            <p:cNvSpPr/>
            <p:nvPr/>
          </p:nvSpPr>
          <p:spPr>
            <a:xfrm>
              <a:off x="6891019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20220"/>
            <p:cNvSpPr/>
            <p:nvPr/>
          </p:nvSpPr>
          <p:spPr>
            <a:xfrm>
              <a:off x="6997610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Freeform 20221"/>
            <p:cNvSpPr/>
            <p:nvPr/>
          </p:nvSpPr>
          <p:spPr>
            <a:xfrm>
              <a:off x="7104189" y="449963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Freeform 20222"/>
            <p:cNvSpPr/>
            <p:nvPr/>
          </p:nvSpPr>
          <p:spPr>
            <a:xfrm>
              <a:off x="6358089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Freeform 20223"/>
            <p:cNvSpPr/>
            <p:nvPr/>
          </p:nvSpPr>
          <p:spPr>
            <a:xfrm>
              <a:off x="6464680" y="4719448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20224"/>
            <p:cNvSpPr/>
            <p:nvPr/>
          </p:nvSpPr>
          <p:spPr>
            <a:xfrm>
              <a:off x="6571259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20225"/>
            <p:cNvSpPr/>
            <p:nvPr/>
          </p:nvSpPr>
          <p:spPr>
            <a:xfrm>
              <a:off x="6677850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Freeform 20226"/>
            <p:cNvSpPr/>
            <p:nvPr/>
          </p:nvSpPr>
          <p:spPr>
            <a:xfrm>
              <a:off x="6784441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Freeform 20227"/>
            <p:cNvSpPr/>
            <p:nvPr/>
          </p:nvSpPr>
          <p:spPr>
            <a:xfrm>
              <a:off x="6891019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Freeform 20228"/>
            <p:cNvSpPr/>
            <p:nvPr/>
          </p:nvSpPr>
          <p:spPr>
            <a:xfrm>
              <a:off x="6997610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20229"/>
            <p:cNvSpPr/>
            <p:nvPr/>
          </p:nvSpPr>
          <p:spPr>
            <a:xfrm>
              <a:off x="7104189" y="4719448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Freeform 20230"/>
            <p:cNvSpPr/>
            <p:nvPr/>
          </p:nvSpPr>
          <p:spPr>
            <a:xfrm>
              <a:off x="6358089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Freeform 20231"/>
            <p:cNvSpPr/>
            <p:nvPr/>
          </p:nvSpPr>
          <p:spPr>
            <a:xfrm>
              <a:off x="6464680" y="4939246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Freeform 20232"/>
            <p:cNvSpPr/>
            <p:nvPr/>
          </p:nvSpPr>
          <p:spPr>
            <a:xfrm>
              <a:off x="6571259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Freeform 20233"/>
            <p:cNvSpPr/>
            <p:nvPr/>
          </p:nvSpPr>
          <p:spPr>
            <a:xfrm>
              <a:off x="6677850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20234"/>
            <p:cNvSpPr/>
            <p:nvPr/>
          </p:nvSpPr>
          <p:spPr>
            <a:xfrm>
              <a:off x="6784441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Freeform 20235"/>
            <p:cNvSpPr/>
            <p:nvPr/>
          </p:nvSpPr>
          <p:spPr>
            <a:xfrm>
              <a:off x="6891019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Freeform 20236"/>
            <p:cNvSpPr/>
            <p:nvPr/>
          </p:nvSpPr>
          <p:spPr>
            <a:xfrm>
              <a:off x="6997610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Freeform 20237"/>
            <p:cNvSpPr/>
            <p:nvPr/>
          </p:nvSpPr>
          <p:spPr>
            <a:xfrm>
              <a:off x="7104189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Freeform 20238"/>
            <p:cNvSpPr/>
            <p:nvPr/>
          </p:nvSpPr>
          <p:spPr>
            <a:xfrm>
              <a:off x="6358089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20239"/>
            <p:cNvSpPr/>
            <p:nvPr/>
          </p:nvSpPr>
          <p:spPr>
            <a:xfrm>
              <a:off x="6464680" y="5159058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Freeform 20240"/>
            <p:cNvSpPr/>
            <p:nvPr/>
          </p:nvSpPr>
          <p:spPr>
            <a:xfrm>
              <a:off x="6571259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Freeform 20241"/>
            <p:cNvSpPr/>
            <p:nvPr/>
          </p:nvSpPr>
          <p:spPr>
            <a:xfrm>
              <a:off x="6677850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Freeform 20242"/>
            <p:cNvSpPr/>
            <p:nvPr/>
          </p:nvSpPr>
          <p:spPr>
            <a:xfrm>
              <a:off x="6784441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Freeform 20243"/>
            <p:cNvSpPr/>
            <p:nvPr/>
          </p:nvSpPr>
          <p:spPr>
            <a:xfrm>
              <a:off x="6891019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20244"/>
            <p:cNvSpPr/>
            <p:nvPr/>
          </p:nvSpPr>
          <p:spPr>
            <a:xfrm>
              <a:off x="6997610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Freeform 20245"/>
            <p:cNvSpPr/>
            <p:nvPr/>
          </p:nvSpPr>
          <p:spPr>
            <a:xfrm>
              <a:off x="7104189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Freeform 20246"/>
            <p:cNvSpPr/>
            <p:nvPr/>
          </p:nvSpPr>
          <p:spPr>
            <a:xfrm>
              <a:off x="6358089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Freeform 20247"/>
            <p:cNvSpPr/>
            <p:nvPr/>
          </p:nvSpPr>
          <p:spPr>
            <a:xfrm>
              <a:off x="6464680" y="5378870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Freeform 20248"/>
            <p:cNvSpPr/>
            <p:nvPr/>
          </p:nvSpPr>
          <p:spPr>
            <a:xfrm>
              <a:off x="6571259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20249"/>
            <p:cNvSpPr/>
            <p:nvPr/>
          </p:nvSpPr>
          <p:spPr>
            <a:xfrm>
              <a:off x="6677850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Freeform 20250"/>
            <p:cNvSpPr/>
            <p:nvPr/>
          </p:nvSpPr>
          <p:spPr>
            <a:xfrm>
              <a:off x="6784441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Freeform 20251"/>
            <p:cNvSpPr/>
            <p:nvPr/>
          </p:nvSpPr>
          <p:spPr>
            <a:xfrm>
              <a:off x="6891019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Freeform 20252"/>
            <p:cNvSpPr/>
            <p:nvPr/>
          </p:nvSpPr>
          <p:spPr>
            <a:xfrm>
              <a:off x="6997610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Freeform 20253"/>
            <p:cNvSpPr/>
            <p:nvPr/>
          </p:nvSpPr>
          <p:spPr>
            <a:xfrm>
              <a:off x="7104189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20254"/>
            <p:cNvSpPr/>
            <p:nvPr/>
          </p:nvSpPr>
          <p:spPr>
            <a:xfrm>
              <a:off x="6358089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Freeform 20255"/>
            <p:cNvSpPr/>
            <p:nvPr/>
          </p:nvSpPr>
          <p:spPr>
            <a:xfrm>
              <a:off x="6464680" y="5598681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Freeform 20256"/>
            <p:cNvSpPr/>
            <p:nvPr/>
          </p:nvSpPr>
          <p:spPr>
            <a:xfrm>
              <a:off x="6571259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0" name="Freeform 20257"/>
            <p:cNvSpPr/>
            <p:nvPr/>
          </p:nvSpPr>
          <p:spPr>
            <a:xfrm>
              <a:off x="6677850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Freeform 20258"/>
            <p:cNvSpPr/>
            <p:nvPr/>
          </p:nvSpPr>
          <p:spPr>
            <a:xfrm>
              <a:off x="6784441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20259"/>
            <p:cNvSpPr/>
            <p:nvPr/>
          </p:nvSpPr>
          <p:spPr>
            <a:xfrm>
              <a:off x="6891019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Freeform 20260"/>
            <p:cNvSpPr/>
            <p:nvPr/>
          </p:nvSpPr>
          <p:spPr>
            <a:xfrm>
              <a:off x="6997610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" name="Freeform 20261"/>
            <p:cNvSpPr/>
            <p:nvPr/>
          </p:nvSpPr>
          <p:spPr>
            <a:xfrm>
              <a:off x="7104189" y="5598681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Freeform 20262"/>
            <p:cNvSpPr/>
            <p:nvPr/>
          </p:nvSpPr>
          <p:spPr>
            <a:xfrm>
              <a:off x="6358089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Freeform 20263"/>
            <p:cNvSpPr/>
            <p:nvPr/>
          </p:nvSpPr>
          <p:spPr>
            <a:xfrm>
              <a:off x="6464680" y="5818493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20264"/>
            <p:cNvSpPr/>
            <p:nvPr/>
          </p:nvSpPr>
          <p:spPr>
            <a:xfrm>
              <a:off x="6571259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Freeform 20265"/>
            <p:cNvSpPr/>
            <p:nvPr/>
          </p:nvSpPr>
          <p:spPr>
            <a:xfrm>
              <a:off x="6677850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Freeform 20266"/>
            <p:cNvSpPr/>
            <p:nvPr/>
          </p:nvSpPr>
          <p:spPr>
            <a:xfrm>
              <a:off x="6784441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Freeform 20267"/>
            <p:cNvSpPr/>
            <p:nvPr/>
          </p:nvSpPr>
          <p:spPr>
            <a:xfrm>
              <a:off x="6891019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Freeform 20268"/>
            <p:cNvSpPr/>
            <p:nvPr/>
          </p:nvSpPr>
          <p:spPr>
            <a:xfrm>
              <a:off x="6997610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20269"/>
            <p:cNvSpPr/>
            <p:nvPr/>
          </p:nvSpPr>
          <p:spPr>
            <a:xfrm>
              <a:off x="7104189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Freeform 20270"/>
            <p:cNvSpPr/>
            <p:nvPr/>
          </p:nvSpPr>
          <p:spPr>
            <a:xfrm>
              <a:off x="6358089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Freeform 20271"/>
            <p:cNvSpPr/>
            <p:nvPr/>
          </p:nvSpPr>
          <p:spPr>
            <a:xfrm>
              <a:off x="6464680" y="6038292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Freeform 20272"/>
            <p:cNvSpPr/>
            <p:nvPr/>
          </p:nvSpPr>
          <p:spPr>
            <a:xfrm>
              <a:off x="6571259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Freeform 20273"/>
            <p:cNvSpPr/>
            <p:nvPr/>
          </p:nvSpPr>
          <p:spPr>
            <a:xfrm>
              <a:off x="6677850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Freeform 20274"/>
            <p:cNvSpPr/>
            <p:nvPr/>
          </p:nvSpPr>
          <p:spPr>
            <a:xfrm>
              <a:off x="6784441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Freeform 20275"/>
            <p:cNvSpPr/>
            <p:nvPr/>
          </p:nvSpPr>
          <p:spPr>
            <a:xfrm>
              <a:off x="6891019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Freeform 20276"/>
            <p:cNvSpPr/>
            <p:nvPr/>
          </p:nvSpPr>
          <p:spPr>
            <a:xfrm>
              <a:off x="6997610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Freeform 20277"/>
            <p:cNvSpPr/>
            <p:nvPr/>
          </p:nvSpPr>
          <p:spPr>
            <a:xfrm>
              <a:off x="7104189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Freeform 20278"/>
            <p:cNvSpPr/>
            <p:nvPr/>
          </p:nvSpPr>
          <p:spPr>
            <a:xfrm>
              <a:off x="7210780" y="4499623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Freeform 20279"/>
            <p:cNvSpPr/>
            <p:nvPr/>
          </p:nvSpPr>
          <p:spPr>
            <a:xfrm>
              <a:off x="7317371" y="4499623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Freeform 20280"/>
            <p:cNvSpPr/>
            <p:nvPr/>
          </p:nvSpPr>
          <p:spPr>
            <a:xfrm>
              <a:off x="7423949" y="4499623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Freeform 20281"/>
            <p:cNvSpPr/>
            <p:nvPr/>
          </p:nvSpPr>
          <p:spPr>
            <a:xfrm>
              <a:off x="7530541" y="4499623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Freeform 20282"/>
            <p:cNvSpPr/>
            <p:nvPr/>
          </p:nvSpPr>
          <p:spPr>
            <a:xfrm>
              <a:off x="7637132" y="4499623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Freeform 20283"/>
            <p:cNvSpPr/>
            <p:nvPr/>
          </p:nvSpPr>
          <p:spPr>
            <a:xfrm>
              <a:off x="7743711" y="4499623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Freeform 20284"/>
            <p:cNvSpPr/>
            <p:nvPr/>
          </p:nvSpPr>
          <p:spPr>
            <a:xfrm>
              <a:off x="7850301" y="4499623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" name="Freeform 20285"/>
            <p:cNvSpPr/>
            <p:nvPr/>
          </p:nvSpPr>
          <p:spPr>
            <a:xfrm>
              <a:off x="7956880" y="4499623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Freeform 20286"/>
            <p:cNvSpPr/>
            <p:nvPr/>
          </p:nvSpPr>
          <p:spPr>
            <a:xfrm>
              <a:off x="7210780" y="4719435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Freeform 20287"/>
            <p:cNvSpPr/>
            <p:nvPr/>
          </p:nvSpPr>
          <p:spPr>
            <a:xfrm>
              <a:off x="7317371" y="4719435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Freeform 20288"/>
            <p:cNvSpPr/>
            <p:nvPr/>
          </p:nvSpPr>
          <p:spPr>
            <a:xfrm>
              <a:off x="7423949" y="4719435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Freeform 20289"/>
            <p:cNvSpPr/>
            <p:nvPr/>
          </p:nvSpPr>
          <p:spPr>
            <a:xfrm>
              <a:off x="7530541" y="4719435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Freeform 20290"/>
            <p:cNvSpPr/>
            <p:nvPr/>
          </p:nvSpPr>
          <p:spPr>
            <a:xfrm>
              <a:off x="7637132" y="4719435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Freeform 20291"/>
            <p:cNvSpPr/>
            <p:nvPr/>
          </p:nvSpPr>
          <p:spPr>
            <a:xfrm>
              <a:off x="7743711" y="4719435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5" name="Freeform 20292"/>
            <p:cNvSpPr/>
            <p:nvPr/>
          </p:nvSpPr>
          <p:spPr>
            <a:xfrm>
              <a:off x="7850301" y="4719435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Freeform 20293"/>
            <p:cNvSpPr/>
            <p:nvPr/>
          </p:nvSpPr>
          <p:spPr>
            <a:xfrm>
              <a:off x="7956880" y="4719435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7" name="Freeform 20294"/>
            <p:cNvSpPr/>
            <p:nvPr/>
          </p:nvSpPr>
          <p:spPr>
            <a:xfrm>
              <a:off x="7210780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8" name="Freeform 20295"/>
            <p:cNvSpPr/>
            <p:nvPr/>
          </p:nvSpPr>
          <p:spPr>
            <a:xfrm>
              <a:off x="7317371" y="4939246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Freeform 20296"/>
            <p:cNvSpPr/>
            <p:nvPr/>
          </p:nvSpPr>
          <p:spPr>
            <a:xfrm>
              <a:off x="7423949" y="4939246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Freeform 20297"/>
            <p:cNvSpPr/>
            <p:nvPr/>
          </p:nvSpPr>
          <p:spPr>
            <a:xfrm>
              <a:off x="7530541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1" name="Freeform 20298"/>
            <p:cNvSpPr/>
            <p:nvPr/>
          </p:nvSpPr>
          <p:spPr>
            <a:xfrm>
              <a:off x="7637132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Freeform 20299"/>
            <p:cNvSpPr/>
            <p:nvPr/>
          </p:nvSpPr>
          <p:spPr>
            <a:xfrm>
              <a:off x="7743711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Freeform 20300"/>
            <p:cNvSpPr/>
            <p:nvPr/>
          </p:nvSpPr>
          <p:spPr>
            <a:xfrm>
              <a:off x="7850301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4" name="Freeform 20301"/>
            <p:cNvSpPr/>
            <p:nvPr/>
          </p:nvSpPr>
          <p:spPr>
            <a:xfrm>
              <a:off x="7956880" y="4939246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Freeform 20302"/>
            <p:cNvSpPr/>
            <p:nvPr/>
          </p:nvSpPr>
          <p:spPr>
            <a:xfrm>
              <a:off x="7210780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6" name="Freeform 20303"/>
            <p:cNvSpPr/>
            <p:nvPr/>
          </p:nvSpPr>
          <p:spPr>
            <a:xfrm>
              <a:off x="7317371" y="5159058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7" name="Freeform 20304"/>
            <p:cNvSpPr/>
            <p:nvPr/>
          </p:nvSpPr>
          <p:spPr>
            <a:xfrm>
              <a:off x="7423949" y="5159058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8" name="Freeform 20305"/>
            <p:cNvSpPr/>
            <p:nvPr/>
          </p:nvSpPr>
          <p:spPr>
            <a:xfrm>
              <a:off x="7530541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Freeform 20306"/>
            <p:cNvSpPr/>
            <p:nvPr/>
          </p:nvSpPr>
          <p:spPr>
            <a:xfrm>
              <a:off x="7637132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0" name="Freeform 20307"/>
            <p:cNvSpPr/>
            <p:nvPr/>
          </p:nvSpPr>
          <p:spPr>
            <a:xfrm>
              <a:off x="7743711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Freeform 20308"/>
            <p:cNvSpPr/>
            <p:nvPr/>
          </p:nvSpPr>
          <p:spPr>
            <a:xfrm>
              <a:off x="7850301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2" name="Freeform 20309"/>
            <p:cNvSpPr/>
            <p:nvPr/>
          </p:nvSpPr>
          <p:spPr>
            <a:xfrm>
              <a:off x="7956880" y="515905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Freeform 20310"/>
            <p:cNvSpPr/>
            <p:nvPr/>
          </p:nvSpPr>
          <p:spPr>
            <a:xfrm>
              <a:off x="7210780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Freeform 20311"/>
            <p:cNvSpPr/>
            <p:nvPr/>
          </p:nvSpPr>
          <p:spPr>
            <a:xfrm>
              <a:off x="7317371" y="5378870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5" name="Freeform 20312"/>
            <p:cNvSpPr/>
            <p:nvPr/>
          </p:nvSpPr>
          <p:spPr>
            <a:xfrm>
              <a:off x="7423949" y="5378870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20313"/>
            <p:cNvSpPr/>
            <p:nvPr/>
          </p:nvSpPr>
          <p:spPr>
            <a:xfrm>
              <a:off x="7530541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7" name="Freeform 20314"/>
            <p:cNvSpPr/>
            <p:nvPr/>
          </p:nvSpPr>
          <p:spPr>
            <a:xfrm>
              <a:off x="7637132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8" name="Freeform 20315"/>
            <p:cNvSpPr/>
            <p:nvPr/>
          </p:nvSpPr>
          <p:spPr>
            <a:xfrm>
              <a:off x="7743711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Freeform 20316"/>
            <p:cNvSpPr/>
            <p:nvPr/>
          </p:nvSpPr>
          <p:spPr>
            <a:xfrm>
              <a:off x="7850301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Freeform 20317"/>
            <p:cNvSpPr/>
            <p:nvPr/>
          </p:nvSpPr>
          <p:spPr>
            <a:xfrm>
              <a:off x="7956880" y="5378870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1" name="Freeform 20318"/>
            <p:cNvSpPr/>
            <p:nvPr/>
          </p:nvSpPr>
          <p:spPr>
            <a:xfrm>
              <a:off x="7210780" y="559866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2" name="Freeform 20319"/>
            <p:cNvSpPr/>
            <p:nvPr/>
          </p:nvSpPr>
          <p:spPr>
            <a:xfrm>
              <a:off x="7317371" y="5598668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3" name="Freeform 20320"/>
            <p:cNvSpPr/>
            <p:nvPr/>
          </p:nvSpPr>
          <p:spPr>
            <a:xfrm>
              <a:off x="7423949" y="5598668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4" name="Freeform 20321"/>
            <p:cNvSpPr/>
            <p:nvPr/>
          </p:nvSpPr>
          <p:spPr>
            <a:xfrm>
              <a:off x="7530541" y="559866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5" name="Freeform 20322"/>
            <p:cNvSpPr/>
            <p:nvPr/>
          </p:nvSpPr>
          <p:spPr>
            <a:xfrm>
              <a:off x="7637119" y="559866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6" name="Freeform 20323"/>
            <p:cNvSpPr/>
            <p:nvPr/>
          </p:nvSpPr>
          <p:spPr>
            <a:xfrm>
              <a:off x="7743711" y="559866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7" name="Freeform 20324"/>
            <p:cNvSpPr/>
            <p:nvPr/>
          </p:nvSpPr>
          <p:spPr>
            <a:xfrm>
              <a:off x="7850289" y="559866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Freeform 20325"/>
            <p:cNvSpPr/>
            <p:nvPr/>
          </p:nvSpPr>
          <p:spPr>
            <a:xfrm>
              <a:off x="7956880" y="559866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9" name="Freeform 20326"/>
            <p:cNvSpPr/>
            <p:nvPr/>
          </p:nvSpPr>
          <p:spPr>
            <a:xfrm>
              <a:off x="7210780" y="5818480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Freeform 20327"/>
            <p:cNvSpPr/>
            <p:nvPr/>
          </p:nvSpPr>
          <p:spPr>
            <a:xfrm>
              <a:off x="7317371" y="5818480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1" name="Freeform 20328"/>
            <p:cNvSpPr/>
            <p:nvPr/>
          </p:nvSpPr>
          <p:spPr>
            <a:xfrm>
              <a:off x="7423949" y="5818480"/>
              <a:ext cx="106592" cy="219812"/>
            </a:xfrm>
            <a:custGeom>
              <a:avLst/>
              <a:gdLst/>
              <a:ahLst/>
              <a:cxnLst/>
              <a:rect l="0" t="0" r="0" b="0"/>
              <a:pathLst>
                <a:path w="106592" h="219812">
                  <a:moveTo>
                    <a:pt x="0" y="0"/>
                  </a:moveTo>
                  <a:lnTo>
                    <a:pt x="106592" y="0"/>
                  </a:lnTo>
                  <a:lnTo>
                    <a:pt x="106592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2" name="Freeform 20329"/>
            <p:cNvSpPr/>
            <p:nvPr/>
          </p:nvSpPr>
          <p:spPr>
            <a:xfrm>
              <a:off x="7530541" y="5818480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3" name="Freeform 20330"/>
            <p:cNvSpPr/>
            <p:nvPr/>
          </p:nvSpPr>
          <p:spPr>
            <a:xfrm>
              <a:off x="7637132" y="5818480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4" name="Freeform 20331"/>
            <p:cNvSpPr/>
            <p:nvPr/>
          </p:nvSpPr>
          <p:spPr>
            <a:xfrm>
              <a:off x="7743711" y="5818480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5" name="Freeform 20332"/>
            <p:cNvSpPr/>
            <p:nvPr/>
          </p:nvSpPr>
          <p:spPr>
            <a:xfrm>
              <a:off x="7850301" y="5818480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6" name="Freeform 20333"/>
            <p:cNvSpPr/>
            <p:nvPr/>
          </p:nvSpPr>
          <p:spPr>
            <a:xfrm>
              <a:off x="7956880" y="5818480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7" name="Freeform 20334"/>
            <p:cNvSpPr/>
            <p:nvPr/>
          </p:nvSpPr>
          <p:spPr>
            <a:xfrm>
              <a:off x="7210780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8" name="Freeform 20335"/>
            <p:cNvSpPr/>
            <p:nvPr/>
          </p:nvSpPr>
          <p:spPr>
            <a:xfrm>
              <a:off x="7317371" y="6038292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9" name="Freeform 20336"/>
            <p:cNvSpPr/>
            <p:nvPr/>
          </p:nvSpPr>
          <p:spPr>
            <a:xfrm>
              <a:off x="7423949" y="6038292"/>
              <a:ext cx="106592" cy="219811"/>
            </a:xfrm>
            <a:custGeom>
              <a:avLst/>
              <a:gdLst/>
              <a:ahLst/>
              <a:cxnLst/>
              <a:rect l="0" t="0" r="0" b="0"/>
              <a:pathLst>
                <a:path w="106592" h="219811">
                  <a:moveTo>
                    <a:pt x="0" y="0"/>
                  </a:moveTo>
                  <a:lnTo>
                    <a:pt x="106592" y="0"/>
                  </a:lnTo>
                  <a:lnTo>
                    <a:pt x="106592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0" name="Freeform 20337"/>
            <p:cNvSpPr/>
            <p:nvPr/>
          </p:nvSpPr>
          <p:spPr>
            <a:xfrm>
              <a:off x="7530541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1" name="Freeform 20338"/>
            <p:cNvSpPr/>
            <p:nvPr/>
          </p:nvSpPr>
          <p:spPr>
            <a:xfrm>
              <a:off x="7637132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2" name="Freeform 20339"/>
            <p:cNvSpPr/>
            <p:nvPr/>
          </p:nvSpPr>
          <p:spPr>
            <a:xfrm>
              <a:off x="7743711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3" name="Freeform 20340"/>
            <p:cNvSpPr/>
            <p:nvPr/>
          </p:nvSpPr>
          <p:spPr>
            <a:xfrm>
              <a:off x="7850301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4" name="Freeform 20341"/>
            <p:cNvSpPr/>
            <p:nvPr/>
          </p:nvSpPr>
          <p:spPr>
            <a:xfrm>
              <a:off x="7956880" y="6038292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5" name="Freeform 20342"/>
            <p:cNvSpPr/>
            <p:nvPr/>
          </p:nvSpPr>
          <p:spPr>
            <a:xfrm>
              <a:off x="5505404" y="4317717"/>
              <a:ext cx="0" cy="181914"/>
            </a:xfrm>
            <a:custGeom>
              <a:avLst/>
              <a:gdLst/>
              <a:ahLst/>
              <a:cxnLst/>
              <a:rect l="0" t="0" r="0" b="0"/>
              <a:pathLst>
                <a:path h="181914">
                  <a:moveTo>
                    <a:pt x="0" y="0"/>
                  </a:moveTo>
                  <a:lnTo>
                    <a:pt x="0" y="181914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6" name="Freeform 20343"/>
            <p:cNvSpPr/>
            <p:nvPr/>
          </p:nvSpPr>
          <p:spPr>
            <a:xfrm>
              <a:off x="4652716" y="4317717"/>
              <a:ext cx="0" cy="181914"/>
            </a:xfrm>
            <a:custGeom>
              <a:avLst/>
              <a:gdLst/>
              <a:ahLst/>
              <a:cxnLst/>
              <a:rect l="0" t="0" r="0" b="0"/>
              <a:pathLst>
                <a:path h="181914">
                  <a:moveTo>
                    <a:pt x="0" y="0"/>
                  </a:moveTo>
                  <a:lnTo>
                    <a:pt x="0" y="181914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7" name="Freeform 20344"/>
            <p:cNvSpPr/>
            <p:nvPr/>
          </p:nvSpPr>
          <p:spPr>
            <a:xfrm>
              <a:off x="7210780" y="4317717"/>
              <a:ext cx="0" cy="181914"/>
            </a:xfrm>
            <a:custGeom>
              <a:avLst/>
              <a:gdLst/>
              <a:ahLst/>
              <a:cxnLst/>
              <a:rect l="0" t="0" r="0" b="0"/>
              <a:pathLst>
                <a:path h="181914">
                  <a:moveTo>
                    <a:pt x="0" y="0"/>
                  </a:moveTo>
                  <a:lnTo>
                    <a:pt x="0" y="181914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8" name="Freeform 20345"/>
            <p:cNvSpPr/>
            <p:nvPr/>
          </p:nvSpPr>
          <p:spPr>
            <a:xfrm>
              <a:off x="6358092" y="4317717"/>
              <a:ext cx="0" cy="181914"/>
            </a:xfrm>
            <a:custGeom>
              <a:avLst/>
              <a:gdLst/>
              <a:ahLst/>
              <a:cxnLst/>
              <a:rect l="0" t="0" r="0" b="0"/>
              <a:pathLst>
                <a:path h="181914">
                  <a:moveTo>
                    <a:pt x="0" y="0"/>
                  </a:moveTo>
                  <a:lnTo>
                    <a:pt x="0" y="181914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9" name="Freeform 20346"/>
            <p:cNvSpPr/>
            <p:nvPr/>
          </p:nvSpPr>
          <p:spPr>
            <a:xfrm>
              <a:off x="8063468" y="4317717"/>
              <a:ext cx="0" cy="181914"/>
            </a:xfrm>
            <a:custGeom>
              <a:avLst/>
              <a:gdLst/>
              <a:ahLst/>
              <a:cxnLst/>
              <a:rect l="0" t="0" r="0" b="0"/>
              <a:pathLst>
                <a:path h="181914">
                  <a:moveTo>
                    <a:pt x="0" y="0"/>
                  </a:moveTo>
                  <a:lnTo>
                    <a:pt x="0" y="181914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0" name="Freeform 20347"/>
            <p:cNvSpPr/>
            <p:nvPr/>
          </p:nvSpPr>
          <p:spPr>
            <a:xfrm>
              <a:off x="6038329" y="5818493"/>
              <a:ext cx="106591" cy="219811"/>
            </a:xfrm>
            <a:custGeom>
              <a:avLst/>
              <a:gdLst/>
              <a:ahLst/>
              <a:cxnLst/>
              <a:rect l="0" t="0" r="0" b="0"/>
              <a:pathLst>
                <a:path w="106591" h="219811">
                  <a:moveTo>
                    <a:pt x="0" y="0"/>
                  </a:moveTo>
                  <a:lnTo>
                    <a:pt x="106591" y="0"/>
                  </a:lnTo>
                  <a:lnTo>
                    <a:pt x="106591" y="219811"/>
                  </a:lnTo>
                  <a:lnTo>
                    <a:pt x="0" y="2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Freeform 20348"/>
            <p:cNvSpPr/>
            <p:nvPr/>
          </p:nvSpPr>
          <p:spPr>
            <a:xfrm>
              <a:off x="6675843" y="6042038"/>
              <a:ext cx="106591" cy="219812"/>
            </a:xfrm>
            <a:custGeom>
              <a:avLst/>
              <a:gdLst/>
              <a:ahLst/>
              <a:cxnLst/>
              <a:rect l="0" t="0" r="0" b="0"/>
              <a:pathLst>
                <a:path w="106591" h="219812">
                  <a:moveTo>
                    <a:pt x="0" y="0"/>
                  </a:moveTo>
                  <a:lnTo>
                    <a:pt x="106591" y="0"/>
                  </a:lnTo>
                  <a:lnTo>
                    <a:pt x="106591" y="219812"/>
                  </a:lnTo>
                  <a:lnTo>
                    <a:pt x="0" y="2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2" name="Freeform 20349"/>
            <p:cNvSpPr/>
            <p:nvPr/>
          </p:nvSpPr>
          <p:spPr>
            <a:xfrm>
              <a:off x="4648200" y="5600700"/>
              <a:ext cx="3419475" cy="438150"/>
            </a:xfrm>
            <a:custGeom>
              <a:avLst/>
              <a:gdLst/>
              <a:ahLst/>
              <a:cxnLst/>
              <a:rect l="0" t="0" r="0" b="0"/>
              <a:pathLst>
                <a:path w="3419475" h="438150">
                  <a:moveTo>
                    <a:pt x="0" y="0"/>
                  </a:moveTo>
                  <a:lnTo>
                    <a:pt x="3419475" y="0"/>
                  </a:lnTo>
                  <a:lnTo>
                    <a:pt x="3419475" y="438150"/>
                  </a:lnTo>
                  <a:lnTo>
                    <a:pt x="0" y="438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6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3" name="Freeform 20350"/>
            <p:cNvSpPr/>
            <p:nvPr/>
          </p:nvSpPr>
          <p:spPr>
            <a:xfrm>
              <a:off x="4648200" y="5600700"/>
              <a:ext cx="3419475" cy="438150"/>
            </a:xfrm>
            <a:custGeom>
              <a:avLst/>
              <a:gdLst/>
              <a:ahLst/>
              <a:cxnLst/>
              <a:rect l="0" t="0" r="0" b="0"/>
              <a:pathLst>
                <a:path w="3419475" h="438150">
                  <a:moveTo>
                    <a:pt x="0" y="0"/>
                  </a:moveTo>
                  <a:lnTo>
                    <a:pt x="3419475" y="0"/>
                  </a:lnTo>
                  <a:lnTo>
                    <a:pt x="3419475" y="438150"/>
                  </a:lnTo>
                  <a:lnTo>
                    <a:pt x="0" y="4381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4" name="Freeform 20351"/>
            <p:cNvSpPr/>
            <p:nvPr/>
          </p:nvSpPr>
          <p:spPr>
            <a:xfrm>
              <a:off x="6669087" y="6043613"/>
              <a:ext cx="106363" cy="220662"/>
            </a:xfrm>
            <a:custGeom>
              <a:avLst/>
              <a:gdLst/>
              <a:ahLst/>
              <a:cxnLst/>
              <a:rect l="0" t="0" r="0" b="0"/>
              <a:pathLst>
                <a:path w="106363" h="220662">
                  <a:moveTo>
                    <a:pt x="0" y="0"/>
                  </a:moveTo>
                  <a:lnTo>
                    <a:pt x="106363" y="0"/>
                  </a:lnTo>
                  <a:lnTo>
                    <a:pt x="106363" y="220662"/>
                  </a:lnTo>
                  <a:lnTo>
                    <a:pt x="0" y="220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8575" cap="flat" cmpd="sng">
              <a:solidFill>
                <a:schemeClr val="accent1"/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" name="Rectangle 20355"/>
            <p:cNvSpPr/>
            <p:nvPr/>
          </p:nvSpPr>
          <p:spPr>
            <a:xfrm>
              <a:off x="4663445" y="3864548"/>
              <a:ext cx="3019545" cy="30841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69900"/>
              <a:r>
                <a:rPr lang="en-US" sz="2004" b="0" i="0" spc="0" baseline="0" dirty="0"/>
                <a:t>ISR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(In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Service</a:t>
              </a:r>
              <a:r>
                <a:rPr lang="en-US" sz="2004" b="0" i="0" spc="-18" baseline="0" dirty="0"/>
                <a:t> </a:t>
              </a:r>
              <a:r>
                <a:rPr lang="en-US" sz="2004" b="0" i="0" spc="0" baseline="0" dirty="0"/>
                <a:t>Register</a:t>
              </a:r>
              <a:r>
                <a:rPr lang="en-US" sz="2004" b="0" i="0" spc="0" baseline="0" dirty="0" smtClean="0"/>
                <a:t>)</a:t>
              </a:r>
              <a:endParaRPr lang="en-US" sz="2004" b="0" i="0" spc="0" baseline="0" dirty="0"/>
            </a:p>
          </p:txBody>
        </p:sp>
        <p:sp>
          <p:nvSpPr>
            <p:cNvPr id="276" name="Rectangle 20361"/>
            <p:cNvSpPr/>
            <p:nvPr/>
          </p:nvSpPr>
          <p:spPr>
            <a:xfrm>
              <a:off x="8178165" y="5555653"/>
              <a:ext cx="60048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0070C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0070C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0070C0"/>
                  </a:solidFill>
                </a:rPr>
                <a:t>161</a:t>
              </a:r>
            </a:p>
          </p:txBody>
        </p:sp>
        <p:sp>
          <p:nvSpPr>
            <p:cNvPr id="277" name="Rectangle 20362"/>
            <p:cNvSpPr/>
            <p:nvPr/>
          </p:nvSpPr>
          <p:spPr>
            <a:xfrm>
              <a:off x="5758882" y="6346647"/>
              <a:ext cx="1336007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>
                  <a:solidFill>
                    <a:srgbClr val="0070C0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0070C0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0070C0"/>
                  </a:solidFill>
                </a:rPr>
                <a:t>21</a:t>
              </a:r>
              <a:r>
                <a:rPr lang="en-US" sz="1403" b="1" i="0" spc="1053" baseline="0" dirty="0">
                  <a:solidFill>
                    <a:srgbClr val="0070C0"/>
                  </a:solidFill>
                </a:rPr>
                <a:t>0</a:t>
              </a:r>
              <a:r>
                <a:rPr lang="en-US" sz="1403" b="1" i="0" spc="0" baseline="0" dirty="0">
                  <a:solidFill>
                    <a:srgbClr val="FF9966"/>
                  </a:solidFill>
                </a:rPr>
                <a:t>Bit</a:t>
              </a:r>
              <a:r>
                <a:rPr lang="en-US" sz="1403" b="1" i="0" spc="-30" baseline="0" dirty="0">
                  <a:solidFill>
                    <a:srgbClr val="FF9966"/>
                  </a:solidFill>
                </a:rPr>
                <a:t> </a:t>
              </a:r>
              <a:r>
                <a:rPr lang="en-US" sz="1403" b="1" i="0" spc="0" baseline="0" dirty="0">
                  <a:solidFill>
                    <a:srgbClr val="FF9966"/>
                  </a:solidFill>
                </a:rPr>
                <a:t>236</a:t>
              </a: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4510204" y="4257602"/>
              <a:ext cx="3634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/>
                <a:t>31           </a:t>
              </a:r>
              <a:r>
                <a:rPr lang="en-US" sz="1200" dirty="0"/>
                <a:t>24 </a:t>
              </a:r>
              <a:r>
                <a:rPr lang="en-US" sz="1200" dirty="0" smtClean="0"/>
                <a:t>               16                  8                  </a:t>
              </a:r>
              <a:r>
                <a:rPr lang="en-US" sz="1200" dirty="0"/>
                <a:t>0</a:t>
              </a:r>
            </a:p>
          </p:txBody>
        </p:sp>
        <p:sp>
          <p:nvSpPr>
            <p:cNvPr id="279" name="Rectangle 16211"/>
            <p:cNvSpPr/>
            <p:nvPr/>
          </p:nvSpPr>
          <p:spPr>
            <a:xfrm>
              <a:off x="4073942" y="4505468"/>
              <a:ext cx="553036" cy="17440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2834" algn="r">
                <a:lnSpc>
                  <a:spcPts val="1700"/>
                </a:lnSpc>
              </a:pPr>
              <a:r>
                <a:rPr lang="en-US" sz="1200" b="0" i="0" spc="0" baseline="0" dirty="0"/>
                <a:t>0:31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/>
                <a:t>63:32</a:t>
              </a:r>
            </a:p>
            <a:p>
              <a:pPr marL="0" algn="r">
                <a:lnSpc>
                  <a:spcPts val="1700"/>
                </a:lnSpc>
              </a:pPr>
              <a:r>
                <a:rPr lang="en-US" sz="1200" b="0" i="0" spc="0" baseline="0" dirty="0" smtClean="0"/>
                <a:t>95:64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127:96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159:128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191:160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223:192</a:t>
              </a:r>
            </a:p>
            <a:p>
              <a:pPr algn="r">
                <a:lnSpc>
                  <a:spcPts val="1700"/>
                </a:lnSpc>
              </a:pPr>
              <a:r>
                <a:rPr lang="en-US" sz="1200" dirty="0" smtClean="0"/>
                <a:t>255:224</a:t>
              </a:r>
              <a:endParaRPr lang="en-US" sz="1200" b="0" i="0" spc="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0022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AMD </a:t>
            </a:r>
            <a:r>
              <a:rPr lang="en-US" altLang="ko-KR" dirty="0" smtClean="0"/>
              <a:t>EXITINTINFO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4561" y="1352215"/>
            <a:ext cx="7334878" cy="1724360"/>
            <a:chOff x="894722" y="1066465"/>
            <a:chExt cx="7334878" cy="1724360"/>
          </a:xfrm>
        </p:grpSpPr>
        <p:sp>
          <p:nvSpPr>
            <p:cNvPr id="7" name="Freeform 20371"/>
            <p:cNvSpPr/>
            <p:nvPr/>
          </p:nvSpPr>
          <p:spPr>
            <a:xfrm>
              <a:off x="914400" y="1295400"/>
              <a:ext cx="7315200" cy="533400"/>
            </a:xfrm>
            <a:custGeom>
              <a:avLst/>
              <a:gdLst/>
              <a:ahLst/>
              <a:cxnLst/>
              <a:rect l="0" t="0" r="0" b="0"/>
              <a:pathLst>
                <a:path w="7315200" h="533400">
                  <a:moveTo>
                    <a:pt x="0" y="0"/>
                  </a:moveTo>
                  <a:lnTo>
                    <a:pt x="7315200" y="0"/>
                  </a:lnTo>
                  <a:lnTo>
                    <a:pt x="7315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20372"/>
            <p:cNvSpPr/>
            <p:nvPr/>
          </p:nvSpPr>
          <p:spPr>
            <a:xfrm>
              <a:off x="4572000" y="1143000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373"/>
            <p:cNvSpPr/>
            <p:nvPr/>
          </p:nvSpPr>
          <p:spPr>
            <a:xfrm>
              <a:off x="914400" y="1143000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0374"/>
            <p:cNvSpPr/>
            <p:nvPr/>
          </p:nvSpPr>
          <p:spPr>
            <a:xfrm>
              <a:off x="8229600" y="1143000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0375"/>
            <p:cNvSpPr/>
            <p:nvPr/>
          </p:nvSpPr>
          <p:spPr>
            <a:xfrm>
              <a:off x="914400" y="2257425"/>
              <a:ext cx="7315200" cy="533400"/>
            </a:xfrm>
            <a:custGeom>
              <a:avLst/>
              <a:gdLst/>
              <a:ahLst/>
              <a:cxnLst/>
              <a:rect l="0" t="0" r="0" b="0"/>
              <a:pathLst>
                <a:path w="7315200" h="533400">
                  <a:moveTo>
                    <a:pt x="0" y="0"/>
                  </a:moveTo>
                  <a:lnTo>
                    <a:pt x="7315200" y="0"/>
                  </a:lnTo>
                  <a:lnTo>
                    <a:pt x="7315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0376"/>
            <p:cNvSpPr/>
            <p:nvPr/>
          </p:nvSpPr>
          <p:spPr>
            <a:xfrm>
              <a:off x="5715000" y="2257425"/>
              <a:ext cx="685800" cy="533400"/>
            </a:xfrm>
            <a:custGeom>
              <a:avLst/>
              <a:gdLst/>
              <a:ahLst/>
              <a:cxnLst/>
              <a:rect l="0" t="0" r="0" b="0"/>
              <a:pathLst>
                <a:path w="685800" h="533400">
                  <a:moveTo>
                    <a:pt x="0" y="0"/>
                  </a:moveTo>
                  <a:lnTo>
                    <a:pt x="685800" y="0"/>
                  </a:lnTo>
                  <a:lnTo>
                    <a:pt x="6858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0377"/>
            <p:cNvSpPr/>
            <p:nvPr/>
          </p:nvSpPr>
          <p:spPr>
            <a:xfrm>
              <a:off x="914400" y="2257425"/>
              <a:ext cx="228600" cy="533400"/>
            </a:xfrm>
            <a:custGeom>
              <a:avLst/>
              <a:gdLst/>
              <a:ahLst/>
              <a:cxnLst/>
              <a:rect l="0" t="0" r="0" b="0"/>
              <a:pathLst>
                <a:path w="228600" h="533400">
                  <a:moveTo>
                    <a:pt x="0" y="0"/>
                  </a:moveTo>
                  <a:lnTo>
                    <a:pt x="228600" y="0"/>
                  </a:lnTo>
                  <a:lnTo>
                    <a:pt x="2286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0378"/>
            <p:cNvSpPr/>
            <p:nvPr/>
          </p:nvSpPr>
          <p:spPr>
            <a:xfrm>
              <a:off x="914400" y="210502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20379"/>
            <p:cNvSpPr/>
            <p:nvPr/>
          </p:nvSpPr>
          <p:spPr>
            <a:xfrm>
              <a:off x="8229600" y="210502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20380"/>
            <p:cNvSpPr/>
            <p:nvPr/>
          </p:nvSpPr>
          <p:spPr>
            <a:xfrm>
              <a:off x="4572000" y="210502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20381"/>
            <p:cNvSpPr/>
            <p:nvPr/>
          </p:nvSpPr>
          <p:spPr>
            <a:xfrm>
              <a:off x="6400800" y="2257425"/>
              <a:ext cx="1828800" cy="533400"/>
            </a:xfrm>
            <a:custGeom>
              <a:avLst/>
              <a:gdLst/>
              <a:ahLst/>
              <a:cxnLst/>
              <a:rect l="0" t="0" r="0" b="0"/>
              <a:pathLst>
                <a:path w="1828800" h="533400">
                  <a:moveTo>
                    <a:pt x="0" y="0"/>
                  </a:moveTo>
                  <a:lnTo>
                    <a:pt x="1828800" y="0"/>
                  </a:lnTo>
                  <a:lnTo>
                    <a:pt x="18288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20382"/>
            <p:cNvSpPr/>
            <p:nvPr/>
          </p:nvSpPr>
          <p:spPr>
            <a:xfrm>
              <a:off x="5486400" y="2257425"/>
              <a:ext cx="228600" cy="533400"/>
            </a:xfrm>
            <a:custGeom>
              <a:avLst/>
              <a:gdLst/>
              <a:ahLst/>
              <a:cxnLst/>
              <a:rect l="0" t="0" r="0" b="0"/>
              <a:pathLst>
                <a:path w="228600" h="533400">
                  <a:moveTo>
                    <a:pt x="0" y="0"/>
                  </a:moveTo>
                  <a:lnTo>
                    <a:pt x="228600" y="0"/>
                  </a:lnTo>
                  <a:lnTo>
                    <a:pt x="2286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miter lim="1016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20383"/>
            <p:cNvSpPr/>
            <p:nvPr/>
          </p:nvSpPr>
          <p:spPr>
            <a:xfrm>
              <a:off x="6400800" y="210502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20384"/>
            <p:cNvSpPr/>
            <p:nvPr/>
          </p:nvSpPr>
          <p:spPr>
            <a:xfrm>
              <a:off x="5715000" y="210502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385"/>
            <p:cNvSpPr/>
            <p:nvPr/>
          </p:nvSpPr>
          <p:spPr>
            <a:xfrm>
              <a:off x="5486400" y="2105025"/>
              <a:ext cx="0" cy="152400"/>
            </a:xfrm>
            <a:custGeom>
              <a:avLst/>
              <a:gdLst/>
              <a:ahLst/>
              <a:cxnLst/>
              <a:rect l="0" t="0" r="0" b="0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0392"/>
            <p:cNvSpPr/>
            <p:nvPr/>
          </p:nvSpPr>
          <p:spPr>
            <a:xfrm>
              <a:off x="8015349" y="1066465"/>
              <a:ext cx="169918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0" i="0" spc="0" baseline="0" dirty="0"/>
                <a:t>32</a:t>
              </a:r>
            </a:p>
          </p:txBody>
        </p:sp>
        <p:sp>
          <p:nvSpPr>
            <p:cNvPr id="23" name="Rectangle 20393"/>
            <p:cNvSpPr/>
            <p:nvPr/>
          </p:nvSpPr>
          <p:spPr>
            <a:xfrm>
              <a:off x="8094597" y="2028414"/>
              <a:ext cx="84960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0" i="0" spc="0" baseline="0" dirty="0"/>
                <a:t>0</a:t>
              </a:r>
            </a:p>
          </p:txBody>
        </p:sp>
        <p:sp>
          <p:nvSpPr>
            <p:cNvPr id="24" name="Rectangle 20394"/>
            <p:cNvSpPr/>
            <p:nvPr/>
          </p:nvSpPr>
          <p:spPr>
            <a:xfrm>
              <a:off x="957400" y="1066465"/>
              <a:ext cx="169918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0" i="0" spc="0" baseline="0" dirty="0"/>
                <a:t>63</a:t>
              </a:r>
            </a:p>
          </p:txBody>
        </p:sp>
        <p:sp>
          <p:nvSpPr>
            <p:cNvPr id="25" name="Rectangle 20395"/>
            <p:cNvSpPr/>
            <p:nvPr/>
          </p:nvSpPr>
          <p:spPr>
            <a:xfrm>
              <a:off x="957400" y="2028414"/>
              <a:ext cx="5640390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4547858" algn="l"/>
                  <a:tab pos="5308334" algn="l"/>
                </a:tabLst>
              </a:pPr>
              <a:r>
                <a:rPr lang="en-US" sz="1200" b="0" i="0" spc="0" baseline="0" dirty="0"/>
                <a:t>31	</a:t>
              </a:r>
              <a:r>
                <a:rPr lang="en-US" sz="1200" b="0" i="0" spc="-79" baseline="0" dirty="0"/>
                <a:t>1</a:t>
              </a:r>
              <a:r>
                <a:rPr lang="en-US" sz="1200" b="0" i="0" spc="734" baseline="0" dirty="0"/>
                <a:t>1</a:t>
              </a:r>
              <a:r>
                <a:rPr lang="en-US" sz="1200" b="0" i="0" spc="0" baseline="0" dirty="0"/>
                <a:t>10	</a:t>
              </a:r>
              <a:r>
                <a:rPr lang="en-US" sz="1200" b="0" i="0" spc="858" baseline="0" dirty="0"/>
                <a:t>8</a:t>
              </a:r>
              <a:r>
                <a:rPr lang="en-US" sz="1200" b="0" i="0" spc="0" baseline="0" dirty="0"/>
                <a:t>7</a:t>
              </a:r>
            </a:p>
          </p:txBody>
        </p:sp>
        <p:sp>
          <p:nvSpPr>
            <p:cNvPr id="26" name="Rectangle 18340"/>
            <p:cNvSpPr/>
            <p:nvPr/>
          </p:nvSpPr>
          <p:spPr>
            <a:xfrm>
              <a:off x="4167251" y="1437526"/>
              <a:ext cx="921727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 smtClean="0"/>
                <a:t>Error Code</a:t>
              </a:r>
              <a:endParaRPr lang="en-US" sz="1403" b="0" i="0" spc="0" baseline="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94722" y="2381542"/>
              <a:ext cx="2952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V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53063" y="2283790"/>
              <a:ext cx="295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</a:t>
              </a:r>
            </a:p>
            <a:p>
              <a:r>
                <a:rPr lang="en-US" sz="1200" dirty="0"/>
                <a:t>V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94013" y="2360623"/>
              <a:ext cx="5277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Type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74249" y="2360622"/>
              <a:ext cx="6322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Vector</a:t>
              </a:r>
              <a:endParaRPr lang="en-US" sz="1200" dirty="0"/>
            </a:p>
          </p:txBody>
        </p:sp>
      </p:grpSp>
      <p:sp>
        <p:nvSpPr>
          <p:cNvPr id="31" name="Rectangle 20396"/>
          <p:cNvSpPr/>
          <p:nvPr/>
        </p:nvSpPr>
        <p:spPr>
          <a:xfrm>
            <a:off x="924239" y="3303397"/>
            <a:ext cx="4198457" cy="245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457273" algn="l"/>
              </a:tabLst>
            </a:pPr>
            <a:r>
              <a:rPr lang="en-US" sz="1596" dirty="0"/>
              <a:t>V</a:t>
            </a:r>
            <a:r>
              <a:rPr lang="en-US" sz="1596" b="0" i="0" spc="0" baseline="0" dirty="0" smtClean="0"/>
              <a:t>:</a:t>
            </a:r>
            <a:r>
              <a:rPr lang="en-US" sz="1596" b="0" i="0" spc="0" baseline="0" dirty="0"/>
              <a:t>	(valid)</a:t>
            </a:r>
            <a:r>
              <a:rPr lang="en-US" sz="1596" b="0" i="0" spc="-11" baseline="0" dirty="0"/>
              <a:t> </a:t>
            </a:r>
            <a:r>
              <a:rPr lang="en-US" sz="1596" b="0" i="0" spc="0" baseline="0" dirty="0"/>
              <a:t>set to 1 if the intercept occurred </a:t>
            </a:r>
          </a:p>
          <a:p>
            <a:pPr>
              <a:lnSpc>
                <a:spcPts val="1919"/>
              </a:lnSpc>
            </a:pPr>
            <a:r>
              <a:rPr lang="en-US" sz="1596" b="0" i="0" spc="-12" baseline="0" dirty="0" smtClean="0"/>
              <a:t>        w</a:t>
            </a:r>
            <a:r>
              <a:rPr lang="en-US" sz="1596" b="0" i="0" spc="0" baseline="0" dirty="0" smtClean="0"/>
              <a:t>hile</a:t>
            </a:r>
            <a:r>
              <a:rPr lang="en-US" sz="1596" b="0" i="0" spc="-11" baseline="0" dirty="0" smtClean="0"/>
              <a:t> </a:t>
            </a:r>
            <a:r>
              <a:rPr lang="en-US" sz="1596" b="0" i="0" spc="0" baseline="0" dirty="0"/>
              <a:t>the guest </a:t>
            </a:r>
            <a:r>
              <a:rPr lang="en-US" sz="1596" b="0" i="0" spc="-12" baseline="0" dirty="0"/>
              <a:t>w</a:t>
            </a:r>
            <a:r>
              <a:rPr lang="en-US" sz="1596" b="0" i="0" spc="0" baseline="0" dirty="0"/>
              <a:t>as delivering</a:t>
            </a:r>
            <a:r>
              <a:rPr lang="en-US" sz="1596" b="0" i="0" spc="-23" baseline="0" dirty="0"/>
              <a:t> </a:t>
            </a:r>
            <a:r>
              <a:rPr lang="en-US" sz="1596" b="0" i="0" spc="0" baseline="0" dirty="0"/>
              <a:t>an </a:t>
            </a:r>
            <a:endParaRPr lang="en-US" sz="1596" b="0" i="0" spc="0" baseline="0" dirty="0" smtClean="0"/>
          </a:p>
          <a:p>
            <a:pPr>
              <a:lnSpc>
                <a:spcPts val="1919"/>
              </a:lnSpc>
            </a:pPr>
            <a:r>
              <a:rPr lang="en-US" sz="1596" dirty="0" smtClean="0"/>
              <a:t>        exception</a:t>
            </a:r>
            <a:r>
              <a:rPr lang="en-US" sz="1596" spc="-11" dirty="0" smtClean="0"/>
              <a:t> </a:t>
            </a:r>
            <a:r>
              <a:rPr lang="en-US" sz="1596" dirty="0"/>
              <a:t>through the IDT</a:t>
            </a:r>
          </a:p>
          <a:p>
            <a:r>
              <a:rPr lang="en-US" sz="1596" dirty="0" smtClean="0"/>
              <a:t>EV</a:t>
            </a:r>
            <a:r>
              <a:rPr lang="en-US" sz="1596" spc="1465" dirty="0" smtClean="0"/>
              <a:t>:</a:t>
            </a:r>
            <a:r>
              <a:rPr lang="en-US" sz="1596" dirty="0" smtClean="0"/>
              <a:t>(</a:t>
            </a:r>
            <a:r>
              <a:rPr lang="en-US" sz="1596" dirty="0"/>
              <a:t>error code valid)</a:t>
            </a:r>
            <a:r>
              <a:rPr lang="en-US" sz="1596" spc="-11" dirty="0"/>
              <a:t> </a:t>
            </a:r>
            <a:r>
              <a:rPr lang="en-US" sz="1596" dirty="0"/>
              <a:t>set to 1 if the error </a:t>
            </a:r>
          </a:p>
          <a:p>
            <a:pPr>
              <a:lnSpc>
                <a:spcPts val="1919"/>
              </a:lnSpc>
            </a:pPr>
            <a:r>
              <a:rPr lang="en-US" sz="1596" dirty="0" smtClean="0"/>
              <a:t>        code</a:t>
            </a:r>
            <a:r>
              <a:rPr lang="en-US" sz="1596" spc="-11" dirty="0" smtClean="0"/>
              <a:t> </a:t>
            </a:r>
            <a:r>
              <a:rPr lang="en-US" sz="1596" dirty="0"/>
              <a:t>should</a:t>
            </a:r>
            <a:r>
              <a:rPr lang="en-US" sz="1596" spc="-11" dirty="0"/>
              <a:t> </a:t>
            </a:r>
            <a:r>
              <a:rPr lang="en-US" sz="1596" dirty="0"/>
              <a:t>be pushed onto the stack</a:t>
            </a:r>
          </a:p>
          <a:p>
            <a:r>
              <a:rPr lang="en-US" sz="1596" dirty="0"/>
              <a:t>T</a:t>
            </a:r>
            <a:r>
              <a:rPr lang="en-US" sz="1596" spc="-17" dirty="0"/>
              <a:t>y</a:t>
            </a:r>
            <a:r>
              <a:rPr lang="en-US" sz="1596" dirty="0"/>
              <a:t>pe :</a:t>
            </a:r>
          </a:p>
          <a:p>
            <a:r>
              <a:rPr lang="en-US" sz="1596" dirty="0"/>
              <a:t>0</a:t>
            </a:r>
            <a:r>
              <a:rPr lang="en-US" sz="1596" spc="-11" dirty="0"/>
              <a:t> </a:t>
            </a:r>
            <a:r>
              <a:rPr lang="en-US" sz="1596" dirty="0"/>
              <a:t>: Interrupt</a:t>
            </a:r>
          </a:p>
          <a:p>
            <a:r>
              <a:rPr lang="en-US" sz="1596" dirty="0"/>
              <a:t>2</a:t>
            </a:r>
            <a:r>
              <a:rPr lang="en-US" sz="1596" spc="-11" dirty="0"/>
              <a:t> </a:t>
            </a:r>
            <a:r>
              <a:rPr lang="en-US" sz="1596" dirty="0"/>
              <a:t>: NMI      </a:t>
            </a:r>
          </a:p>
          <a:p>
            <a:r>
              <a:rPr lang="en-US" sz="1596" dirty="0"/>
              <a:t>3</a:t>
            </a:r>
            <a:r>
              <a:rPr lang="en-US" sz="1596" spc="-11" dirty="0"/>
              <a:t> </a:t>
            </a:r>
            <a:r>
              <a:rPr lang="en-US" sz="1596" dirty="0"/>
              <a:t>: Exception</a:t>
            </a:r>
          </a:p>
          <a:p>
            <a:r>
              <a:rPr lang="en-US" sz="1596" dirty="0"/>
              <a:t>4</a:t>
            </a:r>
            <a:r>
              <a:rPr lang="en-US" sz="1596" spc="-11" dirty="0"/>
              <a:t> </a:t>
            </a:r>
            <a:r>
              <a:rPr lang="en-US" sz="1596" dirty="0"/>
              <a:t>: Soft</a:t>
            </a:r>
            <a:r>
              <a:rPr lang="en-US" sz="1596" spc="-12" dirty="0"/>
              <a:t>w</a:t>
            </a:r>
            <a:r>
              <a:rPr lang="en-US" sz="1596" dirty="0"/>
              <a:t>are </a:t>
            </a:r>
            <a:r>
              <a:rPr lang="en-US" sz="1596" dirty="0" smtClean="0"/>
              <a:t>interrupt</a:t>
            </a:r>
            <a:endParaRPr lang="en-US" sz="1596" dirty="0"/>
          </a:p>
        </p:txBody>
      </p:sp>
    </p:spTree>
    <p:extLst>
      <p:ext uri="{BB962C8B-B14F-4D97-AF65-F5344CB8AC3E}">
        <p14:creationId xmlns:p14="http://schemas.microsoft.com/office/powerpoint/2010/main" val="275096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Direct-mapped Cache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65464"/>
            <a:ext cx="4260668" cy="4906736"/>
          </a:xfrm>
        </p:spPr>
        <p:txBody>
          <a:bodyPr/>
          <a:lstStyle/>
          <a:p>
            <a:r>
              <a:rPr lang="en-US" dirty="0" smtClean="0"/>
              <a:t>The simplest cache structure: Direct mapped cache</a:t>
            </a:r>
          </a:p>
          <a:p>
            <a:pPr lvl="1"/>
            <a:r>
              <a:rPr lang="en-US" dirty="0" smtClean="0"/>
              <a:t>Each memory block is mapped to exactly one block in cache</a:t>
            </a:r>
          </a:p>
          <a:p>
            <a:pPr lvl="2"/>
            <a:r>
              <a:rPr lang="en-US" dirty="0" smtClean="0"/>
              <a:t>Lots of memory blocks must share a block in cache</a:t>
            </a:r>
          </a:p>
          <a:p>
            <a:pPr lvl="1"/>
            <a:r>
              <a:rPr lang="en-US" dirty="0" smtClean="0"/>
              <a:t>Address mapping to cache</a:t>
            </a:r>
          </a:p>
          <a:p>
            <a:pPr lvl="2"/>
            <a:r>
              <a:rPr lang="en-US" dirty="0" smtClean="0"/>
              <a:t>(block address) modulo (# of blocks in cache)</a:t>
            </a:r>
          </a:p>
          <a:p>
            <a:pPr lvl="1"/>
            <a:r>
              <a:rPr lang="en-US" dirty="0" smtClean="0"/>
              <a:t>Have a tag associated with each cache block that contains the address information </a:t>
            </a:r>
          </a:p>
          <a:p>
            <a:pPr lvl="2"/>
            <a:r>
              <a:rPr lang="en-US" dirty="0" smtClean="0"/>
              <a:t>The tag is the upper portion of the address required to identify the block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1F7D6A-5CC6-4821-A456-978CF099325A}" type="slidenum">
              <a:rPr lang="en-US" smtClean="0"/>
              <a:pPr/>
              <a:t>13</a:t>
            </a:fld>
            <a:endParaRPr lang="en-US" smtClean="0"/>
          </a:p>
        </p:txBody>
      </p:sp>
      <p:grpSp>
        <p:nvGrpSpPr>
          <p:cNvPr id="5" name="Group 163"/>
          <p:cNvGrpSpPr>
            <a:grpSpLocks/>
          </p:cNvGrpSpPr>
          <p:nvPr/>
        </p:nvGrpSpPr>
        <p:grpSpPr bwMode="auto">
          <a:xfrm>
            <a:off x="4724400" y="4267200"/>
            <a:ext cx="4114800" cy="1871212"/>
            <a:chOff x="5059362" y="2467224"/>
            <a:chExt cx="3579813" cy="1658688"/>
          </a:xfrm>
        </p:grpSpPr>
        <p:sp>
          <p:nvSpPr>
            <p:cNvPr id="6" name="Freeform 26"/>
            <p:cNvSpPr>
              <a:spLocks/>
            </p:cNvSpPr>
            <p:nvPr/>
          </p:nvSpPr>
          <p:spPr bwMode="auto">
            <a:xfrm>
              <a:off x="5257800" y="2737522"/>
              <a:ext cx="3381375" cy="1383627"/>
            </a:xfrm>
            <a:custGeom>
              <a:avLst/>
              <a:gdLst>
                <a:gd name="T0" fmla="*/ 2147483647 w 1608"/>
                <a:gd name="T1" fmla="*/ 2147483647 h 1103"/>
                <a:gd name="T2" fmla="*/ 2147483647 w 1608"/>
                <a:gd name="T3" fmla="*/ 0 h 1103"/>
                <a:gd name="T4" fmla="*/ 0 w 1608"/>
                <a:gd name="T5" fmla="*/ 0 h 1103"/>
                <a:gd name="T6" fmla="*/ 0 w 1608"/>
                <a:gd name="T7" fmla="*/ 2147483647 h 1103"/>
                <a:gd name="T8" fmla="*/ 2147483647 w 1608"/>
                <a:gd name="T9" fmla="*/ 2147483647 h 1103"/>
                <a:gd name="T10" fmla="*/ 2147483647 w 1608"/>
                <a:gd name="T11" fmla="*/ 2147483647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7"/>
            <p:cNvSpPr>
              <a:spLocks/>
            </p:cNvSpPr>
            <p:nvPr/>
          </p:nvSpPr>
          <p:spPr bwMode="auto">
            <a:xfrm>
              <a:off x="5257800" y="3067050"/>
              <a:ext cx="3381375" cy="174625"/>
            </a:xfrm>
            <a:custGeom>
              <a:avLst/>
              <a:gdLst>
                <a:gd name="T0" fmla="*/ 2147483647 w 1608"/>
                <a:gd name="T1" fmla="*/ 2147483647 h 110"/>
                <a:gd name="T2" fmla="*/ 2147483647 w 1608"/>
                <a:gd name="T3" fmla="*/ 0 h 110"/>
                <a:gd name="T4" fmla="*/ 0 w 1608"/>
                <a:gd name="T5" fmla="*/ 0 h 110"/>
                <a:gd name="T6" fmla="*/ 0 w 1608"/>
                <a:gd name="T7" fmla="*/ 2147483647 h 110"/>
                <a:gd name="T8" fmla="*/ 2147483647 w 1608"/>
                <a:gd name="T9" fmla="*/ 2147483647 h 110"/>
                <a:gd name="T10" fmla="*/ 2147483647 w 1608"/>
                <a:gd name="T11" fmla="*/ 2147483647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"/>
                <a:gd name="T20" fmla="*/ 1608 w 1608"/>
                <a:gd name="T21" fmla="*/ 110 h 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5257800" y="3067050"/>
              <a:ext cx="3381375" cy="174625"/>
            </a:xfrm>
            <a:custGeom>
              <a:avLst/>
              <a:gdLst>
                <a:gd name="T0" fmla="*/ 2147483647 w 1608"/>
                <a:gd name="T1" fmla="*/ 2147483647 h 110"/>
                <a:gd name="T2" fmla="*/ 2147483647 w 1608"/>
                <a:gd name="T3" fmla="*/ 0 h 110"/>
                <a:gd name="T4" fmla="*/ 0 w 1608"/>
                <a:gd name="T5" fmla="*/ 0 h 110"/>
                <a:gd name="T6" fmla="*/ 0 w 1608"/>
                <a:gd name="T7" fmla="*/ 2147483647 h 110"/>
                <a:gd name="T8" fmla="*/ 2147483647 w 1608"/>
                <a:gd name="T9" fmla="*/ 2147483647 h 110"/>
                <a:gd name="T10" fmla="*/ 2147483647 w 1608"/>
                <a:gd name="T11" fmla="*/ 2147483647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"/>
                <a:gd name="T20" fmla="*/ 1608 w 1608"/>
                <a:gd name="T21" fmla="*/ 110 h 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 flipH="1">
              <a:off x="5257800" y="2894013"/>
              <a:ext cx="3381375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H="1">
              <a:off x="5257800" y="3241675"/>
              <a:ext cx="3381375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H="1">
              <a:off x="5257800" y="3416300"/>
              <a:ext cx="3381375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H="1">
              <a:off x="5257800" y="3590925"/>
              <a:ext cx="3381375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 flipH="1">
              <a:off x="5257800" y="3765550"/>
              <a:ext cx="3381375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 flipH="1">
              <a:off x="5257800" y="3940175"/>
              <a:ext cx="3381375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5410200" y="2732756"/>
              <a:ext cx="0" cy="139315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6811963" y="2732757"/>
              <a:ext cx="0" cy="13852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7497767" y="2467225"/>
              <a:ext cx="611065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Data</a:t>
              </a: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5861050" y="2467224"/>
              <a:ext cx="514885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21" name="Text Box 42"/>
            <p:cNvSpPr txBox="1">
              <a:spLocks noChangeArrowheads="1"/>
            </p:cNvSpPr>
            <p:nvPr/>
          </p:nvSpPr>
          <p:spPr bwMode="auto">
            <a:xfrm>
              <a:off x="5059362" y="2467224"/>
              <a:ext cx="63511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Valid</a:t>
              </a:r>
            </a:p>
          </p:txBody>
        </p:sp>
      </p:grpSp>
      <p:pic>
        <p:nvPicPr>
          <p:cNvPr id="22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4572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 bwMode="auto">
          <a:xfrm>
            <a:off x="4558936" y="2690948"/>
            <a:ext cx="1156063" cy="990600"/>
          </a:xfrm>
          <a:prstGeom prst="roundRect">
            <a:avLst/>
          </a:prstGeom>
          <a:solidFill>
            <a:srgbClr val="00CC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741126" y="2667000"/>
            <a:ext cx="1066800" cy="990600"/>
          </a:xfrm>
          <a:prstGeom prst="round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6844937" y="2667000"/>
            <a:ext cx="1066800" cy="990600"/>
          </a:xfrm>
          <a:prstGeom prst="roundRect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7924800" y="2667000"/>
            <a:ext cx="1169126" cy="990600"/>
          </a:xfrm>
          <a:prstGeom prst="roundRect">
            <a:avLst/>
          </a:prstGeom>
          <a:solidFill>
            <a:srgbClr val="1003BD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579620" y="3672840"/>
            <a:ext cx="4076700" cy="160020"/>
            <a:chOff x="4579620" y="3672840"/>
            <a:chExt cx="4076700" cy="16002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4579620" y="3680460"/>
              <a:ext cx="152400" cy="152400"/>
            </a:xfrm>
            <a:prstGeom prst="rect">
              <a:avLst/>
            </a:prstGeom>
            <a:solidFill>
              <a:srgbClr val="00CC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143500" y="3672840"/>
              <a:ext cx="152400" cy="152400"/>
            </a:xfrm>
            <a:prstGeom prst="rect">
              <a:avLst/>
            </a:prstGeom>
            <a:solidFill>
              <a:srgbClr val="00CC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722620" y="3672840"/>
              <a:ext cx="152400" cy="1524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278880" y="3672840"/>
              <a:ext cx="152400" cy="1524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835140" y="3672840"/>
              <a:ext cx="152400" cy="152400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391400" y="3672840"/>
              <a:ext cx="152400" cy="152400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947660" y="3672840"/>
              <a:ext cx="152400" cy="152400"/>
            </a:xfrm>
            <a:prstGeom prst="rect">
              <a:avLst/>
            </a:prstGeom>
            <a:solidFill>
              <a:srgbClr val="1003BD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503920" y="3672840"/>
              <a:ext cx="152400" cy="152400"/>
            </a:xfrm>
            <a:prstGeom prst="rect">
              <a:avLst/>
            </a:prstGeom>
            <a:solidFill>
              <a:srgbClr val="1003BD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620000" y="1567291"/>
            <a:ext cx="105368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Cache line </a:t>
            </a:r>
          </a:p>
          <a:p>
            <a:pPr>
              <a:buNone/>
            </a:pPr>
            <a:r>
              <a:rPr lang="en-US" dirty="0" smtClean="0"/>
              <a:t>(=block)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 bwMode="auto">
          <a:xfrm>
            <a:off x="6760028" y="4924002"/>
            <a:ext cx="2079172" cy="214189"/>
          </a:xfrm>
          <a:prstGeom prst="roundRect">
            <a:avLst/>
          </a:prstGeom>
          <a:solidFill>
            <a:srgbClr val="00CC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70623" y="5331608"/>
            <a:ext cx="2068577" cy="193875"/>
          </a:xfrm>
          <a:prstGeom prst="round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6766035" y="5928877"/>
            <a:ext cx="2057400" cy="220460"/>
          </a:xfrm>
          <a:prstGeom prst="roundRect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6721365" y="5158068"/>
            <a:ext cx="2117835" cy="178301"/>
          </a:xfrm>
          <a:prstGeom prst="roundRect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6760780" y="5733669"/>
            <a:ext cx="2057400" cy="178910"/>
          </a:xfrm>
          <a:prstGeom prst="roundRect">
            <a:avLst/>
          </a:prstGeom>
          <a:solidFill>
            <a:srgbClr val="1003BD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755524" y="4572000"/>
            <a:ext cx="2062655" cy="169311"/>
          </a:xfrm>
          <a:prstGeom prst="roundRect">
            <a:avLst/>
          </a:prstGeom>
          <a:solidFill>
            <a:srgbClr val="1003BD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1798" y="453899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 smtClean="0"/>
              <a:t>11</a:t>
            </a:r>
            <a:endParaRPr lang="ko-KR" alt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741275" y="570564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 smtClean="0"/>
              <a:t>11</a:t>
            </a:r>
            <a:endParaRPr lang="ko-KR" altLang="en-US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750752" y="490833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 smtClean="0"/>
              <a:t>00</a:t>
            </a:r>
            <a:endParaRPr lang="ko-KR" alt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754974" y="511591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 smtClean="0"/>
              <a:t>10</a:t>
            </a:r>
            <a:endParaRPr lang="ko-KR" alt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753941" y="531035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 smtClean="0"/>
              <a:t>01</a:t>
            </a:r>
            <a:endParaRPr lang="ko-KR" altLang="en-US" sz="1100" b="1" dirty="0"/>
          </a:p>
        </p:txBody>
      </p:sp>
      <p:sp>
        <p:nvSpPr>
          <p:cNvPr id="48" name="Rounded Rectangle 47"/>
          <p:cNvSpPr/>
          <p:nvPr/>
        </p:nvSpPr>
        <p:spPr bwMode="auto">
          <a:xfrm>
            <a:off x="6755529" y="4773179"/>
            <a:ext cx="2062655" cy="169311"/>
          </a:xfrm>
          <a:prstGeom prst="roundRect">
            <a:avLst/>
          </a:prstGeom>
          <a:solidFill>
            <a:srgbClr val="1003BD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34423" y="4708635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 smtClean="0"/>
              <a:t>11</a:t>
            </a:r>
            <a:endParaRPr lang="ko-KR" altLang="en-US" sz="1100" b="1" dirty="0"/>
          </a:p>
        </p:txBody>
      </p:sp>
      <p:sp>
        <p:nvSpPr>
          <p:cNvPr id="50" name="Rounded Rectangle 49"/>
          <p:cNvSpPr/>
          <p:nvPr/>
        </p:nvSpPr>
        <p:spPr bwMode="auto">
          <a:xfrm>
            <a:off x="6755525" y="5540227"/>
            <a:ext cx="2079172" cy="165414"/>
          </a:xfrm>
          <a:prstGeom prst="roundRect">
            <a:avLst/>
          </a:prstGeom>
          <a:solidFill>
            <a:srgbClr val="00CC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46530" y="5503315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 smtClean="0"/>
              <a:t>00</a:t>
            </a:r>
            <a:endParaRPr lang="ko-KR" altLang="en-US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41275" y="5907965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 smtClean="0"/>
              <a:t>10</a:t>
            </a:r>
            <a:endParaRPr lang="ko-KR" altLang="en-US" sz="11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8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2" grpId="0"/>
      <p:bldP spid="44" grpId="0"/>
      <p:bldP spid="45" grpId="0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Address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DB3D1-5752-4123-9F39-9539F2ED68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3" descr="10%"/>
          <p:cNvSpPr>
            <a:spLocks noChangeArrowheads="1"/>
          </p:cNvSpPr>
          <p:nvPr/>
        </p:nvSpPr>
        <p:spPr bwMode="auto">
          <a:xfrm>
            <a:off x="8001000" y="1308100"/>
            <a:ext cx="762000" cy="914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C00000"/>
                </a:solidFill>
              </a:rPr>
              <a:t>Cache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553200" y="1308100"/>
            <a:ext cx="8382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buFont typeface="Wingdings" pitchFamily="2" charset="2"/>
              <a:buNone/>
            </a:pPr>
            <a:r>
              <a:rPr lang="en-US" sz="1200" b="1"/>
              <a:t>CPU Core</a:t>
            </a:r>
          </a:p>
        </p:txBody>
      </p:sp>
      <p:cxnSp>
        <p:nvCxnSpPr>
          <p:cNvPr id="7" name="Straight Arrow Connector 119"/>
          <p:cNvCxnSpPr>
            <a:cxnSpLocks noChangeShapeType="1"/>
          </p:cNvCxnSpPr>
          <p:nvPr/>
        </p:nvCxnSpPr>
        <p:spPr bwMode="auto">
          <a:xfrm>
            <a:off x="7391400" y="15240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8" name="Straight Arrow Connector 120"/>
          <p:cNvCxnSpPr>
            <a:cxnSpLocks noChangeShapeType="1"/>
          </p:cNvCxnSpPr>
          <p:nvPr/>
        </p:nvCxnSpPr>
        <p:spPr bwMode="auto">
          <a:xfrm>
            <a:off x="7391400" y="1979613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none" w="med" len="lg"/>
          </a:ln>
        </p:spPr>
      </p:cxn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7327900" y="1219200"/>
            <a:ext cx="709613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address</a:t>
            </a:r>
          </a:p>
        </p:txBody>
      </p:sp>
      <p:sp>
        <p:nvSpPr>
          <p:cNvPr id="10" name="Text Box 59"/>
          <p:cNvSpPr txBox="1">
            <a:spLocks noChangeArrowheads="1"/>
          </p:cNvSpPr>
          <p:nvPr/>
        </p:nvSpPr>
        <p:spPr bwMode="auto">
          <a:xfrm>
            <a:off x="7443788" y="1717675"/>
            <a:ext cx="481012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data</a:t>
            </a:r>
          </a:p>
        </p:txBody>
      </p:sp>
      <p:sp>
        <p:nvSpPr>
          <p:cNvPr id="23" name="Freeform 47"/>
          <p:cNvSpPr>
            <a:spLocks/>
          </p:cNvSpPr>
          <p:nvPr/>
        </p:nvSpPr>
        <p:spPr bwMode="auto">
          <a:xfrm>
            <a:off x="2057400" y="2819400"/>
            <a:ext cx="6477000" cy="379413"/>
          </a:xfrm>
          <a:custGeom>
            <a:avLst/>
            <a:gdLst>
              <a:gd name="T0" fmla="*/ 0 w 1570"/>
              <a:gd name="T1" fmla="*/ 2147483647 h 151"/>
              <a:gd name="T2" fmla="*/ 2147483647 w 1570"/>
              <a:gd name="T3" fmla="*/ 0 h 151"/>
              <a:gd name="T4" fmla="*/ 2147483647 w 1570"/>
              <a:gd name="T5" fmla="*/ 0 h 151"/>
              <a:gd name="T6" fmla="*/ 2147483647 w 1570"/>
              <a:gd name="T7" fmla="*/ 2147483647 h 151"/>
              <a:gd name="T8" fmla="*/ 2147483647 w 1570"/>
              <a:gd name="T9" fmla="*/ 2147483647 h 151"/>
              <a:gd name="T10" fmla="*/ 2147483647 w 1570"/>
              <a:gd name="T11" fmla="*/ 2147483647 h 1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70"/>
              <a:gd name="T19" fmla="*/ 0 h 151"/>
              <a:gd name="T20" fmla="*/ 1570 w 1570"/>
              <a:gd name="T21" fmla="*/ 151 h 1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70" h="151">
                <a:moveTo>
                  <a:pt x="0" y="149"/>
                </a:moveTo>
                <a:lnTo>
                  <a:pt x="3" y="0"/>
                </a:lnTo>
                <a:lnTo>
                  <a:pt x="1570" y="0"/>
                </a:lnTo>
                <a:lnTo>
                  <a:pt x="1570" y="151"/>
                </a:lnTo>
                <a:lnTo>
                  <a:pt x="3" y="151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1905840" y="3242846"/>
            <a:ext cx="66294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lang="en-US" sz="1600" dirty="0"/>
              <a:t>31 30   </a:t>
            </a:r>
            <a:r>
              <a:rPr lang="en-US" sz="1600" dirty="0" smtClean="0"/>
              <a:t>      </a:t>
            </a:r>
            <a:r>
              <a:rPr lang="en-US" sz="1600" dirty="0"/>
              <a:t>. . </a:t>
            </a:r>
            <a:r>
              <a:rPr lang="en-US" sz="1600" dirty="0" smtClean="0"/>
              <a:t>.  . </a:t>
            </a:r>
            <a:r>
              <a:rPr lang="en-US" sz="1600" dirty="0"/>
              <a:t>. .  </a:t>
            </a:r>
            <a:r>
              <a:rPr lang="en-US" sz="1600" dirty="0" smtClean="0"/>
              <a:t>                                        8   7   6   5   4   </a:t>
            </a:r>
            <a:r>
              <a:rPr lang="en-US" sz="1600" dirty="0"/>
              <a:t>3  2  1  0</a:t>
            </a:r>
          </a:p>
        </p:txBody>
      </p:sp>
      <p:sp>
        <p:nvSpPr>
          <p:cNvPr id="25" name="Text Box 59"/>
          <p:cNvSpPr txBox="1">
            <a:spLocks noChangeArrowheads="1"/>
          </p:cNvSpPr>
          <p:nvPr/>
        </p:nvSpPr>
        <p:spPr bwMode="auto">
          <a:xfrm>
            <a:off x="76200" y="2835930"/>
            <a:ext cx="196720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 dirty="0"/>
              <a:t>Address from CPU</a:t>
            </a: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724672" y="3657600"/>
            <a:ext cx="1282467" cy="307777"/>
          </a:xfrm>
          <a:prstGeom prst="rect">
            <a:avLst/>
          </a:prstGeom>
          <a:noFill/>
          <a:ln w="12700">
            <a:solidFill>
              <a:srgbClr val="00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 smtClean="0"/>
              <a:t>Byte Address</a:t>
            </a:r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057400" y="3810000"/>
            <a:ext cx="6477000" cy="0"/>
          </a:xfrm>
          <a:prstGeom prst="line">
            <a:avLst/>
          </a:prstGeom>
          <a:noFill/>
          <a:ln w="9525" cap="flat" cmpd="sng" algn="ctr">
            <a:solidFill>
              <a:srgbClr val="00CC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4" name="Text Box 59"/>
          <p:cNvSpPr txBox="1">
            <a:spLocks noChangeArrowheads="1"/>
          </p:cNvSpPr>
          <p:nvPr/>
        </p:nvSpPr>
        <p:spPr bwMode="auto">
          <a:xfrm>
            <a:off x="274485" y="4114800"/>
            <a:ext cx="1732654" cy="307777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 smtClean="0"/>
              <a:t>Word (4B) Address</a:t>
            </a:r>
            <a:endParaRPr lang="en-US" sz="1400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065592" y="4267201"/>
            <a:ext cx="5948108" cy="2976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8077200" y="2819400"/>
            <a:ext cx="0" cy="304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152400" y="4572000"/>
            <a:ext cx="1854739" cy="307777"/>
          </a:xfrm>
          <a:prstGeom prst="rect">
            <a:avLst/>
          </a:prstGeom>
          <a:noFill/>
          <a:ln w="12700">
            <a:solidFill>
              <a:srgbClr val="1003BD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 smtClean="0"/>
              <a:t>Block (16B) Address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 bwMode="auto">
          <a:xfrm flipV="1">
            <a:off x="2078292" y="4714677"/>
            <a:ext cx="5478208" cy="1"/>
          </a:xfrm>
          <a:prstGeom prst="line">
            <a:avLst/>
          </a:prstGeom>
          <a:noFill/>
          <a:ln w="9525" cap="flat" cmpd="sng" algn="ctr">
            <a:solidFill>
              <a:srgbClr val="1003BD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556500" y="2819400"/>
            <a:ext cx="0" cy="3048000"/>
          </a:xfrm>
          <a:prstGeom prst="line">
            <a:avLst/>
          </a:prstGeom>
          <a:noFill/>
          <a:ln w="9525" cap="flat" cmpd="sng" algn="ctr">
            <a:solidFill>
              <a:srgbClr val="1003BD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 Box 59"/>
          <p:cNvSpPr txBox="1">
            <a:spLocks noChangeArrowheads="1"/>
          </p:cNvSpPr>
          <p:nvPr/>
        </p:nvSpPr>
        <p:spPr bwMode="auto">
          <a:xfrm>
            <a:off x="152400" y="5489377"/>
            <a:ext cx="1854739" cy="307777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 smtClean="0"/>
              <a:t>Block (64B) Address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2065592" y="5606656"/>
            <a:ext cx="4944808" cy="12698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7010400" y="2819400"/>
            <a:ext cx="0" cy="304800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 Box 59"/>
          <p:cNvSpPr txBox="1">
            <a:spLocks noChangeArrowheads="1"/>
          </p:cNvSpPr>
          <p:nvPr/>
        </p:nvSpPr>
        <p:spPr bwMode="auto">
          <a:xfrm>
            <a:off x="152400" y="5029200"/>
            <a:ext cx="1854739" cy="307777"/>
          </a:xfrm>
          <a:prstGeom prst="rect">
            <a:avLst/>
          </a:prstGeom>
          <a:noFill/>
          <a:ln w="12700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 smtClean="0"/>
              <a:t>Block (32B) Address</a:t>
            </a:r>
            <a:endParaRPr lang="en-US" sz="1400" dirty="0"/>
          </a:p>
        </p:txBody>
      </p:sp>
      <p:cxnSp>
        <p:nvCxnSpPr>
          <p:cNvPr id="54" name="Straight Connector 53"/>
          <p:cNvCxnSpPr/>
          <p:nvPr/>
        </p:nvCxnSpPr>
        <p:spPr bwMode="auto">
          <a:xfrm flipV="1">
            <a:off x="2078292" y="5171878"/>
            <a:ext cx="5236908" cy="1"/>
          </a:xfrm>
          <a:prstGeom prst="lin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7289800" y="2806700"/>
            <a:ext cx="0" cy="3048000"/>
          </a:xfrm>
          <a:prstGeom prst="line">
            <a:avLst/>
          </a:prstGeom>
          <a:noFill/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8534400" y="2819400"/>
            <a:ext cx="0" cy="3048000"/>
          </a:xfrm>
          <a:prstGeom prst="line">
            <a:avLst/>
          </a:prstGeom>
          <a:noFill/>
          <a:ln w="9525" cap="flat" cmpd="sng" algn="ctr">
            <a:solidFill>
              <a:srgbClr val="00CC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Direct-mapped Cache</a:t>
            </a:r>
            <a:endParaRPr 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TW" dirty="0" smtClean="0"/>
              <a:t>Mapping to cache</a:t>
            </a:r>
          </a:p>
          <a:p>
            <a:pPr lvl="3"/>
            <a:r>
              <a:rPr lang="en-US" dirty="0" smtClean="0"/>
              <a:t>(block address) modulo (# of blocks in the cache)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Cache structure</a:t>
            </a:r>
          </a:p>
          <a:p>
            <a:pPr lvl="3"/>
            <a:r>
              <a:rPr lang="en-US" dirty="0" smtClean="0"/>
              <a:t>Data: actual data</a:t>
            </a:r>
          </a:p>
          <a:p>
            <a:pPr lvl="3"/>
            <a:r>
              <a:rPr lang="en-US" dirty="0" smtClean="0"/>
              <a:t>Tag: which block is mapped to the cache?</a:t>
            </a:r>
          </a:p>
          <a:p>
            <a:pPr lvl="3"/>
            <a:r>
              <a:rPr lang="en-US" dirty="0" smtClean="0"/>
              <a:t>Valid: Is the block in the cache valid?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6F4C53-1DB5-4E43-A4BE-0E0E39769E6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2535" name="AutoShape 6"/>
          <p:cNvSpPr>
            <a:spLocks noChangeAspect="1" noChangeArrowheads="1"/>
          </p:cNvSpPr>
          <p:nvPr/>
        </p:nvSpPr>
        <p:spPr bwMode="auto">
          <a:xfrm>
            <a:off x="457200" y="2438400"/>
            <a:ext cx="5486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AutoShape 149"/>
          <p:cNvSpPr>
            <a:spLocks noChangeAspect="1" noChangeArrowheads="1"/>
          </p:cNvSpPr>
          <p:nvPr/>
        </p:nvSpPr>
        <p:spPr bwMode="auto">
          <a:xfrm>
            <a:off x="457200" y="2514600"/>
            <a:ext cx="5486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664" y="3505200"/>
            <a:ext cx="4572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ounded Rectangle 25"/>
          <p:cNvSpPr/>
          <p:nvPr/>
        </p:nvSpPr>
        <p:spPr bwMode="auto">
          <a:xfrm>
            <a:off x="228600" y="5129348"/>
            <a:ext cx="1156063" cy="990600"/>
          </a:xfrm>
          <a:prstGeom prst="roundRect">
            <a:avLst/>
          </a:prstGeom>
          <a:solidFill>
            <a:srgbClr val="00CC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1410790" y="5105400"/>
            <a:ext cx="1066800" cy="990600"/>
          </a:xfrm>
          <a:prstGeom prst="round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514601" y="5105400"/>
            <a:ext cx="1066800" cy="990600"/>
          </a:xfrm>
          <a:prstGeom prst="roundRect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594464" y="5105400"/>
            <a:ext cx="1169126" cy="990600"/>
          </a:xfrm>
          <a:prstGeom prst="roundRect">
            <a:avLst/>
          </a:prstGeom>
          <a:solidFill>
            <a:srgbClr val="1003BD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9284" y="6111240"/>
            <a:ext cx="4076700" cy="160020"/>
            <a:chOff x="4579620" y="3672840"/>
            <a:chExt cx="4076700" cy="16002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4579620" y="3680460"/>
              <a:ext cx="152400" cy="152400"/>
            </a:xfrm>
            <a:prstGeom prst="rect">
              <a:avLst/>
            </a:prstGeom>
            <a:solidFill>
              <a:srgbClr val="00CC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143500" y="3672840"/>
              <a:ext cx="152400" cy="152400"/>
            </a:xfrm>
            <a:prstGeom prst="rect">
              <a:avLst/>
            </a:prstGeom>
            <a:solidFill>
              <a:srgbClr val="00CC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722620" y="3672840"/>
              <a:ext cx="152400" cy="1524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278880" y="3672840"/>
              <a:ext cx="152400" cy="1524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835140" y="3672840"/>
              <a:ext cx="152400" cy="152400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391400" y="3672840"/>
              <a:ext cx="152400" cy="152400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947660" y="3672840"/>
              <a:ext cx="152400" cy="152400"/>
            </a:xfrm>
            <a:prstGeom prst="rect">
              <a:avLst/>
            </a:prstGeom>
            <a:solidFill>
              <a:srgbClr val="1003BD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503920" y="3672840"/>
              <a:ext cx="152400" cy="152400"/>
            </a:xfrm>
            <a:prstGeom prst="rect">
              <a:avLst/>
            </a:prstGeom>
            <a:solidFill>
              <a:srgbClr val="1003BD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grpSp>
        <p:nvGrpSpPr>
          <p:cNvPr id="39" name="Group 163"/>
          <p:cNvGrpSpPr>
            <a:grpSpLocks/>
          </p:cNvGrpSpPr>
          <p:nvPr/>
        </p:nvGrpSpPr>
        <p:grpSpPr bwMode="auto">
          <a:xfrm>
            <a:off x="4800600" y="3657600"/>
            <a:ext cx="4114800" cy="1871212"/>
            <a:chOff x="5059362" y="2467224"/>
            <a:chExt cx="3579813" cy="1658688"/>
          </a:xfrm>
        </p:grpSpPr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5257800" y="2737522"/>
              <a:ext cx="3381375" cy="1383627"/>
            </a:xfrm>
            <a:custGeom>
              <a:avLst/>
              <a:gdLst>
                <a:gd name="T0" fmla="*/ 2147483647 w 1608"/>
                <a:gd name="T1" fmla="*/ 2147483647 h 1103"/>
                <a:gd name="T2" fmla="*/ 2147483647 w 1608"/>
                <a:gd name="T3" fmla="*/ 0 h 1103"/>
                <a:gd name="T4" fmla="*/ 0 w 1608"/>
                <a:gd name="T5" fmla="*/ 0 h 1103"/>
                <a:gd name="T6" fmla="*/ 0 w 1608"/>
                <a:gd name="T7" fmla="*/ 2147483647 h 1103"/>
                <a:gd name="T8" fmla="*/ 2147483647 w 1608"/>
                <a:gd name="T9" fmla="*/ 2147483647 h 1103"/>
                <a:gd name="T10" fmla="*/ 2147483647 w 1608"/>
                <a:gd name="T11" fmla="*/ 2147483647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5257800" y="3067050"/>
              <a:ext cx="3381375" cy="174625"/>
            </a:xfrm>
            <a:custGeom>
              <a:avLst/>
              <a:gdLst>
                <a:gd name="T0" fmla="*/ 2147483647 w 1608"/>
                <a:gd name="T1" fmla="*/ 2147483647 h 110"/>
                <a:gd name="T2" fmla="*/ 2147483647 w 1608"/>
                <a:gd name="T3" fmla="*/ 0 h 110"/>
                <a:gd name="T4" fmla="*/ 0 w 1608"/>
                <a:gd name="T5" fmla="*/ 0 h 110"/>
                <a:gd name="T6" fmla="*/ 0 w 1608"/>
                <a:gd name="T7" fmla="*/ 2147483647 h 110"/>
                <a:gd name="T8" fmla="*/ 2147483647 w 1608"/>
                <a:gd name="T9" fmla="*/ 2147483647 h 110"/>
                <a:gd name="T10" fmla="*/ 2147483647 w 1608"/>
                <a:gd name="T11" fmla="*/ 2147483647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"/>
                <a:gd name="T20" fmla="*/ 1608 w 1608"/>
                <a:gd name="T21" fmla="*/ 110 h 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5257800" y="3067050"/>
              <a:ext cx="3381375" cy="174625"/>
            </a:xfrm>
            <a:custGeom>
              <a:avLst/>
              <a:gdLst>
                <a:gd name="T0" fmla="*/ 2147483647 w 1608"/>
                <a:gd name="T1" fmla="*/ 2147483647 h 110"/>
                <a:gd name="T2" fmla="*/ 2147483647 w 1608"/>
                <a:gd name="T3" fmla="*/ 0 h 110"/>
                <a:gd name="T4" fmla="*/ 0 w 1608"/>
                <a:gd name="T5" fmla="*/ 0 h 110"/>
                <a:gd name="T6" fmla="*/ 0 w 1608"/>
                <a:gd name="T7" fmla="*/ 2147483647 h 110"/>
                <a:gd name="T8" fmla="*/ 2147483647 w 1608"/>
                <a:gd name="T9" fmla="*/ 2147483647 h 110"/>
                <a:gd name="T10" fmla="*/ 2147483647 w 1608"/>
                <a:gd name="T11" fmla="*/ 2147483647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"/>
                <a:gd name="T20" fmla="*/ 1608 w 1608"/>
                <a:gd name="T21" fmla="*/ 110 h 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 flipH="1">
              <a:off x="5257800" y="2894013"/>
              <a:ext cx="3381375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 flipH="1">
              <a:off x="5257800" y="3241675"/>
              <a:ext cx="3381375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 flipH="1">
              <a:off x="5257800" y="3416300"/>
              <a:ext cx="3381375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H="1">
              <a:off x="5257800" y="3590925"/>
              <a:ext cx="3381375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 flipH="1">
              <a:off x="5257800" y="3765550"/>
              <a:ext cx="3381375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5257800" y="3940175"/>
              <a:ext cx="3381375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5410200" y="2732756"/>
              <a:ext cx="0" cy="139315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6811963" y="2732757"/>
              <a:ext cx="0" cy="13852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39"/>
            <p:cNvSpPr txBox="1">
              <a:spLocks noChangeArrowheads="1"/>
            </p:cNvSpPr>
            <p:nvPr/>
          </p:nvSpPr>
          <p:spPr bwMode="auto">
            <a:xfrm>
              <a:off x="7497767" y="2467225"/>
              <a:ext cx="611065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Data</a:t>
              </a:r>
            </a:p>
          </p:txBody>
        </p:sp>
        <p:sp>
          <p:nvSpPr>
            <p:cNvPr id="52" name="Text Box 41"/>
            <p:cNvSpPr txBox="1">
              <a:spLocks noChangeArrowheads="1"/>
            </p:cNvSpPr>
            <p:nvPr/>
          </p:nvSpPr>
          <p:spPr bwMode="auto">
            <a:xfrm>
              <a:off x="5861050" y="2467224"/>
              <a:ext cx="514885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53" name="Text Box 42"/>
            <p:cNvSpPr txBox="1">
              <a:spLocks noChangeArrowheads="1"/>
            </p:cNvSpPr>
            <p:nvPr/>
          </p:nvSpPr>
          <p:spPr bwMode="auto">
            <a:xfrm>
              <a:off x="5059362" y="2467224"/>
              <a:ext cx="63511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Valid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4KB direct-mapped cache with 1 word (32-bit) blocks 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912045-2CDE-4385-A354-3DBE2C87393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3556" name="Freeform 26"/>
          <p:cNvSpPr>
            <a:spLocks/>
          </p:cNvSpPr>
          <p:nvPr/>
        </p:nvSpPr>
        <p:spPr bwMode="auto">
          <a:xfrm>
            <a:off x="2409825" y="3151188"/>
            <a:ext cx="3381375" cy="1751012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7"/>
          <p:cNvSpPr>
            <a:spLocks/>
          </p:cNvSpPr>
          <p:nvPr/>
        </p:nvSpPr>
        <p:spPr bwMode="auto">
          <a:xfrm>
            <a:off x="2409825" y="3848100"/>
            <a:ext cx="3381375" cy="174625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Freeform 28"/>
          <p:cNvSpPr>
            <a:spLocks/>
          </p:cNvSpPr>
          <p:nvPr/>
        </p:nvSpPr>
        <p:spPr bwMode="auto">
          <a:xfrm>
            <a:off x="2409825" y="3848100"/>
            <a:ext cx="3381375" cy="174625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29"/>
          <p:cNvSpPr>
            <a:spLocks noChangeShapeType="1"/>
          </p:cNvSpPr>
          <p:nvPr/>
        </p:nvSpPr>
        <p:spPr bwMode="auto">
          <a:xfrm flipH="1">
            <a:off x="2409825" y="3303588"/>
            <a:ext cx="3381375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30"/>
          <p:cNvSpPr>
            <a:spLocks noChangeShapeType="1"/>
          </p:cNvSpPr>
          <p:nvPr/>
        </p:nvSpPr>
        <p:spPr bwMode="auto">
          <a:xfrm flipH="1">
            <a:off x="2409825" y="3500438"/>
            <a:ext cx="3381375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31"/>
          <p:cNvSpPr>
            <a:spLocks noChangeShapeType="1"/>
          </p:cNvSpPr>
          <p:nvPr/>
        </p:nvSpPr>
        <p:spPr bwMode="auto">
          <a:xfrm flipH="1">
            <a:off x="2409825" y="3675063"/>
            <a:ext cx="3381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32"/>
          <p:cNvSpPr>
            <a:spLocks noChangeShapeType="1"/>
          </p:cNvSpPr>
          <p:nvPr/>
        </p:nvSpPr>
        <p:spPr bwMode="auto">
          <a:xfrm flipH="1">
            <a:off x="2409825" y="4022725"/>
            <a:ext cx="33813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33"/>
          <p:cNvSpPr>
            <a:spLocks noChangeShapeType="1"/>
          </p:cNvSpPr>
          <p:nvPr/>
        </p:nvSpPr>
        <p:spPr bwMode="auto">
          <a:xfrm flipH="1">
            <a:off x="2409825" y="4197350"/>
            <a:ext cx="33813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34"/>
          <p:cNvSpPr>
            <a:spLocks noChangeShapeType="1"/>
          </p:cNvSpPr>
          <p:nvPr/>
        </p:nvSpPr>
        <p:spPr bwMode="auto">
          <a:xfrm flipH="1">
            <a:off x="2409825" y="4371975"/>
            <a:ext cx="33813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35"/>
          <p:cNvSpPr>
            <a:spLocks noChangeShapeType="1"/>
          </p:cNvSpPr>
          <p:nvPr/>
        </p:nvSpPr>
        <p:spPr bwMode="auto">
          <a:xfrm flipH="1">
            <a:off x="2409825" y="4546600"/>
            <a:ext cx="33813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Line 36"/>
          <p:cNvSpPr>
            <a:spLocks noChangeShapeType="1"/>
          </p:cNvSpPr>
          <p:nvPr/>
        </p:nvSpPr>
        <p:spPr bwMode="auto">
          <a:xfrm flipH="1">
            <a:off x="2409825" y="4721225"/>
            <a:ext cx="33813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Line 37"/>
          <p:cNvSpPr>
            <a:spLocks noChangeShapeType="1"/>
          </p:cNvSpPr>
          <p:nvPr/>
        </p:nvSpPr>
        <p:spPr bwMode="auto">
          <a:xfrm>
            <a:off x="2554288" y="3160713"/>
            <a:ext cx="7937" cy="17462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Line 38"/>
          <p:cNvSpPr>
            <a:spLocks noChangeShapeType="1"/>
          </p:cNvSpPr>
          <p:nvPr/>
        </p:nvSpPr>
        <p:spPr bwMode="auto">
          <a:xfrm>
            <a:off x="3962400" y="3143250"/>
            <a:ext cx="1588" cy="17557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Text Box 39"/>
          <p:cNvSpPr txBox="1">
            <a:spLocks noChangeArrowheads="1"/>
          </p:cNvSpPr>
          <p:nvPr/>
        </p:nvSpPr>
        <p:spPr bwMode="auto">
          <a:xfrm>
            <a:off x="4622100" y="2848554"/>
            <a:ext cx="59343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/>
              <a:t>Data</a:t>
            </a:r>
          </a:p>
        </p:txBody>
      </p:sp>
      <p:sp>
        <p:nvSpPr>
          <p:cNvPr id="23570" name="Text Box 41"/>
          <p:cNvSpPr txBox="1">
            <a:spLocks noChangeArrowheads="1"/>
          </p:cNvSpPr>
          <p:nvPr/>
        </p:nvSpPr>
        <p:spPr bwMode="auto">
          <a:xfrm>
            <a:off x="2945700" y="2848554"/>
            <a:ext cx="48930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/>
              <a:t>Tag</a:t>
            </a:r>
          </a:p>
        </p:txBody>
      </p:sp>
      <p:sp>
        <p:nvSpPr>
          <p:cNvPr id="23571" name="Text Box 42"/>
          <p:cNvSpPr txBox="1">
            <a:spLocks noChangeArrowheads="1"/>
          </p:cNvSpPr>
          <p:nvPr/>
        </p:nvSpPr>
        <p:spPr bwMode="auto">
          <a:xfrm>
            <a:off x="2179068" y="2868762"/>
            <a:ext cx="61221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/>
              <a:t>Valid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524000" y="2838450"/>
            <a:ext cx="844868" cy="2139224"/>
            <a:chOff x="1524000" y="2838450"/>
            <a:chExt cx="844868" cy="2139224"/>
          </a:xfrm>
        </p:grpSpPr>
        <p:sp>
          <p:nvSpPr>
            <p:cNvPr id="23623" name="Text Box 40"/>
            <p:cNvSpPr txBox="1">
              <a:spLocks noChangeArrowheads="1"/>
            </p:cNvSpPr>
            <p:nvPr/>
          </p:nvSpPr>
          <p:spPr bwMode="auto">
            <a:xfrm>
              <a:off x="1524000" y="2838450"/>
              <a:ext cx="77136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 dirty="0"/>
                <a:t>  </a:t>
              </a:r>
              <a:r>
                <a:rPr lang="en-US" sz="1400" dirty="0"/>
                <a:t>Index</a:t>
              </a:r>
              <a:endParaRPr lang="en-US" sz="1600" dirty="0"/>
            </a:p>
          </p:txBody>
        </p:sp>
        <p:sp>
          <p:nvSpPr>
            <p:cNvPr id="23624" name="Text Box 43"/>
            <p:cNvSpPr txBox="1">
              <a:spLocks noChangeArrowheads="1"/>
            </p:cNvSpPr>
            <p:nvPr/>
          </p:nvSpPr>
          <p:spPr bwMode="auto">
            <a:xfrm>
              <a:off x="1812305" y="3077154"/>
              <a:ext cx="556563" cy="19005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ts val="1540"/>
                </a:lnSpc>
                <a:buFont typeface="Wingdings" pitchFamily="2" charset="2"/>
                <a:buNone/>
              </a:pPr>
              <a:r>
                <a:rPr lang="en-US" sz="1300" dirty="0"/>
                <a:t>0</a:t>
              </a:r>
            </a:p>
            <a:p>
              <a:pPr algn="r">
                <a:lnSpc>
                  <a:spcPts val="1540"/>
                </a:lnSpc>
                <a:buFont typeface="Wingdings" pitchFamily="2" charset="2"/>
                <a:buNone/>
              </a:pPr>
              <a:r>
                <a:rPr lang="en-US" sz="1300" dirty="0"/>
                <a:t>1</a:t>
              </a:r>
            </a:p>
            <a:p>
              <a:pPr algn="r">
                <a:lnSpc>
                  <a:spcPts val="1540"/>
                </a:lnSpc>
                <a:buFont typeface="Wingdings" pitchFamily="2" charset="2"/>
                <a:buNone/>
              </a:pPr>
              <a:r>
                <a:rPr lang="en-US" sz="1300" dirty="0" smtClean="0"/>
                <a:t>2</a:t>
              </a:r>
              <a:endParaRPr lang="en-US" sz="1300" dirty="0"/>
            </a:p>
            <a:p>
              <a:pPr algn="r">
                <a:lnSpc>
                  <a:spcPts val="1700"/>
                </a:lnSpc>
                <a:buFont typeface="Wingdings" pitchFamily="2" charset="2"/>
                <a:buNone/>
              </a:pPr>
              <a:r>
                <a:rPr lang="en-US" sz="1300" dirty="0"/>
                <a:t>.</a:t>
              </a:r>
            </a:p>
            <a:p>
              <a:pPr algn="r">
                <a:lnSpc>
                  <a:spcPts val="1700"/>
                </a:lnSpc>
                <a:buFont typeface="Wingdings" pitchFamily="2" charset="2"/>
                <a:buNone/>
              </a:pPr>
              <a:r>
                <a:rPr lang="en-US" sz="1300" dirty="0"/>
                <a:t>.</a:t>
              </a:r>
            </a:p>
            <a:p>
              <a:pPr algn="r">
                <a:lnSpc>
                  <a:spcPts val="1700"/>
                </a:lnSpc>
                <a:buFont typeface="Wingdings" pitchFamily="2" charset="2"/>
                <a:buNone/>
              </a:pPr>
              <a:r>
                <a:rPr lang="en-US" sz="1300" dirty="0"/>
                <a:t>.</a:t>
              </a:r>
            </a:p>
            <a:p>
              <a:pPr algn="r">
                <a:lnSpc>
                  <a:spcPts val="1540"/>
                </a:lnSpc>
                <a:buFont typeface="Wingdings" pitchFamily="2" charset="2"/>
                <a:buNone/>
              </a:pPr>
              <a:r>
                <a:rPr lang="en-US" sz="1300" dirty="0"/>
                <a:t>1021</a:t>
              </a:r>
            </a:p>
            <a:p>
              <a:pPr algn="r">
                <a:lnSpc>
                  <a:spcPts val="1540"/>
                </a:lnSpc>
                <a:buFont typeface="Wingdings" pitchFamily="2" charset="2"/>
                <a:buNone/>
              </a:pPr>
              <a:r>
                <a:rPr lang="en-US" sz="1300" dirty="0"/>
                <a:t>1022</a:t>
              </a:r>
            </a:p>
            <a:p>
              <a:pPr algn="r">
                <a:lnSpc>
                  <a:spcPts val="1540"/>
                </a:lnSpc>
                <a:buFont typeface="Wingdings" pitchFamily="2" charset="2"/>
                <a:buNone/>
              </a:pPr>
              <a:r>
                <a:rPr lang="en-US" sz="1300" dirty="0"/>
                <a:t>1023</a:t>
              </a:r>
            </a:p>
          </p:txBody>
        </p:sp>
      </p:grpSp>
      <p:sp>
        <p:nvSpPr>
          <p:cNvPr id="23573" name="Freeform 47"/>
          <p:cNvSpPr>
            <a:spLocks/>
          </p:cNvSpPr>
          <p:nvPr/>
        </p:nvSpPr>
        <p:spPr bwMode="auto">
          <a:xfrm>
            <a:off x="2330450" y="1917700"/>
            <a:ext cx="2492375" cy="239713"/>
          </a:xfrm>
          <a:custGeom>
            <a:avLst/>
            <a:gdLst>
              <a:gd name="T0" fmla="*/ 0 w 1570"/>
              <a:gd name="T1" fmla="*/ 2147483647 h 151"/>
              <a:gd name="T2" fmla="*/ 2147483647 w 1570"/>
              <a:gd name="T3" fmla="*/ 0 h 151"/>
              <a:gd name="T4" fmla="*/ 2147483647 w 1570"/>
              <a:gd name="T5" fmla="*/ 0 h 151"/>
              <a:gd name="T6" fmla="*/ 2147483647 w 1570"/>
              <a:gd name="T7" fmla="*/ 2147483647 h 151"/>
              <a:gd name="T8" fmla="*/ 2147483647 w 1570"/>
              <a:gd name="T9" fmla="*/ 2147483647 h 151"/>
              <a:gd name="T10" fmla="*/ 2147483647 w 1570"/>
              <a:gd name="T11" fmla="*/ 2147483647 h 1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70"/>
              <a:gd name="T19" fmla="*/ 0 h 151"/>
              <a:gd name="T20" fmla="*/ 1570 w 1570"/>
              <a:gd name="T21" fmla="*/ 151 h 1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70" h="151">
                <a:moveTo>
                  <a:pt x="0" y="149"/>
                </a:moveTo>
                <a:lnTo>
                  <a:pt x="3" y="0"/>
                </a:lnTo>
                <a:lnTo>
                  <a:pt x="1570" y="0"/>
                </a:lnTo>
                <a:lnTo>
                  <a:pt x="1570" y="151"/>
                </a:lnTo>
                <a:lnTo>
                  <a:pt x="3" y="151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Text Box 48"/>
          <p:cNvSpPr txBox="1">
            <a:spLocks noChangeArrowheads="1"/>
          </p:cNvSpPr>
          <p:nvPr/>
        </p:nvSpPr>
        <p:spPr bwMode="auto">
          <a:xfrm>
            <a:off x="2241550" y="1658938"/>
            <a:ext cx="2924175" cy="23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900" dirty="0"/>
              <a:t>31 30      </a:t>
            </a:r>
            <a:r>
              <a:rPr lang="en-US" sz="900" dirty="0" smtClean="0"/>
              <a:t>  </a:t>
            </a:r>
            <a:r>
              <a:rPr lang="en-US" sz="900" dirty="0"/>
              <a:t>. . .    </a:t>
            </a:r>
            <a:r>
              <a:rPr lang="en-US" sz="900" dirty="0" smtClean="0"/>
              <a:t>      </a:t>
            </a:r>
            <a:r>
              <a:rPr lang="en-US" sz="900" dirty="0"/>
              <a:t>13 12  11     . . .      </a:t>
            </a:r>
            <a:r>
              <a:rPr lang="en-US" sz="900" dirty="0" smtClean="0"/>
              <a:t>    </a:t>
            </a:r>
            <a:r>
              <a:rPr lang="en-US" sz="900" dirty="0"/>
              <a:t>2  1  0</a:t>
            </a: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4572000" y="1676400"/>
            <a:ext cx="1600200" cy="476250"/>
            <a:chOff x="4572000" y="1676400"/>
            <a:chExt cx="1600200" cy="475722"/>
          </a:xfrm>
        </p:grpSpPr>
        <p:sp>
          <p:nvSpPr>
            <p:cNvPr id="23620" name="Line 46"/>
            <p:cNvSpPr>
              <a:spLocks noChangeShapeType="1"/>
            </p:cNvSpPr>
            <p:nvPr/>
          </p:nvSpPr>
          <p:spPr bwMode="auto">
            <a:xfrm flipV="1">
              <a:off x="4572000" y="1921934"/>
              <a:ext cx="1588" cy="2301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1" name="Text Box 49"/>
            <p:cNvSpPr txBox="1">
              <a:spLocks noChangeArrowheads="1"/>
            </p:cNvSpPr>
            <p:nvPr/>
          </p:nvSpPr>
          <p:spPr bwMode="auto">
            <a:xfrm>
              <a:off x="5029200" y="1676400"/>
              <a:ext cx="114300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 b="1"/>
                <a:t>Byte offset</a:t>
              </a:r>
            </a:p>
          </p:txBody>
        </p:sp>
        <p:sp>
          <p:nvSpPr>
            <p:cNvPr id="23622" name="Line 50"/>
            <p:cNvSpPr>
              <a:spLocks noChangeShapeType="1"/>
            </p:cNvSpPr>
            <p:nvPr/>
          </p:nvSpPr>
          <p:spPr bwMode="auto">
            <a:xfrm flipH="1">
              <a:off x="4724400" y="1905000"/>
              <a:ext cx="3810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2790825" y="3913188"/>
            <a:ext cx="623888" cy="1371600"/>
            <a:chOff x="2477" y="2299"/>
            <a:chExt cx="393" cy="864"/>
          </a:xfrm>
        </p:grpSpPr>
        <p:sp>
          <p:nvSpPr>
            <p:cNvPr id="23617" name="Line 53"/>
            <p:cNvSpPr>
              <a:spLocks noChangeShapeType="1"/>
            </p:cNvSpPr>
            <p:nvPr/>
          </p:nvSpPr>
          <p:spPr bwMode="auto">
            <a:xfrm>
              <a:off x="2477" y="2976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8" name="Line 54"/>
            <p:cNvSpPr>
              <a:spLocks noChangeShapeType="1"/>
            </p:cNvSpPr>
            <p:nvPr/>
          </p:nvSpPr>
          <p:spPr bwMode="auto">
            <a:xfrm>
              <a:off x="2562" y="2299"/>
              <a:ext cx="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9" name="Text Box 55"/>
            <p:cNvSpPr txBox="1">
              <a:spLocks noChangeArrowheads="1"/>
            </p:cNvSpPr>
            <p:nvPr/>
          </p:nvSpPr>
          <p:spPr bwMode="auto">
            <a:xfrm>
              <a:off x="2610" y="2923"/>
              <a:ext cx="26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20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923925" y="2154238"/>
            <a:ext cx="3657600" cy="1816100"/>
            <a:chOff x="977900" y="2591594"/>
            <a:chExt cx="3657600" cy="1816100"/>
          </a:xfrm>
        </p:grpSpPr>
        <p:sp>
          <p:nvSpPr>
            <p:cNvPr id="23611" name="Line 21"/>
            <p:cNvSpPr>
              <a:spLocks noChangeShapeType="1"/>
            </p:cNvSpPr>
            <p:nvPr/>
          </p:nvSpPr>
          <p:spPr bwMode="auto">
            <a:xfrm>
              <a:off x="4095750" y="2725738"/>
              <a:ext cx="234950" cy="904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Text Box 23"/>
            <p:cNvSpPr txBox="1">
              <a:spLocks noChangeArrowheads="1"/>
            </p:cNvSpPr>
            <p:nvPr/>
          </p:nvSpPr>
          <p:spPr bwMode="auto">
            <a:xfrm>
              <a:off x="4222750" y="2649538"/>
              <a:ext cx="412750" cy="338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10</a:t>
              </a:r>
            </a:p>
          </p:txBody>
        </p:sp>
        <p:sp>
          <p:nvSpPr>
            <p:cNvPr id="23613" name="Text Box 24"/>
            <p:cNvSpPr txBox="1">
              <a:spLocks noChangeArrowheads="1"/>
            </p:cNvSpPr>
            <p:nvPr/>
          </p:nvSpPr>
          <p:spPr bwMode="auto">
            <a:xfrm>
              <a:off x="3265488" y="2819400"/>
              <a:ext cx="696912" cy="338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Index</a:t>
              </a:r>
            </a:p>
          </p:txBody>
        </p:sp>
        <p:cxnSp>
          <p:nvCxnSpPr>
            <p:cNvPr id="23614" name="Elbow Connector 63"/>
            <p:cNvCxnSpPr>
              <a:cxnSpLocks noChangeShapeType="1"/>
            </p:cNvCxnSpPr>
            <p:nvPr/>
          </p:nvCxnSpPr>
          <p:spPr bwMode="auto">
            <a:xfrm rot="5400000">
              <a:off x="3942555" y="2895600"/>
              <a:ext cx="609600" cy="1588"/>
            </a:xfrm>
            <a:prstGeom prst="bentConnector3">
              <a:avLst>
                <a:gd name="adj1" fmla="val 50000"/>
              </a:avLst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15" name="Straight Connector 64"/>
            <p:cNvCxnSpPr>
              <a:cxnSpLocks noChangeShapeType="1"/>
            </p:cNvCxnSpPr>
            <p:nvPr/>
          </p:nvCxnSpPr>
          <p:spPr bwMode="auto">
            <a:xfrm rot="10800000">
              <a:off x="977900" y="3175000"/>
              <a:ext cx="32766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16" name="Elbow Connector 65"/>
            <p:cNvCxnSpPr>
              <a:cxnSpLocks noChangeShapeType="1"/>
            </p:cNvCxnSpPr>
            <p:nvPr/>
          </p:nvCxnSpPr>
          <p:spPr bwMode="auto">
            <a:xfrm rot="5400000">
              <a:off x="381000" y="3797300"/>
              <a:ext cx="1219200" cy="1588"/>
            </a:xfrm>
            <a:prstGeom prst="bentConnector3">
              <a:avLst>
                <a:gd name="adj1" fmla="val 50000"/>
              </a:avLst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7" name="Straight Connector 66"/>
          <p:cNvCxnSpPr>
            <a:cxnSpLocks noChangeShapeType="1"/>
          </p:cNvCxnSpPr>
          <p:nvPr/>
        </p:nvCxnSpPr>
        <p:spPr bwMode="auto">
          <a:xfrm rot="10800000">
            <a:off x="936625" y="3956050"/>
            <a:ext cx="13589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 type="stealth" w="med" len="lg"/>
            <a:tailEnd/>
          </a:ln>
        </p:spPr>
      </p:cxn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506413" y="2106613"/>
            <a:ext cx="3033712" cy="3311525"/>
            <a:chOff x="153194" y="2862262"/>
            <a:chExt cx="3034506" cy="3310732"/>
          </a:xfrm>
        </p:grpSpPr>
        <p:sp>
          <p:nvSpPr>
            <p:cNvPr id="23605" name="Text Box 15"/>
            <p:cNvSpPr txBox="1">
              <a:spLocks noChangeArrowheads="1"/>
            </p:cNvSpPr>
            <p:nvPr/>
          </p:nvSpPr>
          <p:spPr bwMode="auto">
            <a:xfrm>
              <a:off x="2774950" y="2862262"/>
              <a:ext cx="412750" cy="338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20</a:t>
              </a:r>
            </a:p>
          </p:txBody>
        </p:sp>
        <p:sp>
          <p:nvSpPr>
            <p:cNvPr id="23606" name="Line 17"/>
            <p:cNvSpPr>
              <a:spLocks noChangeShapeType="1"/>
            </p:cNvSpPr>
            <p:nvPr/>
          </p:nvSpPr>
          <p:spPr bwMode="auto">
            <a:xfrm>
              <a:off x="2578100" y="3014662"/>
              <a:ext cx="230188" cy="8731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Text Box 19"/>
            <p:cNvSpPr txBox="1">
              <a:spLocks noChangeArrowheads="1"/>
            </p:cNvSpPr>
            <p:nvPr/>
          </p:nvSpPr>
          <p:spPr bwMode="auto">
            <a:xfrm>
              <a:off x="2057400" y="2895600"/>
              <a:ext cx="503238" cy="338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Tag</a:t>
              </a:r>
            </a:p>
          </p:txBody>
        </p:sp>
        <p:cxnSp>
          <p:nvCxnSpPr>
            <p:cNvPr id="23608" name="Elbow Connector 71"/>
            <p:cNvCxnSpPr>
              <a:cxnSpLocks noChangeShapeType="1"/>
            </p:cNvCxnSpPr>
            <p:nvPr/>
          </p:nvCxnSpPr>
          <p:spPr bwMode="auto">
            <a:xfrm rot="5400000">
              <a:off x="2543967" y="3112294"/>
              <a:ext cx="355600" cy="1588"/>
            </a:xfrm>
            <a:prstGeom prst="bentConnector3">
              <a:avLst>
                <a:gd name="adj1" fmla="val 50000"/>
              </a:avLst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9" name="Straight Connector 72"/>
            <p:cNvCxnSpPr>
              <a:cxnSpLocks noChangeShapeType="1"/>
            </p:cNvCxnSpPr>
            <p:nvPr/>
          </p:nvCxnSpPr>
          <p:spPr bwMode="auto">
            <a:xfrm rot="10800000">
              <a:off x="153988" y="3263106"/>
              <a:ext cx="2589212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10" name="Elbow Connector 73"/>
            <p:cNvCxnSpPr>
              <a:cxnSpLocks noChangeShapeType="1"/>
            </p:cNvCxnSpPr>
            <p:nvPr/>
          </p:nvCxnSpPr>
          <p:spPr bwMode="auto">
            <a:xfrm rot="5400000">
              <a:off x="-1293812" y="4724400"/>
              <a:ext cx="2895600" cy="1588"/>
            </a:xfrm>
            <a:prstGeom prst="bentConnector3">
              <a:avLst>
                <a:gd name="adj1" fmla="val 50000"/>
              </a:avLst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504825" y="5281613"/>
            <a:ext cx="2590800" cy="261937"/>
            <a:chOff x="152400" y="6037263"/>
            <a:chExt cx="2590800" cy="261937"/>
          </a:xfrm>
        </p:grpSpPr>
        <p:sp>
          <p:nvSpPr>
            <p:cNvPr id="23602" name="Freeform 12"/>
            <p:cNvSpPr>
              <a:spLocks/>
            </p:cNvSpPr>
            <p:nvPr/>
          </p:nvSpPr>
          <p:spPr bwMode="auto">
            <a:xfrm>
              <a:off x="2347912" y="6037263"/>
              <a:ext cx="395288" cy="261937"/>
            </a:xfrm>
            <a:custGeom>
              <a:avLst/>
              <a:gdLst>
                <a:gd name="T0" fmla="*/ 2147483647 w 249"/>
                <a:gd name="T1" fmla="*/ 2147483647 h 165"/>
                <a:gd name="T2" fmla="*/ 2147483647 w 249"/>
                <a:gd name="T3" fmla="*/ 2147483647 h 165"/>
                <a:gd name="T4" fmla="*/ 2147483647 w 249"/>
                <a:gd name="T5" fmla="*/ 2147483647 h 165"/>
                <a:gd name="T6" fmla="*/ 2147483647 w 249"/>
                <a:gd name="T7" fmla="*/ 2147483647 h 165"/>
                <a:gd name="T8" fmla="*/ 2147483647 w 249"/>
                <a:gd name="T9" fmla="*/ 2147483647 h 165"/>
                <a:gd name="T10" fmla="*/ 2147483647 w 249"/>
                <a:gd name="T11" fmla="*/ 2147483647 h 165"/>
                <a:gd name="T12" fmla="*/ 2147483647 w 249"/>
                <a:gd name="T13" fmla="*/ 2147483647 h 165"/>
                <a:gd name="T14" fmla="*/ 2147483647 w 249"/>
                <a:gd name="T15" fmla="*/ 2147483647 h 165"/>
                <a:gd name="T16" fmla="*/ 2147483647 w 249"/>
                <a:gd name="T17" fmla="*/ 2147483647 h 165"/>
                <a:gd name="T18" fmla="*/ 2147483647 w 249"/>
                <a:gd name="T19" fmla="*/ 2147483647 h 165"/>
                <a:gd name="T20" fmla="*/ 2147483647 w 249"/>
                <a:gd name="T21" fmla="*/ 2147483647 h 165"/>
                <a:gd name="T22" fmla="*/ 2147483647 w 249"/>
                <a:gd name="T23" fmla="*/ 2147483647 h 165"/>
                <a:gd name="T24" fmla="*/ 2147483647 w 249"/>
                <a:gd name="T25" fmla="*/ 2147483647 h 165"/>
                <a:gd name="T26" fmla="*/ 2147483647 w 249"/>
                <a:gd name="T27" fmla="*/ 2147483647 h 165"/>
                <a:gd name="T28" fmla="*/ 2147483647 w 249"/>
                <a:gd name="T29" fmla="*/ 2147483647 h 165"/>
                <a:gd name="T30" fmla="*/ 2147483647 w 249"/>
                <a:gd name="T31" fmla="*/ 2147483647 h 165"/>
                <a:gd name="T32" fmla="*/ 2147483647 w 249"/>
                <a:gd name="T33" fmla="*/ 2147483647 h 165"/>
                <a:gd name="T34" fmla="*/ 2147483647 w 249"/>
                <a:gd name="T35" fmla="*/ 2147483647 h 165"/>
                <a:gd name="T36" fmla="*/ 2147483647 w 249"/>
                <a:gd name="T37" fmla="*/ 2147483647 h 165"/>
                <a:gd name="T38" fmla="*/ 2147483647 w 249"/>
                <a:gd name="T39" fmla="*/ 2147483647 h 165"/>
                <a:gd name="T40" fmla="*/ 2147483647 w 249"/>
                <a:gd name="T41" fmla="*/ 0 h 165"/>
                <a:gd name="T42" fmla="*/ 2147483647 w 249"/>
                <a:gd name="T43" fmla="*/ 2147483647 h 165"/>
                <a:gd name="T44" fmla="*/ 2147483647 w 249"/>
                <a:gd name="T45" fmla="*/ 2147483647 h 165"/>
                <a:gd name="T46" fmla="*/ 2147483647 w 249"/>
                <a:gd name="T47" fmla="*/ 2147483647 h 165"/>
                <a:gd name="T48" fmla="*/ 2147483647 w 249"/>
                <a:gd name="T49" fmla="*/ 2147483647 h 165"/>
                <a:gd name="T50" fmla="*/ 2147483647 w 249"/>
                <a:gd name="T51" fmla="*/ 2147483647 h 165"/>
                <a:gd name="T52" fmla="*/ 2147483647 w 249"/>
                <a:gd name="T53" fmla="*/ 2147483647 h 165"/>
                <a:gd name="T54" fmla="*/ 2147483647 w 249"/>
                <a:gd name="T55" fmla="*/ 2147483647 h 165"/>
                <a:gd name="T56" fmla="*/ 2147483647 w 249"/>
                <a:gd name="T57" fmla="*/ 2147483647 h 165"/>
                <a:gd name="T58" fmla="*/ 2147483647 w 249"/>
                <a:gd name="T59" fmla="*/ 2147483647 h 165"/>
                <a:gd name="T60" fmla="*/ 0 w 249"/>
                <a:gd name="T61" fmla="*/ 2147483647 h 165"/>
                <a:gd name="T62" fmla="*/ 2147483647 w 249"/>
                <a:gd name="T63" fmla="*/ 2147483647 h 165"/>
                <a:gd name="T64" fmla="*/ 2147483647 w 249"/>
                <a:gd name="T65" fmla="*/ 2147483647 h 165"/>
                <a:gd name="T66" fmla="*/ 2147483647 w 249"/>
                <a:gd name="T67" fmla="*/ 2147483647 h 165"/>
                <a:gd name="T68" fmla="*/ 2147483647 w 249"/>
                <a:gd name="T69" fmla="*/ 2147483647 h 165"/>
                <a:gd name="T70" fmla="*/ 2147483647 w 249"/>
                <a:gd name="T71" fmla="*/ 2147483647 h 165"/>
                <a:gd name="T72" fmla="*/ 2147483647 w 249"/>
                <a:gd name="T73" fmla="*/ 2147483647 h 165"/>
                <a:gd name="T74" fmla="*/ 2147483647 w 249"/>
                <a:gd name="T75" fmla="*/ 2147483647 h 165"/>
                <a:gd name="T76" fmla="*/ 2147483647 w 249"/>
                <a:gd name="T77" fmla="*/ 2147483647 h 165"/>
                <a:gd name="T78" fmla="*/ 2147483647 w 249"/>
                <a:gd name="T79" fmla="*/ 2147483647 h 165"/>
                <a:gd name="T80" fmla="*/ 2147483647 w 249"/>
                <a:gd name="T81" fmla="*/ 2147483647 h 165"/>
                <a:gd name="T82" fmla="*/ 2147483647 w 249"/>
                <a:gd name="T83" fmla="*/ 2147483647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Freeform 13"/>
            <p:cNvSpPr>
              <a:spLocks noEditPoints="1"/>
            </p:cNvSpPr>
            <p:nvPr/>
          </p:nvSpPr>
          <p:spPr bwMode="auto">
            <a:xfrm>
              <a:off x="2487612" y="6161088"/>
              <a:ext cx="117475" cy="39687"/>
            </a:xfrm>
            <a:custGeom>
              <a:avLst/>
              <a:gdLst>
                <a:gd name="T0" fmla="*/ 0 w 74"/>
                <a:gd name="T1" fmla="*/ 0 h 25"/>
                <a:gd name="T2" fmla="*/ 2147483647 w 74"/>
                <a:gd name="T3" fmla="*/ 0 h 25"/>
                <a:gd name="T4" fmla="*/ 2147483647 w 74"/>
                <a:gd name="T5" fmla="*/ 2147483647 h 25"/>
                <a:gd name="T6" fmla="*/ 2147483647 w 74"/>
                <a:gd name="T7" fmla="*/ 2147483647 h 25"/>
                <a:gd name="T8" fmla="*/ 2147483647 w 74"/>
                <a:gd name="T9" fmla="*/ 0 h 25"/>
                <a:gd name="T10" fmla="*/ 2147483647 w 74"/>
                <a:gd name="T11" fmla="*/ 0 h 25"/>
                <a:gd name="T12" fmla="*/ 0 w 74"/>
                <a:gd name="T13" fmla="*/ 0 h 25"/>
                <a:gd name="T14" fmla="*/ 2147483647 w 74"/>
                <a:gd name="T15" fmla="*/ 2147483647 h 25"/>
                <a:gd name="T16" fmla="*/ 2147483647 w 74"/>
                <a:gd name="T17" fmla="*/ 2147483647 h 25"/>
                <a:gd name="T18" fmla="*/ 2147483647 w 74"/>
                <a:gd name="T19" fmla="*/ 2147483647 h 25"/>
                <a:gd name="T20" fmla="*/ 2147483647 w 74"/>
                <a:gd name="T21" fmla="*/ 2147483647 h 25"/>
                <a:gd name="T22" fmla="*/ 2147483647 w 74"/>
                <a:gd name="T23" fmla="*/ 2147483647 h 25"/>
                <a:gd name="T24" fmla="*/ 2147483647 w 74"/>
                <a:gd name="T25" fmla="*/ 2147483647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604" name="Straight Connector 77"/>
            <p:cNvCxnSpPr>
              <a:cxnSpLocks noChangeShapeType="1"/>
            </p:cNvCxnSpPr>
            <p:nvPr/>
          </p:nvCxnSpPr>
          <p:spPr bwMode="auto">
            <a:xfrm rot="10800000">
              <a:off x="152400" y="6172200"/>
              <a:ext cx="22098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 type="stealth" w="med" len="lg"/>
              <a:tailEnd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2076450" y="3932238"/>
            <a:ext cx="879475" cy="2392362"/>
            <a:chOff x="6359525" y="3886200"/>
            <a:chExt cx="879475" cy="2392363"/>
          </a:xfrm>
        </p:grpSpPr>
        <p:sp>
          <p:nvSpPr>
            <p:cNvPr id="23597" name="Freeform 6"/>
            <p:cNvSpPr>
              <a:spLocks/>
            </p:cNvSpPr>
            <p:nvPr/>
          </p:nvSpPr>
          <p:spPr bwMode="auto">
            <a:xfrm>
              <a:off x="6710362" y="5715000"/>
              <a:ext cx="352425" cy="273050"/>
            </a:xfrm>
            <a:custGeom>
              <a:avLst/>
              <a:gdLst>
                <a:gd name="T0" fmla="*/ 0 w 222"/>
                <a:gd name="T1" fmla="*/ 2147483647 h 172"/>
                <a:gd name="T2" fmla="*/ 2147483647 w 222"/>
                <a:gd name="T3" fmla="*/ 2147483647 h 172"/>
                <a:gd name="T4" fmla="*/ 2147483647 w 222"/>
                <a:gd name="T5" fmla="*/ 2147483647 h 172"/>
                <a:gd name="T6" fmla="*/ 2147483647 w 222"/>
                <a:gd name="T7" fmla="*/ 2147483647 h 172"/>
                <a:gd name="T8" fmla="*/ 2147483647 w 222"/>
                <a:gd name="T9" fmla="*/ 2147483647 h 172"/>
                <a:gd name="T10" fmla="*/ 2147483647 w 222"/>
                <a:gd name="T11" fmla="*/ 2147483647 h 172"/>
                <a:gd name="T12" fmla="*/ 2147483647 w 222"/>
                <a:gd name="T13" fmla="*/ 2147483647 h 172"/>
                <a:gd name="T14" fmla="*/ 2147483647 w 222"/>
                <a:gd name="T15" fmla="*/ 2147483647 h 172"/>
                <a:gd name="T16" fmla="*/ 2147483647 w 222"/>
                <a:gd name="T17" fmla="*/ 2147483647 h 172"/>
                <a:gd name="T18" fmla="*/ 2147483647 w 222"/>
                <a:gd name="T19" fmla="*/ 2147483647 h 172"/>
                <a:gd name="T20" fmla="*/ 2147483647 w 222"/>
                <a:gd name="T21" fmla="*/ 2147483647 h 172"/>
                <a:gd name="T22" fmla="*/ 2147483647 w 222"/>
                <a:gd name="T23" fmla="*/ 2147483647 h 172"/>
                <a:gd name="T24" fmla="*/ 2147483647 w 222"/>
                <a:gd name="T25" fmla="*/ 2147483647 h 172"/>
                <a:gd name="T26" fmla="*/ 2147483647 w 222"/>
                <a:gd name="T27" fmla="*/ 2147483647 h 172"/>
                <a:gd name="T28" fmla="*/ 2147483647 w 222"/>
                <a:gd name="T29" fmla="*/ 2147483647 h 172"/>
                <a:gd name="T30" fmla="*/ 2147483647 w 222"/>
                <a:gd name="T31" fmla="*/ 2147483647 h 172"/>
                <a:gd name="T32" fmla="*/ 2147483647 w 222"/>
                <a:gd name="T33" fmla="*/ 2147483647 h 172"/>
                <a:gd name="T34" fmla="*/ 2147483647 w 222"/>
                <a:gd name="T35" fmla="*/ 2147483647 h 172"/>
                <a:gd name="T36" fmla="*/ 2147483647 w 222"/>
                <a:gd name="T37" fmla="*/ 2147483647 h 172"/>
                <a:gd name="T38" fmla="*/ 2147483647 w 222"/>
                <a:gd name="T39" fmla="*/ 2147483647 h 172"/>
                <a:gd name="T40" fmla="*/ 2147483647 w 222"/>
                <a:gd name="T41" fmla="*/ 2147483647 h 172"/>
                <a:gd name="T42" fmla="*/ 2147483647 w 222"/>
                <a:gd name="T43" fmla="*/ 0 h 172"/>
                <a:gd name="T44" fmla="*/ 2147483647 w 222"/>
                <a:gd name="T45" fmla="*/ 0 h 172"/>
                <a:gd name="T46" fmla="*/ 2147483647 w 222"/>
                <a:gd name="T47" fmla="*/ 2147483647 h 172"/>
                <a:gd name="T48" fmla="*/ 2147483647 w 222"/>
                <a:gd name="T49" fmla="*/ 2147483647 h 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2"/>
                <a:gd name="T76" fmla="*/ 0 h 172"/>
                <a:gd name="T77" fmla="*/ 222 w 222"/>
                <a:gd name="T78" fmla="*/ 172 h 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7"/>
            <p:cNvSpPr>
              <a:spLocks noChangeShapeType="1"/>
            </p:cNvSpPr>
            <p:nvPr/>
          </p:nvSpPr>
          <p:spPr bwMode="auto">
            <a:xfrm>
              <a:off x="6757987" y="3886200"/>
              <a:ext cx="11113" cy="1825625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Freeform 8"/>
            <p:cNvSpPr>
              <a:spLocks/>
            </p:cNvSpPr>
            <p:nvPr/>
          </p:nvSpPr>
          <p:spPr bwMode="auto">
            <a:xfrm>
              <a:off x="6838950" y="5495925"/>
              <a:ext cx="400050" cy="215900"/>
            </a:xfrm>
            <a:custGeom>
              <a:avLst/>
              <a:gdLst>
                <a:gd name="T0" fmla="*/ 2147483647 w 252"/>
                <a:gd name="T1" fmla="*/ 0 h 136"/>
                <a:gd name="T2" fmla="*/ 2147483647 w 252"/>
                <a:gd name="T3" fmla="*/ 2147483647 h 136"/>
                <a:gd name="T4" fmla="*/ 0 w 252"/>
                <a:gd name="T5" fmla="*/ 2147483647 h 136"/>
                <a:gd name="T6" fmla="*/ 0 w 252"/>
                <a:gd name="T7" fmla="*/ 2147483647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Text Box 10"/>
            <p:cNvSpPr txBox="1">
              <a:spLocks noChangeArrowheads="1"/>
            </p:cNvSpPr>
            <p:nvPr/>
          </p:nvSpPr>
          <p:spPr bwMode="auto">
            <a:xfrm>
              <a:off x="6359525" y="5940425"/>
              <a:ext cx="438150" cy="338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Hit</a:t>
              </a:r>
            </a:p>
          </p:txBody>
        </p:sp>
        <p:cxnSp>
          <p:nvCxnSpPr>
            <p:cNvPr id="23601" name="Elbow Connector 85"/>
            <p:cNvCxnSpPr>
              <a:cxnSpLocks noChangeShapeType="1"/>
            </p:cNvCxnSpPr>
            <p:nvPr/>
          </p:nvCxnSpPr>
          <p:spPr bwMode="auto">
            <a:xfrm rot="5400000">
              <a:off x="6732588" y="6121400"/>
              <a:ext cx="254000" cy="1588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</p:grp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4664075" y="3932238"/>
            <a:ext cx="641350" cy="2392362"/>
            <a:chOff x="4495800" y="3965575"/>
            <a:chExt cx="641350" cy="2206625"/>
          </a:xfrm>
        </p:grpSpPr>
        <p:sp>
          <p:nvSpPr>
            <p:cNvPr id="23594" name="Line 7"/>
            <p:cNvSpPr>
              <a:spLocks noChangeShapeType="1"/>
            </p:cNvSpPr>
            <p:nvPr/>
          </p:nvSpPr>
          <p:spPr bwMode="auto">
            <a:xfrm>
              <a:off x="4648201" y="3965575"/>
              <a:ext cx="0" cy="2206625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58"/>
            <p:cNvSpPr>
              <a:spLocks noChangeShapeType="1"/>
            </p:cNvSpPr>
            <p:nvPr/>
          </p:nvSpPr>
          <p:spPr bwMode="auto">
            <a:xfrm>
              <a:off x="4495800" y="5105400"/>
              <a:ext cx="304800" cy="904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Text Box 60"/>
            <p:cNvSpPr txBox="1">
              <a:spLocks noChangeArrowheads="1"/>
            </p:cNvSpPr>
            <p:nvPr/>
          </p:nvSpPr>
          <p:spPr bwMode="auto">
            <a:xfrm>
              <a:off x="4724400" y="4953000"/>
              <a:ext cx="412750" cy="338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32</a:t>
              </a:r>
            </a:p>
          </p:txBody>
        </p:sp>
      </p:grpSp>
      <p:sp>
        <p:nvSpPr>
          <p:cNvPr id="95" name="Text Box 59"/>
          <p:cNvSpPr txBox="1">
            <a:spLocks noChangeArrowheads="1"/>
          </p:cNvSpPr>
          <p:nvPr/>
        </p:nvSpPr>
        <p:spPr bwMode="auto">
          <a:xfrm>
            <a:off x="4876800" y="6019800"/>
            <a:ext cx="6127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Data</a:t>
            </a:r>
          </a:p>
        </p:txBody>
      </p:sp>
      <p:sp>
        <p:nvSpPr>
          <p:cNvPr id="23585" name="Text Box 59"/>
          <p:cNvSpPr txBox="1">
            <a:spLocks noChangeArrowheads="1"/>
          </p:cNvSpPr>
          <p:nvPr/>
        </p:nvSpPr>
        <p:spPr bwMode="auto">
          <a:xfrm>
            <a:off x="596900" y="1879320"/>
            <a:ext cx="174118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/>
              <a:t>Address from CPU</a:t>
            </a:r>
          </a:p>
        </p:txBody>
      </p:sp>
      <p:sp>
        <p:nvSpPr>
          <p:cNvPr id="118" name="Rectangle 3" descr="10%"/>
          <p:cNvSpPr>
            <a:spLocks noChangeArrowheads="1"/>
          </p:cNvSpPr>
          <p:nvPr/>
        </p:nvSpPr>
        <p:spPr bwMode="auto">
          <a:xfrm>
            <a:off x="7772400" y="1905000"/>
            <a:ext cx="762000" cy="914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C00000"/>
                </a:solidFill>
              </a:rPr>
              <a:t>Cache</a:t>
            </a:r>
          </a:p>
        </p:txBody>
      </p:sp>
      <p:sp>
        <p:nvSpPr>
          <p:cNvPr id="23587" name="Rectangle 8"/>
          <p:cNvSpPr>
            <a:spLocks noChangeArrowheads="1"/>
          </p:cNvSpPr>
          <p:nvPr/>
        </p:nvSpPr>
        <p:spPr bwMode="auto">
          <a:xfrm>
            <a:off x="6324600" y="1905000"/>
            <a:ext cx="8382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buFont typeface="Wingdings" pitchFamily="2" charset="2"/>
              <a:buNone/>
            </a:pPr>
            <a:r>
              <a:rPr lang="en-US" sz="1200" b="1"/>
              <a:t>CPU Core</a:t>
            </a:r>
          </a:p>
        </p:txBody>
      </p:sp>
      <p:cxnSp>
        <p:nvCxnSpPr>
          <p:cNvPr id="23588" name="Straight Arrow Connector 119"/>
          <p:cNvCxnSpPr>
            <a:cxnSpLocks noChangeShapeType="1"/>
          </p:cNvCxnSpPr>
          <p:nvPr/>
        </p:nvCxnSpPr>
        <p:spPr bwMode="auto">
          <a:xfrm>
            <a:off x="7162800" y="21209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23589" name="Straight Arrow Connector 120"/>
          <p:cNvCxnSpPr>
            <a:cxnSpLocks noChangeShapeType="1"/>
          </p:cNvCxnSpPr>
          <p:nvPr/>
        </p:nvCxnSpPr>
        <p:spPr bwMode="auto">
          <a:xfrm>
            <a:off x="7162800" y="2576513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none" w="med" len="lg"/>
          </a:ln>
        </p:spPr>
      </p:cxnSp>
      <p:sp>
        <p:nvSpPr>
          <p:cNvPr id="23590" name="Text Box 59"/>
          <p:cNvSpPr txBox="1">
            <a:spLocks noChangeArrowheads="1"/>
          </p:cNvSpPr>
          <p:nvPr/>
        </p:nvSpPr>
        <p:spPr bwMode="auto">
          <a:xfrm>
            <a:off x="7099300" y="1816100"/>
            <a:ext cx="709613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address</a:t>
            </a:r>
          </a:p>
        </p:txBody>
      </p:sp>
      <p:sp>
        <p:nvSpPr>
          <p:cNvPr id="23591" name="Text Box 59"/>
          <p:cNvSpPr txBox="1">
            <a:spLocks noChangeArrowheads="1"/>
          </p:cNvSpPr>
          <p:nvPr/>
        </p:nvSpPr>
        <p:spPr bwMode="auto">
          <a:xfrm>
            <a:off x="7215188" y="2314575"/>
            <a:ext cx="481012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data</a:t>
            </a:r>
          </a:p>
        </p:txBody>
      </p:sp>
      <p:sp>
        <p:nvSpPr>
          <p:cNvPr id="74" name="Line 46"/>
          <p:cNvSpPr>
            <a:spLocks noChangeShapeType="1"/>
          </p:cNvSpPr>
          <p:nvPr/>
        </p:nvSpPr>
        <p:spPr bwMode="auto">
          <a:xfrm flipV="1">
            <a:off x="3665538" y="1922463"/>
            <a:ext cx="1587" cy="2301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62400" y="4953000"/>
            <a:ext cx="1828800" cy="307777"/>
            <a:chOff x="3962400" y="4953000"/>
            <a:chExt cx="1828800" cy="307777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3962400" y="5002777"/>
              <a:ext cx="18288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6600"/>
              </a:solidFill>
              <a:prstDash val="solid"/>
              <a:round/>
              <a:headEnd type="stealth"/>
              <a:tailEnd type="stealth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5334000" y="4953000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rgbClr val="FF6600"/>
                  </a:solidFill>
                </a:rPr>
                <a:t>4B</a:t>
              </a:r>
              <a:endParaRPr lang="ko-KR" altLang="en-US" dirty="0">
                <a:solidFill>
                  <a:srgbClr val="FF6600"/>
                </a:solidFill>
              </a:endParaRP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5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5" grpId="0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DM$, 8-Entry, 4B blocks</a:t>
            </a:r>
            <a:endParaRPr lang="en-US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address bus from CPU is 8-bit wide</a:t>
            </a:r>
            <a:endParaRPr lang="en-US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CA28FF-3FF3-4A50-983A-6E9B4F6A1D2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80" name="Freeform 210"/>
          <p:cNvSpPr>
            <a:spLocks/>
          </p:cNvSpPr>
          <p:nvPr/>
        </p:nvSpPr>
        <p:spPr bwMode="auto">
          <a:xfrm>
            <a:off x="6172200" y="1905000"/>
            <a:ext cx="1684338" cy="3352800"/>
          </a:xfrm>
          <a:custGeom>
            <a:avLst/>
            <a:gdLst>
              <a:gd name="T0" fmla="*/ 2147483647 w 987"/>
              <a:gd name="T1" fmla="*/ 2147483647 h 995"/>
              <a:gd name="T2" fmla="*/ 2147483647 w 987"/>
              <a:gd name="T3" fmla="*/ 0 h 995"/>
              <a:gd name="T4" fmla="*/ 0 w 987"/>
              <a:gd name="T5" fmla="*/ 0 h 995"/>
              <a:gd name="T6" fmla="*/ 0 w 987"/>
              <a:gd name="T7" fmla="*/ 2147483647 h 995"/>
              <a:gd name="T8" fmla="*/ 2147483647 w 987"/>
              <a:gd name="T9" fmla="*/ 2147483647 h 995"/>
              <a:gd name="T10" fmla="*/ 2147483647 w 987"/>
              <a:gd name="T11" fmla="*/ 2147483647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7"/>
              <a:gd name="T19" fmla="*/ 0 h 995"/>
              <a:gd name="T20" fmla="*/ 987 w 987"/>
              <a:gd name="T21" fmla="*/ 995 h 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7" h="995">
                <a:moveTo>
                  <a:pt x="987" y="993"/>
                </a:moveTo>
                <a:lnTo>
                  <a:pt x="987" y="0"/>
                </a:lnTo>
                <a:lnTo>
                  <a:pt x="0" y="0"/>
                </a:lnTo>
                <a:lnTo>
                  <a:pt x="0" y="995"/>
                </a:lnTo>
                <a:lnTo>
                  <a:pt x="987" y="9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Rectangle 212"/>
          <p:cNvSpPr>
            <a:spLocks noChangeArrowheads="1"/>
          </p:cNvSpPr>
          <p:nvPr/>
        </p:nvSpPr>
        <p:spPr bwMode="auto">
          <a:xfrm>
            <a:off x="6518275" y="1644650"/>
            <a:ext cx="10483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C00000"/>
                </a:solidFill>
              </a:rPr>
              <a:t>Main Memory </a:t>
            </a:r>
          </a:p>
        </p:txBody>
      </p:sp>
      <p:sp>
        <p:nvSpPr>
          <p:cNvPr id="24582" name="Text Box 230"/>
          <p:cNvSpPr txBox="1">
            <a:spLocks noChangeArrowheads="1"/>
          </p:cNvSpPr>
          <p:nvPr/>
        </p:nvSpPr>
        <p:spPr bwMode="auto">
          <a:xfrm>
            <a:off x="152400" y="1600200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$1, 24($0)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$2, 28($0)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$3, 60($0)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$4, 188($0)</a:t>
            </a:r>
            <a:endParaRPr kumimoji="1" lang="en-US" sz="1600" dirty="0">
              <a:latin typeface="Consolas" panose="020B0609020204030204" pitchFamily="49" charset="0"/>
            </a:endParaRPr>
          </a:p>
        </p:txBody>
      </p:sp>
      <p:sp>
        <p:nvSpPr>
          <p:cNvPr id="24583" name="TextBox 67"/>
          <p:cNvSpPr txBox="1">
            <a:spLocks noChangeArrowheads="1"/>
          </p:cNvSpPr>
          <p:nvPr/>
        </p:nvSpPr>
        <p:spPr bwMode="auto">
          <a:xfrm>
            <a:off x="7924800" y="21336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24</a:t>
            </a:r>
          </a:p>
        </p:txBody>
      </p:sp>
      <p:sp>
        <p:nvSpPr>
          <p:cNvPr id="24584" name="Rectangle 212"/>
          <p:cNvSpPr>
            <a:spLocks noChangeArrowheads="1"/>
          </p:cNvSpPr>
          <p:nvPr/>
        </p:nvSpPr>
        <p:spPr bwMode="auto">
          <a:xfrm>
            <a:off x="7848600" y="16510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Address</a:t>
            </a:r>
            <a:endParaRPr lang="en-US" altLang="zh-TW" sz="1200" b="1"/>
          </a:p>
        </p:txBody>
      </p:sp>
      <p:sp>
        <p:nvSpPr>
          <p:cNvPr id="24585" name="TextBox 69"/>
          <p:cNvSpPr txBox="1">
            <a:spLocks noChangeArrowheads="1"/>
          </p:cNvSpPr>
          <p:nvPr/>
        </p:nvSpPr>
        <p:spPr bwMode="auto">
          <a:xfrm>
            <a:off x="7924800" y="28162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28</a:t>
            </a:r>
          </a:p>
        </p:txBody>
      </p:sp>
      <p:sp>
        <p:nvSpPr>
          <p:cNvPr id="24586" name="TextBox 70"/>
          <p:cNvSpPr txBox="1">
            <a:spLocks noChangeArrowheads="1"/>
          </p:cNvSpPr>
          <p:nvPr/>
        </p:nvSpPr>
        <p:spPr bwMode="auto">
          <a:xfrm>
            <a:off x="7924800" y="36544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60</a:t>
            </a:r>
          </a:p>
        </p:txBody>
      </p:sp>
      <p:sp>
        <p:nvSpPr>
          <p:cNvPr id="24587" name="TextBox 71"/>
          <p:cNvSpPr txBox="1">
            <a:spLocks noChangeArrowheads="1"/>
          </p:cNvSpPr>
          <p:nvPr/>
        </p:nvSpPr>
        <p:spPr bwMode="auto">
          <a:xfrm>
            <a:off x="7924800" y="4343400"/>
            <a:ext cx="477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188</a:t>
            </a:r>
          </a:p>
        </p:txBody>
      </p:sp>
      <p:grpSp>
        <p:nvGrpSpPr>
          <p:cNvPr id="24588" name="Group 104"/>
          <p:cNvGrpSpPr>
            <a:grpSpLocks/>
          </p:cNvGrpSpPr>
          <p:nvPr/>
        </p:nvGrpSpPr>
        <p:grpSpPr bwMode="auto">
          <a:xfrm>
            <a:off x="2133600" y="3854450"/>
            <a:ext cx="2743200" cy="2393950"/>
            <a:chOff x="2133600" y="3853934"/>
            <a:chExt cx="2743200" cy="2394466"/>
          </a:xfrm>
        </p:grpSpPr>
        <p:sp>
          <p:nvSpPr>
            <p:cNvPr id="24594" name="Rectangle 212"/>
            <p:cNvSpPr>
              <a:spLocks noChangeArrowheads="1"/>
            </p:cNvSpPr>
            <p:nvPr/>
          </p:nvSpPr>
          <p:spPr bwMode="auto">
            <a:xfrm>
              <a:off x="3429000" y="6063734"/>
              <a:ext cx="8864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C00000"/>
                  </a:solidFill>
                  <a:latin typeface="Arial" pitchFamily="34" charset="0"/>
                </a:rPr>
                <a:t>Cache (32B)</a:t>
              </a:r>
            </a:p>
          </p:txBody>
        </p:sp>
        <p:sp>
          <p:nvSpPr>
            <p:cNvPr id="24595" name="Rectangle 73"/>
            <p:cNvSpPr>
              <a:spLocks noChangeArrowheads="1"/>
            </p:cNvSpPr>
            <p:nvPr/>
          </p:nvSpPr>
          <p:spPr bwMode="auto">
            <a:xfrm>
              <a:off x="2743200" y="4126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96" name="Rectangle 74"/>
            <p:cNvSpPr>
              <a:spLocks noChangeArrowheads="1"/>
            </p:cNvSpPr>
            <p:nvPr/>
          </p:nvSpPr>
          <p:spPr bwMode="auto">
            <a:xfrm>
              <a:off x="2743200" y="4355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97" name="Rectangle 75"/>
            <p:cNvSpPr>
              <a:spLocks noChangeArrowheads="1"/>
            </p:cNvSpPr>
            <p:nvPr/>
          </p:nvSpPr>
          <p:spPr bwMode="auto">
            <a:xfrm>
              <a:off x="2743200" y="4583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98" name="Rectangle 76"/>
            <p:cNvSpPr>
              <a:spLocks noChangeArrowheads="1"/>
            </p:cNvSpPr>
            <p:nvPr/>
          </p:nvSpPr>
          <p:spPr bwMode="auto">
            <a:xfrm>
              <a:off x="2743200" y="48122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99" name="Rectangle 77"/>
            <p:cNvSpPr>
              <a:spLocks noChangeArrowheads="1"/>
            </p:cNvSpPr>
            <p:nvPr/>
          </p:nvSpPr>
          <p:spPr bwMode="auto">
            <a:xfrm>
              <a:off x="2743200" y="50408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600" name="Rectangle 78"/>
            <p:cNvSpPr>
              <a:spLocks noChangeArrowheads="1"/>
            </p:cNvSpPr>
            <p:nvPr/>
          </p:nvSpPr>
          <p:spPr bwMode="auto">
            <a:xfrm>
              <a:off x="2743200" y="5269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601" name="Rectangle 79"/>
            <p:cNvSpPr>
              <a:spLocks noChangeArrowheads="1"/>
            </p:cNvSpPr>
            <p:nvPr/>
          </p:nvSpPr>
          <p:spPr bwMode="auto">
            <a:xfrm>
              <a:off x="2743200" y="5498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602" name="Rectangle 80"/>
            <p:cNvSpPr>
              <a:spLocks noChangeArrowheads="1"/>
            </p:cNvSpPr>
            <p:nvPr/>
          </p:nvSpPr>
          <p:spPr bwMode="auto">
            <a:xfrm>
              <a:off x="2743200" y="5726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4603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20900" y="5041900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04" name="Straight Connector 86"/>
            <p:cNvCxnSpPr>
              <a:cxnSpLocks noChangeShapeType="1"/>
            </p:cNvCxnSpPr>
            <p:nvPr/>
          </p:nvCxnSpPr>
          <p:spPr bwMode="auto">
            <a:xfrm rot="5400000">
              <a:off x="2679700" y="50477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605" name="Rectangle 212"/>
            <p:cNvSpPr>
              <a:spLocks noChangeArrowheads="1"/>
            </p:cNvSpPr>
            <p:nvPr/>
          </p:nvSpPr>
          <p:spPr bwMode="auto">
            <a:xfrm>
              <a:off x="2687773" y="3853934"/>
              <a:ext cx="365806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Valid</a:t>
              </a:r>
              <a:endParaRPr lang="en-US" altLang="zh-TW" sz="1200" b="1"/>
            </a:p>
          </p:txBody>
        </p:sp>
        <p:sp>
          <p:nvSpPr>
            <p:cNvPr id="24606" name="Rectangle 212"/>
            <p:cNvSpPr>
              <a:spLocks noChangeArrowheads="1"/>
            </p:cNvSpPr>
            <p:nvPr/>
          </p:nvSpPr>
          <p:spPr bwMode="auto">
            <a:xfrm>
              <a:off x="3144973" y="3853934"/>
              <a:ext cx="2627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Tag</a:t>
              </a:r>
              <a:endParaRPr lang="en-US" altLang="zh-TW" sz="1200" b="1" dirty="0"/>
            </a:p>
          </p:txBody>
        </p:sp>
        <p:sp>
          <p:nvSpPr>
            <p:cNvPr id="24607" name="Rectangle 212"/>
            <p:cNvSpPr>
              <a:spLocks noChangeArrowheads="1"/>
            </p:cNvSpPr>
            <p:nvPr/>
          </p:nvSpPr>
          <p:spPr bwMode="auto">
            <a:xfrm>
              <a:off x="4038600" y="3853934"/>
              <a:ext cx="349455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Data</a:t>
              </a:r>
              <a:endParaRPr lang="en-US" altLang="zh-TW" sz="1200" b="1" dirty="0"/>
            </a:p>
          </p:txBody>
        </p:sp>
        <p:sp>
          <p:nvSpPr>
            <p:cNvPr id="24608" name="Rectangle 212"/>
            <p:cNvSpPr>
              <a:spLocks noChangeArrowheads="1"/>
            </p:cNvSpPr>
            <p:nvPr/>
          </p:nvSpPr>
          <p:spPr bwMode="auto">
            <a:xfrm>
              <a:off x="2133600" y="3853934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Index</a:t>
              </a:r>
              <a:endParaRPr lang="en-US" altLang="zh-TW" sz="1200" b="1" dirty="0"/>
            </a:p>
          </p:txBody>
        </p:sp>
        <p:sp>
          <p:nvSpPr>
            <p:cNvPr id="24609" name="Text Box 43"/>
            <p:cNvSpPr txBox="1">
              <a:spLocks noChangeArrowheads="1"/>
            </p:cNvSpPr>
            <p:nvPr/>
          </p:nvSpPr>
          <p:spPr bwMode="auto">
            <a:xfrm>
              <a:off x="2284397" y="4082534"/>
              <a:ext cx="269625" cy="19394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0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1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2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3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4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5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6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7</a:t>
              </a:r>
            </a:p>
          </p:txBody>
        </p:sp>
      </p:grpSp>
      <p:sp>
        <p:nvSpPr>
          <p:cNvPr id="24589" name="Rectangle 92"/>
          <p:cNvSpPr>
            <a:spLocks noChangeArrowheads="1"/>
          </p:cNvSpPr>
          <p:nvPr/>
        </p:nvSpPr>
        <p:spPr bwMode="auto">
          <a:xfrm>
            <a:off x="6172200" y="2133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a</a:t>
            </a:r>
          </a:p>
        </p:txBody>
      </p:sp>
      <p:sp>
        <p:nvSpPr>
          <p:cNvPr id="24590" name="Rectangle 93"/>
          <p:cNvSpPr>
            <a:spLocks noChangeArrowheads="1"/>
          </p:cNvSpPr>
          <p:nvPr/>
        </p:nvSpPr>
        <p:spPr bwMode="auto">
          <a:xfrm>
            <a:off x="6172200" y="28448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b</a:t>
            </a:r>
          </a:p>
        </p:txBody>
      </p:sp>
      <p:sp>
        <p:nvSpPr>
          <p:cNvPr id="24591" name="Rectangle 94"/>
          <p:cNvSpPr>
            <a:spLocks noChangeArrowheads="1"/>
          </p:cNvSpPr>
          <p:nvPr/>
        </p:nvSpPr>
        <p:spPr bwMode="auto">
          <a:xfrm>
            <a:off x="6172200" y="3657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c</a:t>
            </a:r>
          </a:p>
        </p:txBody>
      </p:sp>
      <p:sp>
        <p:nvSpPr>
          <p:cNvPr id="24592" name="Rectangle 95"/>
          <p:cNvSpPr>
            <a:spLocks noChangeArrowheads="1"/>
          </p:cNvSpPr>
          <p:nvPr/>
        </p:nvSpPr>
        <p:spPr bwMode="auto">
          <a:xfrm>
            <a:off x="6172200" y="43434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Rounded Rectangle 37"/>
          <p:cNvSpPr>
            <a:spLocks noChangeArrowheads="1"/>
          </p:cNvSpPr>
          <p:nvPr/>
        </p:nvSpPr>
        <p:spPr bwMode="auto">
          <a:xfrm>
            <a:off x="4173538" y="244475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FF00">
              <a:alpha val="74901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" name="Rounded Rectangle 37"/>
          <p:cNvSpPr>
            <a:spLocks noChangeArrowheads="1"/>
          </p:cNvSpPr>
          <p:nvPr/>
        </p:nvSpPr>
        <p:spPr bwMode="auto">
          <a:xfrm>
            <a:off x="4572000" y="2451100"/>
            <a:ext cx="228600" cy="341313"/>
          </a:xfrm>
          <a:prstGeom prst="roundRect">
            <a:avLst>
              <a:gd name="adj" fmla="val 16667"/>
            </a:avLst>
          </a:prstGeom>
          <a:solidFill>
            <a:srgbClr val="00CC00">
              <a:alpha val="63136"/>
            </a:srgb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5" name="Oval 71"/>
          <p:cNvSpPr>
            <a:spLocks noChangeArrowheads="1"/>
          </p:cNvSpPr>
          <p:nvPr/>
        </p:nvSpPr>
        <p:spPr bwMode="auto">
          <a:xfrm>
            <a:off x="5762151" y="316306"/>
            <a:ext cx="685800" cy="685800"/>
          </a:xfrm>
          <a:prstGeom prst="ellipse">
            <a:avLst/>
          </a:prstGeom>
          <a:solidFill>
            <a:srgbClr val="00CC00">
              <a:alpha val="50195"/>
            </a:srgbClr>
          </a:solidFill>
          <a:ln w="9525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533400" y="1600200"/>
            <a:ext cx="1828800" cy="304800"/>
          </a:xfrm>
          <a:prstGeom prst="rect">
            <a:avLst/>
          </a:prstGeom>
          <a:solidFill>
            <a:srgbClr val="00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DM$, 8-Entry, 4B blocks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60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F6C438-EFC1-45C1-9570-76C00344F93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5608" name="Freeform 210"/>
          <p:cNvSpPr>
            <a:spLocks/>
          </p:cNvSpPr>
          <p:nvPr/>
        </p:nvSpPr>
        <p:spPr bwMode="auto">
          <a:xfrm>
            <a:off x="6172200" y="1905000"/>
            <a:ext cx="1684338" cy="3352800"/>
          </a:xfrm>
          <a:custGeom>
            <a:avLst/>
            <a:gdLst>
              <a:gd name="T0" fmla="*/ 2147483647 w 987"/>
              <a:gd name="T1" fmla="*/ 2147483647 h 995"/>
              <a:gd name="T2" fmla="*/ 2147483647 w 987"/>
              <a:gd name="T3" fmla="*/ 0 h 995"/>
              <a:gd name="T4" fmla="*/ 0 w 987"/>
              <a:gd name="T5" fmla="*/ 0 h 995"/>
              <a:gd name="T6" fmla="*/ 0 w 987"/>
              <a:gd name="T7" fmla="*/ 2147483647 h 995"/>
              <a:gd name="T8" fmla="*/ 2147483647 w 987"/>
              <a:gd name="T9" fmla="*/ 2147483647 h 995"/>
              <a:gd name="T10" fmla="*/ 2147483647 w 987"/>
              <a:gd name="T11" fmla="*/ 2147483647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7"/>
              <a:gd name="T19" fmla="*/ 0 h 995"/>
              <a:gd name="T20" fmla="*/ 987 w 987"/>
              <a:gd name="T21" fmla="*/ 995 h 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7" h="995">
                <a:moveTo>
                  <a:pt x="987" y="993"/>
                </a:moveTo>
                <a:lnTo>
                  <a:pt x="987" y="0"/>
                </a:lnTo>
                <a:lnTo>
                  <a:pt x="0" y="0"/>
                </a:lnTo>
                <a:lnTo>
                  <a:pt x="0" y="995"/>
                </a:lnTo>
                <a:lnTo>
                  <a:pt x="987" y="9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212"/>
          <p:cNvSpPr>
            <a:spLocks noChangeArrowheads="1"/>
          </p:cNvSpPr>
          <p:nvPr/>
        </p:nvSpPr>
        <p:spPr bwMode="auto">
          <a:xfrm>
            <a:off x="6518275" y="1644650"/>
            <a:ext cx="10483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Main Memory </a:t>
            </a:r>
            <a:endParaRPr lang="en-US" altLang="zh-TW" sz="1200" b="1" dirty="0"/>
          </a:p>
        </p:txBody>
      </p:sp>
      <p:sp>
        <p:nvSpPr>
          <p:cNvPr id="25610" name="Text Box 230"/>
          <p:cNvSpPr txBox="1">
            <a:spLocks noChangeArrowheads="1"/>
          </p:cNvSpPr>
          <p:nvPr/>
        </p:nvSpPr>
        <p:spPr bwMode="auto">
          <a:xfrm>
            <a:off x="152400" y="1600200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$1, 24($0)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$2, 28($0)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$3, 60($0)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$4, 188($0)</a:t>
            </a:r>
            <a:endParaRPr kumimoji="1" lang="en-US" sz="1600" dirty="0">
              <a:latin typeface="Consolas" panose="020B0609020204030204" pitchFamily="49" charset="0"/>
            </a:endParaRPr>
          </a:p>
        </p:txBody>
      </p:sp>
      <p:sp>
        <p:nvSpPr>
          <p:cNvPr id="25611" name="TextBox 67"/>
          <p:cNvSpPr txBox="1">
            <a:spLocks noChangeArrowheads="1"/>
          </p:cNvSpPr>
          <p:nvPr/>
        </p:nvSpPr>
        <p:spPr bwMode="auto">
          <a:xfrm>
            <a:off x="7924800" y="21336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24</a:t>
            </a:r>
          </a:p>
        </p:txBody>
      </p:sp>
      <p:sp>
        <p:nvSpPr>
          <p:cNvPr id="25612" name="Rectangle 212"/>
          <p:cNvSpPr>
            <a:spLocks noChangeArrowheads="1"/>
          </p:cNvSpPr>
          <p:nvPr/>
        </p:nvSpPr>
        <p:spPr bwMode="auto">
          <a:xfrm>
            <a:off x="7848600" y="16510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Address</a:t>
            </a:r>
            <a:endParaRPr lang="en-US" altLang="zh-TW" sz="1200" b="1"/>
          </a:p>
        </p:txBody>
      </p:sp>
      <p:sp>
        <p:nvSpPr>
          <p:cNvPr id="25613" name="TextBox 69"/>
          <p:cNvSpPr txBox="1">
            <a:spLocks noChangeArrowheads="1"/>
          </p:cNvSpPr>
          <p:nvPr/>
        </p:nvSpPr>
        <p:spPr bwMode="auto">
          <a:xfrm>
            <a:off x="7924800" y="28162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28</a:t>
            </a:r>
          </a:p>
        </p:txBody>
      </p:sp>
      <p:sp>
        <p:nvSpPr>
          <p:cNvPr id="25614" name="TextBox 70"/>
          <p:cNvSpPr txBox="1">
            <a:spLocks noChangeArrowheads="1"/>
          </p:cNvSpPr>
          <p:nvPr/>
        </p:nvSpPr>
        <p:spPr bwMode="auto">
          <a:xfrm>
            <a:off x="7924800" y="36544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60</a:t>
            </a:r>
          </a:p>
        </p:txBody>
      </p:sp>
      <p:sp>
        <p:nvSpPr>
          <p:cNvPr id="25615" name="TextBox 71"/>
          <p:cNvSpPr txBox="1">
            <a:spLocks noChangeArrowheads="1"/>
          </p:cNvSpPr>
          <p:nvPr/>
        </p:nvSpPr>
        <p:spPr bwMode="auto">
          <a:xfrm>
            <a:off x="7924800" y="4343400"/>
            <a:ext cx="477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188</a:t>
            </a:r>
          </a:p>
        </p:txBody>
      </p:sp>
      <p:grpSp>
        <p:nvGrpSpPr>
          <p:cNvPr id="25616" name="Group 56"/>
          <p:cNvGrpSpPr>
            <a:grpSpLocks/>
          </p:cNvGrpSpPr>
          <p:nvPr/>
        </p:nvGrpSpPr>
        <p:grpSpPr bwMode="auto">
          <a:xfrm>
            <a:off x="2133600" y="3854450"/>
            <a:ext cx="2743200" cy="2393950"/>
            <a:chOff x="2133600" y="3853934"/>
            <a:chExt cx="2743200" cy="2394466"/>
          </a:xfrm>
        </p:grpSpPr>
        <p:sp>
          <p:nvSpPr>
            <p:cNvPr id="25643" name="Rectangle 212"/>
            <p:cNvSpPr>
              <a:spLocks noChangeArrowheads="1"/>
            </p:cNvSpPr>
            <p:nvPr/>
          </p:nvSpPr>
          <p:spPr bwMode="auto">
            <a:xfrm>
              <a:off x="3429000" y="6063734"/>
              <a:ext cx="8864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Cache (32B)</a:t>
              </a:r>
              <a:endParaRPr lang="en-US" altLang="zh-TW" sz="1200" b="1" dirty="0"/>
            </a:p>
          </p:txBody>
        </p:sp>
        <p:sp>
          <p:nvSpPr>
            <p:cNvPr id="25644" name="Rectangle 73"/>
            <p:cNvSpPr>
              <a:spLocks noChangeArrowheads="1"/>
            </p:cNvSpPr>
            <p:nvPr/>
          </p:nvSpPr>
          <p:spPr bwMode="auto">
            <a:xfrm>
              <a:off x="2743200" y="4126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45" name="Rectangle 74"/>
            <p:cNvSpPr>
              <a:spLocks noChangeArrowheads="1"/>
            </p:cNvSpPr>
            <p:nvPr/>
          </p:nvSpPr>
          <p:spPr bwMode="auto">
            <a:xfrm>
              <a:off x="2743200" y="4355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46" name="Rectangle 75"/>
            <p:cNvSpPr>
              <a:spLocks noChangeArrowheads="1"/>
            </p:cNvSpPr>
            <p:nvPr/>
          </p:nvSpPr>
          <p:spPr bwMode="auto">
            <a:xfrm>
              <a:off x="2743200" y="4583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47" name="Rectangle 76"/>
            <p:cNvSpPr>
              <a:spLocks noChangeArrowheads="1"/>
            </p:cNvSpPr>
            <p:nvPr/>
          </p:nvSpPr>
          <p:spPr bwMode="auto">
            <a:xfrm>
              <a:off x="2743200" y="48122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48" name="Rectangle 77"/>
            <p:cNvSpPr>
              <a:spLocks noChangeArrowheads="1"/>
            </p:cNvSpPr>
            <p:nvPr/>
          </p:nvSpPr>
          <p:spPr bwMode="auto">
            <a:xfrm>
              <a:off x="2743200" y="50408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49" name="Rectangle 78"/>
            <p:cNvSpPr>
              <a:spLocks noChangeArrowheads="1"/>
            </p:cNvSpPr>
            <p:nvPr/>
          </p:nvSpPr>
          <p:spPr bwMode="auto">
            <a:xfrm>
              <a:off x="2743200" y="5269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50" name="Rectangle 79"/>
            <p:cNvSpPr>
              <a:spLocks noChangeArrowheads="1"/>
            </p:cNvSpPr>
            <p:nvPr/>
          </p:nvSpPr>
          <p:spPr bwMode="auto">
            <a:xfrm>
              <a:off x="2743200" y="5498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51" name="Rectangle 80"/>
            <p:cNvSpPr>
              <a:spLocks noChangeArrowheads="1"/>
            </p:cNvSpPr>
            <p:nvPr/>
          </p:nvSpPr>
          <p:spPr bwMode="auto">
            <a:xfrm>
              <a:off x="2743200" y="5726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5652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20900" y="50350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3" name="Straight Connector 86"/>
            <p:cNvCxnSpPr>
              <a:cxnSpLocks noChangeShapeType="1"/>
            </p:cNvCxnSpPr>
            <p:nvPr/>
          </p:nvCxnSpPr>
          <p:spPr bwMode="auto">
            <a:xfrm rot="5400000">
              <a:off x="2679700" y="50477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654" name="Rectangle 212"/>
            <p:cNvSpPr>
              <a:spLocks noChangeArrowheads="1"/>
            </p:cNvSpPr>
            <p:nvPr/>
          </p:nvSpPr>
          <p:spPr bwMode="auto">
            <a:xfrm>
              <a:off x="2687773" y="3853934"/>
              <a:ext cx="365806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Valid</a:t>
              </a:r>
              <a:endParaRPr lang="en-US" altLang="zh-TW" sz="1200" b="1"/>
            </a:p>
          </p:txBody>
        </p:sp>
        <p:sp>
          <p:nvSpPr>
            <p:cNvPr id="25655" name="Rectangle 212"/>
            <p:cNvSpPr>
              <a:spLocks noChangeArrowheads="1"/>
            </p:cNvSpPr>
            <p:nvPr/>
          </p:nvSpPr>
          <p:spPr bwMode="auto">
            <a:xfrm>
              <a:off x="3144973" y="3853934"/>
              <a:ext cx="2627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Tag</a:t>
              </a:r>
              <a:endParaRPr lang="en-US" altLang="zh-TW" sz="1200" b="1"/>
            </a:p>
          </p:txBody>
        </p:sp>
        <p:sp>
          <p:nvSpPr>
            <p:cNvPr id="25656" name="Rectangle 212"/>
            <p:cNvSpPr>
              <a:spLocks noChangeArrowheads="1"/>
            </p:cNvSpPr>
            <p:nvPr/>
          </p:nvSpPr>
          <p:spPr bwMode="auto">
            <a:xfrm>
              <a:off x="4038600" y="3853934"/>
              <a:ext cx="349455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Data</a:t>
              </a:r>
              <a:endParaRPr lang="en-US" altLang="zh-TW" sz="1200" b="1"/>
            </a:p>
          </p:txBody>
        </p:sp>
        <p:sp>
          <p:nvSpPr>
            <p:cNvPr id="25657" name="Rectangle 212"/>
            <p:cNvSpPr>
              <a:spLocks noChangeArrowheads="1"/>
            </p:cNvSpPr>
            <p:nvPr/>
          </p:nvSpPr>
          <p:spPr bwMode="auto">
            <a:xfrm>
              <a:off x="2133600" y="3853934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Index</a:t>
              </a:r>
              <a:endParaRPr lang="en-US" altLang="zh-TW" sz="1200" b="1"/>
            </a:p>
          </p:txBody>
        </p:sp>
        <p:sp>
          <p:nvSpPr>
            <p:cNvPr id="25658" name="Text Box 43"/>
            <p:cNvSpPr txBox="1">
              <a:spLocks noChangeArrowheads="1"/>
            </p:cNvSpPr>
            <p:nvPr/>
          </p:nvSpPr>
          <p:spPr bwMode="auto">
            <a:xfrm>
              <a:off x="2286000" y="4082534"/>
              <a:ext cx="268022" cy="19759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0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1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2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3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4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5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6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7</a:t>
              </a:r>
            </a:p>
          </p:txBody>
        </p:sp>
      </p:grpSp>
      <p:sp>
        <p:nvSpPr>
          <p:cNvPr id="25617" name="Rectangle 92"/>
          <p:cNvSpPr>
            <a:spLocks noChangeArrowheads="1"/>
          </p:cNvSpPr>
          <p:nvPr/>
        </p:nvSpPr>
        <p:spPr bwMode="auto">
          <a:xfrm>
            <a:off x="6172200" y="2133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a</a:t>
            </a:r>
          </a:p>
        </p:txBody>
      </p:sp>
      <p:sp>
        <p:nvSpPr>
          <p:cNvPr id="25618" name="Rectangle 93"/>
          <p:cNvSpPr>
            <a:spLocks noChangeArrowheads="1"/>
          </p:cNvSpPr>
          <p:nvPr/>
        </p:nvSpPr>
        <p:spPr bwMode="auto">
          <a:xfrm>
            <a:off x="6172200" y="28448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b</a:t>
            </a:r>
          </a:p>
        </p:txBody>
      </p:sp>
      <p:sp>
        <p:nvSpPr>
          <p:cNvPr id="25619" name="Rectangle 94"/>
          <p:cNvSpPr>
            <a:spLocks noChangeArrowheads="1"/>
          </p:cNvSpPr>
          <p:nvPr/>
        </p:nvSpPr>
        <p:spPr bwMode="auto">
          <a:xfrm>
            <a:off x="6172200" y="3657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c</a:t>
            </a:r>
          </a:p>
        </p:txBody>
      </p:sp>
      <p:sp>
        <p:nvSpPr>
          <p:cNvPr id="25620" name="Rectangle 95"/>
          <p:cNvSpPr>
            <a:spLocks noChangeArrowheads="1"/>
          </p:cNvSpPr>
          <p:nvPr/>
        </p:nvSpPr>
        <p:spPr bwMode="auto">
          <a:xfrm>
            <a:off x="6172200" y="43434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d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3124200" y="24384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C00000"/>
                </a:solidFill>
                <a:latin typeface="Times New Roman" pitchFamily="18" charset="0"/>
              </a:rPr>
              <a:t>#24 is 0001 1000</a:t>
            </a:r>
          </a:p>
        </p:txBody>
      </p:sp>
      <p:sp>
        <p:nvSpPr>
          <p:cNvPr id="23573" name="Line 69"/>
          <p:cNvSpPr>
            <a:spLocks noChangeShapeType="1"/>
          </p:cNvSpPr>
          <p:nvPr/>
        </p:nvSpPr>
        <p:spPr bwMode="auto">
          <a:xfrm>
            <a:off x="2438400" y="18288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72"/>
          <p:cNvSpPr>
            <a:spLocks noChangeShapeType="1"/>
          </p:cNvSpPr>
          <p:nvPr/>
        </p:nvSpPr>
        <p:spPr bwMode="auto">
          <a:xfrm flipH="1">
            <a:off x="4724400" y="838200"/>
            <a:ext cx="1447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3886200" y="1066800"/>
            <a:ext cx="234084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1600" dirty="0">
                <a:latin typeface="+mn-lt"/>
                <a:cs typeface="Arial" pitchFamily="34" charset="0"/>
              </a:rPr>
              <a:t>4-byte block, drop low 2 bits for byte offset! Only matters for byte-addressable systems</a:t>
            </a:r>
          </a:p>
        </p:txBody>
      </p:sp>
      <p:sp>
        <p:nvSpPr>
          <p:cNvPr id="39" name="Text Box 78"/>
          <p:cNvSpPr txBox="1">
            <a:spLocks noChangeArrowheads="1"/>
          </p:cNvSpPr>
          <p:nvPr/>
        </p:nvSpPr>
        <p:spPr bwMode="auto">
          <a:xfrm>
            <a:off x="3200400" y="2819400"/>
            <a:ext cx="1981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>
                <a:cs typeface="Arial" pitchFamily="34" charset="0"/>
              </a:rPr>
              <a:t>Index = </a:t>
            </a:r>
            <a:r>
              <a:rPr lang="en-US" dirty="0">
                <a:latin typeface="+mn-lt"/>
                <a:cs typeface="Arial" pitchFamily="34" charset="0"/>
              </a:rPr>
              <a:t>log</a:t>
            </a:r>
            <a:r>
              <a:rPr lang="en-US" baseline="-25000" dirty="0">
                <a:latin typeface="+mn-lt"/>
                <a:cs typeface="Arial" pitchFamily="34" charset="0"/>
              </a:rPr>
              <a:t>2</a:t>
            </a:r>
            <a:r>
              <a:rPr lang="en-US" dirty="0">
                <a:latin typeface="+mn-lt"/>
                <a:cs typeface="Arial" pitchFamily="34" charset="0"/>
              </a:rPr>
              <a:t>(8) bits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1676400" y="3138488"/>
            <a:ext cx="2933700" cy="2501900"/>
            <a:chOff x="1676400" y="3138488"/>
            <a:chExt cx="2933700" cy="2501106"/>
          </a:xfrm>
        </p:grpSpPr>
        <p:sp>
          <p:nvSpPr>
            <p:cNvPr id="25637" name="Line 21"/>
            <p:cNvSpPr>
              <a:spLocks noChangeShapeType="1"/>
            </p:cNvSpPr>
            <p:nvPr/>
          </p:nvSpPr>
          <p:spPr bwMode="auto">
            <a:xfrm>
              <a:off x="4209984" y="3271838"/>
              <a:ext cx="190922" cy="904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Text Box 23"/>
            <p:cNvSpPr txBox="1">
              <a:spLocks noChangeArrowheads="1"/>
            </p:cNvSpPr>
            <p:nvPr/>
          </p:nvSpPr>
          <p:spPr bwMode="auto">
            <a:xfrm>
              <a:off x="4313185" y="3195638"/>
              <a:ext cx="29691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3</a:t>
              </a:r>
            </a:p>
          </p:txBody>
        </p:sp>
        <p:sp>
          <p:nvSpPr>
            <p:cNvPr id="25639" name="Text Box 24"/>
            <p:cNvSpPr txBox="1">
              <a:spLocks noChangeArrowheads="1"/>
            </p:cNvSpPr>
            <p:nvPr/>
          </p:nvSpPr>
          <p:spPr bwMode="auto">
            <a:xfrm>
              <a:off x="2667129" y="3277394"/>
              <a:ext cx="63269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/>
                <a:t>Index</a:t>
              </a:r>
            </a:p>
          </p:txBody>
        </p:sp>
        <p:cxnSp>
          <p:nvCxnSpPr>
            <p:cNvPr id="25640" name="Elbow Connector 63"/>
            <p:cNvCxnSpPr>
              <a:cxnSpLocks noChangeShapeType="1"/>
            </p:cNvCxnSpPr>
            <p:nvPr/>
          </p:nvCxnSpPr>
          <p:spPr bwMode="auto">
            <a:xfrm rot="5400000">
              <a:off x="4111574" y="3359944"/>
              <a:ext cx="444500" cy="1588"/>
            </a:xfrm>
            <a:prstGeom prst="bentConnector3">
              <a:avLst>
                <a:gd name="adj1" fmla="val 50000"/>
              </a:avLst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41" name="Straight Connector 64"/>
            <p:cNvCxnSpPr>
              <a:cxnSpLocks noChangeShapeType="1"/>
            </p:cNvCxnSpPr>
            <p:nvPr/>
          </p:nvCxnSpPr>
          <p:spPr bwMode="auto">
            <a:xfrm rot="10800000">
              <a:off x="1676400" y="3582194"/>
              <a:ext cx="2662586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42" name="Elbow Connector 65"/>
            <p:cNvCxnSpPr>
              <a:cxnSpLocks noChangeShapeType="1"/>
            </p:cNvCxnSpPr>
            <p:nvPr/>
          </p:nvCxnSpPr>
          <p:spPr bwMode="auto">
            <a:xfrm rot="5400000">
              <a:off x="660253" y="4610894"/>
              <a:ext cx="2055812" cy="1588"/>
            </a:xfrm>
            <a:prstGeom prst="bentConnector3">
              <a:avLst>
                <a:gd name="adj1" fmla="val 50000"/>
              </a:avLst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 rot="10800000">
            <a:off x="1689100" y="5638800"/>
            <a:ext cx="6731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 type="stealth" w="med" len="lg"/>
            <a:tailEnd/>
          </a:ln>
        </p:spPr>
      </p:cxnSp>
      <p:sp>
        <p:nvSpPr>
          <p:cNvPr id="25628" name="Text Box 43"/>
          <p:cNvSpPr txBox="1">
            <a:spLocks noChangeArrowheads="1"/>
          </p:cNvSpPr>
          <p:nvPr/>
        </p:nvSpPr>
        <p:spPr bwMode="auto">
          <a:xfrm>
            <a:off x="275431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5629" name="Text Box 43"/>
          <p:cNvSpPr txBox="1">
            <a:spLocks noChangeArrowheads="1"/>
          </p:cNvSpPr>
          <p:nvPr/>
        </p:nvSpPr>
        <p:spPr bwMode="auto">
          <a:xfrm>
            <a:off x="275431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5630" name="Text Box 43"/>
          <p:cNvSpPr txBox="1">
            <a:spLocks noChangeArrowheads="1"/>
          </p:cNvSpPr>
          <p:nvPr/>
        </p:nvSpPr>
        <p:spPr bwMode="auto">
          <a:xfrm>
            <a:off x="275590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5631" name="Text Box 43"/>
          <p:cNvSpPr txBox="1">
            <a:spLocks noChangeArrowheads="1"/>
          </p:cNvSpPr>
          <p:nvPr/>
        </p:nvSpPr>
        <p:spPr bwMode="auto">
          <a:xfrm>
            <a:off x="275748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5632" name="Text Box 43"/>
          <p:cNvSpPr txBox="1">
            <a:spLocks noChangeArrowheads="1"/>
          </p:cNvSpPr>
          <p:nvPr/>
        </p:nvSpPr>
        <p:spPr bwMode="auto">
          <a:xfrm>
            <a:off x="275907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5633" name="Text Box 43"/>
          <p:cNvSpPr txBox="1">
            <a:spLocks noChangeArrowheads="1"/>
          </p:cNvSpPr>
          <p:nvPr/>
        </p:nvSpPr>
        <p:spPr bwMode="auto">
          <a:xfrm>
            <a:off x="2746375" y="52609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5634" name="Text Box 43"/>
          <p:cNvSpPr txBox="1">
            <a:spLocks noChangeArrowheads="1"/>
          </p:cNvSpPr>
          <p:nvPr/>
        </p:nvSpPr>
        <p:spPr bwMode="auto">
          <a:xfrm>
            <a:off x="2747963" y="54768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5635" name="Text Box 43"/>
          <p:cNvSpPr txBox="1">
            <a:spLocks noChangeArrowheads="1"/>
          </p:cNvSpPr>
          <p:nvPr/>
        </p:nvSpPr>
        <p:spPr bwMode="auto">
          <a:xfrm>
            <a:off x="2749550" y="5705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61" name="Text Box 74"/>
          <p:cNvSpPr txBox="1">
            <a:spLocks noChangeArrowheads="1"/>
          </p:cNvSpPr>
          <p:nvPr/>
        </p:nvSpPr>
        <p:spPr bwMode="auto">
          <a:xfrm>
            <a:off x="4953000" y="52578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Cache miss!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4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nimBg="1"/>
      <p:bldP spid="58" grpId="0" animBg="1"/>
      <p:bldP spid="23555" grpId="0" animBg="1"/>
      <p:bldP spid="5" grpId="0"/>
      <p:bldP spid="23573" grpId="0" animBg="1"/>
      <p:bldP spid="23574" grpId="0" animBg="1"/>
      <p:bldP spid="37" grpId="0"/>
      <p:bldP spid="39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ounded Rectangle 37"/>
          <p:cNvSpPr>
            <a:spLocks noChangeArrowheads="1"/>
          </p:cNvSpPr>
          <p:nvPr/>
        </p:nvSpPr>
        <p:spPr bwMode="auto">
          <a:xfrm>
            <a:off x="4173538" y="244475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FF00">
              <a:alpha val="74901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Rounded Rectangle 66"/>
          <p:cNvSpPr>
            <a:spLocks noChangeArrowheads="1"/>
          </p:cNvSpPr>
          <p:nvPr/>
        </p:nvSpPr>
        <p:spPr bwMode="auto">
          <a:xfrm>
            <a:off x="3784600" y="243840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6600">
              <a:alpha val="63136"/>
            </a:srgb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533400" y="1600200"/>
            <a:ext cx="1828800" cy="304800"/>
          </a:xfrm>
          <a:prstGeom prst="rect">
            <a:avLst/>
          </a:prstGeom>
          <a:solidFill>
            <a:srgbClr val="00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DM$, 8-Entry, 4B blocks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3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178D9-9935-44D7-A74F-CA4EC36C4A9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6631" name="Freeform 210"/>
          <p:cNvSpPr>
            <a:spLocks/>
          </p:cNvSpPr>
          <p:nvPr/>
        </p:nvSpPr>
        <p:spPr bwMode="auto">
          <a:xfrm>
            <a:off x="6172200" y="1905000"/>
            <a:ext cx="1684338" cy="3352800"/>
          </a:xfrm>
          <a:custGeom>
            <a:avLst/>
            <a:gdLst>
              <a:gd name="T0" fmla="*/ 2147483647 w 987"/>
              <a:gd name="T1" fmla="*/ 2147483647 h 995"/>
              <a:gd name="T2" fmla="*/ 2147483647 w 987"/>
              <a:gd name="T3" fmla="*/ 0 h 995"/>
              <a:gd name="T4" fmla="*/ 0 w 987"/>
              <a:gd name="T5" fmla="*/ 0 h 995"/>
              <a:gd name="T6" fmla="*/ 0 w 987"/>
              <a:gd name="T7" fmla="*/ 2147483647 h 995"/>
              <a:gd name="T8" fmla="*/ 2147483647 w 987"/>
              <a:gd name="T9" fmla="*/ 2147483647 h 995"/>
              <a:gd name="T10" fmla="*/ 2147483647 w 987"/>
              <a:gd name="T11" fmla="*/ 2147483647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7"/>
              <a:gd name="T19" fmla="*/ 0 h 995"/>
              <a:gd name="T20" fmla="*/ 987 w 987"/>
              <a:gd name="T21" fmla="*/ 995 h 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7" h="995">
                <a:moveTo>
                  <a:pt x="987" y="993"/>
                </a:moveTo>
                <a:lnTo>
                  <a:pt x="987" y="0"/>
                </a:lnTo>
                <a:lnTo>
                  <a:pt x="0" y="0"/>
                </a:lnTo>
                <a:lnTo>
                  <a:pt x="0" y="995"/>
                </a:lnTo>
                <a:lnTo>
                  <a:pt x="987" y="9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ectangle 212"/>
          <p:cNvSpPr>
            <a:spLocks noChangeArrowheads="1"/>
          </p:cNvSpPr>
          <p:nvPr/>
        </p:nvSpPr>
        <p:spPr bwMode="auto">
          <a:xfrm>
            <a:off x="6518275" y="1644650"/>
            <a:ext cx="10483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Main Memory </a:t>
            </a:r>
            <a:endParaRPr lang="en-US" altLang="zh-TW" sz="1200" b="1" dirty="0"/>
          </a:p>
        </p:txBody>
      </p:sp>
      <p:sp>
        <p:nvSpPr>
          <p:cNvPr id="26633" name="Text Box 230"/>
          <p:cNvSpPr txBox="1">
            <a:spLocks noChangeArrowheads="1"/>
          </p:cNvSpPr>
          <p:nvPr/>
        </p:nvSpPr>
        <p:spPr bwMode="auto">
          <a:xfrm>
            <a:off x="152400" y="1600200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$1, 24($0)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$2, 28($0)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$3, 60($0)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$4, 188($0)</a:t>
            </a:r>
            <a:endParaRPr kumimoji="1" lang="en-US" sz="1600" dirty="0">
              <a:latin typeface="Consolas" panose="020B0609020204030204" pitchFamily="49" charset="0"/>
            </a:endParaRPr>
          </a:p>
        </p:txBody>
      </p:sp>
      <p:sp>
        <p:nvSpPr>
          <p:cNvPr id="26634" name="TextBox 67"/>
          <p:cNvSpPr txBox="1">
            <a:spLocks noChangeArrowheads="1"/>
          </p:cNvSpPr>
          <p:nvPr/>
        </p:nvSpPr>
        <p:spPr bwMode="auto">
          <a:xfrm>
            <a:off x="7924800" y="21336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24</a:t>
            </a:r>
          </a:p>
        </p:txBody>
      </p:sp>
      <p:sp>
        <p:nvSpPr>
          <p:cNvPr id="26635" name="Rectangle 212"/>
          <p:cNvSpPr>
            <a:spLocks noChangeArrowheads="1"/>
          </p:cNvSpPr>
          <p:nvPr/>
        </p:nvSpPr>
        <p:spPr bwMode="auto">
          <a:xfrm>
            <a:off x="7848600" y="16510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Address</a:t>
            </a:r>
            <a:endParaRPr lang="en-US" altLang="zh-TW" sz="1200" b="1"/>
          </a:p>
        </p:txBody>
      </p:sp>
      <p:sp>
        <p:nvSpPr>
          <p:cNvPr id="26636" name="TextBox 69"/>
          <p:cNvSpPr txBox="1">
            <a:spLocks noChangeArrowheads="1"/>
          </p:cNvSpPr>
          <p:nvPr/>
        </p:nvSpPr>
        <p:spPr bwMode="auto">
          <a:xfrm>
            <a:off x="7924800" y="28162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28</a:t>
            </a:r>
          </a:p>
        </p:txBody>
      </p:sp>
      <p:sp>
        <p:nvSpPr>
          <p:cNvPr id="26637" name="TextBox 70"/>
          <p:cNvSpPr txBox="1">
            <a:spLocks noChangeArrowheads="1"/>
          </p:cNvSpPr>
          <p:nvPr/>
        </p:nvSpPr>
        <p:spPr bwMode="auto">
          <a:xfrm>
            <a:off x="7924800" y="36544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60</a:t>
            </a:r>
          </a:p>
        </p:txBody>
      </p:sp>
      <p:sp>
        <p:nvSpPr>
          <p:cNvPr id="26638" name="TextBox 71"/>
          <p:cNvSpPr txBox="1">
            <a:spLocks noChangeArrowheads="1"/>
          </p:cNvSpPr>
          <p:nvPr/>
        </p:nvSpPr>
        <p:spPr bwMode="auto">
          <a:xfrm>
            <a:off x="7924800" y="4343400"/>
            <a:ext cx="477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188</a:t>
            </a:r>
          </a:p>
        </p:txBody>
      </p:sp>
      <p:grpSp>
        <p:nvGrpSpPr>
          <p:cNvPr id="26639" name="Group 56"/>
          <p:cNvGrpSpPr>
            <a:grpSpLocks/>
          </p:cNvGrpSpPr>
          <p:nvPr/>
        </p:nvGrpSpPr>
        <p:grpSpPr bwMode="auto">
          <a:xfrm>
            <a:off x="2133600" y="3854450"/>
            <a:ext cx="2743200" cy="2393950"/>
            <a:chOff x="2133600" y="3853934"/>
            <a:chExt cx="2743200" cy="2394466"/>
          </a:xfrm>
        </p:grpSpPr>
        <p:sp>
          <p:nvSpPr>
            <p:cNvPr id="26665" name="Rectangle 212"/>
            <p:cNvSpPr>
              <a:spLocks noChangeArrowheads="1"/>
            </p:cNvSpPr>
            <p:nvPr/>
          </p:nvSpPr>
          <p:spPr bwMode="auto">
            <a:xfrm>
              <a:off x="3429000" y="6063734"/>
              <a:ext cx="8864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Cache (32B)</a:t>
              </a:r>
              <a:endParaRPr lang="en-US" altLang="zh-TW" sz="1200" b="1" dirty="0"/>
            </a:p>
          </p:txBody>
        </p:sp>
        <p:sp>
          <p:nvSpPr>
            <p:cNvPr id="26666" name="Rectangle 73"/>
            <p:cNvSpPr>
              <a:spLocks noChangeArrowheads="1"/>
            </p:cNvSpPr>
            <p:nvPr/>
          </p:nvSpPr>
          <p:spPr bwMode="auto">
            <a:xfrm>
              <a:off x="2743200" y="4126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67" name="Rectangle 74"/>
            <p:cNvSpPr>
              <a:spLocks noChangeArrowheads="1"/>
            </p:cNvSpPr>
            <p:nvPr/>
          </p:nvSpPr>
          <p:spPr bwMode="auto">
            <a:xfrm>
              <a:off x="2743200" y="4355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68" name="Rectangle 75"/>
            <p:cNvSpPr>
              <a:spLocks noChangeArrowheads="1"/>
            </p:cNvSpPr>
            <p:nvPr/>
          </p:nvSpPr>
          <p:spPr bwMode="auto">
            <a:xfrm>
              <a:off x="2743200" y="4583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69" name="Rectangle 76"/>
            <p:cNvSpPr>
              <a:spLocks noChangeArrowheads="1"/>
            </p:cNvSpPr>
            <p:nvPr/>
          </p:nvSpPr>
          <p:spPr bwMode="auto">
            <a:xfrm>
              <a:off x="2743200" y="48122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70" name="Rectangle 77"/>
            <p:cNvSpPr>
              <a:spLocks noChangeArrowheads="1"/>
            </p:cNvSpPr>
            <p:nvPr/>
          </p:nvSpPr>
          <p:spPr bwMode="auto">
            <a:xfrm>
              <a:off x="2743200" y="50408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71" name="Rectangle 78"/>
            <p:cNvSpPr>
              <a:spLocks noChangeArrowheads="1"/>
            </p:cNvSpPr>
            <p:nvPr/>
          </p:nvSpPr>
          <p:spPr bwMode="auto">
            <a:xfrm>
              <a:off x="2743200" y="5269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72" name="Rectangle 79"/>
            <p:cNvSpPr>
              <a:spLocks noChangeArrowheads="1"/>
            </p:cNvSpPr>
            <p:nvPr/>
          </p:nvSpPr>
          <p:spPr bwMode="auto">
            <a:xfrm>
              <a:off x="2743200" y="5498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73" name="Rectangle 80"/>
            <p:cNvSpPr>
              <a:spLocks noChangeArrowheads="1"/>
            </p:cNvSpPr>
            <p:nvPr/>
          </p:nvSpPr>
          <p:spPr bwMode="auto">
            <a:xfrm>
              <a:off x="2743200" y="5726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6674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20900" y="50350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675" name="Straight Connector 86"/>
            <p:cNvCxnSpPr>
              <a:cxnSpLocks noChangeShapeType="1"/>
            </p:cNvCxnSpPr>
            <p:nvPr/>
          </p:nvCxnSpPr>
          <p:spPr bwMode="auto">
            <a:xfrm rot="5400000">
              <a:off x="2679700" y="50477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676" name="Rectangle 212"/>
            <p:cNvSpPr>
              <a:spLocks noChangeArrowheads="1"/>
            </p:cNvSpPr>
            <p:nvPr/>
          </p:nvSpPr>
          <p:spPr bwMode="auto">
            <a:xfrm>
              <a:off x="2687773" y="3853934"/>
              <a:ext cx="365806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Valid</a:t>
              </a:r>
              <a:endParaRPr lang="en-US" altLang="zh-TW" sz="1200" b="1"/>
            </a:p>
          </p:txBody>
        </p:sp>
        <p:sp>
          <p:nvSpPr>
            <p:cNvPr id="26677" name="Rectangle 212"/>
            <p:cNvSpPr>
              <a:spLocks noChangeArrowheads="1"/>
            </p:cNvSpPr>
            <p:nvPr/>
          </p:nvSpPr>
          <p:spPr bwMode="auto">
            <a:xfrm>
              <a:off x="3144973" y="3853934"/>
              <a:ext cx="2627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Tag</a:t>
              </a:r>
              <a:endParaRPr lang="en-US" altLang="zh-TW" sz="1200" b="1"/>
            </a:p>
          </p:txBody>
        </p:sp>
        <p:sp>
          <p:nvSpPr>
            <p:cNvPr id="26678" name="Rectangle 212"/>
            <p:cNvSpPr>
              <a:spLocks noChangeArrowheads="1"/>
            </p:cNvSpPr>
            <p:nvPr/>
          </p:nvSpPr>
          <p:spPr bwMode="auto">
            <a:xfrm>
              <a:off x="4038600" y="3853934"/>
              <a:ext cx="349455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Data</a:t>
              </a:r>
              <a:endParaRPr lang="en-US" altLang="zh-TW" sz="1200" b="1"/>
            </a:p>
          </p:txBody>
        </p:sp>
        <p:sp>
          <p:nvSpPr>
            <p:cNvPr id="26679" name="Rectangle 212"/>
            <p:cNvSpPr>
              <a:spLocks noChangeArrowheads="1"/>
            </p:cNvSpPr>
            <p:nvPr/>
          </p:nvSpPr>
          <p:spPr bwMode="auto">
            <a:xfrm>
              <a:off x="2133600" y="3853934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Index</a:t>
              </a:r>
              <a:endParaRPr lang="en-US" altLang="zh-TW" sz="1200" b="1" dirty="0"/>
            </a:p>
          </p:txBody>
        </p:sp>
        <p:sp>
          <p:nvSpPr>
            <p:cNvPr id="26680" name="Text Box 43"/>
            <p:cNvSpPr txBox="1">
              <a:spLocks noChangeArrowheads="1"/>
            </p:cNvSpPr>
            <p:nvPr/>
          </p:nvSpPr>
          <p:spPr bwMode="auto">
            <a:xfrm>
              <a:off x="2286000" y="4082534"/>
              <a:ext cx="268022" cy="19759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0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1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2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3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4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5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6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7</a:t>
              </a:r>
            </a:p>
          </p:txBody>
        </p:sp>
      </p:grpSp>
      <p:sp>
        <p:nvSpPr>
          <p:cNvPr id="26640" name="Rectangle 92"/>
          <p:cNvSpPr>
            <a:spLocks noChangeArrowheads="1"/>
          </p:cNvSpPr>
          <p:nvPr/>
        </p:nvSpPr>
        <p:spPr bwMode="auto">
          <a:xfrm>
            <a:off x="6172200" y="2133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a</a:t>
            </a:r>
          </a:p>
        </p:txBody>
      </p:sp>
      <p:sp>
        <p:nvSpPr>
          <p:cNvPr id="26641" name="Rectangle 93"/>
          <p:cNvSpPr>
            <a:spLocks noChangeArrowheads="1"/>
          </p:cNvSpPr>
          <p:nvPr/>
        </p:nvSpPr>
        <p:spPr bwMode="auto">
          <a:xfrm>
            <a:off x="6172200" y="28448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b</a:t>
            </a:r>
          </a:p>
        </p:txBody>
      </p:sp>
      <p:sp>
        <p:nvSpPr>
          <p:cNvPr id="26642" name="Rectangle 94"/>
          <p:cNvSpPr>
            <a:spLocks noChangeArrowheads="1"/>
          </p:cNvSpPr>
          <p:nvPr/>
        </p:nvSpPr>
        <p:spPr bwMode="auto">
          <a:xfrm>
            <a:off x="6172200" y="3657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c</a:t>
            </a:r>
          </a:p>
        </p:txBody>
      </p:sp>
      <p:sp>
        <p:nvSpPr>
          <p:cNvPr id="26643" name="Rectangle 95"/>
          <p:cNvSpPr>
            <a:spLocks noChangeArrowheads="1"/>
          </p:cNvSpPr>
          <p:nvPr/>
        </p:nvSpPr>
        <p:spPr bwMode="auto">
          <a:xfrm>
            <a:off x="6172200" y="43434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d</a:t>
            </a:r>
          </a:p>
        </p:txBody>
      </p:sp>
      <p:sp>
        <p:nvSpPr>
          <p:cNvPr id="26644" name="Text Box 68"/>
          <p:cNvSpPr txBox="1">
            <a:spLocks noChangeArrowheads="1"/>
          </p:cNvSpPr>
          <p:nvPr/>
        </p:nvSpPr>
        <p:spPr bwMode="auto">
          <a:xfrm>
            <a:off x="3124200" y="24384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C00000"/>
                </a:solidFill>
                <a:latin typeface="Times New Roman" pitchFamily="18" charset="0"/>
              </a:rPr>
              <a:t>#24 is 0001 1000</a:t>
            </a:r>
          </a:p>
        </p:txBody>
      </p:sp>
      <p:sp>
        <p:nvSpPr>
          <p:cNvPr id="26645" name="Text Box 24"/>
          <p:cNvSpPr txBox="1">
            <a:spLocks noChangeArrowheads="1"/>
          </p:cNvSpPr>
          <p:nvPr/>
        </p:nvSpPr>
        <p:spPr bwMode="auto">
          <a:xfrm>
            <a:off x="1654175" y="5257800"/>
            <a:ext cx="65594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/>
              <a:t>Index</a:t>
            </a:r>
          </a:p>
        </p:txBody>
      </p:sp>
      <p:cxnSp>
        <p:nvCxnSpPr>
          <p:cNvPr id="26646" name="Straight Connector 53"/>
          <p:cNvCxnSpPr>
            <a:cxnSpLocks noChangeShapeType="1"/>
          </p:cNvCxnSpPr>
          <p:nvPr/>
        </p:nvCxnSpPr>
        <p:spPr bwMode="auto">
          <a:xfrm rot="10800000">
            <a:off x="1689100" y="5638800"/>
            <a:ext cx="6731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 type="stealth" w="med" len="lg"/>
            <a:tailEnd/>
          </a:ln>
        </p:spPr>
      </p:cxnSp>
      <p:sp>
        <p:nvSpPr>
          <p:cNvPr id="26647" name="Text Box 43"/>
          <p:cNvSpPr txBox="1">
            <a:spLocks noChangeArrowheads="1"/>
          </p:cNvSpPr>
          <p:nvPr/>
        </p:nvSpPr>
        <p:spPr bwMode="auto">
          <a:xfrm>
            <a:off x="275431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275431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6649" name="Text Box 43"/>
          <p:cNvSpPr txBox="1">
            <a:spLocks noChangeArrowheads="1"/>
          </p:cNvSpPr>
          <p:nvPr/>
        </p:nvSpPr>
        <p:spPr bwMode="auto">
          <a:xfrm>
            <a:off x="275590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6650" name="Text Box 43"/>
          <p:cNvSpPr txBox="1">
            <a:spLocks noChangeArrowheads="1"/>
          </p:cNvSpPr>
          <p:nvPr/>
        </p:nvSpPr>
        <p:spPr bwMode="auto">
          <a:xfrm>
            <a:off x="275748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6651" name="Text Box 43"/>
          <p:cNvSpPr txBox="1">
            <a:spLocks noChangeArrowheads="1"/>
          </p:cNvSpPr>
          <p:nvPr/>
        </p:nvSpPr>
        <p:spPr bwMode="auto">
          <a:xfrm>
            <a:off x="275907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6652" name="Text Box 43"/>
          <p:cNvSpPr txBox="1">
            <a:spLocks noChangeArrowheads="1"/>
          </p:cNvSpPr>
          <p:nvPr/>
        </p:nvSpPr>
        <p:spPr bwMode="auto">
          <a:xfrm>
            <a:off x="2746375" y="52609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4605" name="Text Box 43"/>
          <p:cNvSpPr txBox="1">
            <a:spLocks noChangeArrowheads="1"/>
          </p:cNvSpPr>
          <p:nvPr/>
        </p:nvSpPr>
        <p:spPr bwMode="auto">
          <a:xfrm>
            <a:off x="2747963" y="54768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6654" name="Text Box 43"/>
          <p:cNvSpPr txBox="1">
            <a:spLocks noChangeArrowheads="1"/>
          </p:cNvSpPr>
          <p:nvPr/>
        </p:nvSpPr>
        <p:spPr bwMode="auto">
          <a:xfrm>
            <a:off x="2749550" y="5705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4607" name="Line 76"/>
          <p:cNvSpPr>
            <a:spLocks noChangeShapeType="1"/>
          </p:cNvSpPr>
          <p:nvPr/>
        </p:nvSpPr>
        <p:spPr bwMode="auto">
          <a:xfrm flipH="1">
            <a:off x="4495800" y="2286000"/>
            <a:ext cx="228600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Rectangle 79"/>
          <p:cNvSpPr>
            <a:spLocks noChangeArrowheads="1"/>
          </p:cNvSpPr>
          <p:nvPr/>
        </p:nvSpPr>
        <p:spPr bwMode="auto">
          <a:xfrm>
            <a:off x="4114800" y="5468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4609" name="Line 74"/>
          <p:cNvSpPr>
            <a:spLocks noChangeShapeType="1"/>
          </p:cNvSpPr>
          <p:nvPr/>
        </p:nvSpPr>
        <p:spPr bwMode="auto">
          <a:xfrm flipH="1">
            <a:off x="3429000" y="2743200"/>
            <a:ext cx="45720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Rectangle 79"/>
          <p:cNvSpPr>
            <a:spLocks noChangeArrowheads="1"/>
          </p:cNvSpPr>
          <p:nvPr/>
        </p:nvSpPr>
        <p:spPr bwMode="auto">
          <a:xfrm>
            <a:off x="3175000" y="5494338"/>
            <a:ext cx="341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24611" name="Text Box 43"/>
          <p:cNvSpPr txBox="1">
            <a:spLocks noChangeArrowheads="1"/>
          </p:cNvSpPr>
          <p:nvPr/>
        </p:nvSpPr>
        <p:spPr bwMode="auto">
          <a:xfrm>
            <a:off x="2743200" y="5421948"/>
            <a:ext cx="29845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26660" name="Elbow Connector 103"/>
          <p:cNvCxnSpPr>
            <a:cxnSpLocks noChangeShapeType="1"/>
          </p:cNvCxnSpPr>
          <p:nvPr/>
        </p:nvCxnSpPr>
        <p:spPr bwMode="auto">
          <a:xfrm rot="5400000">
            <a:off x="-76199" y="4495800"/>
            <a:ext cx="2590800" cy="3175"/>
          </a:xfrm>
          <a:prstGeom prst="bentConnector3">
            <a:avLst>
              <a:gd name="adj1" fmla="val 50000"/>
            </a:avLst>
          </a:prstGeom>
          <a:noFill/>
          <a:ln w="9525" algn="ctr">
            <a:noFill/>
            <a:round/>
            <a:headEnd/>
            <a:tailEnd type="arrow" w="med" len="med"/>
          </a:ln>
        </p:spPr>
      </p:cxnSp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4876800" y="3200400"/>
            <a:ext cx="685800" cy="2438400"/>
            <a:chOff x="914400" y="3302000"/>
            <a:chExt cx="685800" cy="1600200"/>
          </a:xfrm>
        </p:grpSpPr>
        <p:cxnSp>
          <p:nvCxnSpPr>
            <p:cNvPr id="26663" name="Straight Connector 114"/>
            <p:cNvCxnSpPr>
              <a:cxnSpLocks noChangeShapeType="1"/>
            </p:cNvCxnSpPr>
            <p:nvPr/>
          </p:nvCxnSpPr>
          <p:spPr bwMode="auto">
            <a:xfrm>
              <a:off x="914400" y="4876800"/>
              <a:ext cx="685800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664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800100" y="4102100"/>
              <a:ext cx="1600200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 type="stealth" w="med" len="med"/>
              <a:tailEnd/>
            </a:ln>
          </p:spPr>
        </p:cxnSp>
      </p:grpSp>
      <p:sp>
        <p:nvSpPr>
          <p:cNvPr id="24614" name="Rectangle 212"/>
          <p:cNvSpPr>
            <a:spLocks noChangeArrowheads="1"/>
          </p:cNvSpPr>
          <p:nvPr/>
        </p:nvSpPr>
        <p:spPr bwMode="auto">
          <a:xfrm>
            <a:off x="5029200" y="2895600"/>
            <a:ext cx="1066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0000"/>
                </a:solidFill>
              </a:rPr>
              <a:t>To CPU (</a:t>
            </a:r>
            <a:r>
              <a:rPr lang="en-US" altLang="zh-TW" sz="1600" b="1" dirty="0">
                <a:solidFill>
                  <a:srgbClr val="C00000"/>
                </a:solidFill>
              </a:rPr>
              <a:t>a</a:t>
            </a:r>
            <a:r>
              <a:rPr lang="en-US" altLang="zh-TW" sz="1600" b="1" dirty="0">
                <a:solidFill>
                  <a:srgbClr val="000000"/>
                </a:solidFill>
              </a:rPr>
              <a:t>)</a:t>
            </a:r>
            <a:endParaRPr lang="en-US" altLang="zh-TW" sz="16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2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605" grpId="0"/>
      <p:bldP spid="24607" grpId="0" animBg="1"/>
      <p:bldP spid="24608" grpId="0"/>
      <p:bldP spid="24609" grpId="0" animBg="1"/>
      <p:bldP spid="24610" grpId="0"/>
      <p:bldP spid="24611" grpId="0"/>
      <p:bldP spid="246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and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88773"/>
              </p:ext>
            </p:extLst>
          </p:nvPr>
        </p:nvGraphicFramePr>
        <p:xfrm>
          <a:off x="841974" y="1163808"/>
          <a:ext cx="7332662" cy="432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7340600" imgH="4330700" progId="Visio.Drawing.11">
                  <p:embed/>
                </p:oleObj>
              </mc:Choice>
              <mc:Fallback>
                <p:oleObj name="Visio" r:id="rId3" imgW="7340600" imgH="43307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974" y="1163808"/>
                        <a:ext cx="7332662" cy="432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508141"/>
            <a:ext cx="9144000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500" spc="-100" dirty="0">
                <a:cs typeface="Tahoma"/>
              </a:rPr>
              <a:t>Application Programming Interface (API), Application Binary Interface (ABI), and Instruction Set Architecture (ISA). </a:t>
            </a:r>
            <a:endParaRPr lang="en-US" sz="1500" spc="-100" dirty="0" smtClean="0">
              <a:cs typeface="Tahoma"/>
            </a:endParaRPr>
          </a:p>
          <a:p>
            <a:r>
              <a:rPr lang="en-US" sz="1500" spc="-100" dirty="0" smtClean="0">
                <a:cs typeface="Tahoma"/>
              </a:rPr>
              <a:t>An </a:t>
            </a:r>
            <a:r>
              <a:rPr lang="en-US" sz="1500" spc="-100" dirty="0">
                <a:cs typeface="Tahoma"/>
              </a:rPr>
              <a:t>application uses library functions (A1), makes system calls (A2), and executes machine instructions (A3) </a:t>
            </a:r>
            <a:endParaRPr lang="en-US" sz="1500" spc="-100" dirty="0"/>
          </a:p>
        </p:txBody>
      </p:sp>
    </p:spTree>
    <p:extLst>
      <p:ext uri="{BB962C8B-B14F-4D97-AF65-F5344CB8AC3E}">
        <p14:creationId xmlns:p14="http://schemas.microsoft.com/office/powerpoint/2010/main" val="27224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37"/>
          <p:cNvSpPr>
            <a:spLocks noChangeArrowheads="1"/>
          </p:cNvSpPr>
          <p:nvPr/>
        </p:nvSpPr>
        <p:spPr bwMode="auto">
          <a:xfrm>
            <a:off x="4173538" y="244475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FF00">
              <a:alpha val="74901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4" name="Rounded Rectangle 66"/>
          <p:cNvSpPr>
            <a:spLocks noChangeArrowheads="1"/>
          </p:cNvSpPr>
          <p:nvPr/>
        </p:nvSpPr>
        <p:spPr bwMode="auto">
          <a:xfrm>
            <a:off x="3784600" y="243840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6600">
              <a:alpha val="63136"/>
            </a:srgb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533400" y="1905000"/>
            <a:ext cx="1828800" cy="304800"/>
          </a:xfrm>
          <a:prstGeom prst="rect">
            <a:avLst/>
          </a:prstGeom>
          <a:solidFill>
            <a:srgbClr val="00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DM$, 8-Entry, 4B blocks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65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9DE06D-AAB6-4982-ACB2-E503F398AC2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7655" name="Freeform 210"/>
          <p:cNvSpPr>
            <a:spLocks/>
          </p:cNvSpPr>
          <p:nvPr/>
        </p:nvSpPr>
        <p:spPr bwMode="auto">
          <a:xfrm>
            <a:off x="6172200" y="1905000"/>
            <a:ext cx="1684338" cy="3352800"/>
          </a:xfrm>
          <a:custGeom>
            <a:avLst/>
            <a:gdLst>
              <a:gd name="T0" fmla="*/ 2147483647 w 987"/>
              <a:gd name="T1" fmla="*/ 2147483647 h 995"/>
              <a:gd name="T2" fmla="*/ 2147483647 w 987"/>
              <a:gd name="T3" fmla="*/ 0 h 995"/>
              <a:gd name="T4" fmla="*/ 0 w 987"/>
              <a:gd name="T5" fmla="*/ 0 h 995"/>
              <a:gd name="T6" fmla="*/ 0 w 987"/>
              <a:gd name="T7" fmla="*/ 2147483647 h 995"/>
              <a:gd name="T8" fmla="*/ 2147483647 w 987"/>
              <a:gd name="T9" fmla="*/ 2147483647 h 995"/>
              <a:gd name="T10" fmla="*/ 2147483647 w 987"/>
              <a:gd name="T11" fmla="*/ 2147483647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7"/>
              <a:gd name="T19" fmla="*/ 0 h 995"/>
              <a:gd name="T20" fmla="*/ 987 w 987"/>
              <a:gd name="T21" fmla="*/ 995 h 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7" h="995">
                <a:moveTo>
                  <a:pt x="987" y="993"/>
                </a:moveTo>
                <a:lnTo>
                  <a:pt x="987" y="0"/>
                </a:lnTo>
                <a:lnTo>
                  <a:pt x="0" y="0"/>
                </a:lnTo>
                <a:lnTo>
                  <a:pt x="0" y="995"/>
                </a:lnTo>
                <a:lnTo>
                  <a:pt x="987" y="9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Rectangle 212"/>
          <p:cNvSpPr>
            <a:spLocks noChangeArrowheads="1"/>
          </p:cNvSpPr>
          <p:nvPr/>
        </p:nvSpPr>
        <p:spPr bwMode="auto">
          <a:xfrm>
            <a:off x="6518275" y="1644650"/>
            <a:ext cx="10483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Main Memory </a:t>
            </a:r>
            <a:endParaRPr lang="en-US" altLang="zh-TW" sz="1200" b="1"/>
          </a:p>
        </p:txBody>
      </p:sp>
      <p:sp>
        <p:nvSpPr>
          <p:cNvPr id="27657" name="Text Box 230"/>
          <p:cNvSpPr txBox="1">
            <a:spLocks noChangeArrowheads="1"/>
          </p:cNvSpPr>
          <p:nvPr/>
        </p:nvSpPr>
        <p:spPr bwMode="auto">
          <a:xfrm>
            <a:off x="152400" y="1630512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$1, 24($0)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$2, 28($0)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$3, 60($0)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$4, 188($0)</a:t>
            </a:r>
            <a:endParaRPr kumimoji="1" lang="en-US" sz="1600" dirty="0">
              <a:latin typeface="Consolas" panose="020B0609020204030204" pitchFamily="49" charset="0"/>
            </a:endParaRPr>
          </a:p>
        </p:txBody>
      </p:sp>
      <p:sp>
        <p:nvSpPr>
          <p:cNvPr id="27658" name="TextBox 67"/>
          <p:cNvSpPr txBox="1">
            <a:spLocks noChangeArrowheads="1"/>
          </p:cNvSpPr>
          <p:nvPr/>
        </p:nvSpPr>
        <p:spPr bwMode="auto">
          <a:xfrm>
            <a:off x="7924800" y="21336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24</a:t>
            </a:r>
          </a:p>
        </p:txBody>
      </p:sp>
      <p:sp>
        <p:nvSpPr>
          <p:cNvPr id="27659" name="Rectangle 212"/>
          <p:cNvSpPr>
            <a:spLocks noChangeArrowheads="1"/>
          </p:cNvSpPr>
          <p:nvPr/>
        </p:nvSpPr>
        <p:spPr bwMode="auto">
          <a:xfrm>
            <a:off x="7848600" y="16510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Address</a:t>
            </a:r>
            <a:endParaRPr lang="en-US" altLang="zh-TW" sz="1200" b="1"/>
          </a:p>
        </p:txBody>
      </p:sp>
      <p:sp>
        <p:nvSpPr>
          <p:cNvPr id="27660" name="TextBox 69"/>
          <p:cNvSpPr txBox="1">
            <a:spLocks noChangeArrowheads="1"/>
          </p:cNvSpPr>
          <p:nvPr/>
        </p:nvSpPr>
        <p:spPr bwMode="auto">
          <a:xfrm>
            <a:off x="7924800" y="28162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28</a:t>
            </a:r>
          </a:p>
        </p:txBody>
      </p:sp>
      <p:sp>
        <p:nvSpPr>
          <p:cNvPr id="27661" name="TextBox 70"/>
          <p:cNvSpPr txBox="1">
            <a:spLocks noChangeArrowheads="1"/>
          </p:cNvSpPr>
          <p:nvPr/>
        </p:nvSpPr>
        <p:spPr bwMode="auto">
          <a:xfrm>
            <a:off x="7924800" y="36544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60</a:t>
            </a:r>
          </a:p>
        </p:txBody>
      </p:sp>
      <p:sp>
        <p:nvSpPr>
          <p:cNvPr id="27662" name="TextBox 71"/>
          <p:cNvSpPr txBox="1">
            <a:spLocks noChangeArrowheads="1"/>
          </p:cNvSpPr>
          <p:nvPr/>
        </p:nvSpPr>
        <p:spPr bwMode="auto">
          <a:xfrm>
            <a:off x="7924800" y="4343400"/>
            <a:ext cx="477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188</a:t>
            </a:r>
          </a:p>
        </p:txBody>
      </p:sp>
      <p:grpSp>
        <p:nvGrpSpPr>
          <p:cNvPr id="27663" name="Group 56"/>
          <p:cNvGrpSpPr>
            <a:grpSpLocks/>
          </p:cNvGrpSpPr>
          <p:nvPr/>
        </p:nvGrpSpPr>
        <p:grpSpPr bwMode="auto">
          <a:xfrm>
            <a:off x="2133600" y="3854450"/>
            <a:ext cx="2743200" cy="2393950"/>
            <a:chOff x="2133600" y="3853934"/>
            <a:chExt cx="2743200" cy="2394466"/>
          </a:xfrm>
        </p:grpSpPr>
        <p:sp>
          <p:nvSpPr>
            <p:cNvPr id="27691" name="Rectangle 212"/>
            <p:cNvSpPr>
              <a:spLocks noChangeArrowheads="1"/>
            </p:cNvSpPr>
            <p:nvPr/>
          </p:nvSpPr>
          <p:spPr bwMode="auto">
            <a:xfrm>
              <a:off x="3429000" y="6063734"/>
              <a:ext cx="8864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  <a:latin typeface="Arial" pitchFamily="34" charset="0"/>
                </a:rPr>
                <a:t>Cache (32B)</a:t>
              </a:r>
              <a:endParaRPr lang="en-US" altLang="zh-TW" sz="1200" b="1">
                <a:latin typeface="Arial" pitchFamily="34" charset="0"/>
              </a:endParaRPr>
            </a:p>
          </p:txBody>
        </p:sp>
        <p:sp>
          <p:nvSpPr>
            <p:cNvPr id="27692" name="Rectangle 73"/>
            <p:cNvSpPr>
              <a:spLocks noChangeArrowheads="1"/>
            </p:cNvSpPr>
            <p:nvPr/>
          </p:nvSpPr>
          <p:spPr bwMode="auto">
            <a:xfrm>
              <a:off x="2743200" y="4126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693" name="Rectangle 74"/>
            <p:cNvSpPr>
              <a:spLocks noChangeArrowheads="1"/>
            </p:cNvSpPr>
            <p:nvPr/>
          </p:nvSpPr>
          <p:spPr bwMode="auto">
            <a:xfrm>
              <a:off x="2743200" y="4355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694" name="Rectangle 75"/>
            <p:cNvSpPr>
              <a:spLocks noChangeArrowheads="1"/>
            </p:cNvSpPr>
            <p:nvPr/>
          </p:nvSpPr>
          <p:spPr bwMode="auto">
            <a:xfrm>
              <a:off x="2743200" y="4583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695" name="Rectangle 76"/>
            <p:cNvSpPr>
              <a:spLocks noChangeArrowheads="1"/>
            </p:cNvSpPr>
            <p:nvPr/>
          </p:nvSpPr>
          <p:spPr bwMode="auto">
            <a:xfrm>
              <a:off x="2743200" y="48122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696" name="Rectangle 77"/>
            <p:cNvSpPr>
              <a:spLocks noChangeArrowheads="1"/>
            </p:cNvSpPr>
            <p:nvPr/>
          </p:nvSpPr>
          <p:spPr bwMode="auto">
            <a:xfrm>
              <a:off x="2743200" y="50408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697" name="Rectangle 78"/>
            <p:cNvSpPr>
              <a:spLocks noChangeArrowheads="1"/>
            </p:cNvSpPr>
            <p:nvPr/>
          </p:nvSpPr>
          <p:spPr bwMode="auto">
            <a:xfrm>
              <a:off x="2743200" y="5269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698" name="Rectangle 79"/>
            <p:cNvSpPr>
              <a:spLocks noChangeArrowheads="1"/>
            </p:cNvSpPr>
            <p:nvPr/>
          </p:nvSpPr>
          <p:spPr bwMode="auto">
            <a:xfrm>
              <a:off x="2743200" y="5498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699" name="Rectangle 80"/>
            <p:cNvSpPr>
              <a:spLocks noChangeArrowheads="1"/>
            </p:cNvSpPr>
            <p:nvPr/>
          </p:nvSpPr>
          <p:spPr bwMode="auto">
            <a:xfrm>
              <a:off x="2743200" y="5726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7700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20900" y="50350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1" name="Straight Connector 86"/>
            <p:cNvCxnSpPr>
              <a:cxnSpLocks noChangeShapeType="1"/>
            </p:cNvCxnSpPr>
            <p:nvPr/>
          </p:nvCxnSpPr>
          <p:spPr bwMode="auto">
            <a:xfrm rot="5400000">
              <a:off x="2679700" y="50477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02" name="Rectangle 212"/>
            <p:cNvSpPr>
              <a:spLocks noChangeArrowheads="1"/>
            </p:cNvSpPr>
            <p:nvPr/>
          </p:nvSpPr>
          <p:spPr bwMode="auto">
            <a:xfrm>
              <a:off x="2687773" y="3853934"/>
              <a:ext cx="365806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Valid</a:t>
              </a:r>
              <a:endParaRPr lang="en-US" altLang="zh-TW" sz="1200" b="1"/>
            </a:p>
          </p:txBody>
        </p:sp>
        <p:sp>
          <p:nvSpPr>
            <p:cNvPr id="27703" name="Rectangle 212"/>
            <p:cNvSpPr>
              <a:spLocks noChangeArrowheads="1"/>
            </p:cNvSpPr>
            <p:nvPr/>
          </p:nvSpPr>
          <p:spPr bwMode="auto">
            <a:xfrm>
              <a:off x="3144973" y="3853934"/>
              <a:ext cx="2627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Tag</a:t>
              </a:r>
              <a:endParaRPr lang="en-US" altLang="zh-TW" sz="1200" b="1"/>
            </a:p>
          </p:txBody>
        </p:sp>
        <p:sp>
          <p:nvSpPr>
            <p:cNvPr id="27704" name="Rectangle 212"/>
            <p:cNvSpPr>
              <a:spLocks noChangeArrowheads="1"/>
            </p:cNvSpPr>
            <p:nvPr/>
          </p:nvSpPr>
          <p:spPr bwMode="auto">
            <a:xfrm>
              <a:off x="4038600" y="3853934"/>
              <a:ext cx="349455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Data</a:t>
              </a:r>
              <a:endParaRPr lang="en-US" altLang="zh-TW" sz="1200" b="1"/>
            </a:p>
          </p:txBody>
        </p:sp>
        <p:sp>
          <p:nvSpPr>
            <p:cNvPr id="27705" name="Rectangle 212"/>
            <p:cNvSpPr>
              <a:spLocks noChangeArrowheads="1"/>
            </p:cNvSpPr>
            <p:nvPr/>
          </p:nvSpPr>
          <p:spPr bwMode="auto">
            <a:xfrm>
              <a:off x="2133600" y="3853934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Index</a:t>
              </a:r>
              <a:endParaRPr lang="en-US" altLang="zh-TW" sz="1200" b="1" dirty="0"/>
            </a:p>
          </p:txBody>
        </p:sp>
        <p:sp>
          <p:nvSpPr>
            <p:cNvPr id="27706" name="Text Box 43"/>
            <p:cNvSpPr txBox="1">
              <a:spLocks noChangeArrowheads="1"/>
            </p:cNvSpPr>
            <p:nvPr/>
          </p:nvSpPr>
          <p:spPr bwMode="auto">
            <a:xfrm>
              <a:off x="2286000" y="4082534"/>
              <a:ext cx="268022" cy="19759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0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1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2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3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4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5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6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7</a:t>
              </a:r>
            </a:p>
          </p:txBody>
        </p:sp>
      </p:grpSp>
      <p:sp>
        <p:nvSpPr>
          <p:cNvPr id="27664" name="Rectangle 92"/>
          <p:cNvSpPr>
            <a:spLocks noChangeArrowheads="1"/>
          </p:cNvSpPr>
          <p:nvPr/>
        </p:nvSpPr>
        <p:spPr bwMode="auto">
          <a:xfrm>
            <a:off x="6172200" y="2133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a</a:t>
            </a:r>
          </a:p>
        </p:txBody>
      </p:sp>
      <p:sp>
        <p:nvSpPr>
          <p:cNvPr id="27665" name="Rectangle 93"/>
          <p:cNvSpPr>
            <a:spLocks noChangeArrowheads="1"/>
          </p:cNvSpPr>
          <p:nvPr/>
        </p:nvSpPr>
        <p:spPr bwMode="auto">
          <a:xfrm>
            <a:off x="6172200" y="28448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b</a:t>
            </a:r>
          </a:p>
        </p:txBody>
      </p:sp>
      <p:sp>
        <p:nvSpPr>
          <p:cNvPr id="27666" name="Rectangle 94"/>
          <p:cNvSpPr>
            <a:spLocks noChangeArrowheads="1"/>
          </p:cNvSpPr>
          <p:nvPr/>
        </p:nvSpPr>
        <p:spPr bwMode="auto">
          <a:xfrm>
            <a:off x="6172200" y="3657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c</a:t>
            </a:r>
          </a:p>
        </p:txBody>
      </p:sp>
      <p:sp>
        <p:nvSpPr>
          <p:cNvPr id="27667" name="Rectangle 95"/>
          <p:cNvSpPr>
            <a:spLocks noChangeArrowheads="1"/>
          </p:cNvSpPr>
          <p:nvPr/>
        </p:nvSpPr>
        <p:spPr bwMode="auto">
          <a:xfrm>
            <a:off x="6172200" y="43434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d</a:t>
            </a:r>
          </a:p>
        </p:txBody>
      </p:sp>
      <p:sp>
        <p:nvSpPr>
          <p:cNvPr id="25621" name="Text Box 68"/>
          <p:cNvSpPr txBox="1">
            <a:spLocks noChangeArrowheads="1"/>
          </p:cNvSpPr>
          <p:nvPr/>
        </p:nvSpPr>
        <p:spPr bwMode="auto">
          <a:xfrm>
            <a:off x="3124200" y="24384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C00000"/>
                </a:solidFill>
                <a:latin typeface="Times New Roman" pitchFamily="18" charset="0"/>
              </a:rPr>
              <a:t>#28 is 0001 1100</a:t>
            </a:r>
          </a:p>
        </p:txBody>
      </p:sp>
      <p:sp>
        <p:nvSpPr>
          <p:cNvPr id="25622" name="Text Box 24"/>
          <p:cNvSpPr txBox="1">
            <a:spLocks noChangeArrowheads="1"/>
          </p:cNvSpPr>
          <p:nvPr/>
        </p:nvSpPr>
        <p:spPr bwMode="auto">
          <a:xfrm>
            <a:off x="1600200" y="5486400"/>
            <a:ext cx="65594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/>
              <a:t>Index</a:t>
            </a:r>
          </a:p>
        </p:txBody>
      </p: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 rot="10800000">
            <a:off x="1635125" y="5867400"/>
            <a:ext cx="6731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 type="stealth" w="med" len="lg"/>
            <a:tailEnd/>
          </a:ln>
        </p:spPr>
      </p:cxnSp>
      <p:sp>
        <p:nvSpPr>
          <p:cNvPr id="27671" name="Text Box 43"/>
          <p:cNvSpPr txBox="1">
            <a:spLocks noChangeArrowheads="1"/>
          </p:cNvSpPr>
          <p:nvPr/>
        </p:nvSpPr>
        <p:spPr bwMode="auto">
          <a:xfrm>
            <a:off x="275431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7672" name="Text Box 43"/>
          <p:cNvSpPr txBox="1">
            <a:spLocks noChangeArrowheads="1"/>
          </p:cNvSpPr>
          <p:nvPr/>
        </p:nvSpPr>
        <p:spPr bwMode="auto">
          <a:xfrm>
            <a:off x="275431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7673" name="Text Box 43"/>
          <p:cNvSpPr txBox="1">
            <a:spLocks noChangeArrowheads="1"/>
          </p:cNvSpPr>
          <p:nvPr/>
        </p:nvSpPr>
        <p:spPr bwMode="auto">
          <a:xfrm>
            <a:off x="275590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7674" name="Text Box 43"/>
          <p:cNvSpPr txBox="1">
            <a:spLocks noChangeArrowheads="1"/>
          </p:cNvSpPr>
          <p:nvPr/>
        </p:nvSpPr>
        <p:spPr bwMode="auto">
          <a:xfrm>
            <a:off x="275748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7675" name="Text Box 43"/>
          <p:cNvSpPr txBox="1">
            <a:spLocks noChangeArrowheads="1"/>
          </p:cNvSpPr>
          <p:nvPr/>
        </p:nvSpPr>
        <p:spPr bwMode="auto">
          <a:xfrm>
            <a:off x="275907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7676" name="Text Box 43"/>
          <p:cNvSpPr txBox="1">
            <a:spLocks noChangeArrowheads="1"/>
          </p:cNvSpPr>
          <p:nvPr/>
        </p:nvSpPr>
        <p:spPr bwMode="auto">
          <a:xfrm>
            <a:off x="2746375" y="52609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5630" name="Text Box 43"/>
          <p:cNvSpPr txBox="1">
            <a:spLocks noChangeArrowheads="1"/>
          </p:cNvSpPr>
          <p:nvPr/>
        </p:nvSpPr>
        <p:spPr bwMode="auto">
          <a:xfrm>
            <a:off x="2743200" y="5715000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7678" name="Rectangle 79"/>
          <p:cNvSpPr>
            <a:spLocks noChangeArrowheads="1"/>
          </p:cNvSpPr>
          <p:nvPr/>
        </p:nvSpPr>
        <p:spPr bwMode="auto">
          <a:xfrm>
            <a:off x="4114800" y="5468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7679" name="Rectangle 79"/>
          <p:cNvSpPr>
            <a:spLocks noChangeArrowheads="1"/>
          </p:cNvSpPr>
          <p:nvPr/>
        </p:nvSpPr>
        <p:spPr bwMode="auto">
          <a:xfrm>
            <a:off x="3162300" y="5481638"/>
            <a:ext cx="341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27680" name="Text Box 43"/>
          <p:cNvSpPr txBox="1">
            <a:spLocks noChangeArrowheads="1"/>
          </p:cNvSpPr>
          <p:nvPr/>
        </p:nvSpPr>
        <p:spPr bwMode="auto">
          <a:xfrm>
            <a:off x="2743200" y="5418138"/>
            <a:ext cx="29845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27681" name="Elbow Connector 103"/>
          <p:cNvCxnSpPr>
            <a:cxnSpLocks noChangeShapeType="1"/>
          </p:cNvCxnSpPr>
          <p:nvPr/>
        </p:nvCxnSpPr>
        <p:spPr bwMode="auto">
          <a:xfrm rot="5400000">
            <a:off x="-76199" y="4495800"/>
            <a:ext cx="2590800" cy="3175"/>
          </a:xfrm>
          <a:prstGeom prst="bentConnector3">
            <a:avLst>
              <a:gd name="adj1" fmla="val 50000"/>
            </a:avLst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25635" name="Line 76"/>
          <p:cNvSpPr>
            <a:spLocks noChangeShapeType="1"/>
          </p:cNvSpPr>
          <p:nvPr/>
        </p:nvSpPr>
        <p:spPr bwMode="auto">
          <a:xfrm flipH="1">
            <a:off x="4648200" y="3048000"/>
            <a:ext cx="21336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Rectangle 79"/>
          <p:cNvSpPr>
            <a:spLocks noChangeArrowheads="1"/>
          </p:cNvSpPr>
          <p:nvPr/>
        </p:nvSpPr>
        <p:spPr bwMode="auto">
          <a:xfrm>
            <a:off x="4114800" y="5715000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25637" name="Rectangle 79"/>
          <p:cNvSpPr>
            <a:spLocks noChangeArrowheads="1"/>
          </p:cNvSpPr>
          <p:nvPr/>
        </p:nvSpPr>
        <p:spPr bwMode="auto">
          <a:xfrm>
            <a:off x="3176588" y="5727700"/>
            <a:ext cx="341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25638" name="Text Box 43"/>
          <p:cNvSpPr txBox="1">
            <a:spLocks noChangeArrowheads="1"/>
          </p:cNvSpPr>
          <p:nvPr/>
        </p:nvSpPr>
        <p:spPr bwMode="auto">
          <a:xfrm>
            <a:off x="2743200" y="5649383"/>
            <a:ext cx="298450" cy="32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4876800" y="3429000"/>
            <a:ext cx="685800" cy="2438400"/>
            <a:chOff x="914400" y="3302000"/>
            <a:chExt cx="685800" cy="1600200"/>
          </a:xfrm>
        </p:grpSpPr>
        <p:cxnSp>
          <p:nvCxnSpPr>
            <p:cNvPr id="27689" name="Straight Connector 101"/>
            <p:cNvCxnSpPr>
              <a:cxnSpLocks noChangeShapeType="1"/>
            </p:cNvCxnSpPr>
            <p:nvPr/>
          </p:nvCxnSpPr>
          <p:spPr bwMode="auto">
            <a:xfrm>
              <a:off x="914400" y="4876800"/>
              <a:ext cx="685800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0" name="Straight Connector 102"/>
            <p:cNvCxnSpPr>
              <a:cxnSpLocks noChangeShapeType="1"/>
            </p:cNvCxnSpPr>
            <p:nvPr/>
          </p:nvCxnSpPr>
          <p:spPr bwMode="auto">
            <a:xfrm rot="5400000">
              <a:off x="800100" y="4102100"/>
              <a:ext cx="1600200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 type="stealth" w="med" len="med"/>
              <a:tailEnd/>
            </a:ln>
          </p:spPr>
        </p:cxnSp>
      </p:grp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1600200" y="60198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Cache miss!</a:t>
            </a:r>
          </a:p>
        </p:txBody>
      </p:sp>
      <p:sp>
        <p:nvSpPr>
          <p:cNvPr id="60" name="Rectangle 212"/>
          <p:cNvSpPr>
            <a:spLocks noChangeArrowheads="1"/>
          </p:cNvSpPr>
          <p:nvPr/>
        </p:nvSpPr>
        <p:spPr bwMode="auto">
          <a:xfrm>
            <a:off x="5029200" y="3124200"/>
            <a:ext cx="1066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0000"/>
                </a:solidFill>
              </a:rPr>
              <a:t>To CPU (</a:t>
            </a:r>
            <a:r>
              <a:rPr lang="en-US" altLang="zh-TW" sz="1600" b="1" dirty="0">
                <a:solidFill>
                  <a:srgbClr val="C00000"/>
                </a:solidFill>
              </a:rPr>
              <a:t>b</a:t>
            </a:r>
            <a:r>
              <a:rPr lang="en-US" altLang="zh-TW" sz="1600" b="1" dirty="0">
                <a:solidFill>
                  <a:srgbClr val="000000"/>
                </a:solidFill>
              </a:rPr>
              <a:t>)</a:t>
            </a:r>
            <a:endParaRPr lang="en-US" altLang="zh-TW" sz="16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5604" grpId="0" animBg="1"/>
      <p:bldP spid="25621" grpId="0"/>
      <p:bldP spid="25622" grpId="0"/>
      <p:bldP spid="25630" grpId="0"/>
      <p:bldP spid="25635" grpId="0" animBg="1"/>
      <p:bldP spid="25636" grpId="0"/>
      <p:bldP spid="25637" grpId="0"/>
      <p:bldP spid="25638" grpId="0"/>
      <p:bldP spid="59" grpId="0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37"/>
          <p:cNvSpPr>
            <a:spLocks noChangeArrowheads="1"/>
          </p:cNvSpPr>
          <p:nvPr/>
        </p:nvSpPr>
        <p:spPr bwMode="auto">
          <a:xfrm>
            <a:off x="4173538" y="244475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FF00">
              <a:alpha val="74901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6" name="Rounded Rectangle 66"/>
          <p:cNvSpPr>
            <a:spLocks noChangeArrowheads="1"/>
          </p:cNvSpPr>
          <p:nvPr/>
        </p:nvSpPr>
        <p:spPr bwMode="auto">
          <a:xfrm>
            <a:off x="3784600" y="243840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6600">
              <a:alpha val="63136"/>
            </a:srgb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533400" y="2197100"/>
            <a:ext cx="1828800" cy="304800"/>
          </a:xfrm>
          <a:prstGeom prst="rect">
            <a:avLst/>
          </a:prstGeom>
          <a:solidFill>
            <a:srgbClr val="00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DM$, 8-Entry, 4B blocks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7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5EE08-D231-4D0A-826D-D1233EBE40F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8679" name="Freeform 210"/>
          <p:cNvSpPr>
            <a:spLocks/>
          </p:cNvSpPr>
          <p:nvPr/>
        </p:nvSpPr>
        <p:spPr bwMode="auto">
          <a:xfrm>
            <a:off x="6172200" y="1905000"/>
            <a:ext cx="1684338" cy="3352800"/>
          </a:xfrm>
          <a:custGeom>
            <a:avLst/>
            <a:gdLst>
              <a:gd name="T0" fmla="*/ 2147483647 w 987"/>
              <a:gd name="T1" fmla="*/ 2147483647 h 995"/>
              <a:gd name="T2" fmla="*/ 2147483647 w 987"/>
              <a:gd name="T3" fmla="*/ 0 h 995"/>
              <a:gd name="T4" fmla="*/ 0 w 987"/>
              <a:gd name="T5" fmla="*/ 0 h 995"/>
              <a:gd name="T6" fmla="*/ 0 w 987"/>
              <a:gd name="T7" fmla="*/ 2147483647 h 995"/>
              <a:gd name="T8" fmla="*/ 2147483647 w 987"/>
              <a:gd name="T9" fmla="*/ 2147483647 h 995"/>
              <a:gd name="T10" fmla="*/ 2147483647 w 987"/>
              <a:gd name="T11" fmla="*/ 2147483647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7"/>
              <a:gd name="T19" fmla="*/ 0 h 995"/>
              <a:gd name="T20" fmla="*/ 987 w 987"/>
              <a:gd name="T21" fmla="*/ 995 h 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7" h="995">
                <a:moveTo>
                  <a:pt x="987" y="993"/>
                </a:moveTo>
                <a:lnTo>
                  <a:pt x="987" y="0"/>
                </a:lnTo>
                <a:lnTo>
                  <a:pt x="0" y="0"/>
                </a:lnTo>
                <a:lnTo>
                  <a:pt x="0" y="995"/>
                </a:lnTo>
                <a:lnTo>
                  <a:pt x="987" y="9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Rectangle 212"/>
          <p:cNvSpPr>
            <a:spLocks noChangeArrowheads="1"/>
          </p:cNvSpPr>
          <p:nvPr/>
        </p:nvSpPr>
        <p:spPr bwMode="auto">
          <a:xfrm>
            <a:off x="6518275" y="1644650"/>
            <a:ext cx="10483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Main Memory </a:t>
            </a:r>
            <a:endParaRPr lang="en-US" altLang="zh-TW" sz="1200" b="1" dirty="0"/>
          </a:p>
        </p:txBody>
      </p:sp>
      <p:sp>
        <p:nvSpPr>
          <p:cNvPr id="28681" name="Text Box 230"/>
          <p:cNvSpPr txBox="1">
            <a:spLocks noChangeArrowheads="1"/>
          </p:cNvSpPr>
          <p:nvPr/>
        </p:nvSpPr>
        <p:spPr bwMode="auto">
          <a:xfrm>
            <a:off x="152400" y="1676400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$1, 24($0)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$2, 28($0)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$3, 60($0)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$4, 188($0)</a:t>
            </a:r>
            <a:endParaRPr kumimoji="1" lang="en-US" sz="1600" dirty="0">
              <a:latin typeface="Consolas" panose="020B0609020204030204" pitchFamily="49" charset="0"/>
            </a:endParaRPr>
          </a:p>
        </p:txBody>
      </p:sp>
      <p:sp>
        <p:nvSpPr>
          <p:cNvPr id="28682" name="TextBox 67"/>
          <p:cNvSpPr txBox="1">
            <a:spLocks noChangeArrowheads="1"/>
          </p:cNvSpPr>
          <p:nvPr/>
        </p:nvSpPr>
        <p:spPr bwMode="auto">
          <a:xfrm>
            <a:off x="7924800" y="21336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24</a:t>
            </a:r>
          </a:p>
        </p:txBody>
      </p:sp>
      <p:sp>
        <p:nvSpPr>
          <p:cNvPr id="28683" name="Rectangle 212"/>
          <p:cNvSpPr>
            <a:spLocks noChangeArrowheads="1"/>
          </p:cNvSpPr>
          <p:nvPr/>
        </p:nvSpPr>
        <p:spPr bwMode="auto">
          <a:xfrm>
            <a:off x="7848600" y="16510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Address</a:t>
            </a:r>
            <a:endParaRPr lang="en-US" altLang="zh-TW" sz="1200" b="1"/>
          </a:p>
        </p:txBody>
      </p:sp>
      <p:sp>
        <p:nvSpPr>
          <p:cNvPr id="28684" name="TextBox 69"/>
          <p:cNvSpPr txBox="1">
            <a:spLocks noChangeArrowheads="1"/>
          </p:cNvSpPr>
          <p:nvPr/>
        </p:nvSpPr>
        <p:spPr bwMode="auto">
          <a:xfrm>
            <a:off x="7924800" y="28162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28</a:t>
            </a:r>
          </a:p>
        </p:txBody>
      </p:sp>
      <p:sp>
        <p:nvSpPr>
          <p:cNvPr id="28685" name="TextBox 70"/>
          <p:cNvSpPr txBox="1">
            <a:spLocks noChangeArrowheads="1"/>
          </p:cNvSpPr>
          <p:nvPr/>
        </p:nvSpPr>
        <p:spPr bwMode="auto">
          <a:xfrm>
            <a:off x="7924800" y="36544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60</a:t>
            </a:r>
          </a:p>
        </p:txBody>
      </p:sp>
      <p:sp>
        <p:nvSpPr>
          <p:cNvPr id="28686" name="TextBox 71"/>
          <p:cNvSpPr txBox="1">
            <a:spLocks noChangeArrowheads="1"/>
          </p:cNvSpPr>
          <p:nvPr/>
        </p:nvSpPr>
        <p:spPr bwMode="auto">
          <a:xfrm>
            <a:off x="7924800" y="4343400"/>
            <a:ext cx="477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188</a:t>
            </a:r>
          </a:p>
        </p:txBody>
      </p:sp>
      <p:grpSp>
        <p:nvGrpSpPr>
          <p:cNvPr id="28687" name="Group 56"/>
          <p:cNvGrpSpPr>
            <a:grpSpLocks/>
          </p:cNvGrpSpPr>
          <p:nvPr/>
        </p:nvGrpSpPr>
        <p:grpSpPr bwMode="auto">
          <a:xfrm>
            <a:off x="2133600" y="3854450"/>
            <a:ext cx="2743200" cy="2393950"/>
            <a:chOff x="2133600" y="3853934"/>
            <a:chExt cx="2743200" cy="2394466"/>
          </a:xfrm>
        </p:grpSpPr>
        <p:sp>
          <p:nvSpPr>
            <p:cNvPr id="28709" name="Rectangle 212"/>
            <p:cNvSpPr>
              <a:spLocks noChangeArrowheads="1"/>
            </p:cNvSpPr>
            <p:nvPr/>
          </p:nvSpPr>
          <p:spPr bwMode="auto">
            <a:xfrm>
              <a:off x="3429000" y="6063734"/>
              <a:ext cx="8864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Cache (32B)</a:t>
              </a:r>
              <a:endParaRPr lang="en-US" altLang="zh-TW" sz="1200" b="1" dirty="0"/>
            </a:p>
          </p:txBody>
        </p:sp>
        <p:sp>
          <p:nvSpPr>
            <p:cNvPr id="28710" name="Rectangle 73"/>
            <p:cNvSpPr>
              <a:spLocks noChangeArrowheads="1"/>
            </p:cNvSpPr>
            <p:nvPr/>
          </p:nvSpPr>
          <p:spPr bwMode="auto">
            <a:xfrm>
              <a:off x="2743200" y="4126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1" name="Rectangle 74"/>
            <p:cNvSpPr>
              <a:spLocks noChangeArrowheads="1"/>
            </p:cNvSpPr>
            <p:nvPr/>
          </p:nvSpPr>
          <p:spPr bwMode="auto">
            <a:xfrm>
              <a:off x="2743200" y="4355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2" name="Rectangle 75"/>
            <p:cNvSpPr>
              <a:spLocks noChangeArrowheads="1"/>
            </p:cNvSpPr>
            <p:nvPr/>
          </p:nvSpPr>
          <p:spPr bwMode="auto">
            <a:xfrm>
              <a:off x="2743200" y="4583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3" name="Rectangle 76"/>
            <p:cNvSpPr>
              <a:spLocks noChangeArrowheads="1"/>
            </p:cNvSpPr>
            <p:nvPr/>
          </p:nvSpPr>
          <p:spPr bwMode="auto">
            <a:xfrm>
              <a:off x="2743200" y="48122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4" name="Rectangle 77"/>
            <p:cNvSpPr>
              <a:spLocks noChangeArrowheads="1"/>
            </p:cNvSpPr>
            <p:nvPr/>
          </p:nvSpPr>
          <p:spPr bwMode="auto">
            <a:xfrm>
              <a:off x="2743200" y="50408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5" name="Rectangle 78"/>
            <p:cNvSpPr>
              <a:spLocks noChangeArrowheads="1"/>
            </p:cNvSpPr>
            <p:nvPr/>
          </p:nvSpPr>
          <p:spPr bwMode="auto">
            <a:xfrm>
              <a:off x="2743200" y="5269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6" name="Rectangle 79"/>
            <p:cNvSpPr>
              <a:spLocks noChangeArrowheads="1"/>
            </p:cNvSpPr>
            <p:nvPr/>
          </p:nvSpPr>
          <p:spPr bwMode="auto">
            <a:xfrm>
              <a:off x="2743200" y="5498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7" name="Rectangle 80"/>
            <p:cNvSpPr>
              <a:spLocks noChangeArrowheads="1"/>
            </p:cNvSpPr>
            <p:nvPr/>
          </p:nvSpPr>
          <p:spPr bwMode="auto">
            <a:xfrm>
              <a:off x="2743200" y="5726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8718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20900" y="50350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19" name="Straight Connector 86"/>
            <p:cNvCxnSpPr>
              <a:cxnSpLocks noChangeShapeType="1"/>
            </p:cNvCxnSpPr>
            <p:nvPr/>
          </p:nvCxnSpPr>
          <p:spPr bwMode="auto">
            <a:xfrm rot="5400000">
              <a:off x="2679700" y="50477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20" name="Rectangle 212"/>
            <p:cNvSpPr>
              <a:spLocks noChangeArrowheads="1"/>
            </p:cNvSpPr>
            <p:nvPr/>
          </p:nvSpPr>
          <p:spPr bwMode="auto">
            <a:xfrm>
              <a:off x="2687773" y="3853934"/>
              <a:ext cx="365806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Valid</a:t>
              </a:r>
              <a:endParaRPr lang="en-US" altLang="zh-TW" sz="1200" b="1"/>
            </a:p>
          </p:txBody>
        </p:sp>
        <p:sp>
          <p:nvSpPr>
            <p:cNvPr id="28721" name="Rectangle 212"/>
            <p:cNvSpPr>
              <a:spLocks noChangeArrowheads="1"/>
            </p:cNvSpPr>
            <p:nvPr/>
          </p:nvSpPr>
          <p:spPr bwMode="auto">
            <a:xfrm>
              <a:off x="3144973" y="3853934"/>
              <a:ext cx="2627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Tag</a:t>
              </a:r>
              <a:endParaRPr lang="en-US" altLang="zh-TW" sz="1200" b="1"/>
            </a:p>
          </p:txBody>
        </p:sp>
        <p:sp>
          <p:nvSpPr>
            <p:cNvPr id="28722" name="Rectangle 212"/>
            <p:cNvSpPr>
              <a:spLocks noChangeArrowheads="1"/>
            </p:cNvSpPr>
            <p:nvPr/>
          </p:nvSpPr>
          <p:spPr bwMode="auto">
            <a:xfrm>
              <a:off x="4038600" y="3853934"/>
              <a:ext cx="349455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Data</a:t>
              </a:r>
              <a:endParaRPr lang="en-US" altLang="zh-TW" sz="1200" b="1" dirty="0"/>
            </a:p>
          </p:txBody>
        </p:sp>
        <p:sp>
          <p:nvSpPr>
            <p:cNvPr id="28723" name="Rectangle 212"/>
            <p:cNvSpPr>
              <a:spLocks noChangeArrowheads="1"/>
            </p:cNvSpPr>
            <p:nvPr/>
          </p:nvSpPr>
          <p:spPr bwMode="auto">
            <a:xfrm>
              <a:off x="2133600" y="3853934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Index</a:t>
              </a:r>
              <a:endParaRPr lang="en-US" altLang="zh-TW" sz="1200" b="1" dirty="0"/>
            </a:p>
          </p:txBody>
        </p:sp>
        <p:sp>
          <p:nvSpPr>
            <p:cNvPr id="28724" name="Text Box 43"/>
            <p:cNvSpPr txBox="1">
              <a:spLocks noChangeArrowheads="1"/>
            </p:cNvSpPr>
            <p:nvPr/>
          </p:nvSpPr>
          <p:spPr bwMode="auto">
            <a:xfrm>
              <a:off x="2286000" y="4082534"/>
              <a:ext cx="268022" cy="19759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0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1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2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3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4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5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6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7</a:t>
              </a:r>
            </a:p>
          </p:txBody>
        </p:sp>
      </p:grpSp>
      <p:sp>
        <p:nvSpPr>
          <p:cNvPr id="28688" name="Rectangle 92"/>
          <p:cNvSpPr>
            <a:spLocks noChangeArrowheads="1"/>
          </p:cNvSpPr>
          <p:nvPr/>
        </p:nvSpPr>
        <p:spPr bwMode="auto">
          <a:xfrm>
            <a:off x="6172200" y="2133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a</a:t>
            </a:r>
          </a:p>
        </p:txBody>
      </p:sp>
      <p:sp>
        <p:nvSpPr>
          <p:cNvPr id="28689" name="Rectangle 93"/>
          <p:cNvSpPr>
            <a:spLocks noChangeArrowheads="1"/>
          </p:cNvSpPr>
          <p:nvPr/>
        </p:nvSpPr>
        <p:spPr bwMode="auto">
          <a:xfrm>
            <a:off x="6172200" y="28448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b</a:t>
            </a:r>
          </a:p>
        </p:txBody>
      </p:sp>
      <p:sp>
        <p:nvSpPr>
          <p:cNvPr id="28690" name="Rectangle 94"/>
          <p:cNvSpPr>
            <a:spLocks noChangeArrowheads="1"/>
          </p:cNvSpPr>
          <p:nvPr/>
        </p:nvSpPr>
        <p:spPr bwMode="auto">
          <a:xfrm>
            <a:off x="6172200" y="3657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c</a:t>
            </a:r>
          </a:p>
        </p:txBody>
      </p:sp>
      <p:sp>
        <p:nvSpPr>
          <p:cNvPr id="28691" name="Rectangle 95"/>
          <p:cNvSpPr>
            <a:spLocks noChangeArrowheads="1"/>
          </p:cNvSpPr>
          <p:nvPr/>
        </p:nvSpPr>
        <p:spPr bwMode="auto">
          <a:xfrm>
            <a:off x="6172200" y="43434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d</a:t>
            </a:r>
          </a:p>
        </p:txBody>
      </p:sp>
      <p:sp>
        <p:nvSpPr>
          <p:cNvPr id="26644" name="Text Box 68"/>
          <p:cNvSpPr txBox="1">
            <a:spLocks noChangeArrowheads="1"/>
          </p:cNvSpPr>
          <p:nvPr/>
        </p:nvSpPr>
        <p:spPr bwMode="auto">
          <a:xfrm>
            <a:off x="3124200" y="24384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C00000"/>
                </a:solidFill>
                <a:latin typeface="Times New Roman" pitchFamily="18" charset="0"/>
              </a:rPr>
              <a:t>#60 is 0011 1100</a:t>
            </a:r>
          </a:p>
        </p:txBody>
      </p:sp>
      <p:sp>
        <p:nvSpPr>
          <p:cNvPr id="26646" name="Text Box 24"/>
          <p:cNvSpPr txBox="1">
            <a:spLocks noChangeArrowheads="1"/>
          </p:cNvSpPr>
          <p:nvPr/>
        </p:nvSpPr>
        <p:spPr bwMode="auto">
          <a:xfrm>
            <a:off x="1600200" y="5486400"/>
            <a:ext cx="65594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/>
              <a:t>Index</a:t>
            </a:r>
          </a:p>
        </p:txBody>
      </p: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 rot="10800000">
            <a:off x="1635125" y="5867400"/>
            <a:ext cx="6731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 type="stealth" w="med" len="lg"/>
            <a:tailEnd/>
          </a:ln>
        </p:spPr>
      </p:cxnSp>
      <p:sp>
        <p:nvSpPr>
          <p:cNvPr id="28695" name="Text Box 43"/>
          <p:cNvSpPr txBox="1">
            <a:spLocks noChangeArrowheads="1"/>
          </p:cNvSpPr>
          <p:nvPr/>
        </p:nvSpPr>
        <p:spPr bwMode="auto">
          <a:xfrm>
            <a:off x="275431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8696" name="Text Box 43"/>
          <p:cNvSpPr txBox="1">
            <a:spLocks noChangeArrowheads="1"/>
          </p:cNvSpPr>
          <p:nvPr/>
        </p:nvSpPr>
        <p:spPr bwMode="auto">
          <a:xfrm>
            <a:off x="275431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8697" name="Text Box 43"/>
          <p:cNvSpPr txBox="1">
            <a:spLocks noChangeArrowheads="1"/>
          </p:cNvSpPr>
          <p:nvPr/>
        </p:nvSpPr>
        <p:spPr bwMode="auto">
          <a:xfrm>
            <a:off x="275590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8698" name="Text Box 43"/>
          <p:cNvSpPr txBox="1">
            <a:spLocks noChangeArrowheads="1"/>
          </p:cNvSpPr>
          <p:nvPr/>
        </p:nvSpPr>
        <p:spPr bwMode="auto">
          <a:xfrm>
            <a:off x="275748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8699" name="Text Box 43"/>
          <p:cNvSpPr txBox="1">
            <a:spLocks noChangeArrowheads="1"/>
          </p:cNvSpPr>
          <p:nvPr/>
        </p:nvSpPr>
        <p:spPr bwMode="auto">
          <a:xfrm>
            <a:off x="275907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8700" name="Text Box 43"/>
          <p:cNvSpPr txBox="1">
            <a:spLocks noChangeArrowheads="1"/>
          </p:cNvSpPr>
          <p:nvPr/>
        </p:nvSpPr>
        <p:spPr bwMode="auto">
          <a:xfrm>
            <a:off x="2746375" y="52609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8701" name="Rectangle 79"/>
          <p:cNvSpPr>
            <a:spLocks noChangeArrowheads="1"/>
          </p:cNvSpPr>
          <p:nvPr/>
        </p:nvSpPr>
        <p:spPr bwMode="auto">
          <a:xfrm>
            <a:off x="4114800" y="5468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8702" name="Rectangle 79"/>
          <p:cNvSpPr>
            <a:spLocks noChangeArrowheads="1"/>
          </p:cNvSpPr>
          <p:nvPr/>
        </p:nvSpPr>
        <p:spPr bwMode="auto">
          <a:xfrm>
            <a:off x="3162300" y="5481638"/>
            <a:ext cx="341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28703" name="Text Box 43"/>
          <p:cNvSpPr txBox="1">
            <a:spLocks noChangeArrowheads="1"/>
          </p:cNvSpPr>
          <p:nvPr/>
        </p:nvSpPr>
        <p:spPr bwMode="auto">
          <a:xfrm>
            <a:off x="2743200" y="5422371"/>
            <a:ext cx="29845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28704" name="Elbow Connector 103"/>
          <p:cNvCxnSpPr>
            <a:cxnSpLocks noChangeShapeType="1"/>
          </p:cNvCxnSpPr>
          <p:nvPr/>
        </p:nvCxnSpPr>
        <p:spPr bwMode="auto">
          <a:xfrm rot="5400000">
            <a:off x="-76199" y="4495800"/>
            <a:ext cx="2590800" cy="3175"/>
          </a:xfrm>
          <a:prstGeom prst="bentConnector3">
            <a:avLst>
              <a:gd name="adj1" fmla="val 50000"/>
            </a:avLst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28705" name="Rectangle 79"/>
          <p:cNvSpPr>
            <a:spLocks noChangeArrowheads="1"/>
          </p:cNvSpPr>
          <p:nvPr/>
        </p:nvSpPr>
        <p:spPr bwMode="auto">
          <a:xfrm>
            <a:off x="4114800" y="5715000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28706" name="Rectangle 79"/>
          <p:cNvSpPr>
            <a:spLocks noChangeArrowheads="1"/>
          </p:cNvSpPr>
          <p:nvPr/>
        </p:nvSpPr>
        <p:spPr bwMode="auto">
          <a:xfrm>
            <a:off x="3176588" y="5727700"/>
            <a:ext cx="341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28707" name="Text Box 43"/>
          <p:cNvSpPr txBox="1">
            <a:spLocks noChangeArrowheads="1"/>
          </p:cNvSpPr>
          <p:nvPr/>
        </p:nvSpPr>
        <p:spPr bwMode="auto">
          <a:xfrm>
            <a:off x="2743200" y="5650971"/>
            <a:ext cx="29845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4" name="Text Box 81"/>
          <p:cNvSpPr txBox="1">
            <a:spLocks noChangeArrowheads="1"/>
          </p:cNvSpPr>
          <p:nvPr/>
        </p:nvSpPr>
        <p:spPr bwMode="auto">
          <a:xfrm>
            <a:off x="5029200" y="5638800"/>
            <a:ext cx="3733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dirty="0">
                <a:latin typeface="+mn-lt"/>
                <a:cs typeface="Arial" pitchFamily="34" charset="0"/>
              </a:rPr>
              <a:t>It’s valid! Is it a hit or a miss?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6626" grpId="0" animBg="1"/>
      <p:bldP spid="26644" grpId="0"/>
      <p:bldP spid="26646" grpId="0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ounded Rectangle 37"/>
          <p:cNvSpPr>
            <a:spLocks noChangeArrowheads="1"/>
          </p:cNvSpPr>
          <p:nvPr/>
        </p:nvSpPr>
        <p:spPr bwMode="auto">
          <a:xfrm>
            <a:off x="4173538" y="244475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FF00">
              <a:alpha val="74901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699" name="Rounded Rectangle 66"/>
          <p:cNvSpPr>
            <a:spLocks noChangeArrowheads="1"/>
          </p:cNvSpPr>
          <p:nvPr/>
        </p:nvSpPr>
        <p:spPr bwMode="auto">
          <a:xfrm>
            <a:off x="3784600" y="243840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6600">
              <a:alpha val="63136"/>
            </a:srgb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533400" y="2197100"/>
            <a:ext cx="1828800" cy="304800"/>
          </a:xfrm>
          <a:prstGeom prst="rect">
            <a:avLst/>
          </a:prstGeom>
          <a:solidFill>
            <a:srgbClr val="00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DM$, 8-Entry, 4B blocks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0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283E07-E2B1-40F9-A79C-BFD0462550F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9703" name="Freeform 210"/>
          <p:cNvSpPr>
            <a:spLocks/>
          </p:cNvSpPr>
          <p:nvPr/>
        </p:nvSpPr>
        <p:spPr bwMode="auto">
          <a:xfrm>
            <a:off x="6172200" y="1905000"/>
            <a:ext cx="1684338" cy="3352800"/>
          </a:xfrm>
          <a:custGeom>
            <a:avLst/>
            <a:gdLst>
              <a:gd name="T0" fmla="*/ 2147483647 w 987"/>
              <a:gd name="T1" fmla="*/ 2147483647 h 995"/>
              <a:gd name="T2" fmla="*/ 2147483647 w 987"/>
              <a:gd name="T3" fmla="*/ 0 h 995"/>
              <a:gd name="T4" fmla="*/ 0 w 987"/>
              <a:gd name="T5" fmla="*/ 0 h 995"/>
              <a:gd name="T6" fmla="*/ 0 w 987"/>
              <a:gd name="T7" fmla="*/ 2147483647 h 995"/>
              <a:gd name="T8" fmla="*/ 2147483647 w 987"/>
              <a:gd name="T9" fmla="*/ 2147483647 h 995"/>
              <a:gd name="T10" fmla="*/ 2147483647 w 987"/>
              <a:gd name="T11" fmla="*/ 2147483647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7"/>
              <a:gd name="T19" fmla="*/ 0 h 995"/>
              <a:gd name="T20" fmla="*/ 987 w 987"/>
              <a:gd name="T21" fmla="*/ 995 h 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7" h="995">
                <a:moveTo>
                  <a:pt x="987" y="993"/>
                </a:moveTo>
                <a:lnTo>
                  <a:pt x="987" y="0"/>
                </a:lnTo>
                <a:lnTo>
                  <a:pt x="0" y="0"/>
                </a:lnTo>
                <a:lnTo>
                  <a:pt x="0" y="995"/>
                </a:lnTo>
                <a:lnTo>
                  <a:pt x="987" y="9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Rectangle 212"/>
          <p:cNvSpPr>
            <a:spLocks noChangeArrowheads="1"/>
          </p:cNvSpPr>
          <p:nvPr/>
        </p:nvSpPr>
        <p:spPr bwMode="auto">
          <a:xfrm>
            <a:off x="6518275" y="1644650"/>
            <a:ext cx="10483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Main Memory </a:t>
            </a:r>
            <a:endParaRPr lang="en-US" altLang="zh-TW" sz="1200" b="1" dirty="0"/>
          </a:p>
        </p:txBody>
      </p:sp>
      <p:sp>
        <p:nvSpPr>
          <p:cNvPr id="29705" name="Text Box 230"/>
          <p:cNvSpPr txBox="1">
            <a:spLocks noChangeArrowheads="1"/>
          </p:cNvSpPr>
          <p:nvPr/>
        </p:nvSpPr>
        <p:spPr bwMode="auto">
          <a:xfrm>
            <a:off x="152400" y="1670928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$1, 24($0)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$2, 28($0)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$3, 60($0)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$4, 188($0)</a:t>
            </a:r>
            <a:endParaRPr kumimoji="1" lang="en-US" sz="1600" dirty="0">
              <a:latin typeface="Consolas" panose="020B0609020204030204" pitchFamily="49" charset="0"/>
            </a:endParaRPr>
          </a:p>
        </p:txBody>
      </p:sp>
      <p:sp>
        <p:nvSpPr>
          <p:cNvPr id="29706" name="TextBox 67"/>
          <p:cNvSpPr txBox="1">
            <a:spLocks noChangeArrowheads="1"/>
          </p:cNvSpPr>
          <p:nvPr/>
        </p:nvSpPr>
        <p:spPr bwMode="auto">
          <a:xfrm>
            <a:off x="7924800" y="21336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24</a:t>
            </a:r>
          </a:p>
        </p:txBody>
      </p:sp>
      <p:sp>
        <p:nvSpPr>
          <p:cNvPr id="29707" name="Rectangle 212"/>
          <p:cNvSpPr>
            <a:spLocks noChangeArrowheads="1"/>
          </p:cNvSpPr>
          <p:nvPr/>
        </p:nvSpPr>
        <p:spPr bwMode="auto">
          <a:xfrm>
            <a:off x="7848600" y="16510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Address</a:t>
            </a:r>
            <a:endParaRPr lang="en-US" altLang="zh-TW" sz="1200" b="1"/>
          </a:p>
        </p:txBody>
      </p:sp>
      <p:sp>
        <p:nvSpPr>
          <p:cNvPr id="29708" name="TextBox 69"/>
          <p:cNvSpPr txBox="1">
            <a:spLocks noChangeArrowheads="1"/>
          </p:cNvSpPr>
          <p:nvPr/>
        </p:nvSpPr>
        <p:spPr bwMode="auto">
          <a:xfrm>
            <a:off x="7924800" y="28162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28</a:t>
            </a:r>
          </a:p>
        </p:txBody>
      </p:sp>
      <p:sp>
        <p:nvSpPr>
          <p:cNvPr id="29709" name="TextBox 70"/>
          <p:cNvSpPr txBox="1">
            <a:spLocks noChangeArrowheads="1"/>
          </p:cNvSpPr>
          <p:nvPr/>
        </p:nvSpPr>
        <p:spPr bwMode="auto">
          <a:xfrm>
            <a:off x="7924800" y="36544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60</a:t>
            </a:r>
          </a:p>
        </p:txBody>
      </p:sp>
      <p:sp>
        <p:nvSpPr>
          <p:cNvPr id="29710" name="TextBox 71"/>
          <p:cNvSpPr txBox="1">
            <a:spLocks noChangeArrowheads="1"/>
          </p:cNvSpPr>
          <p:nvPr/>
        </p:nvSpPr>
        <p:spPr bwMode="auto">
          <a:xfrm>
            <a:off x="7924800" y="4343400"/>
            <a:ext cx="477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188</a:t>
            </a:r>
          </a:p>
        </p:txBody>
      </p:sp>
      <p:grpSp>
        <p:nvGrpSpPr>
          <p:cNvPr id="29711" name="Group 56"/>
          <p:cNvGrpSpPr>
            <a:grpSpLocks/>
          </p:cNvGrpSpPr>
          <p:nvPr/>
        </p:nvGrpSpPr>
        <p:grpSpPr bwMode="auto">
          <a:xfrm>
            <a:off x="2133600" y="3854450"/>
            <a:ext cx="2743200" cy="2393950"/>
            <a:chOff x="2133600" y="3853934"/>
            <a:chExt cx="2743200" cy="2394466"/>
          </a:xfrm>
        </p:grpSpPr>
        <p:sp>
          <p:nvSpPr>
            <p:cNvPr id="29734" name="Rectangle 212"/>
            <p:cNvSpPr>
              <a:spLocks noChangeArrowheads="1"/>
            </p:cNvSpPr>
            <p:nvPr/>
          </p:nvSpPr>
          <p:spPr bwMode="auto">
            <a:xfrm>
              <a:off x="3429000" y="6063734"/>
              <a:ext cx="8864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Cache (32B)</a:t>
              </a:r>
              <a:endParaRPr lang="en-US" altLang="zh-TW" sz="1200" b="1" dirty="0"/>
            </a:p>
          </p:txBody>
        </p:sp>
        <p:sp>
          <p:nvSpPr>
            <p:cNvPr id="29735" name="Rectangle 73"/>
            <p:cNvSpPr>
              <a:spLocks noChangeArrowheads="1"/>
            </p:cNvSpPr>
            <p:nvPr/>
          </p:nvSpPr>
          <p:spPr bwMode="auto">
            <a:xfrm>
              <a:off x="2743200" y="4126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36" name="Rectangle 74"/>
            <p:cNvSpPr>
              <a:spLocks noChangeArrowheads="1"/>
            </p:cNvSpPr>
            <p:nvPr/>
          </p:nvSpPr>
          <p:spPr bwMode="auto">
            <a:xfrm>
              <a:off x="2743200" y="4355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37" name="Rectangle 75"/>
            <p:cNvSpPr>
              <a:spLocks noChangeArrowheads="1"/>
            </p:cNvSpPr>
            <p:nvPr/>
          </p:nvSpPr>
          <p:spPr bwMode="auto">
            <a:xfrm>
              <a:off x="2743200" y="4583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38" name="Rectangle 76"/>
            <p:cNvSpPr>
              <a:spLocks noChangeArrowheads="1"/>
            </p:cNvSpPr>
            <p:nvPr/>
          </p:nvSpPr>
          <p:spPr bwMode="auto">
            <a:xfrm>
              <a:off x="2743200" y="48122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39" name="Rectangle 77"/>
            <p:cNvSpPr>
              <a:spLocks noChangeArrowheads="1"/>
            </p:cNvSpPr>
            <p:nvPr/>
          </p:nvSpPr>
          <p:spPr bwMode="auto">
            <a:xfrm>
              <a:off x="2743200" y="50408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40" name="Rectangle 78"/>
            <p:cNvSpPr>
              <a:spLocks noChangeArrowheads="1"/>
            </p:cNvSpPr>
            <p:nvPr/>
          </p:nvSpPr>
          <p:spPr bwMode="auto">
            <a:xfrm>
              <a:off x="2743200" y="5269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41" name="Rectangle 79"/>
            <p:cNvSpPr>
              <a:spLocks noChangeArrowheads="1"/>
            </p:cNvSpPr>
            <p:nvPr/>
          </p:nvSpPr>
          <p:spPr bwMode="auto">
            <a:xfrm>
              <a:off x="2743200" y="5498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42" name="Rectangle 80"/>
            <p:cNvSpPr>
              <a:spLocks noChangeArrowheads="1"/>
            </p:cNvSpPr>
            <p:nvPr/>
          </p:nvSpPr>
          <p:spPr bwMode="auto">
            <a:xfrm>
              <a:off x="2743200" y="5726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9743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20900" y="50350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4" name="Straight Connector 86"/>
            <p:cNvCxnSpPr>
              <a:cxnSpLocks noChangeShapeType="1"/>
            </p:cNvCxnSpPr>
            <p:nvPr/>
          </p:nvCxnSpPr>
          <p:spPr bwMode="auto">
            <a:xfrm rot="5400000">
              <a:off x="2679700" y="50477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5" name="Rectangle 212"/>
            <p:cNvSpPr>
              <a:spLocks noChangeArrowheads="1"/>
            </p:cNvSpPr>
            <p:nvPr/>
          </p:nvSpPr>
          <p:spPr bwMode="auto">
            <a:xfrm>
              <a:off x="2687773" y="3853934"/>
              <a:ext cx="365806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Valid</a:t>
              </a:r>
              <a:endParaRPr lang="en-US" altLang="zh-TW" sz="1200" b="1"/>
            </a:p>
          </p:txBody>
        </p:sp>
        <p:sp>
          <p:nvSpPr>
            <p:cNvPr id="29746" name="Rectangle 212"/>
            <p:cNvSpPr>
              <a:spLocks noChangeArrowheads="1"/>
            </p:cNvSpPr>
            <p:nvPr/>
          </p:nvSpPr>
          <p:spPr bwMode="auto">
            <a:xfrm>
              <a:off x="3144973" y="3853934"/>
              <a:ext cx="2627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Tag</a:t>
              </a:r>
              <a:endParaRPr lang="en-US" altLang="zh-TW" sz="1200" b="1"/>
            </a:p>
          </p:txBody>
        </p:sp>
        <p:sp>
          <p:nvSpPr>
            <p:cNvPr id="29747" name="Rectangle 212"/>
            <p:cNvSpPr>
              <a:spLocks noChangeArrowheads="1"/>
            </p:cNvSpPr>
            <p:nvPr/>
          </p:nvSpPr>
          <p:spPr bwMode="auto">
            <a:xfrm>
              <a:off x="4038600" y="3853934"/>
              <a:ext cx="349455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Data</a:t>
              </a:r>
              <a:endParaRPr lang="en-US" altLang="zh-TW" sz="1200" b="1"/>
            </a:p>
          </p:txBody>
        </p:sp>
        <p:sp>
          <p:nvSpPr>
            <p:cNvPr id="29748" name="Rectangle 212"/>
            <p:cNvSpPr>
              <a:spLocks noChangeArrowheads="1"/>
            </p:cNvSpPr>
            <p:nvPr/>
          </p:nvSpPr>
          <p:spPr bwMode="auto">
            <a:xfrm>
              <a:off x="2133600" y="3853934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Index</a:t>
              </a:r>
              <a:endParaRPr lang="en-US" altLang="zh-TW" sz="1200" b="1" dirty="0"/>
            </a:p>
          </p:txBody>
        </p:sp>
        <p:sp>
          <p:nvSpPr>
            <p:cNvPr id="29749" name="Text Box 43"/>
            <p:cNvSpPr txBox="1">
              <a:spLocks noChangeArrowheads="1"/>
            </p:cNvSpPr>
            <p:nvPr/>
          </p:nvSpPr>
          <p:spPr bwMode="auto">
            <a:xfrm>
              <a:off x="2286000" y="4082534"/>
              <a:ext cx="268022" cy="19759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0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1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2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3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4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5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6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7</a:t>
              </a:r>
            </a:p>
          </p:txBody>
        </p:sp>
      </p:grpSp>
      <p:sp>
        <p:nvSpPr>
          <p:cNvPr id="29712" name="Rectangle 92"/>
          <p:cNvSpPr>
            <a:spLocks noChangeArrowheads="1"/>
          </p:cNvSpPr>
          <p:nvPr/>
        </p:nvSpPr>
        <p:spPr bwMode="auto">
          <a:xfrm>
            <a:off x="6172200" y="2133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a</a:t>
            </a:r>
          </a:p>
        </p:txBody>
      </p:sp>
      <p:sp>
        <p:nvSpPr>
          <p:cNvPr id="29713" name="Rectangle 93"/>
          <p:cNvSpPr>
            <a:spLocks noChangeArrowheads="1"/>
          </p:cNvSpPr>
          <p:nvPr/>
        </p:nvSpPr>
        <p:spPr bwMode="auto">
          <a:xfrm>
            <a:off x="6172200" y="28448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b</a:t>
            </a:r>
          </a:p>
        </p:txBody>
      </p:sp>
      <p:sp>
        <p:nvSpPr>
          <p:cNvPr id="29714" name="Rectangle 94"/>
          <p:cNvSpPr>
            <a:spLocks noChangeArrowheads="1"/>
          </p:cNvSpPr>
          <p:nvPr/>
        </p:nvSpPr>
        <p:spPr bwMode="auto">
          <a:xfrm>
            <a:off x="6172200" y="3657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c</a:t>
            </a:r>
          </a:p>
        </p:txBody>
      </p:sp>
      <p:sp>
        <p:nvSpPr>
          <p:cNvPr id="29715" name="Rectangle 95"/>
          <p:cNvSpPr>
            <a:spLocks noChangeArrowheads="1"/>
          </p:cNvSpPr>
          <p:nvPr/>
        </p:nvSpPr>
        <p:spPr bwMode="auto">
          <a:xfrm>
            <a:off x="6172200" y="43434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d</a:t>
            </a:r>
          </a:p>
        </p:txBody>
      </p:sp>
      <p:sp>
        <p:nvSpPr>
          <p:cNvPr id="29716" name="Text Box 68"/>
          <p:cNvSpPr txBox="1">
            <a:spLocks noChangeArrowheads="1"/>
          </p:cNvSpPr>
          <p:nvPr/>
        </p:nvSpPr>
        <p:spPr bwMode="auto">
          <a:xfrm>
            <a:off x="3124200" y="24384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C00000"/>
                </a:solidFill>
                <a:latin typeface="Times New Roman" pitchFamily="18" charset="0"/>
              </a:rPr>
              <a:t>#60 is 0011 1100</a:t>
            </a:r>
          </a:p>
        </p:txBody>
      </p:sp>
      <p:sp>
        <p:nvSpPr>
          <p:cNvPr id="29717" name="Text Box 24"/>
          <p:cNvSpPr txBox="1">
            <a:spLocks noChangeArrowheads="1"/>
          </p:cNvSpPr>
          <p:nvPr/>
        </p:nvSpPr>
        <p:spPr bwMode="auto">
          <a:xfrm>
            <a:off x="1600200" y="5486400"/>
            <a:ext cx="65594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/>
              <a:t>Index</a:t>
            </a:r>
          </a:p>
        </p:txBody>
      </p:sp>
      <p:cxnSp>
        <p:nvCxnSpPr>
          <p:cNvPr id="29718" name="Straight Connector 53"/>
          <p:cNvCxnSpPr>
            <a:cxnSpLocks noChangeShapeType="1"/>
          </p:cNvCxnSpPr>
          <p:nvPr/>
        </p:nvCxnSpPr>
        <p:spPr bwMode="auto">
          <a:xfrm rot="10800000">
            <a:off x="1635125" y="5867400"/>
            <a:ext cx="6731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 type="stealth" w="med" len="lg"/>
            <a:tailEnd/>
          </a:ln>
        </p:spPr>
      </p:cxnSp>
      <p:sp>
        <p:nvSpPr>
          <p:cNvPr id="29719" name="Text Box 43"/>
          <p:cNvSpPr txBox="1">
            <a:spLocks noChangeArrowheads="1"/>
          </p:cNvSpPr>
          <p:nvPr/>
        </p:nvSpPr>
        <p:spPr bwMode="auto">
          <a:xfrm>
            <a:off x="275431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9720" name="Text Box 43"/>
          <p:cNvSpPr txBox="1">
            <a:spLocks noChangeArrowheads="1"/>
          </p:cNvSpPr>
          <p:nvPr/>
        </p:nvSpPr>
        <p:spPr bwMode="auto">
          <a:xfrm>
            <a:off x="275431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9721" name="Text Box 43"/>
          <p:cNvSpPr txBox="1">
            <a:spLocks noChangeArrowheads="1"/>
          </p:cNvSpPr>
          <p:nvPr/>
        </p:nvSpPr>
        <p:spPr bwMode="auto">
          <a:xfrm>
            <a:off x="275590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9722" name="Text Box 43"/>
          <p:cNvSpPr txBox="1">
            <a:spLocks noChangeArrowheads="1"/>
          </p:cNvSpPr>
          <p:nvPr/>
        </p:nvSpPr>
        <p:spPr bwMode="auto">
          <a:xfrm>
            <a:off x="275748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9723" name="Text Box 43"/>
          <p:cNvSpPr txBox="1">
            <a:spLocks noChangeArrowheads="1"/>
          </p:cNvSpPr>
          <p:nvPr/>
        </p:nvSpPr>
        <p:spPr bwMode="auto">
          <a:xfrm>
            <a:off x="275907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9724" name="Text Box 43"/>
          <p:cNvSpPr txBox="1">
            <a:spLocks noChangeArrowheads="1"/>
          </p:cNvSpPr>
          <p:nvPr/>
        </p:nvSpPr>
        <p:spPr bwMode="auto">
          <a:xfrm>
            <a:off x="2746375" y="52609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29725" name="Rectangle 79"/>
          <p:cNvSpPr>
            <a:spLocks noChangeArrowheads="1"/>
          </p:cNvSpPr>
          <p:nvPr/>
        </p:nvSpPr>
        <p:spPr bwMode="auto">
          <a:xfrm>
            <a:off x="4114800" y="5468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9726" name="Rectangle 79"/>
          <p:cNvSpPr>
            <a:spLocks noChangeArrowheads="1"/>
          </p:cNvSpPr>
          <p:nvPr/>
        </p:nvSpPr>
        <p:spPr bwMode="auto">
          <a:xfrm>
            <a:off x="3162300" y="5468938"/>
            <a:ext cx="341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29727" name="Text Box 43"/>
          <p:cNvSpPr txBox="1">
            <a:spLocks noChangeArrowheads="1"/>
          </p:cNvSpPr>
          <p:nvPr/>
        </p:nvSpPr>
        <p:spPr bwMode="auto">
          <a:xfrm>
            <a:off x="2743200" y="5430839"/>
            <a:ext cx="29845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29728" name="Elbow Connector 103"/>
          <p:cNvCxnSpPr>
            <a:cxnSpLocks noChangeShapeType="1"/>
          </p:cNvCxnSpPr>
          <p:nvPr/>
        </p:nvCxnSpPr>
        <p:spPr bwMode="auto">
          <a:xfrm rot="5400000">
            <a:off x="-76199" y="4495800"/>
            <a:ext cx="2590800" cy="3175"/>
          </a:xfrm>
          <a:prstGeom prst="bentConnector3">
            <a:avLst>
              <a:gd name="adj1" fmla="val 50000"/>
            </a:avLst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29729" name="Rectangle 79"/>
          <p:cNvSpPr>
            <a:spLocks noChangeArrowheads="1"/>
          </p:cNvSpPr>
          <p:nvPr/>
        </p:nvSpPr>
        <p:spPr bwMode="auto">
          <a:xfrm>
            <a:off x="4114800" y="5715000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29730" name="Rectangle 79"/>
          <p:cNvSpPr>
            <a:spLocks noChangeArrowheads="1"/>
          </p:cNvSpPr>
          <p:nvPr/>
        </p:nvSpPr>
        <p:spPr bwMode="auto">
          <a:xfrm>
            <a:off x="3176588" y="5727700"/>
            <a:ext cx="341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29731" name="Text Box 43"/>
          <p:cNvSpPr txBox="1">
            <a:spLocks noChangeArrowheads="1"/>
          </p:cNvSpPr>
          <p:nvPr/>
        </p:nvSpPr>
        <p:spPr bwMode="auto">
          <a:xfrm>
            <a:off x="2743200" y="5645151"/>
            <a:ext cx="298450" cy="32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5181600" y="5486400"/>
            <a:ext cx="33528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dirty="0">
                <a:latin typeface="+mn-lt"/>
                <a:cs typeface="Arial" pitchFamily="34" charset="0"/>
              </a:rPr>
              <a:t>The tags don’t match!  It’s not what we want to access!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Cache Miss!</a:t>
            </a:r>
          </a:p>
        </p:txBody>
      </p:sp>
      <p:sp>
        <p:nvSpPr>
          <p:cNvPr id="27686" name="Line 81"/>
          <p:cNvSpPr>
            <a:spLocks noChangeShapeType="1"/>
          </p:cNvSpPr>
          <p:nvPr/>
        </p:nvSpPr>
        <p:spPr bwMode="auto">
          <a:xfrm flipH="1">
            <a:off x="3276600" y="2819400"/>
            <a:ext cx="685800" cy="297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76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ounded Rectangle 37"/>
          <p:cNvSpPr>
            <a:spLocks noChangeArrowheads="1"/>
          </p:cNvSpPr>
          <p:nvPr/>
        </p:nvSpPr>
        <p:spPr bwMode="auto">
          <a:xfrm>
            <a:off x="4173538" y="244475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FF00">
              <a:alpha val="74901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" name="Rectangle 79"/>
          <p:cNvSpPr>
            <a:spLocks noChangeArrowheads="1"/>
          </p:cNvSpPr>
          <p:nvPr/>
        </p:nvSpPr>
        <p:spPr bwMode="auto">
          <a:xfrm>
            <a:off x="4114800" y="5715000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0724" name="Rounded Rectangle 66"/>
          <p:cNvSpPr>
            <a:spLocks noChangeArrowheads="1"/>
          </p:cNvSpPr>
          <p:nvPr/>
        </p:nvSpPr>
        <p:spPr bwMode="auto">
          <a:xfrm>
            <a:off x="3784600" y="243840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6600">
              <a:alpha val="63136"/>
            </a:srgb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533400" y="2197100"/>
            <a:ext cx="1828800" cy="304800"/>
          </a:xfrm>
          <a:prstGeom prst="rect">
            <a:avLst/>
          </a:prstGeom>
          <a:solidFill>
            <a:srgbClr val="00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DM$, 8-Entry, 4B blocks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2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37AA7-EA70-4E75-B648-44AA334B1DE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0728" name="Freeform 210"/>
          <p:cNvSpPr>
            <a:spLocks/>
          </p:cNvSpPr>
          <p:nvPr/>
        </p:nvSpPr>
        <p:spPr bwMode="auto">
          <a:xfrm>
            <a:off x="6172200" y="1905000"/>
            <a:ext cx="1684338" cy="3352800"/>
          </a:xfrm>
          <a:custGeom>
            <a:avLst/>
            <a:gdLst>
              <a:gd name="T0" fmla="*/ 2147483647 w 987"/>
              <a:gd name="T1" fmla="*/ 2147483647 h 995"/>
              <a:gd name="T2" fmla="*/ 2147483647 w 987"/>
              <a:gd name="T3" fmla="*/ 0 h 995"/>
              <a:gd name="T4" fmla="*/ 0 w 987"/>
              <a:gd name="T5" fmla="*/ 0 h 995"/>
              <a:gd name="T6" fmla="*/ 0 w 987"/>
              <a:gd name="T7" fmla="*/ 2147483647 h 995"/>
              <a:gd name="T8" fmla="*/ 2147483647 w 987"/>
              <a:gd name="T9" fmla="*/ 2147483647 h 995"/>
              <a:gd name="T10" fmla="*/ 2147483647 w 987"/>
              <a:gd name="T11" fmla="*/ 2147483647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7"/>
              <a:gd name="T19" fmla="*/ 0 h 995"/>
              <a:gd name="T20" fmla="*/ 987 w 987"/>
              <a:gd name="T21" fmla="*/ 995 h 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7" h="995">
                <a:moveTo>
                  <a:pt x="987" y="993"/>
                </a:moveTo>
                <a:lnTo>
                  <a:pt x="987" y="0"/>
                </a:lnTo>
                <a:lnTo>
                  <a:pt x="0" y="0"/>
                </a:lnTo>
                <a:lnTo>
                  <a:pt x="0" y="995"/>
                </a:lnTo>
                <a:lnTo>
                  <a:pt x="987" y="9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Rectangle 212"/>
          <p:cNvSpPr>
            <a:spLocks noChangeArrowheads="1"/>
          </p:cNvSpPr>
          <p:nvPr/>
        </p:nvSpPr>
        <p:spPr bwMode="auto">
          <a:xfrm>
            <a:off x="6518275" y="1644650"/>
            <a:ext cx="10483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Main Memory </a:t>
            </a:r>
            <a:endParaRPr lang="en-US" altLang="zh-TW" sz="1200" b="1" dirty="0"/>
          </a:p>
        </p:txBody>
      </p:sp>
      <p:sp>
        <p:nvSpPr>
          <p:cNvPr id="30730" name="Text Box 230"/>
          <p:cNvSpPr txBox="1">
            <a:spLocks noChangeArrowheads="1"/>
          </p:cNvSpPr>
          <p:nvPr/>
        </p:nvSpPr>
        <p:spPr bwMode="auto">
          <a:xfrm>
            <a:off x="152400" y="1681032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kumimoji="1" lang="en-US" altLang="zh-TW" sz="1600">
                <a:latin typeface="Consolas" panose="020B0609020204030204" pitchFamily="49" charset="0"/>
              </a:rPr>
              <a:t>lw $1, 24($0)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>
                <a:latin typeface="Consolas" panose="020B0609020204030204" pitchFamily="49" charset="0"/>
              </a:rPr>
              <a:t>lw $2, 28($0)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>
                <a:latin typeface="Consolas" panose="020B0609020204030204" pitchFamily="49" charset="0"/>
              </a:rPr>
              <a:t>sw $3, 60($0)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>
                <a:latin typeface="Consolas" panose="020B0609020204030204" pitchFamily="49" charset="0"/>
              </a:rPr>
              <a:t>sw $4, 188($0)</a:t>
            </a:r>
            <a:endParaRPr kumimoji="1" lang="en-US" sz="1600">
              <a:latin typeface="Consolas" panose="020B0609020204030204" pitchFamily="49" charset="0"/>
            </a:endParaRPr>
          </a:p>
        </p:txBody>
      </p:sp>
      <p:sp>
        <p:nvSpPr>
          <p:cNvPr id="30731" name="TextBox 67"/>
          <p:cNvSpPr txBox="1">
            <a:spLocks noChangeArrowheads="1"/>
          </p:cNvSpPr>
          <p:nvPr/>
        </p:nvSpPr>
        <p:spPr bwMode="auto">
          <a:xfrm>
            <a:off x="7924800" y="21336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24</a:t>
            </a:r>
          </a:p>
        </p:txBody>
      </p:sp>
      <p:sp>
        <p:nvSpPr>
          <p:cNvPr id="30732" name="Rectangle 212"/>
          <p:cNvSpPr>
            <a:spLocks noChangeArrowheads="1"/>
          </p:cNvSpPr>
          <p:nvPr/>
        </p:nvSpPr>
        <p:spPr bwMode="auto">
          <a:xfrm>
            <a:off x="7848600" y="16510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Address</a:t>
            </a:r>
            <a:endParaRPr lang="en-US" altLang="zh-TW" sz="1200" b="1"/>
          </a:p>
        </p:txBody>
      </p:sp>
      <p:sp>
        <p:nvSpPr>
          <p:cNvPr id="30733" name="TextBox 69"/>
          <p:cNvSpPr txBox="1">
            <a:spLocks noChangeArrowheads="1"/>
          </p:cNvSpPr>
          <p:nvPr/>
        </p:nvSpPr>
        <p:spPr bwMode="auto">
          <a:xfrm>
            <a:off x="7924800" y="28162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28</a:t>
            </a:r>
          </a:p>
        </p:txBody>
      </p:sp>
      <p:sp>
        <p:nvSpPr>
          <p:cNvPr id="30734" name="TextBox 70"/>
          <p:cNvSpPr txBox="1">
            <a:spLocks noChangeArrowheads="1"/>
          </p:cNvSpPr>
          <p:nvPr/>
        </p:nvSpPr>
        <p:spPr bwMode="auto">
          <a:xfrm>
            <a:off x="7924800" y="36544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60</a:t>
            </a:r>
          </a:p>
        </p:txBody>
      </p:sp>
      <p:sp>
        <p:nvSpPr>
          <p:cNvPr id="30735" name="TextBox 71"/>
          <p:cNvSpPr txBox="1">
            <a:spLocks noChangeArrowheads="1"/>
          </p:cNvSpPr>
          <p:nvPr/>
        </p:nvSpPr>
        <p:spPr bwMode="auto">
          <a:xfrm>
            <a:off x="7924800" y="4343400"/>
            <a:ext cx="477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188</a:t>
            </a:r>
          </a:p>
        </p:txBody>
      </p:sp>
      <p:grpSp>
        <p:nvGrpSpPr>
          <p:cNvPr id="30736" name="Group 56"/>
          <p:cNvGrpSpPr>
            <a:grpSpLocks/>
          </p:cNvGrpSpPr>
          <p:nvPr/>
        </p:nvGrpSpPr>
        <p:grpSpPr bwMode="auto">
          <a:xfrm>
            <a:off x="2133600" y="3854450"/>
            <a:ext cx="2743200" cy="2393950"/>
            <a:chOff x="2133600" y="3853934"/>
            <a:chExt cx="2743200" cy="2394466"/>
          </a:xfrm>
        </p:grpSpPr>
        <p:sp>
          <p:nvSpPr>
            <p:cNvPr id="30761" name="Rectangle 212"/>
            <p:cNvSpPr>
              <a:spLocks noChangeArrowheads="1"/>
            </p:cNvSpPr>
            <p:nvPr/>
          </p:nvSpPr>
          <p:spPr bwMode="auto">
            <a:xfrm>
              <a:off x="3429000" y="6063734"/>
              <a:ext cx="8864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Cache (32B)</a:t>
              </a:r>
              <a:endParaRPr lang="en-US" altLang="zh-TW" sz="1200" b="1" dirty="0"/>
            </a:p>
          </p:txBody>
        </p:sp>
        <p:sp>
          <p:nvSpPr>
            <p:cNvPr id="30762" name="Rectangle 73"/>
            <p:cNvSpPr>
              <a:spLocks noChangeArrowheads="1"/>
            </p:cNvSpPr>
            <p:nvPr/>
          </p:nvSpPr>
          <p:spPr bwMode="auto">
            <a:xfrm>
              <a:off x="2743200" y="4126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63" name="Rectangle 74"/>
            <p:cNvSpPr>
              <a:spLocks noChangeArrowheads="1"/>
            </p:cNvSpPr>
            <p:nvPr/>
          </p:nvSpPr>
          <p:spPr bwMode="auto">
            <a:xfrm>
              <a:off x="2743200" y="4355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64" name="Rectangle 75"/>
            <p:cNvSpPr>
              <a:spLocks noChangeArrowheads="1"/>
            </p:cNvSpPr>
            <p:nvPr/>
          </p:nvSpPr>
          <p:spPr bwMode="auto">
            <a:xfrm>
              <a:off x="2743200" y="4583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65" name="Rectangle 76"/>
            <p:cNvSpPr>
              <a:spLocks noChangeArrowheads="1"/>
            </p:cNvSpPr>
            <p:nvPr/>
          </p:nvSpPr>
          <p:spPr bwMode="auto">
            <a:xfrm>
              <a:off x="2743200" y="48122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66" name="Rectangle 77"/>
            <p:cNvSpPr>
              <a:spLocks noChangeArrowheads="1"/>
            </p:cNvSpPr>
            <p:nvPr/>
          </p:nvSpPr>
          <p:spPr bwMode="auto">
            <a:xfrm>
              <a:off x="2743200" y="50408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67" name="Rectangle 78"/>
            <p:cNvSpPr>
              <a:spLocks noChangeArrowheads="1"/>
            </p:cNvSpPr>
            <p:nvPr/>
          </p:nvSpPr>
          <p:spPr bwMode="auto">
            <a:xfrm>
              <a:off x="2743200" y="5269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68" name="Rectangle 79"/>
            <p:cNvSpPr>
              <a:spLocks noChangeArrowheads="1"/>
            </p:cNvSpPr>
            <p:nvPr/>
          </p:nvSpPr>
          <p:spPr bwMode="auto">
            <a:xfrm>
              <a:off x="2743200" y="5498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69" name="Rectangle 80"/>
            <p:cNvSpPr>
              <a:spLocks noChangeArrowheads="1"/>
            </p:cNvSpPr>
            <p:nvPr/>
          </p:nvSpPr>
          <p:spPr bwMode="auto">
            <a:xfrm>
              <a:off x="2743200" y="5726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0770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20900" y="50350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71" name="Straight Connector 86"/>
            <p:cNvCxnSpPr>
              <a:cxnSpLocks noChangeShapeType="1"/>
            </p:cNvCxnSpPr>
            <p:nvPr/>
          </p:nvCxnSpPr>
          <p:spPr bwMode="auto">
            <a:xfrm rot="5400000">
              <a:off x="2679700" y="50477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72" name="Rectangle 212"/>
            <p:cNvSpPr>
              <a:spLocks noChangeArrowheads="1"/>
            </p:cNvSpPr>
            <p:nvPr/>
          </p:nvSpPr>
          <p:spPr bwMode="auto">
            <a:xfrm>
              <a:off x="2687773" y="3853934"/>
              <a:ext cx="365806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Valid</a:t>
              </a:r>
              <a:endParaRPr lang="en-US" altLang="zh-TW" sz="1200" b="1"/>
            </a:p>
          </p:txBody>
        </p:sp>
        <p:sp>
          <p:nvSpPr>
            <p:cNvPr id="30773" name="Rectangle 212"/>
            <p:cNvSpPr>
              <a:spLocks noChangeArrowheads="1"/>
            </p:cNvSpPr>
            <p:nvPr/>
          </p:nvSpPr>
          <p:spPr bwMode="auto">
            <a:xfrm>
              <a:off x="3144973" y="3853934"/>
              <a:ext cx="2627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Tag</a:t>
              </a:r>
              <a:endParaRPr lang="en-US" altLang="zh-TW" sz="1200" b="1"/>
            </a:p>
          </p:txBody>
        </p:sp>
        <p:sp>
          <p:nvSpPr>
            <p:cNvPr id="30774" name="Rectangle 212"/>
            <p:cNvSpPr>
              <a:spLocks noChangeArrowheads="1"/>
            </p:cNvSpPr>
            <p:nvPr/>
          </p:nvSpPr>
          <p:spPr bwMode="auto">
            <a:xfrm>
              <a:off x="4038600" y="3853934"/>
              <a:ext cx="349455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Data</a:t>
              </a:r>
              <a:endParaRPr lang="en-US" altLang="zh-TW" sz="1200" b="1" dirty="0"/>
            </a:p>
          </p:txBody>
        </p:sp>
        <p:sp>
          <p:nvSpPr>
            <p:cNvPr id="30775" name="Rectangle 212"/>
            <p:cNvSpPr>
              <a:spLocks noChangeArrowheads="1"/>
            </p:cNvSpPr>
            <p:nvPr/>
          </p:nvSpPr>
          <p:spPr bwMode="auto">
            <a:xfrm>
              <a:off x="2133600" y="3853934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Index</a:t>
              </a:r>
              <a:endParaRPr lang="en-US" altLang="zh-TW" sz="1200" b="1"/>
            </a:p>
          </p:txBody>
        </p:sp>
        <p:sp>
          <p:nvSpPr>
            <p:cNvPr id="30776" name="Text Box 43"/>
            <p:cNvSpPr txBox="1">
              <a:spLocks noChangeArrowheads="1"/>
            </p:cNvSpPr>
            <p:nvPr/>
          </p:nvSpPr>
          <p:spPr bwMode="auto">
            <a:xfrm>
              <a:off x="2286000" y="4082534"/>
              <a:ext cx="268022" cy="19759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0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1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2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3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4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5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6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7</a:t>
              </a:r>
            </a:p>
          </p:txBody>
        </p:sp>
      </p:grpSp>
      <p:sp>
        <p:nvSpPr>
          <p:cNvPr id="30737" name="Rectangle 92"/>
          <p:cNvSpPr>
            <a:spLocks noChangeArrowheads="1"/>
          </p:cNvSpPr>
          <p:nvPr/>
        </p:nvSpPr>
        <p:spPr bwMode="auto">
          <a:xfrm>
            <a:off x="6172200" y="2133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a</a:t>
            </a:r>
          </a:p>
        </p:txBody>
      </p:sp>
      <p:sp>
        <p:nvSpPr>
          <p:cNvPr id="30738" name="Rectangle 93"/>
          <p:cNvSpPr>
            <a:spLocks noChangeArrowheads="1"/>
          </p:cNvSpPr>
          <p:nvPr/>
        </p:nvSpPr>
        <p:spPr bwMode="auto">
          <a:xfrm>
            <a:off x="6172200" y="28448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b</a:t>
            </a:r>
          </a:p>
        </p:txBody>
      </p:sp>
      <p:sp>
        <p:nvSpPr>
          <p:cNvPr id="30739" name="Rectangle 94"/>
          <p:cNvSpPr>
            <a:spLocks noChangeArrowheads="1"/>
          </p:cNvSpPr>
          <p:nvPr/>
        </p:nvSpPr>
        <p:spPr bwMode="auto">
          <a:xfrm>
            <a:off x="6172200" y="3657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c</a:t>
            </a:r>
          </a:p>
        </p:txBody>
      </p:sp>
      <p:sp>
        <p:nvSpPr>
          <p:cNvPr id="30740" name="Rectangle 95"/>
          <p:cNvSpPr>
            <a:spLocks noChangeArrowheads="1"/>
          </p:cNvSpPr>
          <p:nvPr/>
        </p:nvSpPr>
        <p:spPr bwMode="auto">
          <a:xfrm>
            <a:off x="6172200" y="43434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d</a:t>
            </a:r>
          </a:p>
        </p:txBody>
      </p:sp>
      <p:sp>
        <p:nvSpPr>
          <p:cNvPr id="30741" name="Text Box 68"/>
          <p:cNvSpPr txBox="1">
            <a:spLocks noChangeArrowheads="1"/>
          </p:cNvSpPr>
          <p:nvPr/>
        </p:nvSpPr>
        <p:spPr bwMode="auto">
          <a:xfrm>
            <a:off x="3124200" y="24384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C00000"/>
                </a:solidFill>
                <a:latin typeface="Times New Roman" pitchFamily="18" charset="0"/>
              </a:rPr>
              <a:t>#60 is 0011 1100</a:t>
            </a:r>
          </a:p>
        </p:txBody>
      </p:sp>
      <p:sp>
        <p:nvSpPr>
          <p:cNvPr id="30742" name="Text Box 24"/>
          <p:cNvSpPr txBox="1">
            <a:spLocks noChangeArrowheads="1"/>
          </p:cNvSpPr>
          <p:nvPr/>
        </p:nvSpPr>
        <p:spPr bwMode="auto">
          <a:xfrm>
            <a:off x="1600200" y="5486400"/>
            <a:ext cx="65594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/>
              <a:t>Index</a:t>
            </a:r>
          </a:p>
        </p:txBody>
      </p:sp>
      <p:cxnSp>
        <p:nvCxnSpPr>
          <p:cNvPr id="30743" name="Straight Connector 53"/>
          <p:cNvCxnSpPr>
            <a:cxnSpLocks noChangeShapeType="1"/>
          </p:cNvCxnSpPr>
          <p:nvPr/>
        </p:nvCxnSpPr>
        <p:spPr bwMode="auto">
          <a:xfrm rot="10800000">
            <a:off x="1635125" y="5867400"/>
            <a:ext cx="6731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 type="stealth" w="med" len="lg"/>
            <a:tailEnd/>
          </a:ln>
        </p:spPr>
      </p:cxnSp>
      <p:sp>
        <p:nvSpPr>
          <p:cNvPr id="30744" name="Text Box 43"/>
          <p:cNvSpPr txBox="1">
            <a:spLocks noChangeArrowheads="1"/>
          </p:cNvSpPr>
          <p:nvPr/>
        </p:nvSpPr>
        <p:spPr bwMode="auto">
          <a:xfrm>
            <a:off x="275431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0745" name="Text Box 43"/>
          <p:cNvSpPr txBox="1">
            <a:spLocks noChangeArrowheads="1"/>
          </p:cNvSpPr>
          <p:nvPr/>
        </p:nvSpPr>
        <p:spPr bwMode="auto">
          <a:xfrm>
            <a:off x="275431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0746" name="Text Box 43"/>
          <p:cNvSpPr txBox="1">
            <a:spLocks noChangeArrowheads="1"/>
          </p:cNvSpPr>
          <p:nvPr/>
        </p:nvSpPr>
        <p:spPr bwMode="auto">
          <a:xfrm>
            <a:off x="275590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0747" name="Text Box 43"/>
          <p:cNvSpPr txBox="1">
            <a:spLocks noChangeArrowheads="1"/>
          </p:cNvSpPr>
          <p:nvPr/>
        </p:nvSpPr>
        <p:spPr bwMode="auto">
          <a:xfrm>
            <a:off x="275748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0748" name="Text Box 43"/>
          <p:cNvSpPr txBox="1">
            <a:spLocks noChangeArrowheads="1"/>
          </p:cNvSpPr>
          <p:nvPr/>
        </p:nvSpPr>
        <p:spPr bwMode="auto">
          <a:xfrm>
            <a:off x="275907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0749" name="Text Box 43"/>
          <p:cNvSpPr txBox="1">
            <a:spLocks noChangeArrowheads="1"/>
          </p:cNvSpPr>
          <p:nvPr/>
        </p:nvSpPr>
        <p:spPr bwMode="auto">
          <a:xfrm>
            <a:off x="2746375" y="52609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0750" name="Rectangle 79"/>
          <p:cNvSpPr>
            <a:spLocks noChangeArrowheads="1"/>
          </p:cNvSpPr>
          <p:nvPr/>
        </p:nvSpPr>
        <p:spPr bwMode="auto">
          <a:xfrm>
            <a:off x="4114800" y="5468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751" name="Rectangle 79"/>
          <p:cNvSpPr>
            <a:spLocks noChangeArrowheads="1"/>
          </p:cNvSpPr>
          <p:nvPr/>
        </p:nvSpPr>
        <p:spPr bwMode="auto">
          <a:xfrm>
            <a:off x="3162300" y="5468938"/>
            <a:ext cx="341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30752" name="Text Box 43"/>
          <p:cNvSpPr txBox="1">
            <a:spLocks noChangeArrowheads="1"/>
          </p:cNvSpPr>
          <p:nvPr/>
        </p:nvSpPr>
        <p:spPr bwMode="auto">
          <a:xfrm>
            <a:off x="2728744" y="5432956"/>
            <a:ext cx="312906" cy="397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8706" name="Rectangle 79"/>
          <p:cNvSpPr>
            <a:spLocks noChangeArrowheads="1"/>
          </p:cNvSpPr>
          <p:nvPr/>
        </p:nvSpPr>
        <p:spPr bwMode="auto">
          <a:xfrm>
            <a:off x="4114800" y="5715000"/>
            <a:ext cx="913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28707" name="Rectangle 79"/>
          <p:cNvSpPr>
            <a:spLocks noChangeArrowheads="1"/>
          </p:cNvSpPr>
          <p:nvPr/>
        </p:nvSpPr>
        <p:spPr bwMode="auto">
          <a:xfrm>
            <a:off x="3176588" y="5727700"/>
            <a:ext cx="341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001</a:t>
            </a:r>
          </a:p>
        </p:txBody>
      </p:sp>
      <p:sp>
        <p:nvSpPr>
          <p:cNvPr id="30755" name="Text Box 43"/>
          <p:cNvSpPr txBox="1">
            <a:spLocks noChangeArrowheads="1"/>
          </p:cNvSpPr>
          <p:nvPr/>
        </p:nvSpPr>
        <p:spPr bwMode="auto">
          <a:xfrm>
            <a:off x="2728744" y="5647268"/>
            <a:ext cx="312906" cy="397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8709" name="Line 81"/>
          <p:cNvSpPr>
            <a:spLocks noChangeShapeType="1"/>
          </p:cNvSpPr>
          <p:nvPr/>
        </p:nvSpPr>
        <p:spPr bwMode="auto">
          <a:xfrm flipH="1">
            <a:off x="3276600" y="2819400"/>
            <a:ext cx="685800" cy="297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76"/>
          <p:cNvSpPr>
            <a:spLocks noChangeShapeType="1"/>
          </p:cNvSpPr>
          <p:nvPr/>
        </p:nvSpPr>
        <p:spPr bwMode="auto">
          <a:xfrm flipH="1">
            <a:off x="4648200" y="3810000"/>
            <a:ext cx="213360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2743200" y="1143000"/>
            <a:ext cx="3352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Do we have to bring the block to the cache and write to cache?</a:t>
            </a:r>
          </a:p>
        </p:txBody>
      </p:sp>
      <p:sp>
        <p:nvSpPr>
          <p:cNvPr id="56" name="Text Box 79"/>
          <p:cNvSpPr txBox="1">
            <a:spLocks noChangeArrowheads="1"/>
          </p:cNvSpPr>
          <p:nvPr/>
        </p:nvSpPr>
        <p:spPr bwMode="auto">
          <a:xfrm>
            <a:off x="2743200" y="16764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Let’s assume that (it’s called </a:t>
            </a:r>
            <a:r>
              <a:rPr lang="en-US" sz="1600" b="1" dirty="0">
                <a:solidFill>
                  <a:srgbClr val="1003BD"/>
                </a:solidFill>
                <a:latin typeface="+mn-lt"/>
                <a:cs typeface="Arial" pitchFamily="34" charset="0"/>
              </a:rPr>
              <a:t>write-allocation policy</a:t>
            </a:r>
            <a:r>
              <a:rPr lang="en-US" sz="1600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) </a:t>
            </a:r>
          </a:p>
        </p:txBody>
      </p:sp>
      <p:sp>
        <p:nvSpPr>
          <p:cNvPr id="58" name="Rectangle 79"/>
          <p:cNvSpPr>
            <a:spLocks noChangeArrowheads="1"/>
          </p:cNvSpPr>
          <p:nvPr/>
        </p:nvSpPr>
        <p:spPr bwMode="auto">
          <a:xfrm>
            <a:off x="3175000" y="5732463"/>
            <a:ext cx="341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6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8706" grpId="0"/>
      <p:bldP spid="28707" grpId="0"/>
      <p:bldP spid="28709" grpId="0" animBg="1"/>
      <p:bldP spid="28710" grpId="0" animBg="1"/>
      <p:bldP spid="55" grpId="0"/>
      <p:bldP spid="56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ounded Rectangle 37"/>
          <p:cNvSpPr>
            <a:spLocks noChangeArrowheads="1"/>
          </p:cNvSpPr>
          <p:nvPr/>
        </p:nvSpPr>
        <p:spPr bwMode="auto">
          <a:xfrm>
            <a:off x="4173538" y="244475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FF00">
              <a:alpha val="74901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47" name="Rounded Rectangle 66"/>
          <p:cNvSpPr>
            <a:spLocks noChangeArrowheads="1"/>
          </p:cNvSpPr>
          <p:nvPr/>
        </p:nvSpPr>
        <p:spPr bwMode="auto">
          <a:xfrm>
            <a:off x="3784600" y="243840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6600">
              <a:alpha val="63136"/>
            </a:srgb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533400" y="2197100"/>
            <a:ext cx="1828800" cy="304800"/>
          </a:xfrm>
          <a:prstGeom prst="rect">
            <a:avLst/>
          </a:prstGeom>
          <a:solidFill>
            <a:srgbClr val="00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DM$, 8-Entry, 4B blocks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5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25C78C-324F-4A38-BE5C-0C573D6A4D7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1751" name="Freeform 210"/>
          <p:cNvSpPr>
            <a:spLocks/>
          </p:cNvSpPr>
          <p:nvPr/>
        </p:nvSpPr>
        <p:spPr bwMode="auto">
          <a:xfrm>
            <a:off x="6172200" y="1905000"/>
            <a:ext cx="1684338" cy="3352800"/>
          </a:xfrm>
          <a:custGeom>
            <a:avLst/>
            <a:gdLst>
              <a:gd name="T0" fmla="*/ 2147483647 w 987"/>
              <a:gd name="T1" fmla="*/ 2147483647 h 995"/>
              <a:gd name="T2" fmla="*/ 2147483647 w 987"/>
              <a:gd name="T3" fmla="*/ 0 h 995"/>
              <a:gd name="T4" fmla="*/ 0 w 987"/>
              <a:gd name="T5" fmla="*/ 0 h 995"/>
              <a:gd name="T6" fmla="*/ 0 w 987"/>
              <a:gd name="T7" fmla="*/ 2147483647 h 995"/>
              <a:gd name="T8" fmla="*/ 2147483647 w 987"/>
              <a:gd name="T9" fmla="*/ 2147483647 h 995"/>
              <a:gd name="T10" fmla="*/ 2147483647 w 987"/>
              <a:gd name="T11" fmla="*/ 2147483647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7"/>
              <a:gd name="T19" fmla="*/ 0 h 995"/>
              <a:gd name="T20" fmla="*/ 987 w 987"/>
              <a:gd name="T21" fmla="*/ 995 h 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7" h="995">
                <a:moveTo>
                  <a:pt x="987" y="993"/>
                </a:moveTo>
                <a:lnTo>
                  <a:pt x="987" y="0"/>
                </a:lnTo>
                <a:lnTo>
                  <a:pt x="0" y="0"/>
                </a:lnTo>
                <a:lnTo>
                  <a:pt x="0" y="995"/>
                </a:lnTo>
                <a:lnTo>
                  <a:pt x="987" y="9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Rectangle 212"/>
          <p:cNvSpPr>
            <a:spLocks noChangeArrowheads="1"/>
          </p:cNvSpPr>
          <p:nvPr/>
        </p:nvSpPr>
        <p:spPr bwMode="auto">
          <a:xfrm>
            <a:off x="6518275" y="1644650"/>
            <a:ext cx="10483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Main Memory </a:t>
            </a:r>
            <a:endParaRPr lang="en-US" altLang="zh-TW" sz="1200" b="1" dirty="0"/>
          </a:p>
        </p:txBody>
      </p:sp>
      <p:sp>
        <p:nvSpPr>
          <p:cNvPr id="31753" name="Text Box 230"/>
          <p:cNvSpPr txBox="1">
            <a:spLocks noChangeArrowheads="1"/>
          </p:cNvSpPr>
          <p:nvPr/>
        </p:nvSpPr>
        <p:spPr bwMode="auto">
          <a:xfrm>
            <a:off x="152400" y="1670050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$1, 24($0)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$2, 28($0)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$3, 60($0)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$4, 188($0)</a:t>
            </a:r>
            <a:endParaRPr kumimoji="1" lang="en-US" sz="1600" dirty="0">
              <a:latin typeface="Consolas" panose="020B0609020204030204" pitchFamily="49" charset="0"/>
            </a:endParaRPr>
          </a:p>
        </p:txBody>
      </p:sp>
      <p:sp>
        <p:nvSpPr>
          <p:cNvPr id="31754" name="TextBox 67"/>
          <p:cNvSpPr txBox="1">
            <a:spLocks noChangeArrowheads="1"/>
          </p:cNvSpPr>
          <p:nvPr/>
        </p:nvSpPr>
        <p:spPr bwMode="auto">
          <a:xfrm>
            <a:off x="7924800" y="21336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24</a:t>
            </a:r>
          </a:p>
        </p:txBody>
      </p:sp>
      <p:sp>
        <p:nvSpPr>
          <p:cNvPr id="31755" name="Rectangle 212"/>
          <p:cNvSpPr>
            <a:spLocks noChangeArrowheads="1"/>
          </p:cNvSpPr>
          <p:nvPr/>
        </p:nvSpPr>
        <p:spPr bwMode="auto">
          <a:xfrm>
            <a:off x="7848600" y="16510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Address</a:t>
            </a:r>
            <a:endParaRPr lang="en-US" altLang="zh-TW" sz="1200" b="1"/>
          </a:p>
        </p:txBody>
      </p:sp>
      <p:sp>
        <p:nvSpPr>
          <p:cNvPr id="31756" name="TextBox 69"/>
          <p:cNvSpPr txBox="1">
            <a:spLocks noChangeArrowheads="1"/>
          </p:cNvSpPr>
          <p:nvPr/>
        </p:nvSpPr>
        <p:spPr bwMode="auto">
          <a:xfrm>
            <a:off x="7924800" y="28162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28</a:t>
            </a:r>
          </a:p>
        </p:txBody>
      </p:sp>
      <p:sp>
        <p:nvSpPr>
          <p:cNvPr id="31757" name="TextBox 70"/>
          <p:cNvSpPr txBox="1">
            <a:spLocks noChangeArrowheads="1"/>
          </p:cNvSpPr>
          <p:nvPr/>
        </p:nvSpPr>
        <p:spPr bwMode="auto">
          <a:xfrm>
            <a:off x="7924800" y="36544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60</a:t>
            </a:r>
          </a:p>
        </p:txBody>
      </p:sp>
      <p:sp>
        <p:nvSpPr>
          <p:cNvPr id="31758" name="TextBox 71"/>
          <p:cNvSpPr txBox="1">
            <a:spLocks noChangeArrowheads="1"/>
          </p:cNvSpPr>
          <p:nvPr/>
        </p:nvSpPr>
        <p:spPr bwMode="auto">
          <a:xfrm>
            <a:off x="7924800" y="4343400"/>
            <a:ext cx="477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188</a:t>
            </a:r>
          </a:p>
        </p:txBody>
      </p:sp>
      <p:grpSp>
        <p:nvGrpSpPr>
          <p:cNvPr id="31759" name="Group 56"/>
          <p:cNvGrpSpPr>
            <a:grpSpLocks/>
          </p:cNvGrpSpPr>
          <p:nvPr/>
        </p:nvGrpSpPr>
        <p:grpSpPr bwMode="auto">
          <a:xfrm>
            <a:off x="2133600" y="3854450"/>
            <a:ext cx="2743200" cy="2393950"/>
            <a:chOff x="2133600" y="3853934"/>
            <a:chExt cx="2743200" cy="2394466"/>
          </a:xfrm>
        </p:grpSpPr>
        <p:sp>
          <p:nvSpPr>
            <p:cNvPr id="31787" name="Rectangle 212"/>
            <p:cNvSpPr>
              <a:spLocks noChangeArrowheads="1"/>
            </p:cNvSpPr>
            <p:nvPr/>
          </p:nvSpPr>
          <p:spPr bwMode="auto">
            <a:xfrm>
              <a:off x="3429000" y="6063734"/>
              <a:ext cx="8864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Cache (32B)</a:t>
              </a:r>
              <a:endParaRPr lang="en-US" altLang="zh-TW" sz="1200" b="1" dirty="0"/>
            </a:p>
          </p:txBody>
        </p:sp>
        <p:sp>
          <p:nvSpPr>
            <p:cNvPr id="31788" name="Rectangle 73"/>
            <p:cNvSpPr>
              <a:spLocks noChangeArrowheads="1"/>
            </p:cNvSpPr>
            <p:nvPr/>
          </p:nvSpPr>
          <p:spPr bwMode="auto">
            <a:xfrm>
              <a:off x="2743200" y="4126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789" name="Rectangle 74"/>
            <p:cNvSpPr>
              <a:spLocks noChangeArrowheads="1"/>
            </p:cNvSpPr>
            <p:nvPr/>
          </p:nvSpPr>
          <p:spPr bwMode="auto">
            <a:xfrm>
              <a:off x="2743200" y="4355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790" name="Rectangle 75"/>
            <p:cNvSpPr>
              <a:spLocks noChangeArrowheads="1"/>
            </p:cNvSpPr>
            <p:nvPr/>
          </p:nvSpPr>
          <p:spPr bwMode="auto">
            <a:xfrm>
              <a:off x="2743200" y="4583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791" name="Rectangle 76"/>
            <p:cNvSpPr>
              <a:spLocks noChangeArrowheads="1"/>
            </p:cNvSpPr>
            <p:nvPr/>
          </p:nvSpPr>
          <p:spPr bwMode="auto">
            <a:xfrm>
              <a:off x="2743200" y="48122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792" name="Rectangle 77"/>
            <p:cNvSpPr>
              <a:spLocks noChangeArrowheads="1"/>
            </p:cNvSpPr>
            <p:nvPr/>
          </p:nvSpPr>
          <p:spPr bwMode="auto">
            <a:xfrm>
              <a:off x="2743200" y="50408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793" name="Rectangle 78"/>
            <p:cNvSpPr>
              <a:spLocks noChangeArrowheads="1"/>
            </p:cNvSpPr>
            <p:nvPr/>
          </p:nvSpPr>
          <p:spPr bwMode="auto">
            <a:xfrm>
              <a:off x="2743200" y="5269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794" name="Rectangle 79"/>
            <p:cNvSpPr>
              <a:spLocks noChangeArrowheads="1"/>
            </p:cNvSpPr>
            <p:nvPr/>
          </p:nvSpPr>
          <p:spPr bwMode="auto">
            <a:xfrm>
              <a:off x="2743200" y="5498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795" name="Rectangle 80"/>
            <p:cNvSpPr>
              <a:spLocks noChangeArrowheads="1"/>
            </p:cNvSpPr>
            <p:nvPr/>
          </p:nvSpPr>
          <p:spPr bwMode="auto">
            <a:xfrm>
              <a:off x="2743200" y="5726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1796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20900" y="50350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97" name="Straight Connector 86"/>
            <p:cNvCxnSpPr>
              <a:cxnSpLocks noChangeShapeType="1"/>
            </p:cNvCxnSpPr>
            <p:nvPr/>
          </p:nvCxnSpPr>
          <p:spPr bwMode="auto">
            <a:xfrm rot="5400000">
              <a:off x="2679700" y="50477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1798" name="Rectangle 212"/>
            <p:cNvSpPr>
              <a:spLocks noChangeArrowheads="1"/>
            </p:cNvSpPr>
            <p:nvPr/>
          </p:nvSpPr>
          <p:spPr bwMode="auto">
            <a:xfrm>
              <a:off x="2687773" y="3853934"/>
              <a:ext cx="365806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Valid</a:t>
              </a:r>
              <a:endParaRPr lang="en-US" altLang="zh-TW" sz="1200" b="1"/>
            </a:p>
          </p:txBody>
        </p:sp>
        <p:sp>
          <p:nvSpPr>
            <p:cNvPr id="31799" name="Rectangle 212"/>
            <p:cNvSpPr>
              <a:spLocks noChangeArrowheads="1"/>
            </p:cNvSpPr>
            <p:nvPr/>
          </p:nvSpPr>
          <p:spPr bwMode="auto">
            <a:xfrm>
              <a:off x="3144973" y="3853934"/>
              <a:ext cx="2627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Tag</a:t>
              </a:r>
              <a:endParaRPr lang="en-US" altLang="zh-TW" sz="1200" b="1"/>
            </a:p>
          </p:txBody>
        </p:sp>
        <p:sp>
          <p:nvSpPr>
            <p:cNvPr id="31800" name="Rectangle 212"/>
            <p:cNvSpPr>
              <a:spLocks noChangeArrowheads="1"/>
            </p:cNvSpPr>
            <p:nvPr/>
          </p:nvSpPr>
          <p:spPr bwMode="auto">
            <a:xfrm>
              <a:off x="4038600" y="3853934"/>
              <a:ext cx="349455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Data</a:t>
              </a:r>
              <a:endParaRPr lang="en-US" altLang="zh-TW" sz="1200" b="1"/>
            </a:p>
          </p:txBody>
        </p:sp>
        <p:sp>
          <p:nvSpPr>
            <p:cNvPr id="31801" name="Rectangle 212"/>
            <p:cNvSpPr>
              <a:spLocks noChangeArrowheads="1"/>
            </p:cNvSpPr>
            <p:nvPr/>
          </p:nvSpPr>
          <p:spPr bwMode="auto">
            <a:xfrm>
              <a:off x="2133600" y="3853934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Index</a:t>
              </a:r>
              <a:endParaRPr lang="en-US" altLang="zh-TW" sz="1200" b="1"/>
            </a:p>
          </p:txBody>
        </p:sp>
        <p:sp>
          <p:nvSpPr>
            <p:cNvPr id="31802" name="Text Box 43"/>
            <p:cNvSpPr txBox="1">
              <a:spLocks noChangeArrowheads="1"/>
            </p:cNvSpPr>
            <p:nvPr/>
          </p:nvSpPr>
          <p:spPr bwMode="auto">
            <a:xfrm>
              <a:off x="2286000" y="4082534"/>
              <a:ext cx="268022" cy="19759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0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1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2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3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4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5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6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7</a:t>
              </a:r>
            </a:p>
          </p:txBody>
        </p:sp>
      </p:grpSp>
      <p:sp>
        <p:nvSpPr>
          <p:cNvPr id="31760" name="Rectangle 92"/>
          <p:cNvSpPr>
            <a:spLocks noChangeArrowheads="1"/>
          </p:cNvSpPr>
          <p:nvPr/>
        </p:nvSpPr>
        <p:spPr bwMode="auto">
          <a:xfrm>
            <a:off x="6172200" y="2133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a</a:t>
            </a:r>
          </a:p>
        </p:txBody>
      </p:sp>
      <p:sp>
        <p:nvSpPr>
          <p:cNvPr id="31761" name="Rectangle 93"/>
          <p:cNvSpPr>
            <a:spLocks noChangeArrowheads="1"/>
          </p:cNvSpPr>
          <p:nvPr/>
        </p:nvSpPr>
        <p:spPr bwMode="auto">
          <a:xfrm>
            <a:off x="6172200" y="28448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b</a:t>
            </a:r>
          </a:p>
        </p:txBody>
      </p:sp>
      <p:sp>
        <p:nvSpPr>
          <p:cNvPr id="31762" name="Rectangle 94"/>
          <p:cNvSpPr>
            <a:spLocks noChangeArrowheads="1"/>
          </p:cNvSpPr>
          <p:nvPr/>
        </p:nvSpPr>
        <p:spPr bwMode="auto">
          <a:xfrm>
            <a:off x="6172200" y="3657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c</a:t>
            </a:r>
          </a:p>
        </p:txBody>
      </p:sp>
      <p:sp>
        <p:nvSpPr>
          <p:cNvPr id="31763" name="Rectangle 95"/>
          <p:cNvSpPr>
            <a:spLocks noChangeArrowheads="1"/>
          </p:cNvSpPr>
          <p:nvPr/>
        </p:nvSpPr>
        <p:spPr bwMode="auto">
          <a:xfrm>
            <a:off x="6172200" y="43434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d</a:t>
            </a:r>
          </a:p>
        </p:txBody>
      </p:sp>
      <p:sp>
        <p:nvSpPr>
          <p:cNvPr id="31764" name="Text Box 68"/>
          <p:cNvSpPr txBox="1">
            <a:spLocks noChangeArrowheads="1"/>
          </p:cNvSpPr>
          <p:nvPr/>
        </p:nvSpPr>
        <p:spPr bwMode="auto">
          <a:xfrm>
            <a:off x="3124200" y="24384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C00000"/>
                </a:solidFill>
                <a:latin typeface="Times New Roman" pitchFamily="18" charset="0"/>
              </a:rPr>
              <a:t>#60 is 0011 1100</a:t>
            </a:r>
          </a:p>
        </p:txBody>
      </p:sp>
      <p:sp>
        <p:nvSpPr>
          <p:cNvPr id="31765" name="Text Box 24"/>
          <p:cNvSpPr txBox="1">
            <a:spLocks noChangeArrowheads="1"/>
          </p:cNvSpPr>
          <p:nvPr/>
        </p:nvSpPr>
        <p:spPr bwMode="auto">
          <a:xfrm>
            <a:off x="1600200" y="5486400"/>
            <a:ext cx="65594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/>
              <a:t>Index</a:t>
            </a:r>
          </a:p>
        </p:txBody>
      </p:sp>
      <p:cxnSp>
        <p:nvCxnSpPr>
          <p:cNvPr id="31766" name="Straight Connector 53"/>
          <p:cNvCxnSpPr>
            <a:cxnSpLocks noChangeShapeType="1"/>
          </p:cNvCxnSpPr>
          <p:nvPr/>
        </p:nvCxnSpPr>
        <p:spPr bwMode="auto">
          <a:xfrm rot="10800000">
            <a:off x="1635125" y="5867400"/>
            <a:ext cx="6731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 type="stealth" w="med" len="lg"/>
            <a:tailEnd/>
          </a:ln>
        </p:spPr>
      </p:cxnSp>
      <p:sp>
        <p:nvSpPr>
          <p:cNvPr id="31767" name="Text Box 43"/>
          <p:cNvSpPr txBox="1">
            <a:spLocks noChangeArrowheads="1"/>
          </p:cNvSpPr>
          <p:nvPr/>
        </p:nvSpPr>
        <p:spPr bwMode="auto">
          <a:xfrm>
            <a:off x="275431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1768" name="Text Box 43"/>
          <p:cNvSpPr txBox="1">
            <a:spLocks noChangeArrowheads="1"/>
          </p:cNvSpPr>
          <p:nvPr/>
        </p:nvSpPr>
        <p:spPr bwMode="auto">
          <a:xfrm>
            <a:off x="275431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1769" name="Text Box 43"/>
          <p:cNvSpPr txBox="1">
            <a:spLocks noChangeArrowheads="1"/>
          </p:cNvSpPr>
          <p:nvPr/>
        </p:nvSpPr>
        <p:spPr bwMode="auto">
          <a:xfrm>
            <a:off x="275590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1770" name="Text Box 43"/>
          <p:cNvSpPr txBox="1">
            <a:spLocks noChangeArrowheads="1"/>
          </p:cNvSpPr>
          <p:nvPr/>
        </p:nvSpPr>
        <p:spPr bwMode="auto">
          <a:xfrm>
            <a:off x="275748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1771" name="Text Box 43"/>
          <p:cNvSpPr txBox="1">
            <a:spLocks noChangeArrowheads="1"/>
          </p:cNvSpPr>
          <p:nvPr/>
        </p:nvSpPr>
        <p:spPr bwMode="auto">
          <a:xfrm>
            <a:off x="275907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1772" name="Text Box 43"/>
          <p:cNvSpPr txBox="1">
            <a:spLocks noChangeArrowheads="1"/>
          </p:cNvSpPr>
          <p:nvPr/>
        </p:nvSpPr>
        <p:spPr bwMode="auto">
          <a:xfrm>
            <a:off x="2745037" y="5260975"/>
            <a:ext cx="269626" cy="2954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1773" name="Rectangle 79"/>
          <p:cNvSpPr>
            <a:spLocks noChangeArrowheads="1"/>
          </p:cNvSpPr>
          <p:nvPr/>
        </p:nvSpPr>
        <p:spPr bwMode="auto">
          <a:xfrm>
            <a:off x="4114800" y="5468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1774" name="Rectangle 79"/>
          <p:cNvSpPr>
            <a:spLocks noChangeArrowheads="1"/>
          </p:cNvSpPr>
          <p:nvPr/>
        </p:nvSpPr>
        <p:spPr bwMode="auto">
          <a:xfrm>
            <a:off x="3162300" y="5468938"/>
            <a:ext cx="341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31775" name="Text Box 43"/>
          <p:cNvSpPr txBox="1">
            <a:spLocks noChangeArrowheads="1"/>
          </p:cNvSpPr>
          <p:nvPr/>
        </p:nvSpPr>
        <p:spPr bwMode="auto">
          <a:xfrm>
            <a:off x="2728744" y="5432276"/>
            <a:ext cx="312906" cy="397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776" name="Elbow Connector 103"/>
          <p:cNvCxnSpPr>
            <a:cxnSpLocks noChangeShapeType="1"/>
          </p:cNvCxnSpPr>
          <p:nvPr/>
        </p:nvCxnSpPr>
        <p:spPr bwMode="auto">
          <a:xfrm rot="5400000">
            <a:off x="-76199" y="4495800"/>
            <a:ext cx="2590800" cy="3175"/>
          </a:xfrm>
          <a:prstGeom prst="bentConnector3">
            <a:avLst>
              <a:gd name="adj1" fmla="val 50000"/>
            </a:avLst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29730" name="Rectangle 79"/>
          <p:cNvSpPr>
            <a:spLocks noChangeArrowheads="1"/>
          </p:cNvSpPr>
          <p:nvPr/>
        </p:nvSpPr>
        <p:spPr bwMode="auto">
          <a:xfrm>
            <a:off x="3630753" y="5715000"/>
            <a:ext cx="12054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TW" sz="1600" b="1" spc="-100" dirty="0">
                <a:solidFill>
                  <a:srgbClr val="C00000"/>
                </a:solidFill>
              </a:rPr>
              <a:t>new value ($3)</a:t>
            </a:r>
          </a:p>
        </p:txBody>
      </p:sp>
      <p:sp>
        <p:nvSpPr>
          <p:cNvPr id="31778" name="Rectangle 79"/>
          <p:cNvSpPr>
            <a:spLocks noChangeArrowheads="1"/>
          </p:cNvSpPr>
          <p:nvPr/>
        </p:nvSpPr>
        <p:spPr bwMode="auto">
          <a:xfrm>
            <a:off x="3176588" y="5727700"/>
            <a:ext cx="341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001</a:t>
            </a:r>
          </a:p>
        </p:txBody>
      </p:sp>
      <p:sp>
        <p:nvSpPr>
          <p:cNvPr id="31779" name="Text Box 43"/>
          <p:cNvSpPr txBox="1">
            <a:spLocks noChangeArrowheads="1"/>
          </p:cNvSpPr>
          <p:nvPr/>
        </p:nvSpPr>
        <p:spPr bwMode="auto">
          <a:xfrm>
            <a:off x="2728744" y="5646588"/>
            <a:ext cx="312906" cy="397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876800" y="3429000"/>
            <a:ext cx="685800" cy="2438400"/>
            <a:chOff x="914400" y="3302000"/>
            <a:chExt cx="685800" cy="1600200"/>
          </a:xfrm>
        </p:grpSpPr>
        <p:cxnSp>
          <p:nvCxnSpPr>
            <p:cNvPr id="31785" name="Straight Connector 64"/>
            <p:cNvCxnSpPr>
              <a:cxnSpLocks noChangeShapeType="1"/>
            </p:cNvCxnSpPr>
            <p:nvPr/>
          </p:nvCxnSpPr>
          <p:spPr bwMode="auto">
            <a:xfrm>
              <a:off x="914400" y="4876800"/>
              <a:ext cx="685800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 type="stealth" w="med" len="med"/>
              <a:tailEnd/>
            </a:ln>
          </p:spPr>
        </p:cxnSp>
        <p:cxnSp>
          <p:nvCxnSpPr>
            <p:cNvPr id="31786" name="Straight Connector 65"/>
            <p:cNvCxnSpPr>
              <a:cxnSpLocks noChangeShapeType="1"/>
            </p:cNvCxnSpPr>
            <p:nvPr/>
          </p:nvCxnSpPr>
          <p:spPr bwMode="auto">
            <a:xfrm rot="5400000">
              <a:off x="800100" y="4102100"/>
              <a:ext cx="1600200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4" name="Text Box 75"/>
          <p:cNvSpPr txBox="1">
            <a:spLocks noChangeArrowheads="1"/>
          </p:cNvSpPr>
          <p:nvPr/>
        </p:nvSpPr>
        <p:spPr bwMode="auto">
          <a:xfrm>
            <a:off x="5867400" y="5340350"/>
            <a:ext cx="297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Do we update memory now?  Or later?</a:t>
            </a:r>
          </a:p>
        </p:txBody>
      </p:sp>
      <p:sp>
        <p:nvSpPr>
          <p:cNvPr id="83" name="Text Box 75"/>
          <p:cNvSpPr txBox="1">
            <a:spLocks noChangeArrowheads="1"/>
          </p:cNvSpPr>
          <p:nvPr/>
        </p:nvSpPr>
        <p:spPr bwMode="auto">
          <a:xfrm>
            <a:off x="5867400" y="5867400"/>
            <a:ext cx="2819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Assume later (it is called </a:t>
            </a:r>
            <a:r>
              <a:rPr lang="en-US" b="1" dirty="0">
                <a:solidFill>
                  <a:srgbClr val="1003BD"/>
                </a:solidFill>
                <a:latin typeface="+mn-lt"/>
                <a:cs typeface="Arial" pitchFamily="34" charset="0"/>
              </a:rPr>
              <a:t>write-back</a:t>
            </a:r>
            <a:r>
              <a:rPr lang="en-US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 cache)</a:t>
            </a:r>
          </a:p>
        </p:txBody>
      </p:sp>
      <p:sp>
        <p:nvSpPr>
          <p:cNvPr id="59" name="Text Box 79"/>
          <p:cNvSpPr txBox="1">
            <a:spLocks noChangeArrowheads="1"/>
          </p:cNvSpPr>
          <p:nvPr/>
        </p:nvSpPr>
        <p:spPr bwMode="auto">
          <a:xfrm>
            <a:off x="2667000" y="1524000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Now, we can write a new value to the location</a:t>
            </a:r>
          </a:p>
        </p:txBody>
      </p:sp>
      <p:sp>
        <p:nvSpPr>
          <p:cNvPr id="61" name="Rectangle 79"/>
          <p:cNvSpPr>
            <a:spLocks noChangeArrowheads="1"/>
          </p:cNvSpPr>
          <p:nvPr/>
        </p:nvSpPr>
        <p:spPr bwMode="auto">
          <a:xfrm>
            <a:off x="4114800" y="5715000"/>
            <a:ext cx="913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0" grpId="0"/>
      <p:bldP spid="64" grpId="0"/>
      <p:bldP spid="83" grpId="0"/>
      <p:bldP spid="59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33400" y="2197100"/>
            <a:ext cx="1828800" cy="304800"/>
          </a:xfrm>
          <a:prstGeom prst="rect">
            <a:avLst/>
          </a:prstGeom>
          <a:solidFill>
            <a:srgbClr val="00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DM$, 8-Entry, 4B blocks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41A357-E7A3-4A77-9F2F-363EF57576F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2773" name="Freeform 210"/>
          <p:cNvSpPr>
            <a:spLocks/>
          </p:cNvSpPr>
          <p:nvPr/>
        </p:nvSpPr>
        <p:spPr bwMode="auto">
          <a:xfrm>
            <a:off x="6172200" y="1905000"/>
            <a:ext cx="1684338" cy="3352800"/>
          </a:xfrm>
          <a:custGeom>
            <a:avLst/>
            <a:gdLst>
              <a:gd name="T0" fmla="*/ 2147483647 w 987"/>
              <a:gd name="T1" fmla="*/ 2147483647 h 995"/>
              <a:gd name="T2" fmla="*/ 2147483647 w 987"/>
              <a:gd name="T3" fmla="*/ 0 h 995"/>
              <a:gd name="T4" fmla="*/ 0 w 987"/>
              <a:gd name="T5" fmla="*/ 0 h 995"/>
              <a:gd name="T6" fmla="*/ 0 w 987"/>
              <a:gd name="T7" fmla="*/ 2147483647 h 995"/>
              <a:gd name="T8" fmla="*/ 2147483647 w 987"/>
              <a:gd name="T9" fmla="*/ 2147483647 h 995"/>
              <a:gd name="T10" fmla="*/ 2147483647 w 987"/>
              <a:gd name="T11" fmla="*/ 2147483647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7"/>
              <a:gd name="T19" fmla="*/ 0 h 995"/>
              <a:gd name="T20" fmla="*/ 987 w 987"/>
              <a:gd name="T21" fmla="*/ 995 h 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7" h="995">
                <a:moveTo>
                  <a:pt x="987" y="993"/>
                </a:moveTo>
                <a:lnTo>
                  <a:pt x="987" y="0"/>
                </a:lnTo>
                <a:lnTo>
                  <a:pt x="0" y="0"/>
                </a:lnTo>
                <a:lnTo>
                  <a:pt x="0" y="995"/>
                </a:lnTo>
                <a:lnTo>
                  <a:pt x="987" y="9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Rectangle 212"/>
          <p:cNvSpPr>
            <a:spLocks noChangeArrowheads="1"/>
          </p:cNvSpPr>
          <p:nvPr/>
        </p:nvSpPr>
        <p:spPr bwMode="auto">
          <a:xfrm>
            <a:off x="6518275" y="1644650"/>
            <a:ext cx="10483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Main Memory </a:t>
            </a:r>
            <a:endParaRPr lang="en-US" altLang="zh-TW" sz="1200" b="1" dirty="0"/>
          </a:p>
        </p:txBody>
      </p:sp>
      <p:sp>
        <p:nvSpPr>
          <p:cNvPr id="32775" name="Text Box 230"/>
          <p:cNvSpPr txBox="1">
            <a:spLocks noChangeArrowheads="1"/>
          </p:cNvSpPr>
          <p:nvPr/>
        </p:nvSpPr>
        <p:spPr bwMode="auto">
          <a:xfrm>
            <a:off x="152400" y="1670928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$1, 24($0)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$2, 28($0)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$3, 60($0)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$4, 188($0)</a:t>
            </a:r>
            <a:endParaRPr kumimoji="1" lang="en-US" sz="1600" dirty="0">
              <a:latin typeface="Consolas" panose="020B0609020204030204" pitchFamily="49" charset="0"/>
            </a:endParaRPr>
          </a:p>
        </p:txBody>
      </p:sp>
      <p:sp>
        <p:nvSpPr>
          <p:cNvPr id="32776" name="TextBox 67"/>
          <p:cNvSpPr txBox="1">
            <a:spLocks noChangeArrowheads="1"/>
          </p:cNvSpPr>
          <p:nvPr/>
        </p:nvSpPr>
        <p:spPr bwMode="auto">
          <a:xfrm>
            <a:off x="7924800" y="21336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24</a:t>
            </a:r>
          </a:p>
        </p:txBody>
      </p:sp>
      <p:sp>
        <p:nvSpPr>
          <p:cNvPr id="32777" name="Rectangle 212"/>
          <p:cNvSpPr>
            <a:spLocks noChangeArrowheads="1"/>
          </p:cNvSpPr>
          <p:nvPr/>
        </p:nvSpPr>
        <p:spPr bwMode="auto">
          <a:xfrm>
            <a:off x="7848600" y="16510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Address</a:t>
            </a:r>
            <a:endParaRPr lang="en-US" altLang="zh-TW" sz="1200" b="1"/>
          </a:p>
        </p:txBody>
      </p:sp>
      <p:sp>
        <p:nvSpPr>
          <p:cNvPr id="32778" name="TextBox 69"/>
          <p:cNvSpPr txBox="1">
            <a:spLocks noChangeArrowheads="1"/>
          </p:cNvSpPr>
          <p:nvPr/>
        </p:nvSpPr>
        <p:spPr bwMode="auto">
          <a:xfrm>
            <a:off x="7924800" y="28162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28</a:t>
            </a:r>
          </a:p>
        </p:txBody>
      </p:sp>
      <p:sp>
        <p:nvSpPr>
          <p:cNvPr id="32779" name="TextBox 70"/>
          <p:cNvSpPr txBox="1">
            <a:spLocks noChangeArrowheads="1"/>
          </p:cNvSpPr>
          <p:nvPr/>
        </p:nvSpPr>
        <p:spPr bwMode="auto">
          <a:xfrm>
            <a:off x="7924800" y="36544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60</a:t>
            </a:r>
          </a:p>
        </p:txBody>
      </p:sp>
      <p:sp>
        <p:nvSpPr>
          <p:cNvPr id="32780" name="TextBox 71"/>
          <p:cNvSpPr txBox="1">
            <a:spLocks noChangeArrowheads="1"/>
          </p:cNvSpPr>
          <p:nvPr/>
        </p:nvSpPr>
        <p:spPr bwMode="auto">
          <a:xfrm>
            <a:off x="7924800" y="4343400"/>
            <a:ext cx="477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188</a:t>
            </a:r>
          </a:p>
        </p:txBody>
      </p:sp>
      <p:grpSp>
        <p:nvGrpSpPr>
          <p:cNvPr id="32781" name="Group 56"/>
          <p:cNvGrpSpPr>
            <a:grpSpLocks/>
          </p:cNvGrpSpPr>
          <p:nvPr/>
        </p:nvGrpSpPr>
        <p:grpSpPr bwMode="auto">
          <a:xfrm>
            <a:off x="2133600" y="3854450"/>
            <a:ext cx="2743200" cy="2393950"/>
            <a:chOff x="2133600" y="3853934"/>
            <a:chExt cx="2743200" cy="2394466"/>
          </a:xfrm>
        </p:grpSpPr>
        <p:sp>
          <p:nvSpPr>
            <p:cNvPr id="32819" name="Rectangle 212"/>
            <p:cNvSpPr>
              <a:spLocks noChangeArrowheads="1"/>
            </p:cNvSpPr>
            <p:nvPr/>
          </p:nvSpPr>
          <p:spPr bwMode="auto">
            <a:xfrm>
              <a:off x="3429000" y="6063734"/>
              <a:ext cx="8864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Cache (32B)</a:t>
              </a:r>
              <a:endParaRPr lang="en-US" altLang="zh-TW" sz="1200" b="1" dirty="0"/>
            </a:p>
          </p:txBody>
        </p:sp>
        <p:sp>
          <p:nvSpPr>
            <p:cNvPr id="32820" name="Rectangle 73"/>
            <p:cNvSpPr>
              <a:spLocks noChangeArrowheads="1"/>
            </p:cNvSpPr>
            <p:nvPr/>
          </p:nvSpPr>
          <p:spPr bwMode="auto">
            <a:xfrm>
              <a:off x="2743200" y="4126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21" name="Rectangle 74"/>
            <p:cNvSpPr>
              <a:spLocks noChangeArrowheads="1"/>
            </p:cNvSpPr>
            <p:nvPr/>
          </p:nvSpPr>
          <p:spPr bwMode="auto">
            <a:xfrm>
              <a:off x="2743200" y="4355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22" name="Rectangle 75"/>
            <p:cNvSpPr>
              <a:spLocks noChangeArrowheads="1"/>
            </p:cNvSpPr>
            <p:nvPr/>
          </p:nvSpPr>
          <p:spPr bwMode="auto">
            <a:xfrm>
              <a:off x="2743200" y="4583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23" name="Rectangle 76"/>
            <p:cNvSpPr>
              <a:spLocks noChangeArrowheads="1"/>
            </p:cNvSpPr>
            <p:nvPr/>
          </p:nvSpPr>
          <p:spPr bwMode="auto">
            <a:xfrm>
              <a:off x="2743200" y="48122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24" name="Rectangle 77"/>
            <p:cNvSpPr>
              <a:spLocks noChangeArrowheads="1"/>
            </p:cNvSpPr>
            <p:nvPr/>
          </p:nvSpPr>
          <p:spPr bwMode="auto">
            <a:xfrm>
              <a:off x="2743200" y="50408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25" name="Rectangle 78"/>
            <p:cNvSpPr>
              <a:spLocks noChangeArrowheads="1"/>
            </p:cNvSpPr>
            <p:nvPr/>
          </p:nvSpPr>
          <p:spPr bwMode="auto">
            <a:xfrm>
              <a:off x="2743200" y="5269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26" name="Rectangle 79"/>
            <p:cNvSpPr>
              <a:spLocks noChangeArrowheads="1"/>
            </p:cNvSpPr>
            <p:nvPr/>
          </p:nvSpPr>
          <p:spPr bwMode="auto">
            <a:xfrm>
              <a:off x="2743200" y="5498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27" name="Rectangle 80"/>
            <p:cNvSpPr>
              <a:spLocks noChangeArrowheads="1"/>
            </p:cNvSpPr>
            <p:nvPr/>
          </p:nvSpPr>
          <p:spPr bwMode="auto">
            <a:xfrm>
              <a:off x="2743200" y="5726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2828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20900" y="50350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29" name="Straight Connector 86"/>
            <p:cNvCxnSpPr>
              <a:cxnSpLocks noChangeShapeType="1"/>
            </p:cNvCxnSpPr>
            <p:nvPr/>
          </p:nvCxnSpPr>
          <p:spPr bwMode="auto">
            <a:xfrm rot="5400000">
              <a:off x="2679700" y="50477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830" name="Rectangle 212"/>
            <p:cNvSpPr>
              <a:spLocks noChangeArrowheads="1"/>
            </p:cNvSpPr>
            <p:nvPr/>
          </p:nvSpPr>
          <p:spPr bwMode="auto">
            <a:xfrm>
              <a:off x="2687773" y="3853934"/>
              <a:ext cx="365806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Valid</a:t>
              </a:r>
              <a:endParaRPr lang="en-US" altLang="zh-TW" sz="1200" b="1"/>
            </a:p>
          </p:txBody>
        </p:sp>
        <p:sp>
          <p:nvSpPr>
            <p:cNvPr id="32831" name="Rectangle 212"/>
            <p:cNvSpPr>
              <a:spLocks noChangeArrowheads="1"/>
            </p:cNvSpPr>
            <p:nvPr/>
          </p:nvSpPr>
          <p:spPr bwMode="auto">
            <a:xfrm>
              <a:off x="3144973" y="3853934"/>
              <a:ext cx="2627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Tag</a:t>
              </a:r>
              <a:endParaRPr lang="en-US" altLang="zh-TW" sz="1200" b="1"/>
            </a:p>
          </p:txBody>
        </p:sp>
        <p:sp>
          <p:nvSpPr>
            <p:cNvPr id="32832" name="Rectangle 212"/>
            <p:cNvSpPr>
              <a:spLocks noChangeArrowheads="1"/>
            </p:cNvSpPr>
            <p:nvPr/>
          </p:nvSpPr>
          <p:spPr bwMode="auto">
            <a:xfrm>
              <a:off x="4038600" y="3853934"/>
              <a:ext cx="349455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Data</a:t>
              </a:r>
              <a:endParaRPr lang="en-US" altLang="zh-TW" sz="1200" b="1" dirty="0"/>
            </a:p>
          </p:txBody>
        </p:sp>
        <p:sp>
          <p:nvSpPr>
            <p:cNvPr id="32833" name="Rectangle 212"/>
            <p:cNvSpPr>
              <a:spLocks noChangeArrowheads="1"/>
            </p:cNvSpPr>
            <p:nvPr/>
          </p:nvSpPr>
          <p:spPr bwMode="auto">
            <a:xfrm>
              <a:off x="2133600" y="3853934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Index</a:t>
              </a:r>
              <a:endParaRPr lang="en-US" altLang="zh-TW" sz="1200" b="1" dirty="0"/>
            </a:p>
          </p:txBody>
        </p:sp>
        <p:sp>
          <p:nvSpPr>
            <p:cNvPr id="32834" name="Text Box 43"/>
            <p:cNvSpPr txBox="1">
              <a:spLocks noChangeArrowheads="1"/>
            </p:cNvSpPr>
            <p:nvPr/>
          </p:nvSpPr>
          <p:spPr bwMode="auto">
            <a:xfrm>
              <a:off x="2286000" y="4082534"/>
              <a:ext cx="268022" cy="19759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0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1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2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3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4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5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6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7</a:t>
              </a:r>
            </a:p>
          </p:txBody>
        </p:sp>
      </p:grpSp>
      <p:sp>
        <p:nvSpPr>
          <p:cNvPr id="32782" name="Rectangle 92"/>
          <p:cNvSpPr>
            <a:spLocks noChangeArrowheads="1"/>
          </p:cNvSpPr>
          <p:nvPr/>
        </p:nvSpPr>
        <p:spPr bwMode="auto">
          <a:xfrm>
            <a:off x="6172200" y="2133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a</a:t>
            </a:r>
          </a:p>
        </p:txBody>
      </p:sp>
      <p:sp>
        <p:nvSpPr>
          <p:cNvPr id="32783" name="Rectangle 93"/>
          <p:cNvSpPr>
            <a:spLocks noChangeArrowheads="1"/>
          </p:cNvSpPr>
          <p:nvPr/>
        </p:nvSpPr>
        <p:spPr bwMode="auto">
          <a:xfrm>
            <a:off x="6172200" y="28448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b</a:t>
            </a:r>
          </a:p>
        </p:txBody>
      </p:sp>
      <p:sp>
        <p:nvSpPr>
          <p:cNvPr id="32784" name="Rectangle 94"/>
          <p:cNvSpPr>
            <a:spLocks noChangeArrowheads="1"/>
          </p:cNvSpPr>
          <p:nvPr/>
        </p:nvSpPr>
        <p:spPr bwMode="auto">
          <a:xfrm>
            <a:off x="6172200" y="3657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c (old)</a:t>
            </a:r>
          </a:p>
        </p:txBody>
      </p:sp>
      <p:sp>
        <p:nvSpPr>
          <p:cNvPr id="32785" name="Rectangle 95"/>
          <p:cNvSpPr>
            <a:spLocks noChangeArrowheads="1"/>
          </p:cNvSpPr>
          <p:nvPr/>
        </p:nvSpPr>
        <p:spPr bwMode="auto">
          <a:xfrm>
            <a:off x="6172200" y="43434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d</a:t>
            </a:r>
          </a:p>
        </p:txBody>
      </p:sp>
      <p:sp>
        <p:nvSpPr>
          <p:cNvPr id="32786" name="Text Box 43"/>
          <p:cNvSpPr txBox="1">
            <a:spLocks noChangeArrowheads="1"/>
          </p:cNvSpPr>
          <p:nvPr/>
        </p:nvSpPr>
        <p:spPr bwMode="auto">
          <a:xfrm>
            <a:off x="275431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2787" name="Text Box 43"/>
          <p:cNvSpPr txBox="1">
            <a:spLocks noChangeArrowheads="1"/>
          </p:cNvSpPr>
          <p:nvPr/>
        </p:nvSpPr>
        <p:spPr bwMode="auto">
          <a:xfrm>
            <a:off x="275431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2788" name="Text Box 43"/>
          <p:cNvSpPr txBox="1">
            <a:spLocks noChangeArrowheads="1"/>
          </p:cNvSpPr>
          <p:nvPr/>
        </p:nvSpPr>
        <p:spPr bwMode="auto">
          <a:xfrm>
            <a:off x="275590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2789" name="Text Box 43"/>
          <p:cNvSpPr txBox="1">
            <a:spLocks noChangeArrowheads="1"/>
          </p:cNvSpPr>
          <p:nvPr/>
        </p:nvSpPr>
        <p:spPr bwMode="auto">
          <a:xfrm>
            <a:off x="275748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2790" name="Text Box 43"/>
          <p:cNvSpPr txBox="1">
            <a:spLocks noChangeArrowheads="1"/>
          </p:cNvSpPr>
          <p:nvPr/>
        </p:nvSpPr>
        <p:spPr bwMode="auto">
          <a:xfrm>
            <a:off x="275907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2791" name="Text Box 43"/>
          <p:cNvSpPr txBox="1">
            <a:spLocks noChangeArrowheads="1"/>
          </p:cNvSpPr>
          <p:nvPr/>
        </p:nvSpPr>
        <p:spPr bwMode="auto">
          <a:xfrm>
            <a:off x="2745037" y="5260975"/>
            <a:ext cx="269626" cy="2954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2792" name="Rectangle 79"/>
          <p:cNvSpPr>
            <a:spLocks noChangeArrowheads="1"/>
          </p:cNvSpPr>
          <p:nvPr/>
        </p:nvSpPr>
        <p:spPr bwMode="auto">
          <a:xfrm>
            <a:off x="4114800" y="5468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2793" name="Rectangle 79"/>
          <p:cNvSpPr>
            <a:spLocks noChangeArrowheads="1"/>
          </p:cNvSpPr>
          <p:nvPr/>
        </p:nvSpPr>
        <p:spPr bwMode="auto">
          <a:xfrm>
            <a:off x="3162300" y="5468938"/>
            <a:ext cx="341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32794" name="Text Box 43"/>
          <p:cNvSpPr txBox="1">
            <a:spLocks noChangeArrowheads="1"/>
          </p:cNvSpPr>
          <p:nvPr/>
        </p:nvSpPr>
        <p:spPr bwMode="auto">
          <a:xfrm>
            <a:off x="2728744" y="5427224"/>
            <a:ext cx="312906" cy="397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2795" name="Elbow Connector 103"/>
          <p:cNvCxnSpPr>
            <a:cxnSpLocks noChangeShapeType="1"/>
          </p:cNvCxnSpPr>
          <p:nvPr/>
        </p:nvCxnSpPr>
        <p:spPr bwMode="auto">
          <a:xfrm rot="5400000">
            <a:off x="-76199" y="4495800"/>
            <a:ext cx="2590800" cy="3175"/>
          </a:xfrm>
          <a:prstGeom prst="bentConnector3">
            <a:avLst>
              <a:gd name="adj1" fmla="val 50000"/>
            </a:avLst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32796" name="Rectangle 79"/>
          <p:cNvSpPr>
            <a:spLocks noChangeArrowheads="1"/>
          </p:cNvSpPr>
          <p:nvPr/>
        </p:nvSpPr>
        <p:spPr bwMode="auto">
          <a:xfrm>
            <a:off x="3656013" y="5715000"/>
            <a:ext cx="12054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spc="-100" dirty="0">
                <a:solidFill>
                  <a:srgbClr val="C00000"/>
                </a:solidFill>
              </a:rPr>
              <a:t>new value ($3)</a:t>
            </a:r>
          </a:p>
        </p:txBody>
      </p:sp>
      <p:sp>
        <p:nvSpPr>
          <p:cNvPr id="32797" name="Rectangle 79"/>
          <p:cNvSpPr>
            <a:spLocks noChangeArrowheads="1"/>
          </p:cNvSpPr>
          <p:nvPr/>
        </p:nvSpPr>
        <p:spPr bwMode="auto">
          <a:xfrm>
            <a:off x="3176588" y="5727700"/>
            <a:ext cx="341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001</a:t>
            </a:r>
          </a:p>
        </p:txBody>
      </p:sp>
      <p:sp>
        <p:nvSpPr>
          <p:cNvPr id="32798" name="Text Box 43"/>
          <p:cNvSpPr txBox="1">
            <a:spLocks noChangeArrowheads="1"/>
          </p:cNvSpPr>
          <p:nvPr/>
        </p:nvSpPr>
        <p:spPr bwMode="auto">
          <a:xfrm>
            <a:off x="2728744" y="5641536"/>
            <a:ext cx="312906" cy="397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0" name="Text Box 82"/>
          <p:cNvSpPr txBox="1">
            <a:spLocks noChangeArrowheads="1"/>
          </p:cNvSpPr>
          <p:nvPr/>
        </p:nvSpPr>
        <p:spPr bwMode="auto">
          <a:xfrm>
            <a:off x="2819399" y="1066800"/>
            <a:ext cx="32227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How do we know which blocks in cache need to be written back to main memory?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4849813" y="3854450"/>
            <a:ext cx="379912" cy="2125803"/>
            <a:chOff x="4849813" y="3854450"/>
            <a:chExt cx="379912" cy="2125803"/>
          </a:xfrm>
        </p:grpSpPr>
        <p:sp>
          <p:nvSpPr>
            <p:cNvPr id="32802" name="Rectangle 82"/>
            <p:cNvSpPr>
              <a:spLocks noChangeArrowheads="1"/>
            </p:cNvSpPr>
            <p:nvPr/>
          </p:nvSpPr>
          <p:spPr bwMode="auto">
            <a:xfrm>
              <a:off x="4876800" y="41275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03" name="Rectangle 101"/>
            <p:cNvSpPr>
              <a:spLocks noChangeArrowheads="1"/>
            </p:cNvSpPr>
            <p:nvPr/>
          </p:nvSpPr>
          <p:spPr bwMode="auto">
            <a:xfrm>
              <a:off x="4876800" y="43561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04" name="Rectangle 104"/>
            <p:cNvSpPr>
              <a:spLocks noChangeArrowheads="1"/>
            </p:cNvSpPr>
            <p:nvPr/>
          </p:nvSpPr>
          <p:spPr bwMode="auto">
            <a:xfrm>
              <a:off x="4876800" y="45847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05" name="Rectangle 105"/>
            <p:cNvSpPr>
              <a:spLocks noChangeArrowheads="1"/>
            </p:cNvSpPr>
            <p:nvPr/>
          </p:nvSpPr>
          <p:spPr bwMode="auto">
            <a:xfrm>
              <a:off x="4876800" y="48133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06" name="Rectangle 106"/>
            <p:cNvSpPr>
              <a:spLocks noChangeArrowheads="1"/>
            </p:cNvSpPr>
            <p:nvPr/>
          </p:nvSpPr>
          <p:spPr bwMode="auto">
            <a:xfrm>
              <a:off x="4876800" y="50419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07" name="Rectangle 107"/>
            <p:cNvSpPr>
              <a:spLocks noChangeArrowheads="1"/>
            </p:cNvSpPr>
            <p:nvPr/>
          </p:nvSpPr>
          <p:spPr bwMode="auto">
            <a:xfrm>
              <a:off x="4876800" y="52705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08" name="Rectangle 108"/>
            <p:cNvSpPr>
              <a:spLocks noChangeArrowheads="1"/>
            </p:cNvSpPr>
            <p:nvPr/>
          </p:nvSpPr>
          <p:spPr bwMode="auto">
            <a:xfrm>
              <a:off x="4876800" y="54991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09" name="Rectangle 109"/>
            <p:cNvSpPr>
              <a:spLocks noChangeArrowheads="1"/>
            </p:cNvSpPr>
            <p:nvPr/>
          </p:nvSpPr>
          <p:spPr bwMode="auto">
            <a:xfrm>
              <a:off x="4876800" y="57277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10" name="Rectangle 212"/>
            <p:cNvSpPr>
              <a:spLocks noChangeArrowheads="1"/>
            </p:cNvSpPr>
            <p:nvPr/>
          </p:nvSpPr>
          <p:spPr bwMode="auto">
            <a:xfrm>
              <a:off x="4849813" y="3854450"/>
              <a:ext cx="37991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Dirty</a:t>
              </a:r>
              <a:endParaRPr lang="en-US" altLang="zh-TW" sz="1200" b="1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4894263" y="4114800"/>
              <a:ext cx="268287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 dirty="0"/>
                <a:t>0</a:t>
              </a:r>
            </a:p>
          </p:txBody>
        </p:sp>
        <p:sp>
          <p:nvSpPr>
            <p:cNvPr id="32812" name="Text Box 43"/>
            <p:cNvSpPr txBox="1">
              <a:spLocks noChangeArrowheads="1"/>
            </p:cNvSpPr>
            <p:nvPr/>
          </p:nvSpPr>
          <p:spPr bwMode="auto">
            <a:xfrm>
              <a:off x="4894263" y="4346575"/>
              <a:ext cx="268287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32813" name="Text Box 43"/>
            <p:cNvSpPr txBox="1">
              <a:spLocks noChangeArrowheads="1"/>
            </p:cNvSpPr>
            <p:nvPr/>
          </p:nvSpPr>
          <p:spPr bwMode="auto">
            <a:xfrm>
              <a:off x="4895850" y="4562475"/>
              <a:ext cx="268288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32814" name="Text Box 43"/>
            <p:cNvSpPr txBox="1">
              <a:spLocks noChangeArrowheads="1"/>
            </p:cNvSpPr>
            <p:nvPr/>
          </p:nvSpPr>
          <p:spPr bwMode="auto">
            <a:xfrm>
              <a:off x="4897438" y="4791075"/>
              <a:ext cx="268287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32815" name="Text Box 43"/>
            <p:cNvSpPr txBox="1">
              <a:spLocks noChangeArrowheads="1"/>
            </p:cNvSpPr>
            <p:nvPr/>
          </p:nvSpPr>
          <p:spPr bwMode="auto">
            <a:xfrm>
              <a:off x="4899025" y="5019675"/>
              <a:ext cx="266700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32816" name="Text Box 43"/>
            <p:cNvSpPr txBox="1">
              <a:spLocks noChangeArrowheads="1"/>
            </p:cNvSpPr>
            <p:nvPr/>
          </p:nvSpPr>
          <p:spPr bwMode="auto">
            <a:xfrm>
              <a:off x="4886325" y="5260975"/>
              <a:ext cx="268288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32817" name="Text Box 43"/>
            <p:cNvSpPr txBox="1">
              <a:spLocks noChangeArrowheads="1"/>
            </p:cNvSpPr>
            <p:nvPr/>
          </p:nvSpPr>
          <p:spPr bwMode="auto">
            <a:xfrm>
              <a:off x="4883150" y="5651640"/>
              <a:ext cx="298450" cy="328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2818" name="Text Box 43"/>
            <p:cNvSpPr txBox="1">
              <a:spLocks noChangeArrowheads="1"/>
            </p:cNvSpPr>
            <p:nvPr/>
          </p:nvSpPr>
          <p:spPr bwMode="auto">
            <a:xfrm>
              <a:off x="4902200" y="5489575"/>
              <a:ext cx="268288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</p:txBody>
        </p:sp>
      </p:grpSp>
      <p:sp>
        <p:nvSpPr>
          <p:cNvPr id="82" name="Text Box 82"/>
          <p:cNvSpPr txBox="1">
            <a:spLocks noChangeArrowheads="1"/>
          </p:cNvSpPr>
          <p:nvPr/>
        </p:nvSpPr>
        <p:spPr bwMode="auto">
          <a:xfrm>
            <a:off x="2819400" y="1828800"/>
            <a:ext cx="20658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Need extra state!  The “</a:t>
            </a:r>
            <a:r>
              <a:rPr lang="en-US" sz="1600" b="1" dirty="0">
                <a:solidFill>
                  <a:srgbClr val="1003BD"/>
                </a:solidFill>
                <a:latin typeface="+mn-lt"/>
                <a:cs typeface="Arial" pitchFamily="34" charset="0"/>
              </a:rPr>
              <a:t>dirty</a:t>
            </a:r>
            <a:r>
              <a:rPr lang="en-US" sz="1600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” bit!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102"/>
          <p:cNvSpPr>
            <a:spLocks noChangeArrowheads="1"/>
          </p:cNvSpPr>
          <p:nvPr/>
        </p:nvSpPr>
        <p:spPr bwMode="auto">
          <a:xfrm>
            <a:off x="4889500" y="5676900"/>
            <a:ext cx="304800" cy="397907"/>
          </a:xfrm>
          <a:prstGeom prst="roundRect">
            <a:avLst>
              <a:gd name="adj" fmla="val 16667"/>
            </a:avLst>
          </a:prstGeom>
          <a:solidFill>
            <a:srgbClr val="FFFF00">
              <a:alpha val="63136"/>
            </a:srgb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" name="Rounded Rectangle 37"/>
          <p:cNvSpPr>
            <a:spLocks noChangeArrowheads="1"/>
          </p:cNvSpPr>
          <p:nvPr/>
        </p:nvSpPr>
        <p:spPr bwMode="auto">
          <a:xfrm>
            <a:off x="4275138" y="244475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FF00">
              <a:alpha val="74901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2" name="Rounded Rectangle 66"/>
          <p:cNvSpPr>
            <a:spLocks noChangeArrowheads="1"/>
          </p:cNvSpPr>
          <p:nvPr/>
        </p:nvSpPr>
        <p:spPr bwMode="auto">
          <a:xfrm>
            <a:off x="3898900" y="243840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6600">
              <a:alpha val="63136"/>
            </a:srgb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609600" y="2489200"/>
            <a:ext cx="1828800" cy="304800"/>
          </a:xfrm>
          <a:prstGeom prst="rect">
            <a:avLst/>
          </a:prstGeom>
          <a:solidFill>
            <a:srgbClr val="00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DM$, 8-Entry, 4B blocks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9836A5-D726-4E4A-B092-38E5920A4DE0}" type="slidenum">
              <a:rPr lang="en-US" smtClean="0">
                <a:latin typeface="+mn-lt"/>
              </a:rPr>
              <a:pPr/>
              <a:t>26</a:t>
            </a:fld>
            <a:endParaRPr lang="en-US" dirty="0" smtClean="0">
              <a:latin typeface="+mn-lt"/>
            </a:endParaRPr>
          </a:p>
        </p:txBody>
      </p:sp>
      <p:sp>
        <p:nvSpPr>
          <p:cNvPr id="33800" name="Freeform 210"/>
          <p:cNvSpPr>
            <a:spLocks/>
          </p:cNvSpPr>
          <p:nvPr/>
        </p:nvSpPr>
        <p:spPr bwMode="auto">
          <a:xfrm>
            <a:off x="6172200" y="1905000"/>
            <a:ext cx="1684338" cy="3352800"/>
          </a:xfrm>
          <a:custGeom>
            <a:avLst/>
            <a:gdLst>
              <a:gd name="T0" fmla="*/ 2147483647 w 987"/>
              <a:gd name="T1" fmla="*/ 2147483647 h 995"/>
              <a:gd name="T2" fmla="*/ 2147483647 w 987"/>
              <a:gd name="T3" fmla="*/ 0 h 995"/>
              <a:gd name="T4" fmla="*/ 0 w 987"/>
              <a:gd name="T5" fmla="*/ 0 h 995"/>
              <a:gd name="T6" fmla="*/ 0 w 987"/>
              <a:gd name="T7" fmla="*/ 2147483647 h 995"/>
              <a:gd name="T8" fmla="*/ 2147483647 w 987"/>
              <a:gd name="T9" fmla="*/ 2147483647 h 995"/>
              <a:gd name="T10" fmla="*/ 2147483647 w 987"/>
              <a:gd name="T11" fmla="*/ 2147483647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7"/>
              <a:gd name="T19" fmla="*/ 0 h 995"/>
              <a:gd name="T20" fmla="*/ 987 w 987"/>
              <a:gd name="T21" fmla="*/ 995 h 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7" h="995">
                <a:moveTo>
                  <a:pt x="987" y="993"/>
                </a:moveTo>
                <a:lnTo>
                  <a:pt x="987" y="0"/>
                </a:lnTo>
                <a:lnTo>
                  <a:pt x="0" y="0"/>
                </a:lnTo>
                <a:lnTo>
                  <a:pt x="0" y="995"/>
                </a:lnTo>
                <a:lnTo>
                  <a:pt x="987" y="9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Rectangle 212"/>
          <p:cNvSpPr>
            <a:spLocks noChangeArrowheads="1"/>
          </p:cNvSpPr>
          <p:nvPr/>
        </p:nvSpPr>
        <p:spPr bwMode="auto">
          <a:xfrm>
            <a:off x="6518275" y="1644650"/>
            <a:ext cx="10483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Main Memory </a:t>
            </a:r>
            <a:endParaRPr lang="en-US" altLang="zh-TW" sz="1200" b="1"/>
          </a:p>
        </p:txBody>
      </p:sp>
      <p:sp>
        <p:nvSpPr>
          <p:cNvPr id="33802" name="Text Box 230"/>
          <p:cNvSpPr txBox="1">
            <a:spLocks noChangeArrowheads="1"/>
          </p:cNvSpPr>
          <p:nvPr/>
        </p:nvSpPr>
        <p:spPr bwMode="auto">
          <a:xfrm>
            <a:off x="152400" y="1721448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$1, 24($0)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$2, 28($0)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$3, 60($0)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$4, 188($0)</a:t>
            </a:r>
            <a:endParaRPr kumimoji="1" lang="en-US" sz="1600" dirty="0">
              <a:latin typeface="Consolas" panose="020B0609020204030204" pitchFamily="49" charset="0"/>
            </a:endParaRPr>
          </a:p>
        </p:txBody>
      </p:sp>
      <p:sp>
        <p:nvSpPr>
          <p:cNvPr id="33803" name="TextBox 67"/>
          <p:cNvSpPr txBox="1">
            <a:spLocks noChangeArrowheads="1"/>
          </p:cNvSpPr>
          <p:nvPr/>
        </p:nvSpPr>
        <p:spPr bwMode="auto">
          <a:xfrm>
            <a:off x="7924800" y="21336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24</a:t>
            </a:r>
          </a:p>
        </p:txBody>
      </p:sp>
      <p:sp>
        <p:nvSpPr>
          <p:cNvPr id="33804" name="Rectangle 212"/>
          <p:cNvSpPr>
            <a:spLocks noChangeArrowheads="1"/>
          </p:cNvSpPr>
          <p:nvPr/>
        </p:nvSpPr>
        <p:spPr bwMode="auto">
          <a:xfrm>
            <a:off x="7848600" y="16510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Address</a:t>
            </a:r>
            <a:endParaRPr lang="en-US" altLang="zh-TW" sz="1200" b="1" dirty="0"/>
          </a:p>
        </p:txBody>
      </p:sp>
      <p:sp>
        <p:nvSpPr>
          <p:cNvPr id="33805" name="TextBox 69"/>
          <p:cNvSpPr txBox="1">
            <a:spLocks noChangeArrowheads="1"/>
          </p:cNvSpPr>
          <p:nvPr/>
        </p:nvSpPr>
        <p:spPr bwMode="auto">
          <a:xfrm>
            <a:off x="7924800" y="28162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28</a:t>
            </a:r>
          </a:p>
        </p:txBody>
      </p:sp>
      <p:sp>
        <p:nvSpPr>
          <p:cNvPr id="33806" name="TextBox 70"/>
          <p:cNvSpPr txBox="1">
            <a:spLocks noChangeArrowheads="1"/>
          </p:cNvSpPr>
          <p:nvPr/>
        </p:nvSpPr>
        <p:spPr bwMode="auto">
          <a:xfrm>
            <a:off x="7924800" y="36544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60</a:t>
            </a:r>
          </a:p>
        </p:txBody>
      </p:sp>
      <p:sp>
        <p:nvSpPr>
          <p:cNvPr id="33807" name="TextBox 71"/>
          <p:cNvSpPr txBox="1">
            <a:spLocks noChangeArrowheads="1"/>
          </p:cNvSpPr>
          <p:nvPr/>
        </p:nvSpPr>
        <p:spPr bwMode="auto">
          <a:xfrm>
            <a:off x="7924800" y="4343400"/>
            <a:ext cx="477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188</a:t>
            </a:r>
          </a:p>
        </p:txBody>
      </p:sp>
      <p:grpSp>
        <p:nvGrpSpPr>
          <p:cNvPr id="33808" name="Group 56"/>
          <p:cNvGrpSpPr>
            <a:grpSpLocks/>
          </p:cNvGrpSpPr>
          <p:nvPr/>
        </p:nvGrpSpPr>
        <p:grpSpPr bwMode="auto">
          <a:xfrm>
            <a:off x="2133600" y="3854450"/>
            <a:ext cx="2743200" cy="2393950"/>
            <a:chOff x="2133600" y="3853934"/>
            <a:chExt cx="2743200" cy="2394466"/>
          </a:xfrm>
        </p:grpSpPr>
        <p:sp>
          <p:nvSpPr>
            <p:cNvPr id="33850" name="Rectangle 212"/>
            <p:cNvSpPr>
              <a:spLocks noChangeArrowheads="1"/>
            </p:cNvSpPr>
            <p:nvPr/>
          </p:nvSpPr>
          <p:spPr bwMode="auto">
            <a:xfrm>
              <a:off x="3429000" y="6063734"/>
              <a:ext cx="8864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Cache (32B)</a:t>
              </a:r>
              <a:endParaRPr lang="en-US" altLang="zh-TW" sz="1200" b="1" dirty="0"/>
            </a:p>
          </p:txBody>
        </p:sp>
        <p:sp>
          <p:nvSpPr>
            <p:cNvPr id="33851" name="Rectangle 73"/>
            <p:cNvSpPr>
              <a:spLocks noChangeArrowheads="1"/>
            </p:cNvSpPr>
            <p:nvPr/>
          </p:nvSpPr>
          <p:spPr bwMode="auto">
            <a:xfrm>
              <a:off x="2743200" y="4126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52" name="Rectangle 74"/>
            <p:cNvSpPr>
              <a:spLocks noChangeArrowheads="1"/>
            </p:cNvSpPr>
            <p:nvPr/>
          </p:nvSpPr>
          <p:spPr bwMode="auto">
            <a:xfrm>
              <a:off x="2743200" y="4355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53" name="Rectangle 75"/>
            <p:cNvSpPr>
              <a:spLocks noChangeArrowheads="1"/>
            </p:cNvSpPr>
            <p:nvPr/>
          </p:nvSpPr>
          <p:spPr bwMode="auto">
            <a:xfrm>
              <a:off x="2743200" y="4583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54" name="Rectangle 76"/>
            <p:cNvSpPr>
              <a:spLocks noChangeArrowheads="1"/>
            </p:cNvSpPr>
            <p:nvPr/>
          </p:nvSpPr>
          <p:spPr bwMode="auto">
            <a:xfrm>
              <a:off x="2743200" y="48122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55" name="Rectangle 77"/>
            <p:cNvSpPr>
              <a:spLocks noChangeArrowheads="1"/>
            </p:cNvSpPr>
            <p:nvPr/>
          </p:nvSpPr>
          <p:spPr bwMode="auto">
            <a:xfrm>
              <a:off x="2743200" y="50408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56" name="Rectangle 78"/>
            <p:cNvSpPr>
              <a:spLocks noChangeArrowheads="1"/>
            </p:cNvSpPr>
            <p:nvPr/>
          </p:nvSpPr>
          <p:spPr bwMode="auto">
            <a:xfrm>
              <a:off x="2743200" y="5269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57" name="Rectangle 79"/>
            <p:cNvSpPr>
              <a:spLocks noChangeArrowheads="1"/>
            </p:cNvSpPr>
            <p:nvPr/>
          </p:nvSpPr>
          <p:spPr bwMode="auto">
            <a:xfrm>
              <a:off x="2743200" y="5498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58" name="Rectangle 80"/>
            <p:cNvSpPr>
              <a:spLocks noChangeArrowheads="1"/>
            </p:cNvSpPr>
            <p:nvPr/>
          </p:nvSpPr>
          <p:spPr bwMode="auto">
            <a:xfrm>
              <a:off x="2743200" y="5726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3859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20900" y="50350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60" name="Straight Connector 86"/>
            <p:cNvCxnSpPr>
              <a:cxnSpLocks noChangeShapeType="1"/>
            </p:cNvCxnSpPr>
            <p:nvPr/>
          </p:nvCxnSpPr>
          <p:spPr bwMode="auto">
            <a:xfrm rot="5400000">
              <a:off x="2679700" y="50477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3861" name="Rectangle 212"/>
            <p:cNvSpPr>
              <a:spLocks noChangeArrowheads="1"/>
            </p:cNvSpPr>
            <p:nvPr/>
          </p:nvSpPr>
          <p:spPr bwMode="auto">
            <a:xfrm>
              <a:off x="2687773" y="3853934"/>
              <a:ext cx="365806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Valid</a:t>
              </a:r>
              <a:endParaRPr lang="en-US" altLang="zh-TW" sz="1200" b="1"/>
            </a:p>
          </p:txBody>
        </p:sp>
        <p:sp>
          <p:nvSpPr>
            <p:cNvPr id="33862" name="Rectangle 212"/>
            <p:cNvSpPr>
              <a:spLocks noChangeArrowheads="1"/>
            </p:cNvSpPr>
            <p:nvPr/>
          </p:nvSpPr>
          <p:spPr bwMode="auto">
            <a:xfrm>
              <a:off x="3144973" y="3853934"/>
              <a:ext cx="2627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Tag</a:t>
              </a:r>
              <a:endParaRPr lang="en-US" altLang="zh-TW" sz="1200" b="1"/>
            </a:p>
          </p:txBody>
        </p:sp>
        <p:sp>
          <p:nvSpPr>
            <p:cNvPr id="33863" name="Rectangle 212"/>
            <p:cNvSpPr>
              <a:spLocks noChangeArrowheads="1"/>
            </p:cNvSpPr>
            <p:nvPr/>
          </p:nvSpPr>
          <p:spPr bwMode="auto">
            <a:xfrm>
              <a:off x="4038600" y="3853934"/>
              <a:ext cx="349455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Data</a:t>
              </a:r>
              <a:endParaRPr lang="en-US" altLang="zh-TW" sz="1200" b="1"/>
            </a:p>
          </p:txBody>
        </p:sp>
        <p:sp>
          <p:nvSpPr>
            <p:cNvPr id="33864" name="Rectangle 212"/>
            <p:cNvSpPr>
              <a:spLocks noChangeArrowheads="1"/>
            </p:cNvSpPr>
            <p:nvPr/>
          </p:nvSpPr>
          <p:spPr bwMode="auto">
            <a:xfrm>
              <a:off x="2133600" y="3853934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Index</a:t>
              </a:r>
              <a:endParaRPr lang="en-US" altLang="zh-TW" sz="1200" b="1" dirty="0"/>
            </a:p>
          </p:txBody>
        </p:sp>
        <p:sp>
          <p:nvSpPr>
            <p:cNvPr id="33865" name="Text Box 43"/>
            <p:cNvSpPr txBox="1">
              <a:spLocks noChangeArrowheads="1"/>
            </p:cNvSpPr>
            <p:nvPr/>
          </p:nvSpPr>
          <p:spPr bwMode="auto">
            <a:xfrm>
              <a:off x="2286000" y="4082534"/>
              <a:ext cx="268022" cy="19759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0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1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2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3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4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5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6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7</a:t>
              </a:r>
            </a:p>
          </p:txBody>
        </p:sp>
      </p:grpSp>
      <p:sp>
        <p:nvSpPr>
          <p:cNvPr id="33809" name="Rectangle 92"/>
          <p:cNvSpPr>
            <a:spLocks noChangeArrowheads="1"/>
          </p:cNvSpPr>
          <p:nvPr/>
        </p:nvSpPr>
        <p:spPr bwMode="auto">
          <a:xfrm>
            <a:off x="6172200" y="2133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a</a:t>
            </a:r>
          </a:p>
        </p:txBody>
      </p:sp>
      <p:sp>
        <p:nvSpPr>
          <p:cNvPr id="33810" name="Rectangle 93"/>
          <p:cNvSpPr>
            <a:spLocks noChangeArrowheads="1"/>
          </p:cNvSpPr>
          <p:nvPr/>
        </p:nvSpPr>
        <p:spPr bwMode="auto">
          <a:xfrm>
            <a:off x="6172200" y="28448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b</a:t>
            </a:r>
          </a:p>
        </p:txBody>
      </p:sp>
      <p:sp>
        <p:nvSpPr>
          <p:cNvPr id="33811" name="Rectangle 94"/>
          <p:cNvSpPr>
            <a:spLocks noChangeArrowheads="1"/>
          </p:cNvSpPr>
          <p:nvPr/>
        </p:nvSpPr>
        <p:spPr bwMode="auto">
          <a:xfrm>
            <a:off x="6172200" y="3657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c (old)</a:t>
            </a:r>
          </a:p>
        </p:txBody>
      </p:sp>
      <p:sp>
        <p:nvSpPr>
          <p:cNvPr id="33812" name="Rectangle 95"/>
          <p:cNvSpPr>
            <a:spLocks noChangeArrowheads="1"/>
          </p:cNvSpPr>
          <p:nvPr/>
        </p:nvSpPr>
        <p:spPr bwMode="auto">
          <a:xfrm>
            <a:off x="6172200" y="43434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d</a:t>
            </a:r>
          </a:p>
        </p:txBody>
      </p:sp>
      <p:sp>
        <p:nvSpPr>
          <p:cNvPr id="30740" name="Text Box 68"/>
          <p:cNvSpPr txBox="1">
            <a:spLocks noChangeArrowheads="1"/>
          </p:cNvSpPr>
          <p:nvPr/>
        </p:nvSpPr>
        <p:spPr bwMode="auto">
          <a:xfrm>
            <a:off x="3124200" y="24384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C00000"/>
                </a:solidFill>
                <a:latin typeface="Times New Roman" pitchFamily="18" charset="0"/>
              </a:rPr>
              <a:t>#188 is 1011 1100</a:t>
            </a:r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1600200" y="5486400"/>
            <a:ext cx="708025" cy="381000"/>
            <a:chOff x="1600200" y="5486400"/>
            <a:chExt cx="708025" cy="381000"/>
          </a:xfrm>
        </p:grpSpPr>
        <p:sp>
          <p:nvSpPr>
            <p:cNvPr id="33848" name="Text Box 24"/>
            <p:cNvSpPr txBox="1">
              <a:spLocks noChangeArrowheads="1"/>
            </p:cNvSpPr>
            <p:nvPr/>
          </p:nvSpPr>
          <p:spPr bwMode="auto">
            <a:xfrm>
              <a:off x="1600200" y="5486400"/>
              <a:ext cx="655949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400" dirty="0"/>
                <a:t>Index</a:t>
              </a:r>
            </a:p>
          </p:txBody>
        </p:sp>
        <p:cxnSp>
          <p:nvCxnSpPr>
            <p:cNvPr id="33849" name="Straight Connector 53"/>
            <p:cNvCxnSpPr>
              <a:cxnSpLocks noChangeShapeType="1"/>
            </p:cNvCxnSpPr>
            <p:nvPr/>
          </p:nvCxnSpPr>
          <p:spPr bwMode="auto">
            <a:xfrm rot="10800000">
              <a:off x="1635125" y="5867400"/>
              <a:ext cx="6731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 type="stealth" w="med" len="lg"/>
              <a:tailEnd/>
            </a:ln>
          </p:spPr>
        </p:cxnSp>
      </p:grpSp>
      <p:sp>
        <p:nvSpPr>
          <p:cNvPr id="33815" name="Text Box 43"/>
          <p:cNvSpPr txBox="1">
            <a:spLocks noChangeArrowheads="1"/>
          </p:cNvSpPr>
          <p:nvPr/>
        </p:nvSpPr>
        <p:spPr bwMode="auto">
          <a:xfrm>
            <a:off x="275431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3816" name="Text Box 43"/>
          <p:cNvSpPr txBox="1">
            <a:spLocks noChangeArrowheads="1"/>
          </p:cNvSpPr>
          <p:nvPr/>
        </p:nvSpPr>
        <p:spPr bwMode="auto">
          <a:xfrm>
            <a:off x="275431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3817" name="Text Box 43"/>
          <p:cNvSpPr txBox="1">
            <a:spLocks noChangeArrowheads="1"/>
          </p:cNvSpPr>
          <p:nvPr/>
        </p:nvSpPr>
        <p:spPr bwMode="auto">
          <a:xfrm>
            <a:off x="275590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3818" name="Text Box 43"/>
          <p:cNvSpPr txBox="1">
            <a:spLocks noChangeArrowheads="1"/>
          </p:cNvSpPr>
          <p:nvPr/>
        </p:nvSpPr>
        <p:spPr bwMode="auto">
          <a:xfrm>
            <a:off x="275748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3819" name="Text Box 43"/>
          <p:cNvSpPr txBox="1">
            <a:spLocks noChangeArrowheads="1"/>
          </p:cNvSpPr>
          <p:nvPr/>
        </p:nvSpPr>
        <p:spPr bwMode="auto">
          <a:xfrm>
            <a:off x="2756149" y="5019675"/>
            <a:ext cx="269626" cy="2954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3820" name="Text Box 43"/>
          <p:cNvSpPr txBox="1">
            <a:spLocks noChangeArrowheads="1"/>
          </p:cNvSpPr>
          <p:nvPr/>
        </p:nvSpPr>
        <p:spPr bwMode="auto">
          <a:xfrm>
            <a:off x="2745037" y="5260975"/>
            <a:ext cx="269626" cy="2954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3821" name="Rectangle 79"/>
          <p:cNvSpPr>
            <a:spLocks noChangeArrowheads="1"/>
          </p:cNvSpPr>
          <p:nvPr/>
        </p:nvSpPr>
        <p:spPr bwMode="auto">
          <a:xfrm>
            <a:off x="4114800" y="5468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3822" name="Rectangle 79"/>
          <p:cNvSpPr>
            <a:spLocks noChangeArrowheads="1"/>
          </p:cNvSpPr>
          <p:nvPr/>
        </p:nvSpPr>
        <p:spPr bwMode="auto">
          <a:xfrm>
            <a:off x="3162300" y="5468938"/>
            <a:ext cx="341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33823" name="Text Box 43"/>
          <p:cNvSpPr txBox="1">
            <a:spLocks noChangeArrowheads="1"/>
          </p:cNvSpPr>
          <p:nvPr/>
        </p:nvSpPr>
        <p:spPr bwMode="auto">
          <a:xfrm>
            <a:off x="2728744" y="5432276"/>
            <a:ext cx="312906" cy="397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3824" name="Elbow Connector 103"/>
          <p:cNvCxnSpPr>
            <a:cxnSpLocks noChangeShapeType="1"/>
          </p:cNvCxnSpPr>
          <p:nvPr/>
        </p:nvCxnSpPr>
        <p:spPr bwMode="auto">
          <a:xfrm rot="5400000">
            <a:off x="-76199" y="4495800"/>
            <a:ext cx="2590800" cy="3175"/>
          </a:xfrm>
          <a:prstGeom prst="bentConnector3">
            <a:avLst>
              <a:gd name="adj1" fmla="val 50000"/>
            </a:avLst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33825" name="Rectangle 79"/>
          <p:cNvSpPr>
            <a:spLocks noChangeArrowheads="1"/>
          </p:cNvSpPr>
          <p:nvPr/>
        </p:nvSpPr>
        <p:spPr bwMode="auto">
          <a:xfrm>
            <a:off x="3656013" y="5715000"/>
            <a:ext cx="12054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spc="-100" dirty="0">
                <a:solidFill>
                  <a:srgbClr val="C00000"/>
                </a:solidFill>
              </a:rPr>
              <a:t>new value ($3)</a:t>
            </a:r>
          </a:p>
        </p:txBody>
      </p:sp>
      <p:sp>
        <p:nvSpPr>
          <p:cNvPr id="33826" name="Rectangle 79"/>
          <p:cNvSpPr>
            <a:spLocks noChangeArrowheads="1"/>
          </p:cNvSpPr>
          <p:nvPr/>
        </p:nvSpPr>
        <p:spPr bwMode="auto">
          <a:xfrm>
            <a:off x="3176588" y="5727700"/>
            <a:ext cx="341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001</a:t>
            </a:r>
          </a:p>
        </p:txBody>
      </p:sp>
      <p:sp>
        <p:nvSpPr>
          <p:cNvPr id="33827" name="Text Box 43"/>
          <p:cNvSpPr txBox="1">
            <a:spLocks noChangeArrowheads="1"/>
          </p:cNvSpPr>
          <p:nvPr/>
        </p:nvSpPr>
        <p:spPr bwMode="auto">
          <a:xfrm>
            <a:off x="2728744" y="5646588"/>
            <a:ext cx="312906" cy="397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0758" name="Line 81"/>
          <p:cNvSpPr>
            <a:spLocks noChangeShapeType="1"/>
          </p:cNvSpPr>
          <p:nvPr/>
        </p:nvSpPr>
        <p:spPr bwMode="auto">
          <a:xfrm flipH="1">
            <a:off x="3429000" y="2819400"/>
            <a:ext cx="609600" cy="297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29" name="Group 58"/>
          <p:cNvGrpSpPr>
            <a:grpSpLocks/>
          </p:cNvGrpSpPr>
          <p:nvPr/>
        </p:nvGrpSpPr>
        <p:grpSpPr bwMode="auto">
          <a:xfrm>
            <a:off x="4849813" y="3854450"/>
            <a:ext cx="379912" cy="2131811"/>
            <a:chOff x="4849813" y="3854450"/>
            <a:chExt cx="379912" cy="2131811"/>
          </a:xfrm>
        </p:grpSpPr>
        <p:sp>
          <p:nvSpPr>
            <p:cNvPr id="33831" name="Rectangle 82"/>
            <p:cNvSpPr>
              <a:spLocks noChangeArrowheads="1"/>
            </p:cNvSpPr>
            <p:nvPr/>
          </p:nvSpPr>
          <p:spPr bwMode="auto">
            <a:xfrm>
              <a:off x="4876800" y="41275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32" name="Rectangle 101"/>
            <p:cNvSpPr>
              <a:spLocks noChangeArrowheads="1"/>
            </p:cNvSpPr>
            <p:nvPr/>
          </p:nvSpPr>
          <p:spPr bwMode="auto">
            <a:xfrm>
              <a:off x="4876800" y="43561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33" name="Rectangle 104"/>
            <p:cNvSpPr>
              <a:spLocks noChangeArrowheads="1"/>
            </p:cNvSpPr>
            <p:nvPr/>
          </p:nvSpPr>
          <p:spPr bwMode="auto">
            <a:xfrm>
              <a:off x="4876800" y="45847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34" name="Rectangle 105"/>
            <p:cNvSpPr>
              <a:spLocks noChangeArrowheads="1"/>
            </p:cNvSpPr>
            <p:nvPr/>
          </p:nvSpPr>
          <p:spPr bwMode="auto">
            <a:xfrm>
              <a:off x="4876800" y="48133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35" name="Rectangle 106"/>
            <p:cNvSpPr>
              <a:spLocks noChangeArrowheads="1"/>
            </p:cNvSpPr>
            <p:nvPr/>
          </p:nvSpPr>
          <p:spPr bwMode="auto">
            <a:xfrm>
              <a:off x="4876800" y="50419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36" name="Rectangle 107"/>
            <p:cNvSpPr>
              <a:spLocks noChangeArrowheads="1"/>
            </p:cNvSpPr>
            <p:nvPr/>
          </p:nvSpPr>
          <p:spPr bwMode="auto">
            <a:xfrm>
              <a:off x="4876800" y="52705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37" name="Rectangle 108"/>
            <p:cNvSpPr>
              <a:spLocks noChangeArrowheads="1"/>
            </p:cNvSpPr>
            <p:nvPr/>
          </p:nvSpPr>
          <p:spPr bwMode="auto">
            <a:xfrm>
              <a:off x="4876800" y="54991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38" name="Rectangle 109"/>
            <p:cNvSpPr>
              <a:spLocks noChangeArrowheads="1"/>
            </p:cNvSpPr>
            <p:nvPr/>
          </p:nvSpPr>
          <p:spPr bwMode="auto">
            <a:xfrm>
              <a:off x="4876800" y="5727700"/>
              <a:ext cx="3048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39" name="Rectangle 212"/>
            <p:cNvSpPr>
              <a:spLocks noChangeArrowheads="1"/>
            </p:cNvSpPr>
            <p:nvPr/>
          </p:nvSpPr>
          <p:spPr bwMode="auto">
            <a:xfrm>
              <a:off x="4849813" y="3854450"/>
              <a:ext cx="37991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Dirty</a:t>
              </a:r>
              <a:endParaRPr lang="en-US" altLang="zh-TW" sz="1200" b="1" dirty="0"/>
            </a:p>
          </p:txBody>
        </p:sp>
        <p:sp>
          <p:nvSpPr>
            <p:cNvPr id="33840" name="Text Box 43"/>
            <p:cNvSpPr txBox="1">
              <a:spLocks noChangeArrowheads="1"/>
            </p:cNvSpPr>
            <p:nvPr/>
          </p:nvSpPr>
          <p:spPr bwMode="auto">
            <a:xfrm>
              <a:off x="4894263" y="4114800"/>
              <a:ext cx="268287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33841" name="Text Box 43"/>
            <p:cNvSpPr txBox="1">
              <a:spLocks noChangeArrowheads="1"/>
            </p:cNvSpPr>
            <p:nvPr/>
          </p:nvSpPr>
          <p:spPr bwMode="auto">
            <a:xfrm>
              <a:off x="4894263" y="4346575"/>
              <a:ext cx="268287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33842" name="Text Box 43"/>
            <p:cNvSpPr txBox="1">
              <a:spLocks noChangeArrowheads="1"/>
            </p:cNvSpPr>
            <p:nvPr/>
          </p:nvSpPr>
          <p:spPr bwMode="auto">
            <a:xfrm>
              <a:off x="4895850" y="4562475"/>
              <a:ext cx="268288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33843" name="Text Box 43"/>
            <p:cNvSpPr txBox="1">
              <a:spLocks noChangeArrowheads="1"/>
            </p:cNvSpPr>
            <p:nvPr/>
          </p:nvSpPr>
          <p:spPr bwMode="auto">
            <a:xfrm>
              <a:off x="4897438" y="4791075"/>
              <a:ext cx="268287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33844" name="Text Box 43"/>
            <p:cNvSpPr txBox="1">
              <a:spLocks noChangeArrowheads="1"/>
            </p:cNvSpPr>
            <p:nvPr/>
          </p:nvSpPr>
          <p:spPr bwMode="auto">
            <a:xfrm>
              <a:off x="4899025" y="5019675"/>
              <a:ext cx="266700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33845" name="Text Box 43"/>
            <p:cNvSpPr txBox="1">
              <a:spLocks noChangeArrowheads="1"/>
            </p:cNvSpPr>
            <p:nvPr/>
          </p:nvSpPr>
          <p:spPr bwMode="auto">
            <a:xfrm>
              <a:off x="4886325" y="5260975"/>
              <a:ext cx="268288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33846" name="Text Box 43"/>
            <p:cNvSpPr txBox="1">
              <a:spLocks noChangeArrowheads="1"/>
            </p:cNvSpPr>
            <p:nvPr/>
          </p:nvSpPr>
          <p:spPr bwMode="auto">
            <a:xfrm>
              <a:off x="4883150" y="5657648"/>
              <a:ext cx="298450" cy="328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3847" name="Text Box 43"/>
            <p:cNvSpPr txBox="1">
              <a:spLocks noChangeArrowheads="1"/>
            </p:cNvSpPr>
            <p:nvPr/>
          </p:nvSpPr>
          <p:spPr bwMode="auto">
            <a:xfrm>
              <a:off x="4902200" y="5489575"/>
              <a:ext cx="268288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</p:txBody>
        </p:sp>
      </p:grpSp>
      <p:sp>
        <p:nvSpPr>
          <p:cNvPr id="78" name="Text Box 74"/>
          <p:cNvSpPr txBox="1">
            <a:spLocks noChangeArrowheads="1"/>
          </p:cNvSpPr>
          <p:nvPr/>
        </p:nvSpPr>
        <p:spPr bwMode="auto">
          <a:xfrm>
            <a:off x="5638800" y="5697538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Cache miss!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6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58" grpId="0" animBg="1"/>
      <p:bldP spid="30722" grpId="0" animBg="1"/>
      <p:bldP spid="30740" grpId="0"/>
      <p:bldP spid="30758" grpId="0" animBg="1"/>
      <p:bldP spid="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ounded Rectangle 37"/>
          <p:cNvSpPr>
            <a:spLocks noChangeArrowheads="1"/>
          </p:cNvSpPr>
          <p:nvPr/>
        </p:nvSpPr>
        <p:spPr bwMode="auto">
          <a:xfrm>
            <a:off x="4275138" y="244475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FF00">
              <a:alpha val="74901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19" name="Rounded Rectangle 102"/>
          <p:cNvSpPr>
            <a:spLocks noChangeArrowheads="1"/>
          </p:cNvSpPr>
          <p:nvPr/>
        </p:nvSpPr>
        <p:spPr bwMode="auto">
          <a:xfrm>
            <a:off x="4889500" y="5676900"/>
            <a:ext cx="304800" cy="334963"/>
          </a:xfrm>
          <a:prstGeom prst="roundRect">
            <a:avLst>
              <a:gd name="adj" fmla="val 16667"/>
            </a:avLst>
          </a:prstGeom>
          <a:solidFill>
            <a:srgbClr val="FFFF00">
              <a:alpha val="63136"/>
            </a:srgb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0" name="Rounded Rectangle 66"/>
          <p:cNvSpPr>
            <a:spLocks noChangeArrowheads="1"/>
          </p:cNvSpPr>
          <p:nvPr/>
        </p:nvSpPr>
        <p:spPr bwMode="auto">
          <a:xfrm>
            <a:off x="3890963" y="243840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6600">
              <a:alpha val="63136"/>
            </a:srgb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609600" y="2489200"/>
            <a:ext cx="1828800" cy="304800"/>
          </a:xfrm>
          <a:prstGeom prst="rect">
            <a:avLst/>
          </a:prstGeom>
          <a:solidFill>
            <a:srgbClr val="00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DM$, 8-Entry, 4B blocks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82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73EC5-6FC7-4110-814F-F8F298F9206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4824" name="Freeform 210"/>
          <p:cNvSpPr>
            <a:spLocks/>
          </p:cNvSpPr>
          <p:nvPr/>
        </p:nvSpPr>
        <p:spPr bwMode="auto">
          <a:xfrm>
            <a:off x="6172200" y="1905000"/>
            <a:ext cx="1684338" cy="3352800"/>
          </a:xfrm>
          <a:custGeom>
            <a:avLst/>
            <a:gdLst>
              <a:gd name="T0" fmla="*/ 2147483647 w 987"/>
              <a:gd name="T1" fmla="*/ 2147483647 h 995"/>
              <a:gd name="T2" fmla="*/ 2147483647 w 987"/>
              <a:gd name="T3" fmla="*/ 0 h 995"/>
              <a:gd name="T4" fmla="*/ 0 w 987"/>
              <a:gd name="T5" fmla="*/ 0 h 995"/>
              <a:gd name="T6" fmla="*/ 0 w 987"/>
              <a:gd name="T7" fmla="*/ 2147483647 h 995"/>
              <a:gd name="T8" fmla="*/ 2147483647 w 987"/>
              <a:gd name="T9" fmla="*/ 2147483647 h 995"/>
              <a:gd name="T10" fmla="*/ 2147483647 w 987"/>
              <a:gd name="T11" fmla="*/ 2147483647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7"/>
              <a:gd name="T19" fmla="*/ 0 h 995"/>
              <a:gd name="T20" fmla="*/ 987 w 987"/>
              <a:gd name="T21" fmla="*/ 995 h 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7" h="995">
                <a:moveTo>
                  <a:pt x="987" y="993"/>
                </a:moveTo>
                <a:lnTo>
                  <a:pt x="987" y="0"/>
                </a:lnTo>
                <a:lnTo>
                  <a:pt x="0" y="0"/>
                </a:lnTo>
                <a:lnTo>
                  <a:pt x="0" y="995"/>
                </a:lnTo>
                <a:lnTo>
                  <a:pt x="987" y="9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Rectangle 212"/>
          <p:cNvSpPr>
            <a:spLocks noChangeArrowheads="1"/>
          </p:cNvSpPr>
          <p:nvPr/>
        </p:nvSpPr>
        <p:spPr bwMode="auto">
          <a:xfrm>
            <a:off x="6518275" y="1644650"/>
            <a:ext cx="10483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Main Memory </a:t>
            </a:r>
            <a:endParaRPr lang="en-US" altLang="zh-TW" sz="1200" b="1" dirty="0"/>
          </a:p>
        </p:txBody>
      </p:sp>
      <p:sp>
        <p:nvSpPr>
          <p:cNvPr id="34826" name="Text Box 230"/>
          <p:cNvSpPr txBox="1">
            <a:spLocks noChangeArrowheads="1"/>
          </p:cNvSpPr>
          <p:nvPr/>
        </p:nvSpPr>
        <p:spPr bwMode="auto">
          <a:xfrm>
            <a:off x="152400" y="1720519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$1, 24($0)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$2, 28($0)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$3, 60($0)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$4, 188($0)</a:t>
            </a:r>
            <a:endParaRPr kumimoji="1" lang="en-US" sz="1600" dirty="0">
              <a:latin typeface="Consolas" panose="020B0609020204030204" pitchFamily="49" charset="0"/>
            </a:endParaRPr>
          </a:p>
        </p:txBody>
      </p:sp>
      <p:sp>
        <p:nvSpPr>
          <p:cNvPr id="34827" name="TextBox 67"/>
          <p:cNvSpPr txBox="1">
            <a:spLocks noChangeArrowheads="1"/>
          </p:cNvSpPr>
          <p:nvPr/>
        </p:nvSpPr>
        <p:spPr bwMode="auto">
          <a:xfrm>
            <a:off x="7924800" y="21336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24</a:t>
            </a:r>
          </a:p>
        </p:txBody>
      </p:sp>
      <p:sp>
        <p:nvSpPr>
          <p:cNvPr id="34828" name="Rectangle 212"/>
          <p:cNvSpPr>
            <a:spLocks noChangeArrowheads="1"/>
          </p:cNvSpPr>
          <p:nvPr/>
        </p:nvSpPr>
        <p:spPr bwMode="auto">
          <a:xfrm>
            <a:off x="7848600" y="16510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Address</a:t>
            </a:r>
            <a:endParaRPr lang="en-US" altLang="zh-TW" sz="1200" b="1"/>
          </a:p>
        </p:txBody>
      </p:sp>
      <p:sp>
        <p:nvSpPr>
          <p:cNvPr id="34829" name="TextBox 69"/>
          <p:cNvSpPr txBox="1">
            <a:spLocks noChangeArrowheads="1"/>
          </p:cNvSpPr>
          <p:nvPr/>
        </p:nvSpPr>
        <p:spPr bwMode="auto">
          <a:xfrm>
            <a:off x="7924800" y="28162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28</a:t>
            </a:r>
          </a:p>
        </p:txBody>
      </p:sp>
      <p:sp>
        <p:nvSpPr>
          <p:cNvPr id="34830" name="TextBox 70"/>
          <p:cNvSpPr txBox="1">
            <a:spLocks noChangeArrowheads="1"/>
          </p:cNvSpPr>
          <p:nvPr/>
        </p:nvSpPr>
        <p:spPr bwMode="auto">
          <a:xfrm>
            <a:off x="7924800" y="36544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60</a:t>
            </a:r>
          </a:p>
        </p:txBody>
      </p:sp>
      <p:sp>
        <p:nvSpPr>
          <p:cNvPr id="34831" name="TextBox 71"/>
          <p:cNvSpPr txBox="1">
            <a:spLocks noChangeArrowheads="1"/>
          </p:cNvSpPr>
          <p:nvPr/>
        </p:nvSpPr>
        <p:spPr bwMode="auto">
          <a:xfrm>
            <a:off x="7924800" y="4343400"/>
            <a:ext cx="477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188</a:t>
            </a:r>
          </a:p>
        </p:txBody>
      </p:sp>
      <p:grpSp>
        <p:nvGrpSpPr>
          <p:cNvPr id="34832" name="Group 56"/>
          <p:cNvGrpSpPr>
            <a:grpSpLocks/>
          </p:cNvGrpSpPr>
          <p:nvPr/>
        </p:nvGrpSpPr>
        <p:grpSpPr bwMode="auto">
          <a:xfrm>
            <a:off x="2133600" y="3854450"/>
            <a:ext cx="2743200" cy="2393950"/>
            <a:chOff x="2133600" y="3853934"/>
            <a:chExt cx="2743200" cy="2394466"/>
          </a:xfrm>
        </p:grpSpPr>
        <p:sp>
          <p:nvSpPr>
            <p:cNvPr id="34874" name="Rectangle 212"/>
            <p:cNvSpPr>
              <a:spLocks noChangeArrowheads="1"/>
            </p:cNvSpPr>
            <p:nvPr/>
          </p:nvSpPr>
          <p:spPr bwMode="auto">
            <a:xfrm>
              <a:off x="3429000" y="6063734"/>
              <a:ext cx="8864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Cache (32B)</a:t>
              </a:r>
              <a:endParaRPr lang="en-US" altLang="zh-TW" sz="1200" b="1" dirty="0"/>
            </a:p>
          </p:txBody>
        </p:sp>
        <p:sp>
          <p:nvSpPr>
            <p:cNvPr id="34875" name="Rectangle 73"/>
            <p:cNvSpPr>
              <a:spLocks noChangeArrowheads="1"/>
            </p:cNvSpPr>
            <p:nvPr/>
          </p:nvSpPr>
          <p:spPr bwMode="auto">
            <a:xfrm>
              <a:off x="2743200" y="4126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76" name="Rectangle 74"/>
            <p:cNvSpPr>
              <a:spLocks noChangeArrowheads="1"/>
            </p:cNvSpPr>
            <p:nvPr/>
          </p:nvSpPr>
          <p:spPr bwMode="auto">
            <a:xfrm>
              <a:off x="2743200" y="4355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77" name="Rectangle 75"/>
            <p:cNvSpPr>
              <a:spLocks noChangeArrowheads="1"/>
            </p:cNvSpPr>
            <p:nvPr/>
          </p:nvSpPr>
          <p:spPr bwMode="auto">
            <a:xfrm>
              <a:off x="2743200" y="4583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78" name="Rectangle 76"/>
            <p:cNvSpPr>
              <a:spLocks noChangeArrowheads="1"/>
            </p:cNvSpPr>
            <p:nvPr/>
          </p:nvSpPr>
          <p:spPr bwMode="auto">
            <a:xfrm>
              <a:off x="2743200" y="48122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79" name="Rectangle 77"/>
            <p:cNvSpPr>
              <a:spLocks noChangeArrowheads="1"/>
            </p:cNvSpPr>
            <p:nvPr/>
          </p:nvSpPr>
          <p:spPr bwMode="auto">
            <a:xfrm>
              <a:off x="2743200" y="50408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80" name="Rectangle 78"/>
            <p:cNvSpPr>
              <a:spLocks noChangeArrowheads="1"/>
            </p:cNvSpPr>
            <p:nvPr/>
          </p:nvSpPr>
          <p:spPr bwMode="auto">
            <a:xfrm>
              <a:off x="2743200" y="5269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81" name="Rectangle 79"/>
            <p:cNvSpPr>
              <a:spLocks noChangeArrowheads="1"/>
            </p:cNvSpPr>
            <p:nvPr/>
          </p:nvSpPr>
          <p:spPr bwMode="auto">
            <a:xfrm>
              <a:off x="2743200" y="5498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82" name="Rectangle 80"/>
            <p:cNvSpPr>
              <a:spLocks noChangeArrowheads="1"/>
            </p:cNvSpPr>
            <p:nvPr/>
          </p:nvSpPr>
          <p:spPr bwMode="auto">
            <a:xfrm>
              <a:off x="2743200" y="5726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4883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20900" y="50350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84" name="Straight Connector 86"/>
            <p:cNvCxnSpPr>
              <a:cxnSpLocks noChangeShapeType="1"/>
            </p:cNvCxnSpPr>
            <p:nvPr/>
          </p:nvCxnSpPr>
          <p:spPr bwMode="auto">
            <a:xfrm rot="5400000">
              <a:off x="2679700" y="50477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885" name="Rectangle 212"/>
            <p:cNvSpPr>
              <a:spLocks noChangeArrowheads="1"/>
            </p:cNvSpPr>
            <p:nvPr/>
          </p:nvSpPr>
          <p:spPr bwMode="auto">
            <a:xfrm>
              <a:off x="2687773" y="3853934"/>
              <a:ext cx="365806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Valid</a:t>
              </a:r>
              <a:endParaRPr lang="en-US" altLang="zh-TW" sz="1200" b="1"/>
            </a:p>
          </p:txBody>
        </p:sp>
        <p:sp>
          <p:nvSpPr>
            <p:cNvPr id="34886" name="Rectangle 212"/>
            <p:cNvSpPr>
              <a:spLocks noChangeArrowheads="1"/>
            </p:cNvSpPr>
            <p:nvPr/>
          </p:nvSpPr>
          <p:spPr bwMode="auto">
            <a:xfrm>
              <a:off x="3144973" y="3853934"/>
              <a:ext cx="2627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Tag</a:t>
              </a:r>
              <a:endParaRPr lang="en-US" altLang="zh-TW" sz="1200" b="1"/>
            </a:p>
          </p:txBody>
        </p:sp>
        <p:sp>
          <p:nvSpPr>
            <p:cNvPr id="34887" name="Rectangle 212"/>
            <p:cNvSpPr>
              <a:spLocks noChangeArrowheads="1"/>
            </p:cNvSpPr>
            <p:nvPr/>
          </p:nvSpPr>
          <p:spPr bwMode="auto">
            <a:xfrm>
              <a:off x="4038600" y="3853934"/>
              <a:ext cx="349455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Data</a:t>
              </a:r>
              <a:endParaRPr lang="en-US" altLang="zh-TW" sz="1200" b="1"/>
            </a:p>
          </p:txBody>
        </p:sp>
        <p:sp>
          <p:nvSpPr>
            <p:cNvPr id="34888" name="Rectangle 212"/>
            <p:cNvSpPr>
              <a:spLocks noChangeArrowheads="1"/>
            </p:cNvSpPr>
            <p:nvPr/>
          </p:nvSpPr>
          <p:spPr bwMode="auto">
            <a:xfrm>
              <a:off x="2133600" y="3853934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Index</a:t>
              </a:r>
              <a:endParaRPr lang="en-US" altLang="zh-TW" sz="1200" b="1" dirty="0"/>
            </a:p>
          </p:txBody>
        </p:sp>
        <p:sp>
          <p:nvSpPr>
            <p:cNvPr id="34889" name="Text Box 43"/>
            <p:cNvSpPr txBox="1">
              <a:spLocks noChangeArrowheads="1"/>
            </p:cNvSpPr>
            <p:nvPr/>
          </p:nvSpPr>
          <p:spPr bwMode="auto">
            <a:xfrm>
              <a:off x="2286000" y="4082534"/>
              <a:ext cx="268022" cy="19759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0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1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2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3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4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5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6</a:t>
              </a:r>
            </a:p>
            <a:p>
              <a:pPr algn="r">
                <a:lnSpc>
                  <a:spcPts val="1800"/>
                </a:lnSpc>
                <a:buFont typeface="Wingdings" pitchFamily="2" charset="2"/>
                <a:buNone/>
              </a:pPr>
              <a:r>
                <a:rPr lang="en-US" sz="1200" dirty="0"/>
                <a:t>7</a:t>
              </a:r>
            </a:p>
          </p:txBody>
        </p:sp>
      </p:grpSp>
      <p:sp>
        <p:nvSpPr>
          <p:cNvPr id="34833" name="Rectangle 92"/>
          <p:cNvSpPr>
            <a:spLocks noChangeArrowheads="1"/>
          </p:cNvSpPr>
          <p:nvPr/>
        </p:nvSpPr>
        <p:spPr bwMode="auto">
          <a:xfrm>
            <a:off x="6172200" y="2133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a</a:t>
            </a:r>
          </a:p>
        </p:txBody>
      </p:sp>
      <p:sp>
        <p:nvSpPr>
          <p:cNvPr id="34834" name="Rectangle 93"/>
          <p:cNvSpPr>
            <a:spLocks noChangeArrowheads="1"/>
          </p:cNvSpPr>
          <p:nvPr/>
        </p:nvSpPr>
        <p:spPr bwMode="auto">
          <a:xfrm>
            <a:off x="6172200" y="28448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b</a:t>
            </a:r>
          </a:p>
        </p:txBody>
      </p:sp>
      <p:sp>
        <p:nvSpPr>
          <p:cNvPr id="32787" name="Rectangle 94"/>
          <p:cNvSpPr>
            <a:spLocks noChangeArrowheads="1"/>
          </p:cNvSpPr>
          <p:nvPr/>
        </p:nvSpPr>
        <p:spPr bwMode="auto">
          <a:xfrm>
            <a:off x="6172200" y="3640723"/>
            <a:ext cx="168910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 dirty="0"/>
              <a:t>new value ($3)</a:t>
            </a:r>
          </a:p>
        </p:txBody>
      </p:sp>
      <p:sp>
        <p:nvSpPr>
          <p:cNvPr id="34836" name="Rectangle 95"/>
          <p:cNvSpPr>
            <a:spLocks noChangeArrowheads="1"/>
          </p:cNvSpPr>
          <p:nvPr/>
        </p:nvSpPr>
        <p:spPr bwMode="auto">
          <a:xfrm>
            <a:off x="6172200" y="43434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d</a:t>
            </a:r>
          </a:p>
        </p:txBody>
      </p:sp>
      <p:sp>
        <p:nvSpPr>
          <p:cNvPr id="34837" name="Text Box 68"/>
          <p:cNvSpPr txBox="1">
            <a:spLocks noChangeArrowheads="1"/>
          </p:cNvSpPr>
          <p:nvPr/>
        </p:nvSpPr>
        <p:spPr bwMode="auto">
          <a:xfrm>
            <a:off x="3124200" y="24384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C00000"/>
                </a:solidFill>
                <a:latin typeface="Times New Roman" pitchFamily="18" charset="0"/>
              </a:rPr>
              <a:t>#188 is 1011 1100</a:t>
            </a:r>
          </a:p>
        </p:txBody>
      </p:sp>
      <p:sp>
        <p:nvSpPr>
          <p:cNvPr id="34838" name="Text Box 24"/>
          <p:cNvSpPr txBox="1">
            <a:spLocks noChangeArrowheads="1"/>
          </p:cNvSpPr>
          <p:nvPr/>
        </p:nvSpPr>
        <p:spPr bwMode="auto">
          <a:xfrm>
            <a:off x="1600200" y="5486400"/>
            <a:ext cx="65594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/>
              <a:t>Index</a:t>
            </a:r>
          </a:p>
        </p:txBody>
      </p:sp>
      <p:cxnSp>
        <p:nvCxnSpPr>
          <p:cNvPr id="34839" name="Straight Connector 53"/>
          <p:cNvCxnSpPr>
            <a:cxnSpLocks noChangeShapeType="1"/>
          </p:cNvCxnSpPr>
          <p:nvPr/>
        </p:nvCxnSpPr>
        <p:spPr bwMode="auto">
          <a:xfrm rot="10800000">
            <a:off x="1635125" y="5867400"/>
            <a:ext cx="6731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 type="stealth" w="med" len="lg"/>
            <a:tailEnd/>
          </a:ln>
        </p:spPr>
      </p:cxnSp>
      <p:sp>
        <p:nvSpPr>
          <p:cNvPr id="34840" name="Text Box 43"/>
          <p:cNvSpPr txBox="1">
            <a:spLocks noChangeArrowheads="1"/>
          </p:cNvSpPr>
          <p:nvPr/>
        </p:nvSpPr>
        <p:spPr bwMode="auto">
          <a:xfrm>
            <a:off x="275431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4841" name="Text Box 43"/>
          <p:cNvSpPr txBox="1">
            <a:spLocks noChangeArrowheads="1"/>
          </p:cNvSpPr>
          <p:nvPr/>
        </p:nvSpPr>
        <p:spPr bwMode="auto">
          <a:xfrm>
            <a:off x="275431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4842" name="Text Box 43"/>
          <p:cNvSpPr txBox="1">
            <a:spLocks noChangeArrowheads="1"/>
          </p:cNvSpPr>
          <p:nvPr/>
        </p:nvSpPr>
        <p:spPr bwMode="auto">
          <a:xfrm>
            <a:off x="275590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4843" name="Text Box 43"/>
          <p:cNvSpPr txBox="1">
            <a:spLocks noChangeArrowheads="1"/>
          </p:cNvSpPr>
          <p:nvPr/>
        </p:nvSpPr>
        <p:spPr bwMode="auto">
          <a:xfrm>
            <a:off x="275748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4844" name="Text Box 43"/>
          <p:cNvSpPr txBox="1">
            <a:spLocks noChangeArrowheads="1"/>
          </p:cNvSpPr>
          <p:nvPr/>
        </p:nvSpPr>
        <p:spPr bwMode="auto">
          <a:xfrm>
            <a:off x="275907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4845" name="Text Box 43"/>
          <p:cNvSpPr txBox="1">
            <a:spLocks noChangeArrowheads="1"/>
          </p:cNvSpPr>
          <p:nvPr/>
        </p:nvSpPr>
        <p:spPr bwMode="auto">
          <a:xfrm>
            <a:off x="2746375" y="52609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4846" name="Rectangle 79"/>
          <p:cNvSpPr>
            <a:spLocks noChangeArrowheads="1"/>
          </p:cNvSpPr>
          <p:nvPr/>
        </p:nvSpPr>
        <p:spPr bwMode="auto">
          <a:xfrm>
            <a:off x="4114800" y="5468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4847" name="Rectangle 79"/>
          <p:cNvSpPr>
            <a:spLocks noChangeArrowheads="1"/>
          </p:cNvSpPr>
          <p:nvPr/>
        </p:nvSpPr>
        <p:spPr bwMode="auto">
          <a:xfrm>
            <a:off x="3162300" y="5468938"/>
            <a:ext cx="341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34848" name="Text Box 43"/>
          <p:cNvSpPr txBox="1">
            <a:spLocks noChangeArrowheads="1"/>
          </p:cNvSpPr>
          <p:nvPr/>
        </p:nvSpPr>
        <p:spPr bwMode="auto">
          <a:xfrm>
            <a:off x="2743200" y="5433710"/>
            <a:ext cx="29845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4849" name="Elbow Connector 103"/>
          <p:cNvCxnSpPr>
            <a:cxnSpLocks noChangeShapeType="1"/>
          </p:cNvCxnSpPr>
          <p:nvPr/>
        </p:nvCxnSpPr>
        <p:spPr bwMode="auto">
          <a:xfrm rot="5400000">
            <a:off x="-76199" y="4495800"/>
            <a:ext cx="2590800" cy="3175"/>
          </a:xfrm>
          <a:prstGeom prst="bentConnector3">
            <a:avLst>
              <a:gd name="adj1" fmla="val 50000"/>
            </a:avLst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34850" name="Rectangle 79"/>
          <p:cNvSpPr>
            <a:spLocks noChangeArrowheads="1"/>
          </p:cNvSpPr>
          <p:nvPr/>
        </p:nvSpPr>
        <p:spPr bwMode="auto">
          <a:xfrm>
            <a:off x="3656013" y="5715000"/>
            <a:ext cx="12246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spc="-100" dirty="0">
                <a:solidFill>
                  <a:srgbClr val="C00000"/>
                </a:solidFill>
              </a:rPr>
              <a:t>new value ($3)</a:t>
            </a:r>
          </a:p>
        </p:txBody>
      </p:sp>
      <p:sp>
        <p:nvSpPr>
          <p:cNvPr id="34851" name="Rectangle 79"/>
          <p:cNvSpPr>
            <a:spLocks noChangeArrowheads="1"/>
          </p:cNvSpPr>
          <p:nvPr/>
        </p:nvSpPr>
        <p:spPr bwMode="auto">
          <a:xfrm>
            <a:off x="3176588" y="5727700"/>
            <a:ext cx="341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C00000"/>
                </a:solidFill>
              </a:rPr>
              <a:t>001</a:t>
            </a:r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2743200" y="5648022"/>
            <a:ext cx="298450" cy="32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4853" name="Rectangle 82"/>
          <p:cNvSpPr>
            <a:spLocks noChangeArrowheads="1"/>
          </p:cNvSpPr>
          <p:nvPr/>
        </p:nvSpPr>
        <p:spPr bwMode="auto">
          <a:xfrm>
            <a:off x="4876800" y="41275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54" name="Rectangle 101"/>
          <p:cNvSpPr>
            <a:spLocks noChangeArrowheads="1"/>
          </p:cNvSpPr>
          <p:nvPr/>
        </p:nvSpPr>
        <p:spPr bwMode="auto">
          <a:xfrm>
            <a:off x="4876800" y="43561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55" name="Rectangle 104"/>
          <p:cNvSpPr>
            <a:spLocks noChangeArrowheads="1"/>
          </p:cNvSpPr>
          <p:nvPr/>
        </p:nvSpPr>
        <p:spPr bwMode="auto">
          <a:xfrm>
            <a:off x="4876800" y="45847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56" name="Rectangle 105"/>
          <p:cNvSpPr>
            <a:spLocks noChangeArrowheads="1"/>
          </p:cNvSpPr>
          <p:nvPr/>
        </p:nvSpPr>
        <p:spPr bwMode="auto">
          <a:xfrm>
            <a:off x="4876800" y="48133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57" name="Rectangle 106"/>
          <p:cNvSpPr>
            <a:spLocks noChangeArrowheads="1"/>
          </p:cNvSpPr>
          <p:nvPr/>
        </p:nvSpPr>
        <p:spPr bwMode="auto">
          <a:xfrm>
            <a:off x="4876800" y="50419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58" name="Rectangle 107"/>
          <p:cNvSpPr>
            <a:spLocks noChangeArrowheads="1"/>
          </p:cNvSpPr>
          <p:nvPr/>
        </p:nvSpPr>
        <p:spPr bwMode="auto">
          <a:xfrm>
            <a:off x="4876800" y="52705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59" name="Rectangle 108"/>
          <p:cNvSpPr>
            <a:spLocks noChangeArrowheads="1"/>
          </p:cNvSpPr>
          <p:nvPr/>
        </p:nvSpPr>
        <p:spPr bwMode="auto">
          <a:xfrm>
            <a:off x="4876800" y="54991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60" name="Rectangle 109"/>
          <p:cNvSpPr>
            <a:spLocks noChangeArrowheads="1"/>
          </p:cNvSpPr>
          <p:nvPr/>
        </p:nvSpPr>
        <p:spPr bwMode="auto">
          <a:xfrm>
            <a:off x="4876800" y="57277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61" name="Rectangle 212"/>
          <p:cNvSpPr>
            <a:spLocks noChangeArrowheads="1"/>
          </p:cNvSpPr>
          <p:nvPr/>
        </p:nvSpPr>
        <p:spPr bwMode="auto">
          <a:xfrm>
            <a:off x="4849813" y="3854450"/>
            <a:ext cx="3799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Dirty</a:t>
            </a:r>
            <a:endParaRPr lang="en-US" altLang="zh-TW" sz="1200" b="1" dirty="0"/>
          </a:p>
        </p:txBody>
      </p:sp>
      <p:sp>
        <p:nvSpPr>
          <p:cNvPr id="34862" name="Text Box 43"/>
          <p:cNvSpPr txBox="1">
            <a:spLocks noChangeArrowheads="1"/>
          </p:cNvSpPr>
          <p:nvPr/>
        </p:nvSpPr>
        <p:spPr bwMode="auto">
          <a:xfrm>
            <a:off x="489426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4863" name="Text Box 43"/>
          <p:cNvSpPr txBox="1">
            <a:spLocks noChangeArrowheads="1"/>
          </p:cNvSpPr>
          <p:nvPr/>
        </p:nvSpPr>
        <p:spPr bwMode="auto">
          <a:xfrm>
            <a:off x="489426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4864" name="Text Box 43"/>
          <p:cNvSpPr txBox="1">
            <a:spLocks noChangeArrowheads="1"/>
          </p:cNvSpPr>
          <p:nvPr/>
        </p:nvSpPr>
        <p:spPr bwMode="auto">
          <a:xfrm>
            <a:off x="489585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4865" name="Text Box 43"/>
          <p:cNvSpPr txBox="1">
            <a:spLocks noChangeArrowheads="1"/>
          </p:cNvSpPr>
          <p:nvPr/>
        </p:nvSpPr>
        <p:spPr bwMode="auto">
          <a:xfrm>
            <a:off x="489743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4866" name="Text Box 43"/>
          <p:cNvSpPr txBox="1">
            <a:spLocks noChangeArrowheads="1"/>
          </p:cNvSpPr>
          <p:nvPr/>
        </p:nvSpPr>
        <p:spPr bwMode="auto">
          <a:xfrm>
            <a:off x="489902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4867" name="Text Box 43"/>
          <p:cNvSpPr txBox="1">
            <a:spLocks noChangeArrowheads="1"/>
          </p:cNvSpPr>
          <p:nvPr/>
        </p:nvSpPr>
        <p:spPr bwMode="auto">
          <a:xfrm>
            <a:off x="4886325" y="52609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4868" name="Text Box 43"/>
          <p:cNvSpPr txBox="1">
            <a:spLocks noChangeArrowheads="1"/>
          </p:cNvSpPr>
          <p:nvPr/>
        </p:nvSpPr>
        <p:spPr bwMode="auto">
          <a:xfrm>
            <a:off x="4883150" y="5657648"/>
            <a:ext cx="298450" cy="32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4869" name="Text Box 43"/>
          <p:cNvSpPr txBox="1">
            <a:spLocks noChangeArrowheads="1"/>
          </p:cNvSpPr>
          <p:nvPr/>
        </p:nvSpPr>
        <p:spPr bwMode="auto">
          <a:xfrm>
            <a:off x="4902200" y="54895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2824" name="Line 95"/>
          <p:cNvSpPr>
            <a:spLocks noChangeShapeType="1"/>
          </p:cNvSpPr>
          <p:nvPr/>
        </p:nvSpPr>
        <p:spPr bwMode="auto">
          <a:xfrm flipV="1">
            <a:off x="4876800" y="3886200"/>
            <a:ext cx="144780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5715000" y="5410200"/>
            <a:ext cx="2590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Dirty bit is set!</a:t>
            </a: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5715000" y="5724525"/>
            <a:ext cx="2590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So, we need to write the block to memory first</a:t>
            </a:r>
          </a:p>
        </p:txBody>
      </p:sp>
      <p:sp>
        <p:nvSpPr>
          <p:cNvPr id="77" name="Rectangle 94"/>
          <p:cNvSpPr>
            <a:spLocks noChangeArrowheads="1"/>
          </p:cNvSpPr>
          <p:nvPr/>
        </p:nvSpPr>
        <p:spPr bwMode="auto">
          <a:xfrm>
            <a:off x="6172200" y="3657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c (old)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9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7" grpId="0" animBg="1"/>
      <p:bldP spid="32824" grpId="0" animBg="1"/>
      <p:bldP spid="75" grpId="0"/>
      <p:bldP spid="76" grpId="0"/>
      <p:bldP spid="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ounded Rectangle 37"/>
          <p:cNvSpPr>
            <a:spLocks noChangeArrowheads="1"/>
          </p:cNvSpPr>
          <p:nvPr/>
        </p:nvSpPr>
        <p:spPr bwMode="auto">
          <a:xfrm>
            <a:off x="4275138" y="244475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FF00">
              <a:alpha val="74901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3" name="Rounded Rectangle 66"/>
          <p:cNvSpPr>
            <a:spLocks noChangeArrowheads="1"/>
          </p:cNvSpPr>
          <p:nvPr/>
        </p:nvSpPr>
        <p:spPr bwMode="auto">
          <a:xfrm>
            <a:off x="3873500" y="243840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6600">
              <a:alpha val="63136"/>
            </a:srgb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609600" y="2489200"/>
            <a:ext cx="1828800" cy="304800"/>
          </a:xfrm>
          <a:prstGeom prst="rect">
            <a:avLst/>
          </a:prstGeom>
          <a:solidFill>
            <a:srgbClr val="00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DM$, 8-Entry, 4B blocks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ADB1FB-A6FE-4CFA-AF7A-2945392D7CF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5847" name="Freeform 210"/>
          <p:cNvSpPr>
            <a:spLocks/>
          </p:cNvSpPr>
          <p:nvPr/>
        </p:nvSpPr>
        <p:spPr bwMode="auto">
          <a:xfrm>
            <a:off x="6172200" y="1905000"/>
            <a:ext cx="1684338" cy="3352800"/>
          </a:xfrm>
          <a:custGeom>
            <a:avLst/>
            <a:gdLst>
              <a:gd name="T0" fmla="*/ 2147483647 w 987"/>
              <a:gd name="T1" fmla="*/ 2147483647 h 995"/>
              <a:gd name="T2" fmla="*/ 2147483647 w 987"/>
              <a:gd name="T3" fmla="*/ 0 h 995"/>
              <a:gd name="T4" fmla="*/ 0 w 987"/>
              <a:gd name="T5" fmla="*/ 0 h 995"/>
              <a:gd name="T6" fmla="*/ 0 w 987"/>
              <a:gd name="T7" fmla="*/ 2147483647 h 995"/>
              <a:gd name="T8" fmla="*/ 2147483647 w 987"/>
              <a:gd name="T9" fmla="*/ 2147483647 h 995"/>
              <a:gd name="T10" fmla="*/ 2147483647 w 987"/>
              <a:gd name="T11" fmla="*/ 2147483647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7"/>
              <a:gd name="T19" fmla="*/ 0 h 995"/>
              <a:gd name="T20" fmla="*/ 987 w 987"/>
              <a:gd name="T21" fmla="*/ 995 h 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7" h="995">
                <a:moveTo>
                  <a:pt x="987" y="993"/>
                </a:moveTo>
                <a:lnTo>
                  <a:pt x="987" y="0"/>
                </a:lnTo>
                <a:lnTo>
                  <a:pt x="0" y="0"/>
                </a:lnTo>
                <a:lnTo>
                  <a:pt x="0" y="995"/>
                </a:lnTo>
                <a:lnTo>
                  <a:pt x="987" y="9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Rectangle 212"/>
          <p:cNvSpPr>
            <a:spLocks noChangeArrowheads="1"/>
          </p:cNvSpPr>
          <p:nvPr/>
        </p:nvSpPr>
        <p:spPr bwMode="auto">
          <a:xfrm>
            <a:off x="6518275" y="1644650"/>
            <a:ext cx="10483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Main Memory </a:t>
            </a:r>
            <a:endParaRPr lang="en-US" altLang="zh-TW" sz="1200" b="1" dirty="0"/>
          </a:p>
        </p:txBody>
      </p:sp>
      <p:sp>
        <p:nvSpPr>
          <p:cNvPr id="35849" name="Text Box 230"/>
          <p:cNvSpPr txBox="1">
            <a:spLocks noChangeArrowheads="1"/>
          </p:cNvSpPr>
          <p:nvPr/>
        </p:nvSpPr>
        <p:spPr bwMode="auto">
          <a:xfrm>
            <a:off x="152400" y="1720517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$1, 24($0)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$2, 28($0)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$3, 60($0)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$4, 188($0)</a:t>
            </a:r>
            <a:endParaRPr kumimoji="1" lang="en-US" sz="1600" dirty="0">
              <a:latin typeface="Consolas" panose="020B0609020204030204" pitchFamily="49" charset="0"/>
            </a:endParaRPr>
          </a:p>
        </p:txBody>
      </p:sp>
      <p:sp>
        <p:nvSpPr>
          <p:cNvPr id="35850" name="TextBox 67"/>
          <p:cNvSpPr txBox="1">
            <a:spLocks noChangeArrowheads="1"/>
          </p:cNvSpPr>
          <p:nvPr/>
        </p:nvSpPr>
        <p:spPr bwMode="auto">
          <a:xfrm>
            <a:off x="7924800" y="21336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24</a:t>
            </a:r>
          </a:p>
        </p:txBody>
      </p:sp>
      <p:sp>
        <p:nvSpPr>
          <p:cNvPr id="35851" name="Rectangle 212"/>
          <p:cNvSpPr>
            <a:spLocks noChangeArrowheads="1"/>
          </p:cNvSpPr>
          <p:nvPr/>
        </p:nvSpPr>
        <p:spPr bwMode="auto">
          <a:xfrm>
            <a:off x="7848600" y="16510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Address</a:t>
            </a:r>
            <a:endParaRPr lang="en-US" altLang="zh-TW" sz="1200" b="1"/>
          </a:p>
        </p:txBody>
      </p:sp>
      <p:sp>
        <p:nvSpPr>
          <p:cNvPr id="35852" name="TextBox 69"/>
          <p:cNvSpPr txBox="1">
            <a:spLocks noChangeArrowheads="1"/>
          </p:cNvSpPr>
          <p:nvPr/>
        </p:nvSpPr>
        <p:spPr bwMode="auto">
          <a:xfrm>
            <a:off x="7924800" y="28162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28</a:t>
            </a:r>
          </a:p>
        </p:txBody>
      </p:sp>
      <p:sp>
        <p:nvSpPr>
          <p:cNvPr id="35853" name="TextBox 70"/>
          <p:cNvSpPr txBox="1">
            <a:spLocks noChangeArrowheads="1"/>
          </p:cNvSpPr>
          <p:nvPr/>
        </p:nvSpPr>
        <p:spPr bwMode="auto">
          <a:xfrm>
            <a:off x="7924800" y="36544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60</a:t>
            </a:r>
          </a:p>
        </p:txBody>
      </p:sp>
      <p:sp>
        <p:nvSpPr>
          <p:cNvPr id="35854" name="TextBox 71"/>
          <p:cNvSpPr txBox="1">
            <a:spLocks noChangeArrowheads="1"/>
          </p:cNvSpPr>
          <p:nvPr/>
        </p:nvSpPr>
        <p:spPr bwMode="auto">
          <a:xfrm>
            <a:off x="7924800" y="4343400"/>
            <a:ext cx="477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188</a:t>
            </a:r>
          </a:p>
        </p:txBody>
      </p:sp>
      <p:grpSp>
        <p:nvGrpSpPr>
          <p:cNvPr id="35855" name="Group 56"/>
          <p:cNvGrpSpPr>
            <a:grpSpLocks/>
          </p:cNvGrpSpPr>
          <p:nvPr/>
        </p:nvGrpSpPr>
        <p:grpSpPr bwMode="auto">
          <a:xfrm>
            <a:off x="2133600" y="3854450"/>
            <a:ext cx="2743200" cy="2393950"/>
            <a:chOff x="2133600" y="3853934"/>
            <a:chExt cx="2743200" cy="2394466"/>
          </a:xfrm>
        </p:grpSpPr>
        <p:sp>
          <p:nvSpPr>
            <p:cNvPr id="35898" name="Rectangle 212"/>
            <p:cNvSpPr>
              <a:spLocks noChangeArrowheads="1"/>
            </p:cNvSpPr>
            <p:nvPr/>
          </p:nvSpPr>
          <p:spPr bwMode="auto">
            <a:xfrm>
              <a:off x="3429000" y="6063734"/>
              <a:ext cx="8864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Cache (32B)</a:t>
              </a:r>
              <a:endParaRPr lang="en-US" altLang="zh-TW" sz="1200" b="1" dirty="0"/>
            </a:p>
          </p:txBody>
        </p:sp>
        <p:sp>
          <p:nvSpPr>
            <p:cNvPr id="35899" name="Rectangle 73"/>
            <p:cNvSpPr>
              <a:spLocks noChangeArrowheads="1"/>
            </p:cNvSpPr>
            <p:nvPr/>
          </p:nvSpPr>
          <p:spPr bwMode="auto">
            <a:xfrm>
              <a:off x="2743200" y="4126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900" name="Rectangle 74"/>
            <p:cNvSpPr>
              <a:spLocks noChangeArrowheads="1"/>
            </p:cNvSpPr>
            <p:nvPr/>
          </p:nvSpPr>
          <p:spPr bwMode="auto">
            <a:xfrm>
              <a:off x="2743200" y="4355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901" name="Rectangle 75"/>
            <p:cNvSpPr>
              <a:spLocks noChangeArrowheads="1"/>
            </p:cNvSpPr>
            <p:nvPr/>
          </p:nvSpPr>
          <p:spPr bwMode="auto">
            <a:xfrm>
              <a:off x="2743200" y="4583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902" name="Rectangle 76"/>
            <p:cNvSpPr>
              <a:spLocks noChangeArrowheads="1"/>
            </p:cNvSpPr>
            <p:nvPr/>
          </p:nvSpPr>
          <p:spPr bwMode="auto">
            <a:xfrm>
              <a:off x="2743200" y="48122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903" name="Rectangle 77"/>
            <p:cNvSpPr>
              <a:spLocks noChangeArrowheads="1"/>
            </p:cNvSpPr>
            <p:nvPr/>
          </p:nvSpPr>
          <p:spPr bwMode="auto">
            <a:xfrm>
              <a:off x="2743200" y="50408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904" name="Rectangle 78"/>
            <p:cNvSpPr>
              <a:spLocks noChangeArrowheads="1"/>
            </p:cNvSpPr>
            <p:nvPr/>
          </p:nvSpPr>
          <p:spPr bwMode="auto">
            <a:xfrm>
              <a:off x="2743200" y="5269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905" name="Rectangle 79"/>
            <p:cNvSpPr>
              <a:spLocks noChangeArrowheads="1"/>
            </p:cNvSpPr>
            <p:nvPr/>
          </p:nvSpPr>
          <p:spPr bwMode="auto">
            <a:xfrm>
              <a:off x="2743200" y="5498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906" name="Rectangle 80"/>
            <p:cNvSpPr>
              <a:spLocks noChangeArrowheads="1"/>
            </p:cNvSpPr>
            <p:nvPr/>
          </p:nvSpPr>
          <p:spPr bwMode="auto">
            <a:xfrm>
              <a:off x="2743200" y="5726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5907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20900" y="50350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908" name="Straight Connector 86"/>
            <p:cNvCxnSpPr>
              <a:cxnSpLocks noChangeShapeType="1"/>
            </p:cNvCxnSpPr>
            <p:nvPr/>
          </p:nvCxnSpPr>
          <p:spPr bwMode="auto">
            <a:xfrm rot="5400000">
              <a:off x="2679700" y="50477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909" name="Rectangle 212"/>
            <p:cNvSpPr>
              <a:spLocks noChangeArrowheads="1"/>
            </p:cNvSpPr>
            <p:nvPr/>
          </p:nvSpPr>
          <p:spPr bwMode="auto">
            <a:xfrm>
              <a:off x="2687773" y="3853934"/>
              <a:ext cx="365806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Valid</a:t>
              </a:r>
              <a:endParaRPr lang="en-US" altLang="zh-TW" sz="1200" b="1"/>
            </a:p>
          </p:txBody>
        </p:sp>
        <p:sp>
          <p:nvSpPr>
            <p:cNvPr id="35910" name="Rectangle 212"/>
            <p:cNvSpPr>
              <a:spLocks noChangeArrowheads="1"/>
            </p:cNvSpPr>
            <p:nvPr/>
          </p:nvSpPr>
          <p:spPr bwMode="auto">
            <a:xfrm>
              <a:off x="3144973" y="3853934"/>
              <a:ext cx="2627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Tag</a:t>
              </a:r>
              <a:endParaRPr lang="en-US" altLang="zh-TW" sz="1200" b="1"/>
            </a:p>
          </p:txBody>
        </p:sp>
        <p:sp>
          <p:nvSpPr>
            <p:cNvPr id="35911" name="Rectangle 212"/>
            <p:cNvSpPr>
              <a:spLocks noChangeArrowheads="1"/>
            </p:cNvSpPr>
            <p:nvPr/>
          </p:nvSpPr>
          <p:spPr bwMode="auto">
            <a:xfrm>
              <a:off x="4038600" y="3853934"/>
              <a:ext cx="349455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Data</a:t>
              </a:r>
              <a:endParaRPr lang="en-US" altLang="zh-TW" sz="1200" b="1"/>
            </a:p>
          </p:txBody>
        </p:sp>
        <p:sp>
          <p:nvSpPr>
            <p:cNvPr id="35912" name="Rectangle 212"/>
            <p:cNvSpPr>
              <a:spLocks noChangeArrowheads="1"/>
            </p:cNvSpPr>
            <p:nvPr/>
          </p:nvSpPr>
          <p:spPr bwMode="auto">
            <a:xfrm>
              <a:off x="2133600" y="3853934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Index</a:t>
              </a:r>
              <a:endParaRPr lang="en-US" altLang="zh-TW" sz="1200" b="1" dirty="0"/>
            </a:p>
          </p:txBody>
        </p:sp>
        <p:sp>
          <p:nvSpPr>
            <p:cNvPr id="35913" name="Text Box 43"/>
            <p:cNvSpPr txBox="1">
              <a:spLocks noChangeArrowheads="1"/>
            </p:cNvSpPr>
            <p:nvPr/>
          </p:nvSpPr>
          <p:spPr bwMode="auto">
            <a:xfrm>
              <a:off x="2286000" y="4082534"/>
              <a:ext cx="268022" cy="19759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3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4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5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6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7</a:t>
              </a:r>
            </a:p>
          </p:txBody>
        </p:sp>
      </p:grpSp>
      <p:sp>
        <p:nvSpPr>
          <p:cNvPr id="35856" name="Rectangle 92"/>
          <p:cNvSpPr>
            <a:spLocks noChangeArrowheads="1"/>
          </p:cNvSpPr>
          <p:nvPr/>
        </p:nvSpPr>
        <p:spPr bwMode="auto">
          <a:xfrm>
            <a:off x="6172200" y="2133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a</a:t>
            </a:r>
          </a:p>
        </p:txBody>
      </p:sp>
      <p:sp>
        <p:nvSpPr>
          <p:cNvPr id="35857" name="Rectangle 93"/>
          <p:cNvSpPr>
            <a:spLocks noChangeArrowheads="1"/>
          </p:cNvSpPr>
          <p:nvPr/>
        </p:nvSpPr>
        <p:spPr bwMode="auto">
          <a:xfrm>
            <a:off x="6172200" y="28448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b</a:t>
            </a:r>
          </a:p>
        </p:txBody>
      </p:sp>
      <p:sp>
        <p:nvSpPr>
          <p:cNvPr id="35858" name="Rectangle 94"/>
          <p:cNvSpPr>
            <a:spLocks noChangeArrowheads="1"/>
          </p:cNvSpPr>
          <p:nvPr/>
        </p:nvSpPr>
        <p:spPr bwMode="auto">
          <a:xfrm>
            <a:off x="6172200" y="3640723"/>
            <a:ext cx="168910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 dirty="0"/>
              <a:t>new value ($3)</a:t>
            </a:r>
          </a:p>
        </p:txBody>
      </p:sp>
      <p:sp>
        <p:nvSpPr>
          <p:cNvPr id="35859" name="Rectangle 95"/>
          <p:cNvSpPr>
            <a:spLocks noChangeArrowheads="1"/>
          </p:cNvSpPr>
          <p:nvPr/>
        </p:nvSpPr>
        <p:spPr bwMode="auto">
          <a:xfrm>
            <a:off x="6172200" y="43434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d</a:t>
            </a:r>
          </a:p>
        </p:txBody>
      </p:sp>
      <p:sp>
        <p:nvSpPr>
          <p:cNvPr id="35860" name="Text Box 68"/>
          <p:cNvSpPr txBox="1">
            <a:spLocks noChangeArrowheads="1"/>
          </p:cNvSpPr>
          <p:nvPr/>
        </p:nvSpPr>
        <p:spPr bwMode="auto">
          <a:xfrm>
            <a:off x="3124200" y="24384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 dirty="0">
                <a:solidFill>
                  <a:srgbClr val="C00000"/>
                </a:solidFill>
                <a:latin typeface="Times New Roman" pitchFamily="18" charset="0"/>
              </a:rPr>
              <a:t>#188 is 1011 1100</a:t>
            </a:r>
          </a:p>
        </p:txBody>
      </p:sp>
      <p:sp>
        <p:nvSpPr>
          <p:cNvPr id="35861" name="Text Box 24"/>
          <p:cNvSpPr txBox="1">
            <a:spLocks noChangeArrowheads="1"/>
          </p:cNvSpPr>
          <p:nvPr/>
        </p:nvSpPr>
        <p:spPr bwMode="auto">
          <a:xfrm>
            <a:off x="1600200" y="5486400"/>
            <a:ext cx="65594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/>
              <a:t>Index</a:t>
            </a:r>
          </a:p>
        </p:txBody>
      </p:sp>
      <p:cxnSp>
        <p:nvCxnSpPr>
          <p:cNvPr id="35862" name="Straight Connector 53"/>
          <p:cNvCxnSpPr>
            <a:cxnSpLocks noChangeShapeType="1"/>
          </p:cNvCxnSpPr>
          <p:nvPr/>
        </p:nvCxnSpPr>
        <p:spPr bwMode="auto">
          <a:xfrm rot="10800000">
            <a:off x="1635125" y="5867400"/>
            <a:ext cx="6731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 type="stealth" w="med" len="lg"/>
            <a:tailEnd/>
          </a:ln>
        </p:spPr>
      </p:cxnSp>
      <p:sp>
        <p:nvSpPr>
          <p:cNvPr id="35863" name="Text Box 43"/>
          <p:cNvSpPr txBox="1">
            <a:spLocks noChangeArrowheads="1"/>
          </p:cNvSpPr>
          <p:nvPr/>
        </p:nvSpPr>
        <p:spPr bwMode="auto">
          <a:xfrm>
            <a:off x="275431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5864" name="Text Box 43"/>
          <p:cNvSpPr txBox="1">
            <a:spLocks noChangeArrowheads="1"/>
          </p:cNvSpPr>
          <p:nvPr/>
        </p:nvSpPr>
        <p:spPr bwMode="auto">
          <a:xfrm>
            <a:off x="275431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5865" name="Text Box 43"/>
          <p:cNvSpPr txBox="1">
            <a:spLocks noChangeArrowheads="1"/>
          </p:cNvSpPr>
          <p:nvPr/>
        </p:nvSpPr>
        <p:spPr bwMode="auto">
          <a:xfrm>
            <a:off x="275590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5866" name="Text Box 43"/>
          <p:cNvSpPr txBox="1">
            <a:spLocks noChangeArrowheads="1"/>
          </p:cNvSpPr>
          <p:nvPr/>
        </p:nvSpPr>
        <p:spPr bwMode="auto">
          <a:xfrm>
            <a:off x="275748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5867" name="Text Box 43"/>
          <p:cNvSpPr txBox="1">
            <a:spLocks noChangeArrowheads="1"/>
          </p:cNvSpPr>
          <p:nvPr/>
        </p:nvSpPr>
        <p:spPr bwMode="auto">
          <a:xfrm>
            <a:off x="275907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5868" name="Text Box 43"/>
          <p:cNvSpPr txBox="1">
            <a:spLocks noChangeArrowheads="1"/>
          </p:cNvSpPr>
          <p:nvPr/>
        </p:nvSpPr>
        <p:spPr bwMode="auto">
          <a:xfrm>
            <a:off x="2746375" y="52609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5869" name="Rectangle 79"/>
          <p:cNvSpPr>
            <a:spLocks noChangeArrowheads="1"/>
          </p:cNvSpPr>
          <p:nvPr/>
        </p:nvSpPr>
        <p:spPr bwMode="auto">
          <a:xfrm>
            <a:off x="4114800" y="5468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5870" name="Rectangle 79"/>
          <p:cNvSpPr>
            <a:spLocks noChangeArrowheads="1"/>
          </p:cNvSpPr>
          <p:nvPr/>
        </p:nvSpPr>
        <p:spPr bwMode="auto">
          <a:xfrm>
            <a:off x="3162300" y="5468938"/>
            <a:ext cx="341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35871" name="Text Box 43"/>
          <p:cNvSpPr txBox="1">
            <a:spLocks noChangeArrowheads="1"/>
          </p:cNvSpPr>
          <p:nvPr/>
        </p:nvSpPr>
        <p:spPr bwMode="auto">
          <a:xfrm>
            <a:off x="2743200" y="5428899"/>
            <a:ext cx="29845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5872" name="Elbow Connector 103"/>
          <p:cNvCxnSpPr>
            <a:cxnSpLocks noChangeShapeType="1"/>
          </p:cNvCxnSpPr>
          <p:nvPr/>
        </p:nvCxnSpPr>
        <p:spPr bwMode="auto">
          <a:xfrm rot="5400000">
            <a:off x="-76199" y="4495800"/>
            <a:ext cx="2590800" cy="3175"/>
          </a:xfrm>
          <a:prstGeom prst="bentConnector3">
            <a:avLst>
              <a:gd name="adj1" fmla="val 50000"/>
            </a:avLst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33826" name="Rectangle 79"/>
          <p:cNvSpPr>
            <a:spLocks noChangeArrowheads="1"/>
          </p:cNvSpPr>
          <p:nvPr/>
        </p:nvSpPr>
        <p:spPr bwMode="auto">
          <a:xfrm>
            <a:off x="4095498" y="5703635"/>
            <a:ext cx="1330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33827" name="Rectangle 79"/>
          <p:cNvSpPr>
            <a:spLocks noChangeArrowheads="1"/>
          </p:cNvSpPr>
          <p:nvPr/>
        </p:nvSpPr>
        <p:spPr bwMode="auto">
          <a:xfrm>
            <a:off x="3163888" y="5727700"/>
            <a:ext cx="341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101</a:t>
            </a:r>
          </a:p>
        </p:txBody>
      </p:sp>
      <p:sp>
        <p:nvSpPr>
          <p:cNvPr id="35875" name="Text Box 43"/>
          <p:cNvSpPr txBox="1">
            <a:spLocks noChangeArrowheads="1"/>
          </p:cNvSpPr>
          <p:nvPr/>
        </p:nvSpPr>
        <p:spPr bwMode="auto">
          <a:xfrm>
            <a:off x="2743200" y="5643211"/>
            <a:ext cx="298450" cy="32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876" name="Rectangle 82"/>
          <p:cNvSpPr>
            <a:spLocks noChangeArrowheads="1"/>
          </p:cNvSpPr>
          <p:nvPr/>
        </p:nvSpPr>
        <p:spPr bwMode="auto">
          <a:xfrm>
            <a:off x="4876800" y="41275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77" name="Rectangle 101"/>
          <p:cNvSpPr>
            <a:spLocks noChangeArrowheads="1"/>
          </p:cNvSpPr>
          <p:nvPr/>
        </p:nvSpPr>
        <p:spPr bwMode="auto">
          <a:xfrm>
            <a:off x="4876800" y="43561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78" name="Rectangle 104"/>
          <p:cNvSpPr>
            <a:spLocks noChangeArrowheads="1"/>
          </p:cNvSpPr>
          <p:nvPr/>
        </p:nvSpPr>
        <p:spPr bwMode="auto">
          <a:xfrm>
            <a:off x="4876800" y="45847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79" name="Rectangle 105"/>
          <p:cNvSpPr>
            <a:spLocks noChangeArrowheads="1"/>
          </p:cNvSpPr>
          <p:nvPr/>
        </p:nvSpPr>
        <p:spPr bwMode="auto">
          <a:xfrm>
            <a:off x="4876800" y="48133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80" name="Rectangle 106"/>
          <p:cNvSpPr>
            <a:spLocks noChangeArrowheads="1"/>
          </p:cNvSpPr>
          <p:nvPr/>
        </p:nvSpPr>
        <p:spPr bwMode="auto">
          <a:xfrm>
            <a:off x="4876800" y="50419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81" name="Rectangle 107"/>
          <p:cNvSpPr>
            <a:spLocks noChangeArrowheads="1"/>
          </p:cNvSpPr>
          <p:nvPr/>
        </p:nvSpPr>
        <p:spPr bwMode="auto">
          <a:xfrm>
            <a:off x="4876800" y="52705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82" name="Rectangle 108"/>
          <p:cNvSpPr>
            <a:spLocks noChangeArrowheads="1"/>
          </p:cNvSpPr>
          <p:nvPr/>
        </p:nvSpPr>
        <p:spPr bwMode="auto">
          <a:xfrm>
            <a:off x="4876800" y="54991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83" name="Rectangle 212"/>
          <p:cNvSpPr>
            <a:spLocks noChangeArrowheads="1"/>
          </p:cNvSpPr>
          <p:nvPr/>
        </p:nvSpPr>
        <p:spPr bwMode="auto">
          <a:xfrm>
            <a:off x="4849813" y="3854450"/>
            <a:ext cx="3799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Dirty</a:t>
            </a:r>
            <a:endParaRPr lang="en-US" altLang="zh-TW" sz="1200" b="1" dirty="0"/>
          </a:p>
        </p:txBody>
      </p:sp>
      <p:sp>
        <p:nvSpPr>
          <p:cNvPr id="35884" name="Text Box 43"/>
          <p:cNvSpPr txBox="1">
            <a:spLocks noChangeArrowheads="1"/>
          </p:cNvSpPr>
          <p:nvPr/>
        </p:nvSpPr>
        <p:spPr bwMode="auto">
          <a:xfrm>
            <a:off x="489426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5885" name="Text Box 43"/>
          <p:cNvSpPr txBox="1">
            <a:spLocks noChangeArrowheads="1"/>
          </p:cNvSpPr>
          <p:nvPr/>
        </p:nvSpPr>
        <p:spPr bwMode="auto">
          <a:xfrm>
            <a:off x="489426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5886" name="Text Box 43"/>
          <p:cNvSpPr txBox="1">
            <a:spLocks noChangeArrowheads="1"/>
          </p:cNvSpPr>
          <p:nvPr/>
        </p:nvSpPr>
        <p:spPr bwMode="auto">
          <a:xfrm>
            <a:off x="489585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5887" name="Text Box 43"/>
          <p:cNvSpPr txBox="1">
            <a:spLocks noChangeArrowheads="1"/>
          </p:cNvSpPr>
          <p:nvPr/>
        </p:nvSpPr>
        <p:spPr bwMode="auto">
          <a:xfrm>
            <a:off x="489743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5888" name="Text Box 43"/>
          <p:cNvSpPr txBox="1">
            <a:spLocks noChangeArrowheads="1"/>
          </p:cNvSpPr>
          <p:nvPr/>
        </p:nvSpPr>
        <p:spPr bwMode="auto">
          <a:xfrm>
            <a:off x="489902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5889" name="Text Box 43"/>
          <p:cNvSpPr txBox="1">
            <a:spLocks noChangeArrowheads="1"/>
          </p:cNvSpPr>
          <p:nvPr/>
        </p:nvSpPr>
        <p:spPr bwMode="auto">
          <a:xfrm>
            <a:off x="4886325" y="52609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5890" name="Text Box 43"/>
          <p:cNvSpPr txBox="1">
            <a:spLocks noChangeArrowheads="1"/>
          </p:cNvSpPr>
          <p:nvPr/>
        </p:nvSpPr>
        <p:spPr bwMode="auto">
          <a:xfrm>
            <a:off x="4902200" y="54895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5891" name="Rectangle 117"/>
          <p:cNvSpPr>
            <a:spLocks noChangeArrowheads="1"/>
          </p:cNvSpPr>
          <p:nvPr/>
        </p:nvSpPr>
        <p:spPr bwMode="auto">
          <a:xfrm>
            <a:off x="4876800" y="5724525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92" name="Text Box 43"/>
          <p:cNvSpPr txBox="1">
            <a:spLocks noChangeArrowheads="1"/>
          </p:cNvSpPr>
          <p:nvPr/>
        </p:nvSpPr>
        <p:spPr bwMode="auto">
          <a:xfrm>
            <a:off x="4902200" y="5715000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3846" name="Line 91"/>
          <p:cNvSpPr>
            <a:spLocks noChangeShapeType="1"/>
          </p:cNvSpPr>
          <p:nvPr/>
        </p:nvSpPr>
        <p:spPr bwMode="auto">
          <a:xfrm flipH="1">
            <a:off x="4648200" y="4572000"/>
            <a:ext cx="22098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81"/>
          <p:cNvSpPr>
            <a:spLocks noChangeShapeType="1"/>
          </p:cNvSpPr>
          <p:nvPr/>
        </p:nvSpPr>
        <p:spPr bwMode="auto">
          <a:xfrm flipH="1">
            <a:off x="3429000" y="2819400"/>
            <a:ext cx="609600" cy="297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5715000" y="5486400"/>
            <a:ext cx="2590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Now, we can bring the block to the cache</a:t>
            </a:r>
          </a:p>
        </p:txBody>
      </p:sp>
      <p:sp>
        <p:nvSpPr>
          <p:cNvPr id="75" name="Rectangle 79"/>
          <p:cNvSpPr>
            <a:spLocks noChangeArrowheads="1"/>
          </p:cNvSpPr>
          <p:nvPr/>
        </p:nvSpPr>
        <p:spPr bwMode="auto">
          <a:xfrm>
            <a:off x="3637097" y="5712041"/>
            <a:ext cx="12054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spc="-100" dirty="0">
                <a:solidFill>
                  <a:srgbClr val="C00000"/>
                </a:solidFill>
              </a:rPr>
              <a:t>new value ($3)</a:t>
            </a:r>
          </a:p>
        </p:txBody>
      </p:sp>
      <p:sp>
        <p:nvSpPr>
          <p:cNvPr id="76" name="Rectangle 79"/>
          <p:cNvSpPr>
            <a:spLocks noChangeArrowheads="1"/>
          </p:cNvSpPr>
          <p:nvPr/>
        </p:nvSpPr>
        <p:spPr bwMode="auto">
          <a:xfrm>
            <a:off x="3151188" y="5722938"/>
            <a:ext cx="3413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C00000"/>
                </a:solidFill>
              </a:rPr>
              <a:t>001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6" grpId="0"/>
      <p:bldP spid="33827" grpId="0"/>
      <p:bldP spid="33846" grpId="0" animBg="1"/>
      <p:bldP spid="73" grpId="0" animBg="1"/>
      <p:bldP spid="74" grpId="0"/>
      <p:bldP spid="75" grpId="0"/>
      <p:bldP spid="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ounded Rectangle 37"/>
          <p:cNvSpPr>
            <a:spLocks noChangeArrowheads="1"/>
          </p:cNvSpPr>
          <p:nvPr/>
        </p:nvSpPr>
        <p:spPr bwMode="auto">
          <a:xfrm>
            <a:off x="4275138" y="244475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FF00">
              <a:alpha val="74901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7" name="Rounded Rectangle 66"/>
          <p:cNvSpPr>
            <a:spLocks noChangeArrowheads="1"/>
          </p:cNvSpPr>
          <p:nvPr/>
        </p:nvSpPr>
        <p:spPr bwMode="auto">
          <a:xfrm>
            <a:off x="3873500" y="2438400"/>
            <a:ext cx="381000" cy="341313"/>
          </a:xfrm>
          <a:prstGeom prst="roundRect">
            <a:avLst>
              <a:gd name="adj" fmla="val 16667"/>
            </a:avLst>
          </a:prstGeom>
          <a:solidFill>
            <a:srgbClr val="FF6600">
              <a:alpha val="63136"/>
            </a:srgb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609600" y="2489200"/>
            <a:ext cx="1828800" cy="304800"/>
          </a:xfrm>
          <a:prstGeom prst="rect">
            <a:avLst/>
          </a:prstGeom>
          <a:solidFill>
            <a:srgbClr val="00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DM$, 8-Entry, 4B blocks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7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B8DA2-2F67-43C3-8DF6-CAA499DD273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6871" name="Freeform 210"/>
          <p:cNvSpPr>
            <a:spLocks/>
          </p:cNvSpPr>
          <p:nvPr/>
        </p:nvSpPr>
        <p:spPr bwMode="auto">
          <a:xfrm>
            <a:off x="6172200" y="1905000"/>
            <a:ext cx="1684338" cy="3352800"/>
          </a:xfrm>
          <a:custGeom>
            <a:avLst/>
            <a:gdLst>
              <a:gd name="T0" fmla="*/ 2147483647 w 987"/>
              <a:gd name="T1" fmla="*/ 2147483647 h 995"/>
              <a:gd name="T2" fmla="*/ 2147483647 w 987"/>
              <a:gd name="T3" fmla="*/ 0 h 995"/>
              <a:gd name="T4" fmla="*/ 0 w 987"/>
              <a:gd name="T5" fmla="*/ 0 h 995"/>
              <a:gd name="T6" fmla="*/ 0 w 987"/>
              <a:gd name="T7" fmla="*/ 2147483647 h 995"/>
              <a:gd name="T8" fmla="*/ 2147483647 w 987"/>
              <a:gd name="T9" fmla="*/ 2147483647 h 995"/>
              <a:gd name="T10" fmla="*/ 2147483647 w 987"/>
              <a:gd name="T11" fmla="*/ 2147483647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7"/>
              <a:gd name="T19" fmla="*/ 0 h 995"/>
              <a:gd name="T20" fmla="*/ 987 w 987"/>
              <a:gd name="T21" fmla="*/ 995 h 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7" h="995">
                <a:moveTo>
                  <a:pt x="987" y="993"/>
                </a:moveTo>
                <a:lnTo>
                  <a:pt x="987" y="0"/>
                </a:lnTo>
                <a:lnTo>
                  <a:pt x="0" y="0"/>
                </a:lnTo>
                <a:lnTo>
                  <a:pt x="0" y="995"/>
                </a:lnTo>
                <a:lnTo>
                  <a:pt x="987" y="9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Rectangle 212"/>
          <p:cNvSpPr>
            <a:spLocks noChangeArrowheads="1"/>
          </p:cNvSpPr>
          <p:nvPr/>
        </p:nvSpPr>
        <p:spPr bwMode="auto">
          <a:xfrm>
            <a:off x="6518275" y="1644650"/>
            <a:ext cx="10483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Main Memory </a:t>
            </a:r>
            <a:endParaRPr lang="en-US" altLang="zh-TW" sz="1200" b="1" dirty="0"/>
          </a:p>
        </p:txBody>
      </p:sp>
      <p:sp>
        <p:nvSpPr>
          <p:cNvPr id="36873" name="Text Box 230"/>
          <p:cNvSpPr txBox="1">
            <a:spLocks noChangeArrowheads="1"/>
          </p:cNvSpPr>
          <p:nvPr/>
        </p:nvSpPr>
        <p:spPr bwMode="auto">
          <a:xfrm>
            <a:off x="152400" y="1710893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$1, 24($0)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lw</a:t>
            </a:r>
            <a:r>
              <a:rPr kumimoji="1" lang="en-US" altLang="zh-TW" sz="1600" dirty="0">
                <a:latin typeface="Consolas" panose="020B0609020204030204" pitchFamily="49" charset="0"/>
              </a:rPr>
              <a:t> $2, 28($0)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$3, 60($0)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TW" sz="1600" dirty="0" err="1">
                <a:latin typeface="Consolas" panose="020B0609020204030204" pitchFamily="49" charset="0"/>
              </a:rPr>
              <a:t>sw</a:t>
            </a:r>
            <a:r>
              <a:rPr kumimoji="1" lang="en-US" altLang="zh-TW" sz="1600" dirty="0">
                <a:latin typeface="Consolas" panose="020B0609020204030204" pitchFamily="49" charset="0"/>
              </a:rPr>
              <a:t> $4, 188($0)</a:t>
            </a:r>
            <a:endParaRPr kumimoji="1" lang="en-US" sz="1600" dirty="0">
              <a:latin typeface="Consolas" panose="020B0609020204030204" pitchFamily="49" charset="0"/>
            </a:endParaRPr>
          </a:p>
        </p:txBody>
      </p:sp>
      <p:sp>
        <p:nvSpPr>
          <p:cNvPr id="36874" name="TextBox 67"/>
          <p:cNvSpPr txBox="1">
            <a:spLocks noChangeArrowheads="1"/>
          </p:cNvSpPr>
          <p:nvPr/>
        </p:nvSpPr>
        <p:spPr bwMode="auto">
          <a:xfrm>
            <a:off x="7924800" y="21336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24</a:t>
            </a:r>
          </a:p>
        </p:txBody>
      </p:sp>
      <p:sp>
        <p:nvSpPr>
          <p:cNvPr id="36875" name="Rectangle 212"/>
          <p:cNvSpPr>
            <a:spLocks noChangeArrowheads="1"/>
          </p:cNvSpPr>
          <p:nvPr/>
        </p:nvSpPr>
        <p:spPr bwMode="auto">
          <a:xfrm>
            <a:off x="7848600" y="16510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>
                <a:solidFill>
                  <a:srgbClr val="000000"/>
                </a:solidFill>
              </a:rPr>
              <a:t>Address</a:t>
            </a:r>
            <a:endParaRPr lang="en-US" altLang="zh-TW" sz="1200" b="1"/>
          </a:p>
        </p:txBody>
      </p:sp>
      <p:sp>
        <p:nvSpPr>
          <p:cNvPr id="36876" name="TextBox 69"/>
          <p:cNvSpPr txBox="1">
            <a:spLocks noChangeArrowheads="1"/>
          </p:cNvSpPr>
          <p:nvPr/>
        </p:nvSpPr>
        <p:spPr bwMode="auto">
          <a:xfrm>
            <a:off x="7924800" y="28162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28</a:t>
            </a:r>
          </a:p>
        </p:txBody>
      </p:sp>
      <p:sp>
        <p:nvSpPr>
          <p:cNvPr id="36877" name="TextBox 70"/>
          <p:cNvSpPr txBox="1">
            <a:spLocks noChangeArrowheads="1"/>
          </p:cNvSpPr>
          <p:nvPr/>
        </p:nvSpPr>
        <p:spPr bwMode="auto">
          <a:xfrm>
            <a:off x="7924800" y="36544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60</a:t>
            </a:r>
          </a:p>
        </p:txBody>
      </p:sp>
      <p:sp>
        <p:nvSpPr>
          <p:cNvPr id="36878" name="TextBox 71"/>
          <p:cNvSpPr txBox="1">
            <a:spLocks noChangeArrowheads="1"/>
          </p:cNvSpPr>
          <p:nvPr/>
        </p:nvSpPr>
        <p:spPr bwMode="auto">
          <a:xfrm>
            <a:off x="7924800" y="4343400"/>
            <a:ext cx="477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188</a:t>
            </a:r>
          </a:p>
        </p:txBody>
      </p:sp>
      <p:grpSp>
        <p:nvGrpSpPr>
          <p:cNvPr id="36879" name="Group 56"/>
          <p:cNvGrpSpPr>
            <a:grpSpLocks/>
          </p:cNvGrpSpPr>
          <p:nvPr/>
        </p:nvGrpSpPr>
        <p:grpSpPr bwMode="auto">
          <a:xfrm>
            <a:off x="2133600" y="3854450"/>
            <a:ext cx="2743200" cy="2393950"/>
            <a:chOff x="2133600" y="3853934"/>
            <a:chExt cx="2743200" cy="2394466"/>
          </a:xfrm>
        </p:grpSpPr>
        <p:sp>
          <p:nvSpPr>
            <p:cNvPr id="36922" name="Rectangle 212"/>
            <p:cNvSpPr>
              <a:spLocks noChangeArrowheads="1"/>
            </p:cNvSpPr>
            <p:nvPr/>
          </p:nvSpPr>
          <p:spPr bwMode="auto">
            <a:xfrm>
              <a:off x="3429000" y="6063734"/>
              <a:ext cx="8864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 dirty="0">
                  <a:solidFill>
                    <a:srgbClr val="000000"/>
                  </a:solidFill>
                </a:rPr>
                <a:t>Cache (32B)</a:t>
              </a:r>
              <a:endParaRPr lang="en-US" altLang="zh-TW" sz="1200" b="1" dirty="0"/>
            </a:p>
          </p:txBody>
        </p:sp>
        <p:sp>
          <p:nvSpPr>
            <p:cNvPr id="36923" name="Rectangle 73"/>
            <p:cNvSpPr>
              <a:spLocks noChangeArrowheads="1"/>
            </p:cNvSpPr>
            <p:nvPr/>
          </p:nvSpPr>
          <p:spPr bwMode="auto">
            <a:xfrm>
              <a:off x="2743200" y="4126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924" name="Rectangle 74"/>
            <p:cNvSpPr>
              <a:spLocks noChangeArrowheads="1"/>
            </p:cNvSpPr>
            <p:nvPr/>
          </p:nvSpPr>
          <p:spPr bwMode="auto">
            <a:xfrm>
              <a:off x="2743200" y="4355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925" name="Rectangle 75"/>
            <p:cNvSpPr>
              <a:spLocks noChangeArrowheads="1"/>
            </p:cNvSpPr>
            <p:nvPr/>
          </p:nvSpPr>
          <p:spPr bwMode="auto">
            <a:xfrm>
              <a:off x="2743200" y="4583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926" name="Rectangle 76"/>
            <p:cNvSpPr>
              <a:spLocks noChangeArrowheads="1"/>
            </p:cNvSpPr>
            <p:nvPr/>
          </p:nvSpPr>
          <p:spPr bwMode="auto">
            <a:xfrm>
              <a:off x="2743200" y="48122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927" name="Rectangle 77"/>
            <p:cNvSpPr>
              <a:spLocks noChangeArrowheads="1"/>
            </p:cNvSpPr>
            <p:nvPr/>
          </p:nvSpPr>
          <p:spPr bwMode="auto">
            <a:xfrm>
              <a:off x="2743200" y="50408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928" name="Rectangle 78"/>
            <p:cNvSpPr>
              <a:spLocks noChangeArrowheads="1"/>
            </p:cNvSpPr>
            <p:nvPr/>
          </p:nvSpPr>
          <p:spPr bwMode="auto">
            <a:xfrm>
              <a:off x="2743200" y="52694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929" name="Rectangle 79"/>
            <p:cNvSpPr>
              <a:spLocks noChangeArrowheads="1"/>
            </p:cNvSpPr>
            <p:nvPr/>
          </p:nvSpPr>
          <p:spPr bwMode="auto">
            <a:xfrm>
              <a:off x="2743200" y="54980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930" name="Rectangle 80"/>
            <p:cNvSpPr>
              <a:spLocks noChangeArrowheads="1"/>
            </p:cNvSpPr>
            <p:nvPr/>
          </p:nvSpPr>
          <p:spPr bwMode="auto">
            <a:xfrm>
              <a:off x="2743200" y="5726668"/>
              <a:ext cx="2133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6931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20900" y="50350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932" name="Straight Connector 86"/>
            <p:cNvCxnSpPr>
              <a:cxnSpLocks noChangeShapeType="1"/>
            </p:cNvCxnSpPr>
            <p:nvPr/>
          </p:nvCxnSpPr>
          <p:spPr bwMode="auto">
            <a:xfrm rot="5400000">
              <a:off x="2679700" y="5047734"/>
              <a:ext cx="1828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933" name="Rectangle 212"/>
            <p:cNvSpPr>
              <a:spLocks noChangeArrowheads="1"/>
            </p:cNvSpPr>
            <p:nvPr/>
          </p:nvSpPr>
          <p:spPr bwMode="auto">
            <a:xfrm>
              <a:off x="2687773" y="3853934"/>
              <a:ext cx="365806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Valid</a:t>
              </a:r>
              <a:endParaRPr lang="en-US" altLang="zh-TW" sz="1200" b="1"/>
            </a:p>
          </p:txBody>
        </p:sp>
        <p:sp>
          <p:nvSpPr>
            <p:cNvPr id="36934" name="Rectangle 212"/>
            <p:cNvSpPr>
              <a:spLocks noChangeArrowheads="1"/>
            </p:cNvSpPr>
            <p:nvPr/>
          </p:nvSpPr>
          <p:spPr bwMode="auto">
            <a:xfrm>
              <a:off x="3144973" y="3853934"/>
              <a:ext cx="2627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Tag</a:t>
              </a:r>
              <a:endParaRPr lang="en-US" altLang="zh-TW" sz="1200" b="1"/>
            </a:p>
          </p:txBody>
        </p:sp>
        <p:sp>
          <p:nvSpPr>
            <p:cNvPr id="36935" name="Rectangle 212"/>
            <p:cNvSpPr>
              <a:spLocks noChangeArrowheads="1"/>
            </p:cNvSpPr>
            <p:nvPr/>
          </p:nvSpPr>
          <p:spPr bwMode="auto">
            <a:xfrm>
              <a:off x="4038600" y="3853934"/>
              <a:ext cx="349455" cy="18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Data</a:t>
              </a:r>
              <a:endParaRPr lang="en-US" altLang="zh-TW" sz="1200" b="1"/>
            </a:p>
          </p:txBody>
        </p:sp>
        <p:sp>
          <p:nvSpPr>
            <p:cNvPr id="36936" name="Rectangle 212"/>
            <p:cNvSpPr>
              <a:spLocks noChangeArrowheads="1"/>
            </p:cNvSpPr>
            <p:nvPr/>
          </p:nvSpPr>
          <p:spPr bwMode="auto">
            <a:xfrm>
              <a:off x="2133600" y="3853934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TW" sz="1200" b="1">
                  <a:solidFill>
                    <a:srgbClr val="000000"/>
                  </a:solidFill>
                </a:rPr>
                <a:t>Index</a:t>
              </a:r>
              <a:endParaRPr lang="en-US" altLang="zh-TW" sz="1200" b="1"/>
            </a:p>
          </p:txBody>
        </p:sp>
        <p:sp>
          <p:nvSpPr>
            <p:cNvPr id="36937" name="Text Box 43"/>
            <p:cNvSpPr txBox="1">
              <a:spLocks noChangeArrowheads="1"/>
            </p:cNvSpPr>
            <p:nvPr/>
          </p:nvSpPr>
          <p:spPr bwMode="auto">
            <a:xfrm>
              <a:off x="2286000" y="4082534"/>
              <a:ext cx="268022" cy="19759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3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4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5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6</a:t>
              </a:r>
            </a:p>
            <a:p>
              <a:pPr algn="r">
                <a:lnSpc>
                  <a:spcPct val="110000"/>
                </a:lnSpc>
                <a:buFont typeface="Wingdings" pitchFamily="2" charset="2"/>
                <a:buNone/>
              </a:pPr>
              <a:r>
                <a:rPr lang="en-US" sz="1200"/>
                <a:t>7</a:t>
              </a:r>
            </a:p>
          </p:txBody>
        </p:sp>
      </p:grpSp>
      <p:sp>
        <p:nvSpPr>
          <p:cNvPr id="36880" name="Rectangle 92"/>
          <p:cNvSpPr>
            <a:spLocks noChangeArrowheads="1"/>
          </p:cNvSpPr>
          <p:nvPr/>
        </p:nvSpPr>
        <p:spPr bwMode="auto">
          <a:xfrm>
            <a:off x="6172200" y="21336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a</a:t>
            </a:r>
          </a:p>
        </p:txBody>
      </p:sp>
      <p:sp>
        <p:nvSpPr>
          <p:cNvPr id="36881" name="Rectangle 93"/>
          <p:cNvSpPr>
            <a:spLocks noChangeArrowheads="1"/>
          </p:cNvSpPr>
          <p:nvPr/>
        </p:nvSpPr>
        <p:spPr bwMode="auto">
          <a:xfrm>
            <a:off x="6172200" y="28448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b</a:t>
            </a:r>
          </a:p>
        </p:txBody>
      </p:sp>
      <p:sp>
        <p:nvSpPr>
          <p:cNvPr id="36882" name="Rectangle 94"/>
          <p:cNvSpPr>
            <a:spLocks noChangeArrowheads="1"/>
          </p:cNvSpPr>
          <p:nvPr/>
        </p:nvSpPr>
        <p:spPr bwMode="auto">
          <a:xfrm>
            <a:off x="6172200" y="3640723"/>
            <a:ext cx="168910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 dirty="0"/>
              <a:t>new value ($3)</a:t>
            </a:r>
          </a:p>
        </p:txBody>
      </p:sp>
      <p:sp>
        <p:nvSpPr>
          <p:cNvPr id="36883" name="Rectangle 95"/>
          <p:cNvSpPr>
            <a:spLocks noChangeArrowheads="1"/>
          </p:cNvSpPr>
          <p:nvPr/>
        </p:nvSpPr>
        <p:spPr bwMode="auto">
          <a:xfrm>
            <a:off x="6172200" y="4343400"/>
            <a:ext cx="16891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d (old)</a:t>
            </a:r>
          </a:p>
        </p:txBody>
      </p:sp>
      <p:sp>
        <p:nvSpPr>
          <p:cNvPr id="36884" name="Text Box 68"/>
          <p:cNvSpPr txBox="1">
            <a:spLocks noChangeArrowheads="1"/>
          </p:cNvSpPr>
          <p:nvPr/>
        </p:nvSpPr>
        <p:spPr bwMode="auto">
          <a:xfrm>
            <a:off x="3124200" y="24384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C00000"/>
                </a:solidFill>
                <a:latin typeface="Times New Roman" pitchFamily="18" charset="0"/>
              </a:rPr>
              <a:t>#188 is 1011 1100</a:t>
            </a:r>
          </a:p>
        </p:txBody>
      </p:sp>
      <p:sp>
        <p:nvSpPr>
          <p:cNvPr id="36885" name="Text Box 24"/>
          <p:cNvSpPr txBox="1">
            <a:spLocks noChangeArrowheads="1"/>
          </p:cNvSpPr>
          <p:nvPr/>
        </p:nvSpPr>
        <p:spPr bwMode="auto">
          <a:xfrm>
            <a:off x="1600200" y="5486400"/>
            <a:ext cx="65594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dirty="0"/>
              <a:t>Index</a:t>
            </a:r>
          </a:p>
        </p:txBody>
      </p:sp>
      <p:cxnSp>
        <p:nvCxnSpPr>
          <p:cNvPr id="36886" name="Straight Connector 53"/>
          <p:cNvCxnSpPr>
            <a:cxnSpLocks noChangeShapeType="1"/>
          </p:cNvCxnSpPr>
          <p:nvPr/>
        </p:nvCxnSpPr>
        <p:spPr bwMode="auto">
          <a:xfrm rot="10800000">
            <a:off x="1635125" y="5867400"/>
            <a:ext cx="6731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 type="stealth" w="med" len="lg"/>
            <a:tailEnd/>
          </a:ln>
        </p:spPr>
      </p:cxnSp>
      <p:sp>
        <p:nvSpPr>
          <p:cNvPr id="36887" name="Text Box 43"/>
          <p:cNvSpPr txBox="1">
            <a:spLocks noChangeArrowheads="1"/>
          </p:cNvSpPr>
          <p:nvPr/>
        </p:nvSpPr>
        <p:spPr bwMode="auto">
          <a:xfrm>
            <a:off x="275431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6888" name="Text Box 43"/>
          <p:cNvSpPr txBox="1">
            <a:spLocks noChangeArrowheads="1"/>
          </p:cNvSpPr>
          <p:nvPr/>
        </p:nvSpPr>
        <p:spPr bwMode="auto">
          <a:xfrm>
            <a:off x="275431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6889" name="Text Box 43"/>
          <p:cNvSpPr txBox="1">
            <a:spLocks noChangeArrowheads="1"/>
          </p:cNvSpPr>
          <p:nvPr/>
        </p:nvSpPr>
        <p:spPr bwMode="auto">
          <a:xfrm>
            <a:off x="275590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6890" name="Text Box 43"/>
          <p:cNvSpPr txBox="1">
            <a:spLocks noChangeArrowheads="1"/>
          </p:cNvSpPr>
          <p:nvPr/>
        </p:nvSpPr>
        <p:spPr bwMode="auto">
          <a:xfrm>
            <a:off x="275748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6891" name="Text Box 43"/>
          <p:cNvSpPr txBox="1">
            <a:spLocks noChangeArrowheads="1"/>
          </p:cNvSpPr>
          <p:nvPr/>
        </p:nvSpPr>
        <p:spPr bwMode="auto">
          <a:xfrm>
            <a:off x="275907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6892" name="Text Box 43"/>
          <p:cNvSpPr txBox="1">
            <a:spLocks noChangeArrowheads="1"/>
          </p:cNvSpPr>
          <p:nvPr/>
        </p:nvSpPr>
        <p:spPr bwMode="auto">
          <a:xfrm>
            <a:off x="2746375" y="52609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6893" name="Rectangle 79"/>
          <p:cNvSpPr>
            <a:spLocks noChangeArrowheads="1"/>
          </p:cNvSpPr>
          <p:nvPr/>
        </p:nvSpPr>
        <p:spPr bwMode="auto">
          <a:xfrm>
            <a:off x="4114800" y="5468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6894" name="Rectangle 79"/>
          <p:cNvSpPr>
            <a:spLocks noChangeArrowheads="1"/>
          </p:cNvSpPr>
          <p:nvPr/>
        </p:nvSpPr>
        <p:spPr bwMode="auto">
          <a:xfrm>
            <a:off x="3162300" y="5468938"/>
            <a:ext cx="341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36895" name="Text Box 43"/>
          <p:cNvSpPr txBox="1">
            <a:spLocks noChangeArrowheads="1"/>
          </p:cNvSpPr>
          <p:nvPr/>
        </p:nvSpPr>
        <p:spPr bwMode="auto">
          <a:xfrm>
            <a:off x="2743200" y="5428898"/>
            <a:ext cx="29845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6896" name="Elbow Connector 103"/>
          <p:cNvCxnSpPr>
            <a:cxnSpLocks noChangeShapeType="1"/>
          </p:cNvCxnSpPr>
          <p:nvPr/>
        </p:nvCxnSpPr>
        <p:spPr bwMode="auto">
          <a:xfrm rot="5400000">
            <a:off x="-76199" y="4495800"/>
            <a:ext cx="2590800" cy="3175"/>
          </a:xfrm>
          <a:prstGeom prst="bentConnector3">
            <a:avLst>
              <a:gd name="adj1" fmla="val 50000"/>
            </a:avLst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34850" name="Rectangle 79"/>
          <p:cNvSpPr>
            <a:spLocks noChangeArrowheads="1"/>
          </p:cNvSpPr>
          <p:nvPr/>
        </p:nvSpPr>
        <p:spPr bwMode="auto">
          <a:xfrm>
            <a:off x="3657600" y="5727700"/>
            <a:ext cx="12054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spc="-100" dirty="0">
                <a:solidFill>
                  <a:srgbClr val="C00000"/>
                </a:solidFill>
              </a:rPr>
              <a:t>new value ($4)</a:t>
            </a:r>
          </a:p>
        </p:txBody>
      </p:sp>
      <p:sp>
        <p:nvSpPr>
          <p:cNvPr id="36898" name="Rectangle 79"/>
          <p:cNvSpPr>
            <a:spLocks noChangeArrowheads="1"/>
          </p:cNvSpPr>
          <p:nvPr/>
        </p:nvSpPr>
        <p:spPr bwMode="auto">
          <a:xfrm>
            <a:off x="3176588" y="5727700"/>
            <a:ext cx="341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C00000"/>
                </a:solidFill>
              </a:rPr>
              <a:t>101</a:t>
            </a:r>
          </a:p>
        </p:txBody>
      </p:sp>
      <p:sp>
        <p:nvSpPr>
          <p:cNvPr id="36899" name="Text Box 43"/>
          <p:cNvSpPr txBox="1">
            <a:spLocks noChangeArrowheads="1"/>
          </p:cNvSpPr>
          <p:nvPr/>
        </p:nvSpPr>
        <p:spPr bwMode="auto">
          <a:xfrm>
            <a:off x="2743200" y="5643210"/>
            <a:ext cx="298450" cy="32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6900" name="Rectangle 82"/>
          <p:cNvSpPr>
            <a:spLocks noChangeArrowheads="1"/>
          </p:cNvSpPr>
          <p:nvPr/>
        </p:nvSpPr>
        <p:spPr bwMode="auto">
          <a:xfrm>
            <a:off x="4876800" y="41275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01" name="Rectangle 101"/>
          <p:cNvSpPr>
            <a:spLocks noChangeArrowheads="1"/>
          </p:cNvSpPr>
          <p:nvPr/>
        </p:nvSpPr>
        <p:spPr bwMode="auto">
          <a:xfrm>
            <a:off x="4876800" y="43561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02" name="Rectangle 104"/>
          <p:cNvSpPr>
            <a:spLocks noChangeArrowheads="1"/>
          </p:cNvSpPr>
          <p:nvPr/>
        </p:nvSpPr>
        <p:spPr bwMode="auto">
          <a:xfrm>
            <a:off x="4876800" y="45847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03" name="Rectangle 105"/>
          <p:cNvSpPr>
            <a:spLocks noChangeArrowheads="1"/>
          </p:cNvSpPr>
          <p:nvPr/>
        </p:nvSpPr>
        <p:spPr bwMode="auto">
          <a:xfrm>
            <a:off x="4876800" y="48133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04" name="Rectangle 106"/>
          <p:cNvSpPr>
            <a:spLocks noChangeArrowheads="1"/>
          </p:cNvSpPr>
          <p:nvPr/>
        </p:nvSpPr>
        <p:spPr bwMode="auto">
          <a:xfrm>
            <a:off x="4876800" y="50419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05" name="Rectangle 107"/>
          <p:cNvSpPr>
            <a:spLocks noChangeArrowheads="1"/>
          </p:cNvSpPr>
          <p:nvPr/>
        </p:nvSpPr>
        <p:spPr bwMode="auto">
          <a:xfrm>
            <a:off x="4876800" y="52705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06" name="Rectangle 108"/>
          <p:cNvSpPr>
            <a:spLocks noChangeArrowheads="1"/>
          </p:cNvSpPr>
          <p:nvPr/>
        </p:nvSpPr>
        <p:spPr bwMode="auto">
          <a:xfrm>
            <a:off x="4876800" y="54991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07" name="Rectangle 212"/>
          <p:cNvSpPr>
            <a:spLocks noChangeArrowheads="1"/>
          </p:cNvSpPr>
          <p:nvPr/>
        </p:nvSpPr>
        <p:spPr bwMode="auto">
          <a:xfrm>
            <a:off x="4849813" y="3854450"/>
            <a:ext cx="3799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200" b="1" dirty="0">
                <a:solidFill>
                  <a:srgbClr val="000000"/>
                </a:solidFill>
              </a:rPr>
              <a:t>Dirty</a:t>
            </a:r>
            <a:endParaRPr lang="en-US" altLang="zh-TW" sz="1200" b="1" dirty="0"/>
          </a:p>
        </p:txBody>
      </p:sp>
      <p:sp>
        <p:nvSpPr>
          <p:cNvPr id="36908" name="Text Box 43"/>
          <p:cNvSpPr txBox="1">
            <a:spLocks noChangeArrowheads="1"/>
          </p:cNvSpPr>
          <p:nvPr/>
        </p:nvSpPr>
        <p:spPr bwMode="auto">
          <a:xfrm>
            <a:off x="4894263" y="4114800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6909" name="Text Box 43"/>
          <p:cNvSpPr txBox="1">
            <a:spLocks noChangeArrowheads="1"/>
          </p:cNvSpPr>
          <p:nvPr/>
        </p:nvSpPr>
        <p:spPr bwMode="auto">
          <a:xfrm>
            <a:off x="4894263" y="43465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6910" name="Text Box 43"/>
          <p:cNvSpPr txBox="1">
            <a:spLocks noChangeArrowheads="1"/>
          </p:cNvSpPr>
          <p:nvPr/>
        </p:nvSpPr>
        <p:spPr bwMode="auto">
          <a:xfrm>
            <a:off x="4895850" y="45624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6911" name="Text Box 43"/>
          <p:cNvSpPr txBox="1">
            <a:spLocks noChangeArrowheads="1"/>
          </p:cNvSpPr>
          <p:nvPr/>
        </p:nvSpPr>
        <p:spPr bwMode="auto">
          <a:xfrm>
            <a:off x="4897438" y="4791075"/>
            <a:ext cx="2682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6912" name="Text Box 43"/>
          <p:cNvSpPr txBox="1">
            <a:spLocks noChangeArrowheads="1"/>
          </p:cNvSpPr>
          <p:nvPr/>
        </p:nvSpPr>
        <p:spPr bwMode="auto">
          <a:xfrm>
            <a:off x="4899025" y="5019675"/>
            <a:ext cx="2667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6913" name="Text Box 43"/>
          <p:cNvSpPr txBox="1">
            <a:spLocks noChangeArrowheads="1"/>
          </p:cNvSpPr>
          <p:nvPr/>
        </p:nvSpPr>
        <p:spPr bwMode="auto">
          <a:xfrm>
            <a:off x="4886325" y="52609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sp>
        <p:nvSpPr>
          <p:cNvPr id="36914" name="Text Box 43"/>
          <p:cNvSpPr txBox="1">
            <a:spLocks noChangeArrowheads="1"/>
          </p:cNvSpPr>
          <p:nvPr/>
        </p:nvSpPr>
        <p:spPr bwMode="auto">
          <a:xfrm>
            <a:off x="4902200" y="5489575"/>
            <a:ext cx="2682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200"/>
              <a:t>0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5181600" y="3429000"/>
            <a:ext cx="685800" cy="2438400"/>
            <a:chOff x="914400" y="3302000"/>
            <a:chExt cx="685800" cy="1600200"/>
          </a:xfrm>
        </p:grpSpPr>
        <p:cxnSp>
          <p:nvCxnSpPr>
            <p:cNvPr id="36920" name="Straight Connector 102"/>
            <p:cNvCxnSpPr>
              <a:cxnSpLocks noChangeShapeType="1"/>
            </p:cNvCxnSpPr>
            <p:nvPr/>
          </p:nvCxnSpPr>
          <p:spPr bwMode="auto">
            <a:xfrm>
              <a:off x="914400" y="4876800"/>
              <a:ext cx="685800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 type="stealth" w="med" len="med"/>
              <a:tailEnd/>
            </a:ln>
          </p:spPr>
        </p:cxnSp>
        <p:cxnSp>
          <p:nvCxnSpPr>
            <p:cNvPr id="36921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800100" y="4102100"/>
              <a:ext cx="1600200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6916" name="Text Box 43"/>
          <p:cNvSpPr txBox="1">
            <a:spLocks noChangeArrowheads="1"/>
          </p:cNvSpPr>
          <p:nvPr/>
        </p:nvSpPr>
        <p:spPr bwMode="auto">
          <a:xfrm>
            <a:off x="4883150" y="5657648"/>
            <a:ext cx="298450" cy="32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6917" name="Rectangle 123"/>
          <p:cNvSpPr>
            <a:spLocks noChangeArrowheads="1"/>
          </p:cNvSpPr>
          <p:nvPr/>
        </p:nvSpPr>
        <p:spPr bwMode="auto">
          <a:xfrm>
            <a:off x="4876800" y="5726113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5" name="Text Box 79"/>
          <p:cNvSpPr txBox="1">
            <a:spLocks noChangeArrowheads="1"/>
          </p:cNvSpPr>
          <p:nvPr/>
        </p:nvSpPr>
        <p:spPr bwMode="auto">
          <a:xfrm>
            <a:off x="2667000" y="1524000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Now, we can write a new value to the location</a:t>
            </a:r>
          </a:p>
        </p:txBody>
      </p:sp>
      <p:sp>
        <p:nvSpPr>
          <p:cNvPr id="76" name="Rectangle 79"/>
          <p:cNvSpPr>
            <a:spLocks noChangeArrowheads="1"/>
          </p:cNvSpPr>
          <p:nvPr/>
        </p:nvSpPr>
        <p:spPr bwMode="auto">
          <a:xfrm>
            <a:off x="4119563" y="5703635"/>
            <a:ext cx="1330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0" grpId="0"/>
      <p:bldP spid="75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Set Architecture (ISA) – at the boundary between hardware and software.</a:t>
            </a:r>
          </a:p>
          <a:p>
            <a:endParaRPr lang="en-US" dirty="0" smtClean="0"/>
          </a:p>
          <a:p>
            <a:r>
              <a:rPr lang="en-US" dirty="0" smtClean="0"/>
              <a:t>Application Binary Interface (ABI) – allows the ensemble consisting of the application and the library modules to access the hardware; the ABI does not include privileged system instructions, instead it invokes system calls.</a:t>
            </a:r>
          </a:p>
          <a:p>
            <a:endParaRPr lang="en-US" dirty="0" smtClean="0"/>
          </a:p>
          <a:p>
            <a:r>
              <a:rPr lang="en-US" dirty="0" smtClean="0"/>
              <a:t>Application Program Interface (API) - defines the set of instructions the hardware was designed to execute and gives the application access to the ISA; it includes high-level language (HLL) library calls which often invoke system calls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CF080673-5274-3C44-BADD-8F33EC3C76FC}" type="slidenum">
              <a:rPr lang="en-US" sz="1400">
                <a:latin typeface="Tahoma"/>
                <a:cs typeface="Tahoma"/>
              </a:rPr>
              <a:pPr algn="r" eaLnBrk="1" hangingPunct="1"/>
              <a:t>3</a:t>
            </a:fld>
            <a:endParaRPr lang="en-US" sz="1400" dirty="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it comes to a read miss, we bring the block to cache and supply data to CPU</a:t>
            </a:r>
          </a:p>
          <a:p>
            <a:r>
              <a:rPr lang="en-US" dirty="0" smtClean="0"/>
              <a:t>When it comes to a write miss, there are options you can choose from</a:t>
            </a:r>
          </a:p>
          <a:p>
            <a:pPr lvl="1"/>
            <a:r>
              <a:rPr lang="en-US" dirty="0" smtClean="0"/>
              <a:t>Upon a write-miss,</a:t>
            </a:r>
          </a:p>
          <a:p>
            <a:pPr lvl="2"/>
            <a:r>
              <a:rPr lang="en-US" dirty="0" smtClean="0"/>
              <a:t>Write-allocate: bring the block into cache and write</a:t>
            </a:r>
          </a:p>
          <a:p>
            <a:pPr lvl="2"/>
            <a:r>
              <a:rPr lang="en-US" dirty="0" smtClean="0"/>
              <a:t>Write no-allocate: write directly to main memory w/o bringing the block to the cache</a:t>
            </a:r>
          </a:p>
          <a:p>
            <a:pPr lvl="1"/>
            <a:r>
              <a:rPr lang="en-US" dirty="0" smtClean="0"/>
              <a:t>When writing,</a:t>
            </a:r>
          </a:p>
          <a:p>
            <a:pPr lvl="2"/>
            <a:r>
              <a:rPr lang="en-US" dirty="0" smtClean="0"/>
              <a:t>Write-back: update values only to the blocks in the cache and write the modified blocks to memory (or the lower level of the hierarchy) when the block is replaced</a:t>
            </a:r>
          </a:p>
          <a:p>
            <a:pPr lvl="2"/>
            <a:r>
              <a:rPr lang="en-US" dirty="0" smtClean="0"/>
              <a:t>Write-through: update both the cache and the lower level of the memory hierarchy </a:t>
            </a:r>
          </a:p>
          <a:p>
            <a:r>
              <a:rPr lang="en-US" dirty="0" smtClean="0"/>
              <a:t>Write-allocate is usually associated with write-back policy</a:t>
            </a:r>
          </a:p>
          <a:p>
            <a:r>
              <a:rPr lang="en-US" dirty="0" smtClean="0"/>
              <a:t>Write no-allocate is usually associated with write-through policy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0083E-427F-4237-9CA2-5897CA97DFB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>
            <a:spLocks noChangeArrowheads="1"/>
          </p:cNvSpPr>
          <p:nvPr/>
        </p:nvSpPr>
        <p:spPr bwMode="auto">
          <a:xfrm>
            <a:off x="835659" y="5065776"/>
            <a:ext cx="765729" cy="25603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86" name="Rounded Rectangle 85"/>
          <p:cNvSpPr>
            <a:spLocks noChangeArrowheads="1"/>
          </p:cNvSpPr>
          <p:nvPr/>
        </p:nvSpPr>
        <p:spPr bwMode="auto">
          <a:xfrm>
            <a:off x="791482" y="3872484"/>
            <a:ext cx="752474" cy="25603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Write-Allocate &amp; Write-back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BC040-7301-455B-9921-A7CB36BAE514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5" name="Rectangle 3" descr="10%"/>
          <p:cNvSpPr>
            <a:spLocks noChangeArrowheads="1"/>
          </p:cNvSpPr>
          <p:nvPr/>
        </p:nvSpPr>
        <p:spPr bwMode="auto">
          <a:xfrm>
            <a:off x="8001000" y="1206500"/>
            <a:ext cx="990600" cy="10033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b="1" spc="-100" dirty="0">
                <a:solidFill>
                  <a:schemeClr val="bg1"/>
                </a:solidFill>
              </a:rPr>
              <a:t>Main </a:t>
            </a:r>
            <a:r>
              <a:rPr lang="en-US" b="1" spc="-100" dirty="0" smtClean="0">
                <a:solidFill>
                  <a:schemeClr val="bg1"/>
                </a:solidFill>
              </a:rPr>
              <a:t>Memory</a:t>
            </a:r>
            <a:endParaRPr lang="en-US" b="1" spc="-100" dirty="0">
              <a:solidFill>
                <a:schemeClr val="bg1"/>
              </a:solidFill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en-US" b="1" spc="-100" dirty="0">
                <a:solidFill>
                  <a:schemeClr val="bg1"/>
                </a:solidFill>
              </a:rPr>
              <a:t>(DRAM)</a:t>
            </a:r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5943600" y="1066800"/>
            <a:ext cx="1438275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>
              <a:buFont typeface="Wingdings" pitchFamily="2" charset="2"/>
              <a:buNone/>
            </a:pPr>
            <a:r>
              <a:rPr lang="en-US" sz="1200" b="1"/>
              <a:t>Processor</a:t>
            </a:r>
          </a:p>
        </p:txBody>
      </p:sp>
      <p:cxnSp>
        <p:nvCxnSpPr>
          <p:cNvPr id="16390" name="Straight Arrow Connector 119"/>
          <p:cNvCxnSpPr>
            <a:cxnSpLocks noChangeShapeType="1"/>
          </p:cNvCxnSpPr>
          <p:nvPr/>
        </p:nvCxnSpPr>
        <p:spPr bwMode="auto">
          <a:xfrm>
            <a:off x="7391400" y="1501775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16391" name="Straight Arrow Connector 120"/>
          <p:cNvCxnSpPr>
            <a:cxnSpLocks noChangeShapeType="1"/>
          </p:cNvCxnSpPr>
          <p:nvPr/>
        </p:nvCxnSpPr>
        <p:spPr bwMode="auto">
          <a:xfrm>
            <a:off x="7391400" y="1957388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none" w="med" len="lg"/>
          </a:ln>
        </p:spPr>
      </p:cxnSp>
      <p:sp>
        <p:nvSpPr>
          <p:cNvPr id="16392" name="Text Box 59"/>
          <p:cNvSpPr txBox="1">
            <a:spLocks noChangeArrowheads="1"/>
          </p:cNvSpPr>
          <p:nvPr/>
        </p:nvSpPr>
        <p:spPr bwMode="auto">
          <a:xfrm>
            <a:off x="7348538" y="1223963"/>
            <a:ext cx="709612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address</a:t>
            </a:r>
          </a:p>
        </p:txBody>
      </p:sp>
      <p:sp>
        <p:nvSpPr>
          <p:cNvPr id="16393" name="Text Box 59"/>
          <p:cNvSpPr txBox="1">
            <a:spLocks noChangeArrowheads="1"/>
          </p:cNvSpPr>
          <p:nvPr/>
        </p:nvSpPr>
        <p:spPr bwMode="auto">
          <a:xfrm>
            <a:off x="7462838" y="1704975"/>
            <a:ext cx="481012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data</a:t>
            </a:r>
          </a:p>
        </p:txBody>
      </p:sp>
      <p:sp>
        <p:nvSpPr>
          <p:cNvPr id="11" name="Rectangle 3" descr="10%"/>
          <p:cNvSpPr>
            <a:spLocks noChangeArrowheads="1"/>
          </p:cNvSpPr>
          <p:nvPr/>
        </p:nvSpPr>
        <p:spPr bwMode="auto">
          <a:xfrm>
            <a:off x="6019800" y="1371600"/>
            <a:ext cx="552450" cy="838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C00000"/>
                </a:solidFill>
              </a:rPr>
              <a:t>CPU</a:t>
            </a:r>
          </a:p>
        </p:txBody>
      </p:sp>
      <p:sp>
        <p:nvSpPr>
          <p:cNvPr id="12" name="Rectangle 3" descr="10%"/>
          <p:cNvSpPr>
            <a:spLocks noChangeArrowheads="1"/>
          </p:cNvSpPr>
          <p:nvPr/>
        </p:nvSpPr>
        <p:spPr bwMode="auto">
          <a:xfrm>
            <a:off x="6629400" y="1371600"/>
            <a:ext cx="695325" cy="8382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3" name="Rectangle 3" descr="10%"/>
          <p:cNvSpPr>
            <a:spLocks noChangeArrowheads="1"/>
          </p:cNvSpPr>
          <p:nvPr/>
        </p:nvSpPr>
        <p:spPr bwMode="auto">
          <a:xfrm>
            <a:off x="685800" y="1676400"/>
            <a:ext cx="1066800" cy="838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CPU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438400" y="3427413"/>
          <a:ext cx="2686050" cy="175387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435" name="TextBox 17"/>
          <p:cNvSpPr txBox="1">
            <a:spLocks noChangeArrowheads="1"/>
          </p:cNvSpPr>
          <p:nvPr/>
        </p:nvSpPr>
        <p:spPr bwMode="auto">
          <a:xfrm>
            <a:off x="2018901" y="5257800"/>
            <a:ext cx="1404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 dirty="0"/>
              <a:t>TAG (Address)</a:t>
            </a:r>
          </a:p>
        </p:txBody>
      </p:sp>
      <p:sp>
        <p:nvSpPr>
          <p:cNvPr id="16436" name="TextBox 18"/>
          <p:cNvSpPr txBox="1">
            <a:spLocks noChangeArrowheads="1"/>
          </p:cNvSpPr>
          <p:nvPr/>
        </p:nvSpPr>
        <p:spPr bwMode="auto">
          <a:xfrm>
            <a:off x="3366689" y="5257800"/>
            <a:ext cx="423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/>
              <a:t>D0</a:t>
            </a:r>
          </a:p>
        </p:txBody>
      </p:sp>
      <p:sp>
        <p:nvSpPr>
          <p:cNvPr id="16437" name="TextBox 19"/>
          <p:cNvSpPr txBox="1">
            <a:spLocks noChangeArrowheads="1"/>
          </p:cNvSpPr>
          <p:nvPr/>
        </p:nvSpPr>
        <p:spPr bwMode="auto">
          <a:xfrm>
            <a:off x="3784201" y="5254625"/>
            <a:ext cx="423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/>
              <a:t>D1</a:t>
            </a:r>
          </a:p>
        </p:txBody>
      </p:sp>
      <p:sp>
        <p:nvSpPr>
          <p:cNvPr id="16438" name="TextBox 20"/>
          <p:cNvSpPr txBox="1">
            <a:spLocks noChangeArrowheads="1"/>
          </p:cNvSpPr>
          <p:nvPr/>
        </p:nvSpPr>
        <p:spPr bwMode="auto">
          <a:xfrm>
            <a:off x="4249339" y="5251450"/>
            <a:ext cx="423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/>
              <a:t>D2</a:t>
            </a:r>
          </a:p>
        </p:txBody>
      </p:sp>
      <p:sp>
        <p:nvSpPr>
          <p:cNvPr id="16439" name="TextBox 21"/>
          <p:cNvSpPr txBox="1">
            <a:spLocks noChangeArrowheads="1"/>
          </p:cNvSpPr>
          <p:nvPr/>
        </p:nvSpPr>
        <p:spPr bwMode="auto">
          <a:xfrm>
            <a:off x="4703364" y="5248275"/>
            <a:ext cx="423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/>
              <a:t>D3</a:t>
            </a:r>
          </a:p>
        </p:txBody>
      </p:sp>
      <p:sp>
        <p:nvSpPr>
          <p:cNvPr id="16440" name="TextBox 22"/>
          <p:cNvSpPr txBox="1">
            <a:spLocks noChangeArrowheads="1"/>
          </p:cNvSpPr>
          <p:nvPr/>
        </p:nvSpPr>
        <p:spPr bwMode="auto">
          <a:xfrm>
            <a:off x="2714625" y="4162425"/>
            <a:ext cx="46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41" name="TextBox 23"/>
          <p:cNvSpPr txBox="1">
            <a:spLocks noChangeArrowheads="1"/>
          </p:cNvSpPr>
          <p:nvPr/>
        </p:nvSpPr>
        <p:spPr bwMode="auto">
          <a:xfrm>
            <a:off x="3397250" y="4149725"/>
            <a:ext cx="4619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42" name="TextBox 24"/>
          <p:cNvSpPr txBox="1">
            <a:spLocks noChangeArrowheads="1"/>
          </p:cNvSpPr>
          <p:nvPr/>
        </p:nvSpPr>
        <p:spPr bwMode="auto">
          <a:xfrm>
            <a:off x="3835400" y="4149725"/>
            <a:ext cx="4603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43" name="TextBox 25"/>
          <p:cNvSpPr txBox="1">
            <a:spLocks noChangeArrowheads="1"/>
          </p:cNvSpPr>
          <p:nvPr/>
        </p:nvSpPr>
        <p:spPr bwMode="auto">
          <a:xfrm>
            <a:off x="4271963" y="4149725"/>
            <a:ext cx="4619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44" name="TextBox 26"/>
          <p:cNvSpPr txBox="1">
            <a:spLocks noChangeArrowheads="1"/>
          </p:cNvSpPr>
          <p:nvPr/>
        </p:nvSpPr>
        <p:spPr bwMode="auto">
          <a:xfrm>
            <a:off x="4745038" y="4149725"/>
            <a:ext cx="4619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550025" y="3124200"/>
          <a:ext cx="685800" cy="297256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591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6475" name="TextBox 41"/>
          <p:cNvSpPr txBox="1">
            <a:spLocks noChangeArrowheads="1"/>
          </p:cNvSpPr>
          <p:nvPr/>
        </p:nvSpPr>
        <p:spPr bwMode="auto">
          <a:xfrm>
            <a:off x="6754813" y="4824413"/>
            <a:ext cx="46196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76" name="Rounded Rectangle 42"/>
          <p:cNvSpPr>
            <a:spLocks noChangeArrowheads="1"/>
          </p:cNvSpPr>
          <p:nvPr/>
        </p:nvSpPr>
        <p:spPr bwMode="auto">
          <a:xfrm>
            <a:off x="6615113" y="59436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11111111</a:t>
            </a:r>
          </a:p>
        </p:txBody>
      </p:sp>
      <p:sp>
        <p:nvSpPr>
          <p:cNvPr id="16477" name="Rounded Rectangle 43"/>
          <p:cNvSpPr>
            <a:spLocks noChangeArrowheads="1"/>
          </p:cNvSpPr>
          <p:nvPr/>
        </p:nvSpPr>
        <p:spPr bwMode="auto">
          <a:xfrm>
            <a:off x="6615113" y="5754688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22222222</a:t>
            </a:r>
          </a:p>
        </p:txBody>
      </p:sp>
      <p:sp>
        <p:nvSpPr>
          <p:cNvPr id="16478" name="Rounded Rectangle 44"/>
          <p:cNvSpPr>
            <a:spLocks noChangeArrowheads="1"/>
          </p:cNvSpPr>
          <p:nvPr/>
        </p:nvSpPr>
        <p:spPr bwMode="auto">
          <a:xfrm>
            <a:off x="6624638" y="5562600"/>
            <a:ext cx="573087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33333333</a:t>
            </a:r>
          </a:p>
        </p:txBody>
      </p:sp>
      <p:sp>
        <p:nvSpPr>
          <p:cNvPr id="16479" name="Rounded Rectangle 45"/>
          <p:cNvSpPr>
            <a:spLocks noChangeArrowheads="1"/>
          </p:cNvSpPr>
          <p:nvPr/>
        </p:nvSpPr>
        <p:spPr bwMode="auto">
          <a:xfrm>
            <a:off x="6615113" y="5370513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44444444</a:t>
            </a:r>
          </a:p>
        </p:txBody>
      </p:sp>
      <p:sp>
        <p:nvSpPr>
          <p:cNvPr id="16480" name="Rounded Rectangle 46"/>
          <p:cNvSpPr>
            <a:spLocks noChangeArrowheads="1"/>
          </p:cNvSpPr>
          <p:nvPr/>
        </p:nvSpPr>
        <p:spPr bwMode="auto">
          <a:xfrm>
            <a:off x="6615113" y="45085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55555555</a:t>
            </a:r>
          </a:p>
        </p:txBody>
      </p:sp>
      <p:sp>
        <p:nvSpPr>
          <p:cNvPr id="16481" name="Rounded Rectangle 47"/>
          <p:cNvSpPr>
            <a:spLocks noChangeArrowheads="1"/>
          </p:cNvSpPr>
          <p:nvPr/>
        </p:nvSpPr>
        <p:spPr bwMode="auto">
          <a:xfrm>
            <a:off x="6615113" y="4318000"/>
            <a:ext cx="571500" cy="141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66666666</a:t>
            </a:r>
          </a:p>
        </p:txBody>
      </p:sp>
      <p:sp>
        <p:nvSpPr>
          <p:cNvPr id="16482" name="Rounded Rectangle 48"/>
          <p:cNvSpPr>
            <a:spLocks noChangeArrowheads="1"/>
          </p:cNvSpPr>
          <p:nvPr/>
        </p:nvSpPr>
        <p:spPr bwMode="auto">
          <a:xfrm>
            <a:off x="6615113" y="41148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77777777</a:t>
            </a:r>
          </a:p>
        </p:txBody>
      </p:sp>
      <p:sp>
        <p:nvSpPr>
          <p:cNvPr id="16483" name="Rounded Rectangle 54"/>
          <p:cNvSpPr>
            <a:spLocks noChangeArrowheads="1"/>
          </p:cNvSpPr>
          <p:nvPr/>
        </p:nvSpPr>
        <p:spPr bwMode="auto">
          <a:xfrm>
            <a:off x="6615113" y="3922713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88888888</a:t>
            </a:r>
          </a:p>
        </p:txBody>
      </p:sp>
      <p:sp>
        <p:nvSpPr>
          <p:cNvPr id="16484" name="Rounded Rectangle 55"/>
          <p:cNvSpPr>
            <a:spLocks noChangeArrowheads="1"/>
          </p:cNvSpPr>
          <p:nvPr/>
        </p:nvSpPr>
        <p:spPr bwMode="auto">
          <a:xfrm>
            <a:off x="6615113" y="3732213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99999999</a:t>
            </a:r>
          </a:p>
        </p:txBody>
      </p:sp>
      <p:sp>
        <p:nvSpPr>
          <p:cNvPr id="16485" name="Rounded Rectangle 56"/>
          <p:cNvSpPr>
            <a:spLocks noChangeArrowheads="1"/>
          </p:cNvSpPr>
          <p:nvPr/>
        </p:nvSpPr>
        <p:spPr bwMode="auto">
          <a:xfrm>
            <a:off x="6615113" y="3540125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12121212</a:t>
            </a:r>
          </a:p>
        </p:txBody>
      </p:sp>
      <p:sp>
        <p:nvSpPr>
          <p:cNvPr id="16486" name="Rounded Rectangle 57"/>
          <p:cNvSpPr>
            <a:spLocks noChangeArrowheads="1"/>
          </p:cNvSpPr>
          <p:nvPr/>
        </p:nvSpPr>
        <p:spPr bwMode="auto">
          <a:xfrm>
            <a:off x="6615113" y="3348038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23232323</a:t>
            </a:r>
          </a:p>
        </p:txBody>
      </p:sp>
      <p:sp>
        <p:nvSpPr>
          <p:cNvPr id="16487" name="Rounded Rectangle 58"/>
          <p:cNvSpPr>
            <a:spLocks noChangeArrowheads="1"/>
          </p:cNvSpPr>
          <p:nvPr/>
        </p:nvSpPr>
        <p:spPr bwMode="auto">
          <a:xfrm>
            <a:off x="6615113" y="3157538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34343434</a:t>
            </a:r>
          </a:p>
        </p:txBody>
      </p:sp>
      <p:sp>
        <p:nvSpPr>
          <p:cNvPr id="16488" name="TextBox 59"/>
          <p:cNvSpPr txBox="1">
            <a:spLocks noChangeArrowheads="1"/>
          </p:cNvSpPr>
          <p:nvPr/>
        </p:nvSpPr>
        <p:spPr bwMode="auto">
          <a:xfrm>
            <a:off x="6473825" y="2743200"/>
            <a:ext cx="927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memory</a:t>
            </a:r>
          </a:p>
        </p:txBody>
      </p:sp>
      <p:sp>
        <p:nvSpPr>
          <p:cNvPr id="16489" name="TextBox 60"/>
          <p:cNvSpPr txBox="1">
            <a:spLocks noChangeArrowheads="1"/>
          </p:cNvSpPr>
          <p:nvPr/>
        </p:nvSpPr>
        <p:spPr bwMode="auto">
          <a:xfrm>
            <a:off x="7312025" y="5889625"/>
            <a:ext cx="679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0x0000</a:t>
            </a:r>
          </a:p>
        </p:txBody>
      </p:sp>
      <p:sp>
        <p:nvSpPr>
          <p:cNvPr id="16490" name="TextBox 64"/>
          <p:cNvSpPr txBox="1">
            <a:spLocks noChangeArrowheads="1"/>
          </p:cNvSpPr>
          <p:nvPr/>
        </p:nvSpPr>
        <p:spPr bwMode="auto">
          <a:xfrm>
            <a:off x="7312025" y="5705475"/>
            <a:ext cx="679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0x0004</a:t>
            </a:r>
          </a:p>
        </p:txBody>
      </p:sp>
      <p:sp>
        <p:nvSpPr>
          <p:cNvPr id="16491" name="TextBox 65"/>
          <p:cNvSpPr txBox="1">
            <a:spLocks noChangeArrowheads="1"/>
          </p:cNvSpPr>
          <p:nvPr/>
        </p:nvSpPr>
        <p:spPr bwMode="auto">
          <a:xfrm>
            <a:off x="7313613" y="5508625"/>
            <a:ext cx="677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0x0008</a:t>
            </a:r>
          </a:p>
        </p:txBody>
      </p:sp>
      <p:sp>
        <p:nvSpPr>
          <p:cNvPr id="16492" name="TextBox 66"/>
          <p:cNvSpPr txBox="1">
            <a:spLocks noChangeArrowheads="1"/>
          </p:cNvSpPr>
          <p:nvPr/>
        </p:nvSpPr>
        <p:spPr bwMode="auto">
          <a:xfrm>
            <a:off x="7313613" y="5299075"/>
            <a:ext cx="6873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0x000C</a:t>
            </a:r>
          </a:p>
        </p:txBody>
      </p:sp>
      <p:sp>
        <p:nvSpPr>
          <p:cNvPr id="16493" name="TextBox 67"/>
          <p:cNvSpPr txBox="1">
            <a:spLocks noChangeArrowheads="1"/>
          </p:cNvSpPr>
          <p:nvPr/>
        </p:nvSpPr>
        <p:spPr bwMode="auto">
          <a:xfrm>
            <a:off x="7300913" y="4464050"/>
            <a:ext cx="6778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0x1200</a:t>
            </a:r>
          </a:p>
        </p:txBody>
      </p:sp>
      <p:sp>
        <p:nvSpPr>
          <p:cNvPr id="16494" name="TextBox 68"/>
          <p:cNvSpPr txBox="1">
            <a:spLocks noChangeArrowheads="1"/>
          </p:cNvSpPr>
          <p:nvPr/>
        </p:nvSpPr>
        <p:spPr bwMode="auto">
          <a:xfrm>
            <a:off x="7300913" y="4279900"/>
            <a:ext cx="677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0x1204</a:t>
            </a:r>
          </a:p>
        </p:txBody>
      </p:sp>
      <p:sp>
        <p:nvSpPr>
          <p:cNvPr id="16495" name="TextBox 69"/>
          <p:cNvSpPr txBox="1">
            <a:spLocks noChangeArrowheads="1"/>
          </p:cNvSpPr>
          <p:nvPr/>
        </p:nvSpPr>
        <p:spPr bwMode="auto">
          <a:xfrm>
            <a:off x="7300913" y="4083050"/>
            <a:ext cx="677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0x1208</a:t>
            </a:r>
          </a:p>
        </p:txBody>
      </p:sp>
      <p:sp>
        <p:nvSpPr>
          <p:cNvPr id="16496" name="TextBox 70"/>
          <p:cNvSpPr txBox="1">
            <a:spLocks noChangeArrowheads="1"/>
          </p:cNvSpPr>
          <p:nvPr/>
        </p:nvSpPr>
        <p:spPr bwMode="auto">
          <a:xfrm>
            <a:off x="7300913" y="3873500"/>
            <a:ext cx="6873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0x120C</a:t>
            </a:r>
          </a:p>
        </p:txBody>
      </p:sp>
      <p:sp>
        <p:nvSpPr>
          <p:cNvPr id="16497" name="TextBox 71"/>
          <p:cNvSpPr txBox="1">
            <a:spLocks noChangeArrowheads="1"/>
          </p:cNvSpPr>
          <p:nvPr/>
        </p:nvSpPr>
        <p:spPr bwMode="auto">
          <a:xfrm>
            <a:off x="7297738" y="3673475"/>
            <a:ext cx="679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0x1210</a:t>
            </a:r>
          </a:p>
        </p:txBody>
      </p:sp>
      <p:sp>
        <p:nvSpPr>
          <p:cNvPr id="16498" name="TextBox 72"/>
          <p:cNvSpPr txBox="1">
            <a:spLocks noChangeArrowheads="1"/>
          </p:cNvSpPr>
          <p:nvPr/>
        </p:nvSpPr>
        <p:spPr bwMode="auto">
          <a:xfrm>
            <a:off x="7297738" y="3489325"/>
            <a:ext cx="679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0x1214</a:t>
            </a:r>
          </a:p>
        </p:txBody>
      </p:sp>
      <p:sp>
        <p:nvSpPr>
          <p:cNvPr id="16499" name="TextBox 73"/>
          <p:cNvSpPr txBox="1">
            <a:spLocks noChangeArrowheads="1"/>
          </p:cNvSpPr>
          <p:nvPr/>
        </p:nvSpPr>
        <p:spPr bwMode="auto">
          <a:xfrm>
            <a:off x="7299325" y="3292475"/>
            <a:ext cx="6778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0x1218</a:t>
            </a:r>
          </a:p>
        </p:txBody>
      </p:sp>
      <p:sp>
        <p:nvSpPr>
          <p:cNvPr id="16500" name="TextBox 74"/>
          <p:cNvSpPr txBox="1">
            <a:spLocks noChangeArrowheads="1"/>
          </p:cNvSpPr>
          <p:nvPr/>
        </p:nvSpPr>
        <p:spPr bwMode="auto">
          <a:xfrm>
            <a:off x="7299325" y="3082925"/>
            <a:ext cx="6873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0x121C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01650" y="2514600"/>
            <a:ext cx="1860550" cy="2819400"/>
            <a:chOff x="501937" y="2514600"/>
            <a:chExt cx="1860263" cy="2819400"/>
          </a:xfrm>
        </p:grpSpPr>
        <p:cxnSp>
          <p:nvCxnSpPr>
            <p:cNvPr id="16521" name="Elbow Connector 79"/>
            <p:cNvCxnSpPr>
              <a:cxnSpLocks noChangeShapeType="1"/>
              <a:stCxn id="13" idx="2"/>
            </p:cNvCxnSpPr>
            <p:nvPr/>
          </p:nvCxnSpPr>
          <p:spPr bwMode="auto">
            <a:xfrm rot="16200000" flipH="1">
              <a:off x="533400" y="3200400"/>
              <a:ext cx="2514600" cy="1143000"/>
            </a:xfrm>
            <a:prstGeom prst="bentConnector3">
              <a:avLst>
                <a:gd name="adj1" fmla="val 10012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522" name="TextBox 87"/>
            <p:cNvSpPr txBox="1">
              <a:spLocks noChangeArrowheads="1"/>
            </p:cNvSpPr>
            <p:nvPr/>
          </p:nvSpPr>
          <p:spPr bwMode="auto">
            <a:xfrm>
              <a:off x="501937" y="5026223"/>
              <a:ext cx="125066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dirty="0"/>
                <a:t>0x0000_0004</a:t>
              </a:r>
            </a:p>
          </p:txBody>
        </p:sp>
      </p:grpSp>
      <p:sp>
        <p:nvSpPr>
          <p:cNvPr id="90" name="Rounded Rectangle 89"/>
          <p:cNvSpPr>
            <a:spLocks noChangeArrowheads="1"/>
          </p:cNvSpPr>
          <p:nvPr/>
        </p:nvSpPr>
        <p:spPr bwMode="auto">
          <a:xfrm>
            <a:off x="6616700" y="5957888"/>
            <a:ext cx="573088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11111111</a:t>
            </a:r>
          </a:p>
        </p:txBody>
      </p:sp>
      <p:sp>
        <p:nvSpPr>
          <p:cNvPr id="91" name="Rounded Rectangle 90"/>
          <p:cNvSpPr>
            <a:spLocks noChangeArrowheads="1"/>
          </p:cNvSpPr>
          <p:nvPr/>
        </p:nvSpPr>
        <p:spPr bwMode="auto">
          <a:xfrm>
            <a:off x="6616700" y="5768975"/>
            <a:ext cx="573088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22222222</a:t>
            </a:r>
          </a:p>
        </p:txBody>
      </p:sp>
      <p:sp>
        <p:nvSpPr>
          <p:cNvPr id="92" name="Rounded Rectangle 91"/>
          <p:cNvSpPr>
            <a:spLocks noChangeArrowheads="1"/>
          </p:cNvSpPr>
          <p:nvPr/>
        </p:nvSpPr>
        <p:spPr bwMode="auto">
          <a:xfrm>
            <a:off x="6627813" y="5576888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33333333</a:t>
            </a:r>
          </a:p>
        </p:txBody>
      </p:sp>
      <p:sp>
        <p:nvSpPr>
          <p:cNvPr id="93" name="Rounded Rectangle 92"/>
          <p:cNvSpPr>
            <a:spLocks noChangeArrowheads="1"/>
          </p:cNvSpPr>
          <p:nvPr/>
        </p:nvSpPr>
        <p:spPr bwMode="auto">
          <a:xfrm>
            <a:off x="6616700" y="5386388"/>
            <a:ext cx="573088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44444444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62213" y="4913313"/>
            <a:ext cx="8461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0x0000_0</a:t>
            </a:r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457199" y="2517775"/>
            <a:ext cx="1981201" cy="1597025"/>
            <a:chOff x="501936" y="2514600"/>
            <a:chExt cx="1860264" cy="3110977"/>
          </a:xfrm>
        </p:grpSpPr>
        <p:cxnSp>
          <p:nvCxnSpPr>
            <p:cNvPr id="16517" name="Elbow Connector 100"/>
            <p:cNvCxnSpPr>
              <a:cxnSpLocks noChangeShapeType="1"/>
            </p:cNvCxnSpPr>
            <p:nvPr/>
          </p:nvCxnSpPr>
          <p:spPr bwMode="auto">
            <a:xfrm rot="16200000" flipH="1">
              <a:off x="533400" y="3200400"/>
              <a:ext cx="2514600" cy="1143000"/>
            </a:xfrm>
            <a:prstGeom prst="bentConnector3">
              <a:avLst>
                <a:gd name="adj1" fmla="val 10012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518" name="TextBox 101"/>
            <p:cNvSpPr txBox="1">
              <a:spLocks noChangeArrowheads="1"/>
            </p:cNvSpPr>
            <p:nvPr/>
          </p:nvSpPr>
          <p:spPr bwMode="auto">
            <a:xfrm>
              <a:off x="501936" y="5026222"/>
              <a:ext cx="1174319" cy="599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dirty="0"/>
                <a:t>0x0000_1208</a:t>
              </a:r>
            </a:p>
          </p:txBody>
        </p:sp>
      </p:grp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3276600" y="37465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55555555</a:t>
            </a:r>
          </a:p>
        </p:txBody>
      </p:sp>
      <p:sp>
        <p:nvSpPr>
          <p:cNvPr id="104" name="Rounded Rectangle 103"/>
          <p:cNvSpPr>
            <a:spLocks noChangeArrowheads="1"/>
          </p:cNvSpPr>
          <p:nvPr/>
        </p:nvSpPr>
        <p:spPr bwMode="auto">
          <a:xfrm>
            <a:off x="3733800" y="37338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/>
              <a:t>66666666</a:t>
            </a:r>
          </a:p>
        </p:txBody>
      </p:sp>
      <p:sp>
        <p:nvSpPr>
          <p:cNvPr id="105" name="Rounded Rectangle 104"/>
          <p:cNvSpPr>
            <a:spLocks noChangeArrowheads="1"/>
          </p:cNvSpPr>
          <p:nvPr/>
        </p:nvSpPr>
        <p:spPr bwMode="auto">
          <a:xfrm>
            <a:off x="4152900" y="3744913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/>
              <a:t>77777777</a:t>
            </a:r>
          </a:p>
        </p:txBody>
      </p:sp>
      <p:sp>
        <p:nvSpPr>
          <p:cNvPr id="106" name="Rounded Rectangle 105"/>
          <p:cNvSpPr>
            <a:spLocks noChangeArrowheads="1"/>
          </p:cNvSpPr>
          <p:nvPr/>
        </p:nvSpPr>
        <p:spPr bwMode="auto">
          <a:xfrm>
            <a:off x="4648200" y="37338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/>
              <a:t>88888888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490788" y="3681413"/>
            <a:ext cx="8445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 dirty="0"/>
              <a:t>0x0000_1</a:t>
            </a:r>
          </a:p>
        </p:txBody>
      </p:sp>
      <p:grpSp>
        <p:nvGrpSpPr>
          <p:cNvPr id="4" name="Group 75"/>
          <p:cNvGrpSpPr/>
          <p:nvPr/>
        </p:nvGrpSpPr>
        <p:grpSpPr>
          <a:xfrm>
            <a:off x="3124200" y="2590800"/>
            <a:ext cx="2259658" cy="609600"/>
            <a:chOff x="2178336" y="2590800"/>
            <a:chExt cx="3192798" cy="609600"/>
          </a:xfrm>
        </p:grpSpPr>
        <p:cxnSp>
          <p:nvCxnSpPr>
            <p:cNvPr id="74" name="Straight Arrow Connector 73"/>
            <p:cNvCxnSpPr/>
            <p:nvPr/>
          </p:nvCxnSpPr>
          <p:spPr bwMode="auto">
            <a:xfrm>
              <a:off x="2501337" y="3200400"/>
              <a:ext cx="253928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2178336" y="2590800"/>
              <a:ext cx="3192798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Cache line (block) </a:t>
              </a:r>
            </a:p>
            <a:p>
              <a:pPr algn="ctr">
                <a:buNone/>
              </a:pPr>
              <a:r>
                <a:rPr lang="en-US" dirty="0" smtClean="0"/>
                <a:t>(4 words in this example) </a:t>
              </a:r>
              <a:endParaRPr lang="en-US" dirty="0"/>
            </a:p>
          </p:txBody>
        </p:sp>
      </p:grpSp>
      <p:sp>
        <p:nvSpPr>
          <p:cNvPr id="77" name="Rounded Rectangle 76"/>
          <p:cNvSpPr/>
          <p:nvPr/>
        </p:nvSpPr>
        <p:spPr bwMode="auto">
          <a:xfrm>
            <a:off x="6464808" y="3886200"/>
            <a:ext cx="838200" cy="762000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6477000" y="5334000"/>
            <a:ext cx="838200" cy="762000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5238751" y="3427730"/>
          <a:ext cx="476249" cy="1753870"/>
        </p:xfrm>
        <a:graphic>
          <a:graphicData uri="http://schemas.openxmlformats.org/drawingml/2006/table">
            <a:tbl>
              <a:tblPr/>
              <a:tblGrid>
                <a:gridCol w="247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0" name="TextBox 21"/>
          <p:cNvSpPr txBox="1">
            <a:spLocks noChangeArrowheads="1"/>
          </p:cNvSpPr>
          <p:nvPr/>
        </p:nvSpPr>
        <p:spPr bwMode="auto">
          <a:xfrm>
            <a:off x="5168839" y="5257800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 dirty="0" smtClean="0"/>
              <a:t>V</a:t>
            </a:r>
            <a:endParaRPr lang="en-US" sz="1400" b="1" dirty="0"/>
          </a:p>
        </p:txBody>
      </p:sp>
      <p:sp>
        <p:nvSpPr>
          <p:cNvPr id="81" name="TextBox 21"/>
          <p:cNvSpPr txBox="1">
            <a:spLocks noChangeArrowheads="1"/>
          </p:cNvSpPr>
          <p:nvPr/>
        </p:nvSpPr>
        <p:spPr bwMode="auto">
          <a:xfrm>
            <a:off x="5447901" y="5254823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 dirty="0" smtClean="0"/>
              <a:t>D</a:t>
            </a:r>
            <a:endParaRPr lang="en-US" sz="1400" b="1" dirty="0"/>
          </a:p>
        </p:txBody>
      </p:sp>
      <p:sp>
        <p:nvSpPr>
          <p:cNvPr id="82" name="TextBox 26"/>
          <p:cNvSpPr txBox="1">
            <a:spLocks noChangeArrowheads="1"/>
          </p:cNvSpPr>
          <p:nvPr/>
        </p:nvSpPr>
        <p:spPr bwMode="auto">
          <a:xfrm>
            <a:off x="5201222" y="4163568"/>
            <a:ext cx="4619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83" name="TextBox 26"/>
          <p:cNvSpPr txBox="1">
            <a:spLocks noChangeArrowheads="1"/>
          </p:cNvSpPr>
          <p:nvPr/>
        </p:nvSpPr>
        <p:spPr bwMode="auto">
          <a:xfrm>
            <a:off x="5446776" y="4165219"/>
            <a:ext cx="4619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84" name="Rounded Rectangle 83"/>
          <p:cNvSpPr>
            <a:spLocks noChangeArrowheads="1"/>
          </p:cNvSpPr>
          <p:nvPr/>
        </p:nvSpPr>
        <p:spPr bwMode="auto">
          <a:xfrm>
            <a:off x="5283708" y="3733800"/>
            <a:ext cx="190500" cy="152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85" name="Rounded Rectangle 84"/>
          <p:cNvSpPr>
            <a:spLocks noChangeArrowheads="1"/>
          </p:cNvSpPr>
          <p:nvPr/>
        </p:nvSpPr>
        <p:spPr bwMode="auto">
          <a:xfrm>
            <a:off x="5510784" y="3733800"/>
            <a:ext cx="190500" cy="152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87" name="Rounded Rectangle 86"/>
          <p:cNvSpPr>
            <a:spLocks noChangeArrowheads="1"/>
          </p:cNvSpPr>
          <p:nvPr/>
        </p:nvSpPr>
        <p:spPr bwMode="auto">
          <a:xfrm>
            <a:off x="1066800" y="2297113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 smtClean="0"/>
              <a:t>12345678</a:t>
            </a:r>
            <a:endParaRPr lang="en-US" sz="900" dirty="0"/>
          </a:p>
        </p:txBody>
      </p:sp>
      <p:sp>
        <p:nvSpPr>
          <p:cNvPr id="89" name="Rounded Rectangle 88"/>
          <p:cNvSpPr>
            <a:spLocks noChangeArrowheads="1"/>
          </p:cNvSpPr>
          <p:nvPr/>
        </p:nvSpPr>
        <p:spPr bwMode="auto">
          <a:xfrm>
            <a:off x="5297424" y="4992624"/>
            <a:ext cx="190500" cy="152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95" name="Rounded Rectangle 94"/>
          <p:cNvSpPr>
            <a:spLocks noChangeArrowheads="1"/>
          </p:cNvSpPr>
          <p:nvPr/>
        </p:nvSpPr>
        <p:spPr bwMode="auto">
          <a:xfrm>
            <a:off x="5524500" y="4992624"/>
            <a:ext cx="190500" cy="152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96" name="Rounded Rectangle 95"/>
          <p:cNvSpPr>
            <a:spLocks noChangeArrowheads="1"/>
          </p:cNvSpPr>
          <p:nvPr/>
        </p:nvSpPr>
        <p:spPr bwMode="auto">
          <a:xfrm>
            <a:off x="685800" y="2538984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 err="1" smtClean="0"/>
              <a:t>dddddddd</a:t>
            </a:r>
            <a:endParaRPr lang="en-US" sz="900" dirty="0"/>
          </a:p>
        </p:txBody>
      </p:sp>
      <p:sp>
        <p:nvSpPr>
          <p:cNvPr id="97" name="TextBox 17"/>
          <p:cNvSpPr txBox="1">
            <a:spLocks noChangeArrowheads="1"/>
          </p:cNvSpPr>
          <p:nvPr/>
        </p:nvSpPr>
        <p:spPr bwMode="auto">
          <a:xfrm>
            <a:off x="2971800" y="5712023"/>
            <a:ext cx="29963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smtClean="0">
                <a:solidFill>
                  <a:srgbClr val="FF6600"/>
                </a:solidFill>
              </a:rPr>
              <a:t>Allocate first upon a write miss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4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111 C -0.01372 0.04278 -0.01094 0.0444 -0.01198 0.09112 C -0.01129 0.108 -0.01268 0.12211 -0.00677 0.13714 C 0.0184 0.20074 0.08021 0.19218 0.12534 0.19403 C 0.18715 0.19981 0.24982 0.20097 0.31198 0.20282 C 0.31423 0.20351 0.31632 0.20398 0.31857 0.20467 C 0.31996 0.20513 0.32118 0.20606 0.32257 0.20652 C 0.32656 0.20791 0.33455 0.20999 0.33455 0.21022 " pathEditMode="relative" rAng="0" ptsTypes="fffffffA">
                                      <p:cBhvr>
                                        <p:cTn id="2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51 -0.00509 C -0.04462 -0.00462 -0.05573 -0.00185 -0.06684 -0.00347 C -0.07552 -0.00486 -0.10798 -0.0222 -0.11614 -0.02636 C -0.12309 -0.03446 -0.13073 -0.0414 -0.1375 -0.04949 C -0.14548 -0.05897 -0.15139 -0.07169 -0.16024 -0.07979 C -0.18333 -0.1006 -0.21233 -0.11054 -0.24028 -0.1117 C -0.2651 -0.11263 -0.2901 -0.1117 -0.31493 -0.1117 " pathEditMode="relative" ptsTypes="ffffffA">
                                      <p:cBhvr>
                                        <p:cTn id="5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3 -0.00555 L -0.10539 -0.02521 L -0.17066 -0.08025 L -0.26945 -0.08719 " pathEditMode="relative" ptsTypes="AAAA">
                                      <p:cBhvr>
                                        <p:cTn id="6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51 -0.00625 C -0.07864 -0.01041 -0.11441 -0.04603 -0.15746 -0.05782 C -0.17882 -0.0636 -0.19983 -0.06314 -0.22153 -0.06314 " pathEditMode="relative" ptsTypes="ffA">
                                      <p:cBhvr>
                                        <p:cTn id="6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51 -0.00254 C -0.04844 -0.00046 -0.06146 -0.00185 -0.07621 -0.00601 C -0.07882 -0.00786 -0.08142 -0.00971 -0.0842 -0.01133 C -0.09132 -0.01572 -0.10555 -0.02382 -0.10555 -0.02382 C -0.12014 -0.04625 -0.12222 -0.04833 -0.13351 -0.06822 C -0.14566 -0.08973 -0.15625 -0.11355 -0.17483 -0.12673 C -0.19149 -0.13853 -0.20972 -0.14084 -0.22812 -0.14269 C -0.36128 -0.14107 -0.32135 -0.16859 -0.36285 -0.13922 " pathEditMode="relative" ptsTypes="fffffffA">
                                      <p:cBhvr>
                                        <p:cTn id="6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01527 C 0.00104 0.04279 0.00347 0.06961 0.00538 0.0969 C 0.0059 0.11355 0.0059 0.12997 0.00677 0.14663 C 0.0092 0.19612 0.02274 0.25093 0.04809 0.28886 C 0.04965 0.29117 0.06545 0.31268 0.06944 0.31545 C 0.08681 0.32771 0.10747 0.33233 0.12674 0.33488 C 0.19045 0.33372 0.21441 0.33187 0.27205 0.33488 C 0.28628 0.33557 0.30156 0.34043 0.31476 0.34737 C 0.31597 0.34806 0.32413 0.35338 0.32535 0.35454 C 0.32743 0.35639 0.33073 0.3617 0.33073 0.36194 " pathEditMode="relative" rAng="0" ptsTypes="fffffffffA">
                                      <p:cBhvr>
                                        <p:cTn id="8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1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6" grpId="0" animBg="1"/>
      <p:bldP spid="86" grpId="1" animBg="1"/>
      <p:bldP spid="90" grpId="0" animBg="1"/>
      <p:bldP spid="91" grpId="0" animBg="1"/>
      <p:bldP spid="92" grpId="0" animBg="1"/>
      <p:bldP spid="93" grpId="0" animBg="1"/>
      <p:bldP spid="94" grpId="0"/>
      <p:bldP spid="77" grpId="0" animBg="1"/>
      <p:bldP spid="79" grpId="0" animBg="1"/>
      <p:bldP spid="85" grpId="0" animBg="1"/>
      <p:bldP spid="87" grpId="0" animBg="1"/>
      <p:bldP spid="87" grpId="1" animBg="1"/>
      <p:bldP spid="89" grpId="0" animBg="1"/>
      <p:bldP spid="95" grpId="0" animBg="1"/>
      <p:bldP spid="96" grpId="0" animBg="1"/>
      <p:bldP spid="96" grpId="1" animBg="1"/>
      <p:bldP spid="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unded Rectangle 115"/>
          <p:cNvSpPr>
            <a:spLocks noChangeArrowheads="1"/>
          </p:cNvSpPr>
          <p:nvPr/>
        </p:nvSpPr>
        <p:spPr bwMode="auto">
          <a:xfrm>
            <a:off x="835659" y="5065776"/>
            <a:ext cx="765729" cy="25603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117" name="Rounded Rectangle 116"/>
          <p:cNvSpPr>
            <a:spLocks noChangeArrowheads="1"/>
          </p:cNvSpPr>
          <p:nvPr/>
        </p:nvSpPr>
        <p:spPr bwMode="auto">
          <a:xfrm>
            <a:off x="791482" y="3872484"/>
            <a:ext cx="752474" cy="25603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Write No-allocate &amp; Write-through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BC040-7301-455B-9921-A7CB36BAE514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13" name="Rectangle 3" descr="10%"/>
          <p:cNvSpPr>
            <a:spLocks noChangeArrowheads="1"/>
          </p:cNvSpPr>
          <p:nvPr/>
        </p:nvSpPr>
        <p:spPr bwMode="auto">
          <a:xfrm>
            <a:off x="685800" y="1676400"/>
            <a:ext cx="1066800" cy="838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CPU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438400" y="3427413"/>
          <a:ext cx="2686050" cy="175387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440" name="TextBox 22"/>
          <p:cNvSpPr txBox="1">
            <a:spLocks noChangeArrowheads="1"/>
          </p:cNvSpPr>
          <p:nvPr/>
        </p:nvSpPr>
        <p:spPr bwMode="auto">
          <a:xfrm>
            <a:off x="2714625" y="4162425"/>
            <a:ext cx="46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41" name="TextBox 23"/>
          <p:cNvSpPr txBox="1">
            <a:spLocks noChangeArrowheads="1"/>
          </p:cNvSpPr>
          <p:nvPr/>
        </p:nvSpPr>
        <p:spPr bwMode="auto">
          <a:xfrm>
            <a:off x="3397250" y="4149725"/>
            <a:ext cx="4619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42" name="TextBox 24"/>
          <p:cNvSpPr txBox="1">
            <a:spLocks noChangeArrowheads="1"/>
          </p:cNvSpPr>
          <p:nvPr/>
        </p:nvSpPr>
        <p:spPr bwMode="auto">
          <a:xfrm>
            <a:off x="3835400" y="4149725"/>
            <a:ext cx="4603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43" name="TextBox 25"/>
          <p:cNvSpPr txBox="1">
            <a:spLocks noChangeArrowheads="1"/>
          </p:cNvSpPr>
          <p:nvPr/>
        </p:nvSpPr>
        <p:spPr bwMode="auto">
          <a:xfrm>
            <a:off x="4271963" y="4149725"/>
            <a:ext cx="4619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44" name="TextBox 26"/>
          <p:cNvSpPr txBox="1">
            <a:spLocks noChangeArrowheads="1"/>
          </p:cNvSpPr>
          <p:nvPr/>
        </p:nvSpPr>
        <p:spPr bwMode="auto">
          <a:xfrm>
            <a:off x="4745038" y="4149725"/>
            <a:ext cx="4619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550025" y="3124200"/>
          <a:ext cx="685800" cy="297256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591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6475" name="TextBox 41"/>
          <p:cNvSpPr txBox="1">
            <a:spLocks noChangeArrowheads="1"/>
          </p:cNvSpPr>
          <p:nvPr/>
        </p:nvSpPr>
        <p:spPr bwMode="auto">
          <a:xfrm>
            <a:off x="6754813" y="4824413"/>
            <a:ext cx="46196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76" name="Rounded Rectangle 42"/>
          <p:cNvSpPr>
            <a:spLocks noChangeArrowheads="1"/>
          </p:cNvSpPr>
          <p:nvPr/>
        </p:nvSpPr>
        <p:spPr bwMode="auto">
          <a:xfrm>
            <a:off x="6615113" y="59436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11111111</a:t>
            </a:r>
          </a:p>
        </p:txBody>
      </p:sp>
      <p:sp>
        <p:nvSpPr>
          <p:cNvPr id="16477" name="Rounded Rectangle 43"/>
          <p:cNvSpPr>
            <a:spLocks noChangeArrowheads="1"/>
          </p:cNvSpPr>
          <p:nvPr/>
        </p:nvSpPr>
        <p:spPr bwMode="auto">
          <a:xfrm>
            <a:off x="6615113" y="5754688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22222222</a:t>
            </a:r>
          </a:p>
        </p:txBody>
      </p:sp>
      <p:sp>
        <p:nvSpPr>
          <p:cNvPr id="16478" name="Rounded Rectangle 44"/>
          <p:cNvSpPr>
            <a:spLocks noChangeArrowheads="1"/>
          </p:cNvSpPr>
          <p:nvPr/>
        </p:nvSpPr>
        <p:spPr bwMode="auto">
          <a:xfrm>
            <a:off x="6624638" y="5562600"/>
            <a:ext cx="573087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33333333</a:t>
            </a:r>
          </a:p>
        </p:txBody>
      </p:sp>
      <p:sp>
        <p:nvSpPr>
          <p:cNvPr id="16479" name="Rounded Rectangle 45"/>
          <p:cNvSpPr>
            <a:spLocks noChangeArrowheads="1"/>
          </p:cNvSpPr>
          <p:nvPr/>
        </p:nvSpPr>
        <p:spPr bwMode="auto">
          <a:xfrm>
            <a:off x="6615113" y="5370513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44444444</a:t>
            </a:r>
          </a:p>
        </p:txBody>
      </p:sp>
      <p:sp>
        <p:nvSpPr>
          <p:cNvPr id="16480" name="Rounded Rectangle 46"/>
          <p:cNvSpPr>
            <a:spLocks noChangeArrowheads="1"/>
          </p:cNvSpPr>
          <p:nvPr/>
        </p:nvSpPr>
        <p:spPr bwMode="auto">
          <a:xfrm>
            <a:off x="6615113" y="45085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55555555</a:t>
            </a:r>
          </a:p>
        </p:txBody>
      </p:sp>
      <p:sp>
        <p:nvSpPr>
          <p:cNvPr id="16481" name="Rounded Rectangle 47"/>
          <p:cNvSpPr>
            <a:spLocks noChangeArrowheads="1"/>
          </p:cNvSpPr>
          <p:nvPr/>
        </p:nvSpPr>
        <p:spPr bwMode="auto">
          <a:xfrm>
            <a:off x="6615113" y="4318000"/>
            <a:ext cx="571500" cy="141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66666666</a:t>
            </a:r>
          </a:p>
        </p:txBody>
      </p:sp>
      <p:sp>
        <p:nvSpPr>
          <p:cNvPr id="16482" name="Rounded Rectangle 48"/>
          <p:cNvSpPr>
            <a:spLocks noChangeArrowheads="1"/>
          </p:cNvSpPr>
          <p:nvPr/>
        </p:nvSpPr>
        <p:spPr bwMode="auto">
          <a:xfrm>
            <a:off x="6615113" y="41148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77777777</a:t>
            </a:r>
          </a:p>
        </p:txBody>
      </p:sp>
      <p:sp>
        <p:nvSpPr>
          <p:cNvPr id="16483" name="Rounded Rectangle 54"/>
          <p:cNvSpPr>
            <a:spLocks noChangeArrowheads="1"/>
          </p:cNvSpPr>
          <p:nvPr/>
        </p:nvSpPr>
        <p:spPr bwMode="auto">
          <a:xfrm>
            <a:off x="6615113" y="3922713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88888888</a:t>
            </a:r>
          </a:p>
        </p:txBody>
      </p:sp>
      <p:sp>
        <p:nvSpPr>
          <p:cNvPr id="16484" name="Rounded Rectangle 55"/>
          <p:cNvSpPr>
            <a:spLocks noChangeArrowheads="1"/>
          </p:cNvSpPr>
          <p:nvPr/>
        </p:nvSpPr>
        <p:spPr bwMode="auto">
          <a:xfrm>
            <a:off x="6615113" y="3732213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99999999</a:t>
            </a:r>
          </a:p>
        </p:txBody>
      </p:sp>
      <p:sp>
        <p:nvSpPr>
          <p:cNvPr id="16485" name="Rounded Rectangle 56"/>
          <p:cNvSpPr>
            <a:spLocks noChangeArrowheads="1"/>
          </p:cNvSpPr>
          <p:nvPr/>
        </p:nvSpPr>
        <p:spPr bwMode="auto">
          <a:xfrm>
            <a:off x="6615113" y="3540125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12121212</a:t>
            </a:r>
          </a:p>
        </p:txBody>
      </p:sp>
      <p:sp>
        <p:nvSpPr>
          <p:cNvPr id="16486" name="Rounded Rectangle 57"/>
          <p:cNvSpPr>
            <a:spLocks noChangeArrowheads="1"/>
          </p:cNvSpPr>
          <p:nvPr/>
        </p:nvSpPr>
        <p:spPr bwMode="auto">
          <a:xfrm>
            <a:off x="6615113" y="3348038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23232323</a:t>
            </a:r>
          </a:p>
        </p:txBody>
      </p:sp>
      <p:sp>
        <p:nvSpPr>
          <p:cNvPr id="16487" name="Rounded Rectangle 58"/>
          <p:cNvSpPr>
            <a:spLocks noChangeArrowheads="1"/>
          </p:cNvSpPr>
          <p:nvPr/>
        </p:nvSpPr>
        <p:spPr bwMode="auto">
          <a:xfrm>
            <a:off x="6615113" y="3157538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34343434</a:t>
            </a:r>
          </a:p>
        </p:txBody>
      </p:sp>
      <p:sp>
        <p:nvSpPr>
          <p:cNvPr id="16488" name="TextBox 59"/>
          <p:cNvSpPr txBox="1">
            <a:spLocks noChangeArrowheads="1"/>
          </p:cNvSpPr>
          <p:nvPr/>
        </p:nvSpPr>
        <p:spPr bwMode="auto">
          <a:xfrm>
            <a:off x="6473825" y="2743200"/>
            <a:ext cx="927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memory</a:t>
            </a:r>
          </a:p>
        </p:txBody>
      </p:sp>
      <p:sp>
        <p:nvSpPr>
          <p:cNvPr id="16489" name="TextBox 60"/>
          <p:cNvSpPr txBox="1">
            <a:spLocks noChangeArrowheads="1"/>
          </p:cNvSpPr>
          <p:nvPr/>
        </p:nvSpPr>
        <p:spPr bwMode="auto">
          <a:xfrm>
            <a:off x="7312025" y="5889625"/>
            <a:ext cx="679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0x0000</a:t>
            </a:r>
          </a:p>
        </p:txBody>
      </p:sp>
      <p:sp>
        <p:nvSpPr>
          <p:cNvPr id="16490" name="TextBox 64"/>
          <p:cNvSpPr txBox="1">
            <a:spLocks noChangeArrowheads="1"/>
          </p:cNvSpPr>
          <p:nvPr/>
        </p:nvSpPr>
        <p:spPr bwMode="auto">
          <a:xfrm>
            <a:off x="7312025" y="5705475"/>
            <a:ext cx="679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0x0004</a:t>
            </a:r>
          </a:p>
        </p:txBody>
      </p:sp>
      <p:sp>
        <p:nvSpPr>
          <p:cNvPr id="16491" name="TextBox 65"/>
          <p:cNvSpPr txBox="1">
            <a:spLocks noChangeArrowheads="1"/>
          </p:cNvSpPr>
          <p:nvPr/>
        </p:nvSpPr>
        <p:spPr bwMode="auto">
          <a:xfrm>
            <a:off x="7313613" y="5508625"/>
            <a:ext cx="677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0x0008</a:t>
            </a:r>
          </a:p>
        </p:txBody>
      </p:sp>
      <p:sp>
        <p:nvSpPr>
          <p:cNvPr id="16492" name="TextBox 66"/>
          <p:cNvSpPr txBox="1">
            <a:spLocks noChangeArrowheads="1"/>
          </p:cNvSpPr>
          <p:nvPr/>
        </p:nvSpPr>
        <p:spPr bwMode="auto">
          <a:xfrm>
            <a:off x="7313613" y="5299075"/>
            <a:ext cx="6873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0x000C</a:t>
            </a:r>
          </a:p>
        </p:txBody>
      </p:sp>
      <p:sp>
        <p:nvSpPr>
          <p:cNvPr id="16493" name="TextBox 67"/>
          <p:cNvSpPr txBox="1">
            <a:spLocks noChangeArrowheads="1"/>
          </p:cNvSpPr>
          <p:nvPr/>
        </p:nvSpPr>
        <p:spPr bwMode="auto">
          <a:xfrm>
            <a:off x="7300913" y="4464050"/>
            <a:ext cx="6778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0x1200</a:t>
            </a:r>
          </a:p>
        </p:txBody>
      </p:sp>
      <p:sp>
        <p:nvSpPr>
          <p:cNvPr id="16494" name="TextBox 68"/>
          <p:cNvSpPr txBox="1">
            <a:spLocks noChangeArrowheads="1"/>
          </p:cNvSpPr>
          <p:nvPr/>
        </p:nvSpPr>
        <p:spPr bwMode="auto">
          <a:xfrm>
            <a:off x="7300913" y="4279900"/>
            <a:ext cx="677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0x1204</a:t>
            </a:r>
          </a:p>
        </p:txBody>
      </p:sp>
      <p:sp>
        <p:nvSpPr>
          <p:cNvPr id="16495" name="TextBox 69"/>
          <p:cNvSpPr txBox="1">
            <a:spLocks noChangeArrowheads="1"/>
          </p:cNvSpPr>
          <p:nvPr/>
        </p:nvSpPr>
        <p:spPr bwMode="auto">
          <a:xfrm>
            <a:off x="7300913" y="4083050"/>
            <a:ext cx="677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0x1208</a:t>
            </a:r>
          </a:p>
        </p:txBody>
      </p:sp>
      <p:sp>
        <p:nvSpPr>
          <p:cNvPr id="16496" name="TextBox 70"/>
          <p:cNvSpPr txBox="1">
            <a:spLocks noChangeArrowheads="1"/>
          </p:cNvSpPr>
          <p:nvPr/>
        </p:nvSpPr>
        <p:spPr bwMode="auto">
          <a:xfrm>
            <a:off x="7300913" y="3873500"/>
            <a:ext cx="6873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0x120C</a:t>
            </a:r>
          </a:p>
        </p:txBody>
      </p:sp>
      <p:sp>
        <p:nvSpPr>
          <p:cNvPr id="16497" name="TextBox 71"/>
          <p:cNvSpPr txBox="1">
            <a:spLocks noChangeArrowheads="1"/>
          </p:cNvSpPr>
          <p:nvPr/>
        </p:nvSpPr>
        <p:spPr bwMode="auto">
          <a:xfrm>
            <a:off x="7297738" y="3673475"/>
            <a:ext cx="679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0x1210</a:t>
            </a:r>
          </a:p>
        </p:txBody>
      </p:sp>
      <p:sp>
        <p:nvSpPr>
          <p:cNvPr id="16498" name="TextBox 72"/>
          <p:cNvSpPr txBox="1">
            <a:spLocks noChangeArrowheads="1"/>
          </p:cNvSpPr>
          <p:nvPr/>
        </p:nvSpPr>
        <p:spPr bwMode="auto">
          <a:xfrm>
            <a:off x="7297738" y="3489325"/>
            <a:ext cx="679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0x1214</a:t>
            </a:r>
          </a:p>
        </p:txBody>
      </p:sp>
      <p:sp>
        <p:nvSpPr>
          <p:cNvPr id="16499" name="TextBox 73"/>
          <p:cNvSpPr txBox="1">
            <a:spLocks noChangeArrowheads="1"/>
          </p:cNvSpPr>
          <p:nvPr/>
        </p:nvSpPr>
        <p:spPr bwMode="auto">
          <a:xfrm>
            <a:off x="7299325" y="3292475"/>
            <a:ext cx="6778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0x1218</a:t>
            </a:r>
          </a:p>
        </p:txBody>
      </p:sp>
      <p:sp>
        <p:nvSpPr>
          <p:cNvPr id="16500" name="TextBox 74"/>
          <p:cNvSpPr txBox="1">
            <a:spLocks noChangeArrowheads="1"/>
          </p:cNvSpPr>
          <p:nvPr/>
        </p:nvSpPr>
        <p:spPr bwMode="auto">
          <a:xfrm>
            <a:off x="7299325" y="3082925"/>
            <a:ext cx="6873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0x121C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01650" y="2514600"/>
            <a:ext cx="1860550" cy="2819400"/>
            <a:chOff x="501937" y="2514600"/>
            <a:chExt cx="1860263" cy="2819400"/>
          </a:xfrm>
        </p:grpSpPr>
        <p:cxnSp>
          <p:nvCxnSpPr>
            <p:cNvPr id="16521" name="Elbow Connector 79"/>
            <p:cNvCxnSpPr>
              <a:cxnSpLocks noChangeShapeType="1"/>
              <a:stCxn id="13" idx="2"/>
            </p:cNvCxnSpPr>
            <p:nvPr/>
          </p:nvCxnSpPr>
          <p:spPr bwMode="auto">
            <a:xfrm rot="16200000" flipH="1">
              <a:off x="533400" y="3200400"/>
              <a:ext cx="2514600" cy="1143000"/>
            </a:xfrm>
            <a:prstGeom prst="bentConnector3">
              <a:avLst>
                <a:gd name="adj1" fmla="val 10012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522" name="TextBox 87"/>
            <p:cNvSpPr txBox="1">
              <a:spLocks noChangeArrowheads="1"/>
            </p:cNvSpPr>
            <p:nvPr/>
          </p:nvSpPr>
          <p:spPr bwMode="auto">
            <a:xfrm>
              <a:off x="501937" y="5026223"/>
              <a:ext cx="125066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dirty="0"/>
                <a:t>0x0000_0004</a:t>
              </a:r>
            </a:p>
          </p:txBody>
        </p:sp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457200" y="2517775"/>
            <a:ext cx="1981200" cy="1597025"/>
            <a:chOff x="501937" y="2514600"/>
            <a:chExt cx="1860263" cy="3110977"/>
          </a:xfrm>
        </p:grpSpPr>
        <p:cxnSp>
          <p:nvCxnSpPr>
            <p:cNvPr id="16517" name="Elbow Connector 100"/>
            <p:cNvCxnSpPr>
              <a:cxnSpLocks noChangeShapeType="1"/>
            </p:cNvCxnSpPr>
            <p:nvPr/>
          </p:nvCxnSpPr>
          <p:spPr bwMode="auto">
            <a:xfrm rot="16200000" flipH="1">
              <a:off x="533400" y="3200400"/>
              <a:ext cx="2514600" cy="1143000"/>
            </a:xfrm>
            <a:prstGeom prst="bentConnector3">
              <a:avLst>
                <a:gd name="adj1" fmla="val 10012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518" name="TextBox 101"/>
            <p:cNvSpPr txBox="1">
              <a:spLocks noChangeArrowheads="1"/>
            </p:cNvSpPr>
            <p:nvPr/>
          </p:nvSpPr>
          <p:spPr bwMode="auto">
            <a:xfrm>
              <a:off x="501937" y="5026222"/>
              <a:ext cx="1174320" cy="599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dirty="0"/>
                <a:t>0x0000_1208</a:t>
              </a:r>
            </a:p>
          </p:txBody>
        </p:sp>
      </p:grp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3276600" y="37465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55555555</a:t>
            </a:r>
          </a:p>
        </p:txBody>
      </p:sp>
      <p:sp>
        <p:nvSpPr>
          <p:cNvPr id="104" name="Rounded Rectangle 103"/>
          <p:cNvSpPr>
            <a:spLocks noChangeArrowheads="1"/>
          </p:cNvSpPr>
          <p:nvPr/>
        </p:nvSpPr>
        <p:spPr bwMode="auto">
          <a:xfrm>
            <a:off x="3733800" y="37338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/>
              <a:t>66666666</a:t>
            </a:r>
          </a:p>
        </p:txBody>
      </p:sp>
      <p:sp>
        <p:nvSpPr>
          <p:cNvPr id="105" name="Rounded Rectangle 104"/>
          <p:cNvSpPr>
            <a:spLocks noChangeArrowheads="1"/>
          </p:cNvSpPr>
          <p:nvPr/>
        </p:nvSpPr>
        <p:spPr bwMode="auto">
          <a:xfrm>
            <a:off x="4152900" y="3744913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/>
              <a:t>77777777</a:t>
            </a:r>
          </a:p>
        </p:txBody>
      </p:sp>
      <p:sp>
        <p:nvSpPr>
          <p:cNvPr id="106" name="Rounded Rectangle 105"/>
          <p:cNvSpPr>
            <a:spLocks noChangeArrowheads="1"/>
          </p:cNvSpPr>
          <p:nvPr/>
        </p:nvSpPr>
        <p:spPr bwMode="auto">
          <a:xfrm>
            <a:off x="4648200" y="37338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/>
              <a:t>88888888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490788" y="3681413"/>
            <a:ext cx="8445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 dirty="0"/>
              <a:t>0x0000_1</a:t>
            </a:r>
          </a:p>
        </p:txBody>
      </p:sp>
      <p:grpSp>
        <p:nvGrpSpPr>
          <p:cNvPr id="6" name="Group 75"/>
          <p:cNvGrpSpPr/>
          <p:nvPr/>
        </p:nvGrpSpPr>
        <p:grpSpPr>
          <a:xfrm>
            <a:off x="3124200" y="2590800"/>
            <a:ext cx="2259658" cy="609600"/>
            <a:chOff x="2178336" y="2590800"/>
            <a:chExt cx="3192798" cy="609600"/>
          </a:xfrm>
        </p:grpSpPr>
        <p:cxnSp>
          <p:nvCxnSpPr>
            <p:cNvPr id="74" name="Straight Arrow Connector 73"/>
            <p:cNvCxnSpPr/>
            <p:nvPr/>
          </p:nvCxnSpPr>
          <p:spPr bwMode="auto">
            <a:xfrm>
              <a:off x="2501337" y="3200400"/>
              <a:ext cx="253928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2178336" y="2590800"/>
              <a:ext cx="3192798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Cache line (block) </a:t>
              </a:r>
            </a:p>
            <a:p>
              <a:pPr algn="ctr">
                <a:buNone/>
              </a:pPr>
              <a:r>
                <a:rPr lang="en-US" dirty="0" smtClean="0"/>
                <a:t>(4 words in this example) </a:t>
              </a:r>
              <a:endParaRPr lang="en-US" dirty="0"/>
            </a:p>
          </p:txBody>
        </p:sp>
      </p:grpSp>
      <p:sp>
        <p:nvSpPr>
          <p:cNvPr id="77" name="Rounded Rectangle 76"/>
          <p:cNvSpPr/>
          <p:nvPr/>
        </p:nvSpPr>
        <p:spPr bwMode="auto">
          <a:xfrm>
            <a:off x="6464808" y="3886200"/>
            <a:ext cx="838200" cy="762000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6477000" y="5334000"/>
            <a:ext cx="838200" cy="762000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5238751" y="3427730"/>
          <a:ext cx="247649" cy="1753870"/>
        </p:xfrm>
        <a:graphic>
          <a:graphicData uri="http://schemas.openxmlformats.org/drawingml/2006/table">
            <a:tbl>
              <a:tblPr/>
              <a:tblGrid>
                <a:gridCol w="247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2" name="TextBox 26"/>
          <p:cNvSpPr txBox="1">
            <a:spLocks noChangeArrowheads="1"/>
          </p:cNvSpPr>
          <p:nvPr/>
        </p:nvSpPr>
        <p:spPr bwMode="auto">
          <a:xfrm>
            <a:off x="5201222" y="4163568"/>
            <a:ext cx="4619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84" name="Rounded Rectangle 83"/>
          <p:cNvSpPr>
            <a:spLocks noChangeArrowheads="1"/>
          </p:cNvSpPr>
          <p:nvPr/>
        </p:nvSpPr>
        <p:spPr bwMode="auto">
          <a:xfrm>
            <a:off x="5283708" y="3733800"/>
            <a:ext cx="190500" cy="152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87" name="Rounded Rectangle 86"/>
          <p:cNvSpPr>
            <a:spLocks noChangeArrowheads="1"/>
          </p:cNvSpPr>
          <p:nvPr/>
        </p:nvSpPr>
        <p:spPr bwMode="auto">
          <a:xfrm>
            <a:off x="1066800" y="2297113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 smtClean="0"/>
              <a:t>12345678</a:t>
            </a:r>
            <a:endParaRPr lang="en-US" sz="900" dirty="0"/>
          </a:p>
        </p:txBody>
      </p:sp>
      <p:sp>
        <p:nvSpPr>
          <p:cNvPr id="96" name="Rounded Rectangle 95"/>
          <p:cNvSpPr>
            <a:spLocks noChangeArrowheads="1"/>
          </p:cNvSpPr>
          <p:nvPr/>
        </p:nvSpPr>
        <p:spPr bwMode="auto">
          <a:xfrm>
            <a:off x="685800" y="2538984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 err="1" smtClean="0"/>
              <a:t>dddddddd</a:t>
            </a:r>
            <a:endParaRPr lang="en-US" sz="900" dirty="0"/>
          </a:p>
        </p:txBody>
      </p:sp>
      <p:sp>
        <p:nvSpPr>
          <p:cNvPr id="97" name="TextBox 17"/>
          <p:cNvSpPr txBox="1">
            <a:spLocks noChangeArrowheads="1"/>
          </p:cNvSpPr>
          <p:nvPr/>
        </p:nvSpPr>
        <p:spPr bwMode="auto">
          <a:xfrm>
            <a:off x="1461094" y="5674936"/>
            <a:ext cx="40222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smtClean="0">
                <a:solidFill>
                  <a:srgbClr val="FF6600"/>
                </a:solidFill>
              </a:rPr>
              <a:t>Do not allocate to cache upon a write miss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00" name="Rounded Rectangle 99"/>
          <p:cNvSpPr>
            <a:spLocks noChangeArrowheads="1"/>
          </p:cNvSpPr>
          <p:nvPr/>
        </p:nvSpPr>
        <p:spPr bwMode="auto">
          <a:xfrm>
            <a:off x="1066800" y="2286000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 dirty="0" smtClean="0"/>
              <a:t>12345678</a:t>
            </a:r>
            <a:endParaRPr lang="en-US" sz="900" dirty="0"/>
          </a:p>
        </p:txBody>
      </p:sp>
      <p:sp>
        <p:nvSpPr>
          <p:cNvPr id="81" name="Rectangle 3" descr="10%"/>
          <p:cNvSpPr>
            <a:spLocks noChangeArrowheads="1"/>
          </p:cNvSpPr>
          <p:nvPr/>
        </p:nvSpPr>
        <p:spPr bwMode="auto">
          <a:xfrm>
            <a:off x="8001000" y="1206500"/>
            <a:ext cx="990600" cy="10033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b="1" spc="-100" dirty="0">
                <a:solidFill>
                  <a:schemeClr val="bg1"/>
                </a:solidFill>
              </a:rPr>
              <a:t>Main </a:t>
            </a:r>
            <a:r>
              <a:rPr lang="en-US" b="1" spc="-100" dirty="0" smtClean="0">
                <a:solidFill>
                  <a:schemeClr val="bg1"/>
                </a:solidFill>
              </a:rPr>
              <a:t>Memory</a:t>
            </a:r>
            <a:endParaRPr lang="en-US" b="1" spc="-100" dirty="0">
              <a:solidFill>
                <a:schemeClr val="bg1"/>
              </a:solidFill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en-US" b="1" spc="-100" dirty="0">
                <a:solidFill>
                  <a:schemeClr val="bg1"/>
                </a:solidFill>
              </a:rPr>
              <a:t>(DRAM)</a:t>
            </a: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5943600" y="1066800"/>
            <a:ext cx="1438275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>
              <a:buFont typeface="Wingdings" pitchFamily="2" charset="2"/>
              <a:buNone/>
            </a:pPr>
            <a:r>
              <a:rPr lang="en-US" sz="1200" b="1"/>
              <a:t>Processor</a:t>
            </a:r>
          </a:p>
        </p:txBody>
      </p:sp>
      <p:cxnSp>
        <p:nvCxnSpPr>
          <p:cNvPr id="85" name="Straight Arrow Connector 119"/>
          <p:cNvCxnSpPr>
            <a:cxnSpLocks noChangeShapeType="1"/>
          </p:cNvCxnSpPr>
          <p:nvPr/>
        </p:nvCxnSpPr>
        <p:spPr bwMode="auto">
          <a:xfrm>
            <a:off x="7391400" y="1501775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89" name="Straight Arrow Connector 120"/>
          <p:cNvCxnSpPr>
            <a:cxnSpLocks noChangeShapeType="1"/>
          </p:cNvCxnSpPr>
          <p:nvPr/>
        </p:nvCxnSpPr>
        <p:spPr bwMode="auto">
          <a:xfrm>
            <a:off x="7391400" y="1957388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none" w="med" len="lg"/>
          </a:ln>
        </p:spPr>
      </p:cxnSp>
      <p:sp>
        <p:nvSpPr>
          <p:cNvPr id="90" name="Text Box 59"/>
          <p:cNvSpPr txBox="1">
            <a:spLocks noChangeArrowheads="1"/>
          </p:cNvSpPr>
          <p:nvPr/>
        </p:nvSpPr>
        <p:spPr bwMode="auto">
          <a:xfrm>
            <a:off x="7348538" y="1223963"/>
            <a:ext cx="709612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address</a:t>
            </a:r>
          </a:p>
        </p:txBody>
      </p:sp>
      <p:sp>
        <p:nvSpPr>
          <p:cNvPr id="91" name="Text Box 59"/>
          <p:cNvSpPr txBox="1">
            <a:spLocks noChangeArrowheads="1"/>
          </p:cNvSpPr>
          <p:nvPr/>
        </p:nvSpPr>
        <p:spPr bwMode="auto">
          <a:xfrm>
            <a:off x="7462838" y="1704975"/>
            <a:ext cx="481012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data</a:t>
            </a:r>
          </a:p>
        </p:txBody>
      </p:sp>
      <p:sp>
        <p:nvSpPr>
          <p:cNvPr id="92" name="Rectangle 3" descr="10%"/>
          <p:cNvSpPr>
            <a:spLocks noChangeArrowheads="1"/>
          </p:cNvSpPr>
          <p:nvPr/>
        </p:nvSpPr>
        <p:spPr bwMode="auto">
          <a:xfrm>
            <a:off x="6019800" y="1371600"/>
            <a:ext cx="552450" cy="838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C00000"/>
                </a:solidFill>
              </a:rPr>
              <a:t>CPU</a:t>
            </a:r>
          </a:p>
        </p:txBody>
      </p:sp>
      <p:sp>
        <p:nvSpPr>
          <p:cNvPr id="93" name="Rectangle 3" descr="10%"/>
          <p:cNvSpPr>
            <a:spLocks noChangeArrowheads="1"/>
          </p:cNvSpPr>
          <p:nvPr/>
        </p:nvSpPr>
        <p:spPr bwMode="auto">
          <a:xfrm>
            <a:off x="6629400" y="1371600"/>
            <a:ext cx="695325" cy="8382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09" name="TextBox 17"/>
          <p:cNvSpPr txBox="1">
            <a:spLocks noChangeArrowheads="1"/>
          </p:cNvSpPr>
          <p:nvPr/>
        </p:nvSpPr>
        <p:spPr bwMode="auto">
          <a:xfrm>
            <a:off x="2018901" y="5257800"/>
            <a:ext cx="1404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 dirty="0"/>
              <a:t>TAG (Address)</a:t>
            </a:r>
          </a:p>
        </p:txBody>
      </p:sp>
      <p:sp>
        <p:nvSpPr>
          <p:cNvPr id="110" name="TextBox 18"/>
          <p:cNvSpPr txBox="1">
            <a:spLocks noChangeArrowheads="1"/>
          </p:cNvSpPr>
          <p:nvPr/>
        </p:nvSpPr>
        <p:spPr bwMode="auto">
          <a:xfrm>
            <a:off x="3366689" y="5257800"/>
            <a:ext cx="423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/>
              <a:t>D0</a:t>
            </a:r>
          </a:p>
        </p:txBody>
      </p:sp>
      <p:sp>
        <p:nvSpPr>
          <p:cNvPr id="111" name="TextBox 19"/>
          <p:cNvSpPr txBox="1">
            <a:spLocks noChangeArrowheads="1"/>
          </p:cNvSpPr>
          <p:nvPr/>
        </p:nvSpPr>
        <p:spPr bwMode="auto">
          <a:xfrm>
            <a:off x="3784201" y="5254625"/>
            <a:ext cx="423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/>
              <a:t>D1</a:t>
            </a:r>
          </a:p>
        </p:txBody>
      </p:sp>
      <p:sp>
        <p:nvSpPr>
          <p:cNvPr id="112" name="TextBox 20"/>
          <p:cNvSpPr txBox="1">
            <a:spLocks noChangeArrowheads="1"/>
          </p:cNvSpPr>
          <p:nvPr/>
        </p:nvSpPr>
        <p:spPr bwMode="auto">
          <a:xfrm>
            <a:off x="4249339" y="5251450"/>
            <a:ext cx="423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/>
              <a:t>D2</a:t>
            </a:r>
          </a:p>
        </p:txBody>
      </p:sp>
      <p:sp>
        <p:nvSpPr>
          <p:cNvPr id="113" name="TextBox 21"/>
          <p:cNvSpPr txBox="1">
            <a:spLocks noChangeArrowheads="1"/>
          </p:cNvSpPr>
          <p:nvPr/>
        </p:nvSpPr>
        <p:spPr bwMode="auto">
          <a:xfrm>
            <a:off x="4703364" y="5248275"/>
            <a:ext cx="423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/>
              <a:t>D3</a:t>
            </a:r>
          </a:p>
        </p:txBody>
      </p:sp>
      <p:sp>
        <p:nvSpPr>
          <p:cNvPr id="114" name="TextBox 21"/>
          <p:cNvSpPr txBox="1">
            <a:spLocks noChangeArrowheads="1"/>
          </p:cNvSpPr>
          <p:nvPr/>
        </p:nvSpPr>
        <p:spPr bwMode="auto">
          <a:xfrm>
            <a:off x="5168839" y="5257800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 dirty="0" smtClean="0"/>
              <a:t>V</a:t>
            </a:r>
            <a:endParaRPr lang="en-US" sz="1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111 C -0.01372 0.04278 -0.01094 0.0444 -0.01198 0.09112 C -0.01129 0.108 -0.01268 0.12211 -0.00677 0.13714 C 0.0184 0.20074 0.08021 0.19218 0.12534 0.19403 C 0.18715 0.19981 0.24982 0.20097 0.31198 0.20282 C 0.31423 0.20351 0.31632 0.20398 0.31857 0.20467 C 0.31996 0.20513 0.32118 0.20606 0.32257 0.20652 C 0.32656 0.20791 0.33455 0.20999 0.33455 0.21022 " pathEditMode="relative" rAng="0" ptsTypes="fffffffA">
                                      <p:cBhvr>
                                        <p:cTn id="2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99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056E-7 C 0.00139 0.01688 0.00434 0.03145 0.00937 0.0481 C 0.0118 0.06452 0.0184 0.07794 0.02205 0.09436 C 0.02899 0.12581 0.04323 0.15449 0.06944 0.16328 C 0.0776 0.17114 0.08698 0.17229 0.09722 0.17368 C 0.11927 0.18178 0.14531 0.18016 0.16823 0.18386 C 0.19843 0.18293 0.22864 0.18316 0.25885 0.18085 C 0.27812 0.179 0.30399 0.16489 0.32291 0.15819 C 0.3592 0.14593 0.39409 0.13599 0.43159 0.13044 C 0.47378 0.13298 0.45277 0.12789 0.48125 0.13945 C 0.48923 0.14246 0.49618 0.14524 0.50416 0.14778 C 0.50538 0.14824 0.50798 0.14963 0.50798 0.14986 C 0.52135 0.16166 0.53628 0.17044 0.54809 0.18386 C 0.56319 0.20097 0.56979 0.21392 0.58784 0.22734 C 0.58819 0.22896 0.58802 0.23104 0.58906 0.23242 C 0.59149 0.2352 0.59757 0.23936 0.59757 0.23959 C 0.59965 0.24931 0.60208 0.2618 0.61041 0.26735 " pathEditMode="relative" rAng="0" ptsTypes="ffffffffffffffffA">
                                      <p:cBhvr>
                                        <p:cTn id="2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00" y="1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0.00555 C 0.00191 0.03169 0.00677 0.06846 0.01059 0.10592 C 0.01163 0.12859 0.01163 0.15102 0.01319 0.17392 C 0.01806 0.24191 0.04479 0.31684 0.09479 0.36887 C 0.09774 0.37211 0.12899 0.40148 0.13681 0.40541 C 0.17101 0.42207 0.21181 0.42831 0.24983 0.43178 C 0.37535 0.43039 0.42257 0.42762 0.53628 0.43178 C 0.56441 0.4327 0.59444 0.43918 0.62049 0.44889 C 0.62292 0.45005 0.63906 0.45722 0.64132 0.45861 C 0.64549 0.46115 0.65208 0.46832 0.65208 0.46901 " pathEditMode="relative" rAng="0" ptsTypes="fffffffffA">
                                      <p:cBhvr>
                                        <p:cTn id="5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00" y="2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7" grpId="1" animBg="1"/>
      <p:bldP spid="77" grpId="0" animBg="1"/>
      <p:bldP spid="79" grpId="0" animBg="1"/>
      <p:bldP spid="87" grpId="0" animBg="1"/>
      <p:bldP spid="87" grpId="1" animBg="1"/>
      <p:bldP spid="96" grpId="0" animBg="1"/>
      <p:bldP spid="96" grpId="1" animBg="1"/>
      <p:bldP spid="97" grpId="0"/>
      <p:bldP spid="100" grpId="0" animBg="1"/>
      <p:bldP spid="10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Hits vs. Misses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Read hits</a:t>
            </a:r>
          </a:p>
          <a:p>
            <a:pPr lvl="1"/>
            <a:r>
              <a:rPr lang="en-US" altLang="zh-TW" dirty="0" smtClean="0"/>
              <a:t>This is what we want!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Read misses</a:t>
            </a:r>
          </a:p>
          <a:p>
            <a:pPr lvl="1"/>
            <a:r>
              <a:rPr lang="en-US" altLang="zh-TW" dirty="0" smtClean="0"/>
              <a:t>Stall the CPU, fetch the corresponding block from memory, deliver to cache and CPU, and continue to run CPU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Write hits</a:t>
            </a:r>
          </a:p>
          <a:p>
            <a:pPr lvl="1"/>
            <a:r>
              <a:rPr lang="en-US" altLang="zh-TW" dirty="0" smtClean="0"/>
              <a:t>Write-through cache: write data to both cache and memory</a:t>
            </a:r>
          </a:p>
          <a:p>
            <a:pPr lvl="1"/>
            <a:r>
              <a:rPr lang="en-US" altLang="zh-TW" dirty="0" smtClean="0"/>
              <a:t>Write-back cache: write the data only into the cache and set the dirty bit (and write the block to memory later when replaced)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Write misses</a:t>
            </a:r>
          </a:p>
          <a:p>
            <a:pPr lvl="1"/>
            <a:r>
              <a:rPr lang="en-US" altLang="zh-TW" dirty="0" smtClean="0"/>
              <a:t>Write-allocate with write-back: read the block into the cache, then write the word only to the cache</a:t>
            </a:r>
          </a:p>
          <a:p>
            <a:pPr lvl="1"/>
            <a:r>
              <a:rPr lang="en-US" altLang="zh-TW" dirty="0" smtClean="0"/>
              <a:t>Write no-allocate with write-through: write the word only to the main memory (w/o bringing the block to cache)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20986-D357-4650-80D2-2225FD4DC9C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3" name="Rectangle 3" descr="10%"/>
          <p:cNvSpPr>
            <a:spLocks noChangeArrowheads="1"/>
          </p:cNvSpPr>
          <p:nvPr/>
        </p:nvSpPr>
        <p:spPr bwMode="auto">
          <a:xfrm>
            <a:off x="8001000" y="1206500"/>
            <a:ext cx="990600" cy="10033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b="1" spc="-100" dirty="0">
                <a:solidFill>
                  <a:schemeClr val="bg1"/>
                </a:solidFill>
              </a:rPr>
              <a:t>Main </a:t>
            </a:r>
            <a:r>
              <a:rPr lang="en-US" b="1" spc="-100" dirty="0" smtClean="0">
                <a:solidFill>
                  <a:schemeClr val="bg1"/>
                </a:solidFill>
              </a:rPr>
              <a:t>Memory</a:t>
            </a:r>
            <a:endParaRPr lang="en-US" b="1" spc="-100" dirty="0">
              <a:solidFill>
                <a:schemeClr val="bg1"/>
              </a:solidFill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en-US" b="1" spc="-100" dirty="0">
                <a:solidFill>
                  <a:schemeClr val="bg1"/>
                </a:solidFill>
              </a:rPr>
              <a:t>(DRAM)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943600" y="1066800"/>
            <a:ext cx="1438275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>
              <a:buFont typeface="Wingdings" pitchFamily="2" charset="2"/>
              <a:buNone/>
            </a:pPr>
            <a:r>
              <a:rPr lang="en-US" sz="1200" b="1"/>
              <a:t>Processor</a:t>
            </a:r>
          </a:p>
        </p:txBody>
      </p:sp>
      <p:cxnSp>
        <p:nvCxnSpPr>
          <p:cNvPr id="15" name="Straight Arrow Connector 119"/>
          <p:cNvCxnSpPr>
            <a:cxnSpLocks noChangeShapeType="1"/>
          </p:cNvCxnSpPr>
          <p:nvPr/>
        </p:nvCxnSpPr>
        <p:spPr bwMode="auto">
          <a:xfrm>
            <a:off x="7391400" y="1501775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16" name="Straight Arrow Connector 120"/>
          <p:cNvCxnSpPr>
            <a:cxnSpLocks noChangeShapeType="1"/>
          </p:cNvCxnSpPr>
          <p:nvPr/>
        </p:nvCxnSpPr>
        <p:spPr bwMode="auto">
          <a:xfrm>
            <a:off x="7391400" y="1957388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none" w="med" len="lg"/>
          </a:ln>
        </p:spPr>
      </p:cxnSp>
      <p:sp>
        <p:nvSpPr>
          <p:cNvPr id="17" name="Text Box 59"/>
          <p:cNvSpPr txBox="1">
            <a:spLocks noChangeArrowheads="1"/>
          </p:cNvSpPr>
          <p:nvPr/>
        </p:nvSpPr>
        <p:spPr bwMode="auto">
          <a:xfrm>
            <a:off x="7348538" y="1223963"/>
            <a:ext cx="709612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address</a:t>
            </a: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7462838" y="1704975"/>
            <a:ext cx="481012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data</a:t>
            </a:r>
          </a:p>
        </p:txBody>
      </p:sp>
      <p:sp>
        <p:nvSpPr>
          <p:cNvPr id="19" name="Rectangle 3" descr="10%"/>
          <p:cNvSpPr>
            <a:spLocks noChangeArrowheads="1"/>
          </p:cNvSpPr>
          <p:nvPr/>
        </p:nvSpPr>
        <p:spPr bwMode="auto">
          <a:xfrm>
            <a:off x="6019800" y="1371600"/>
            <a:ext cx="552450" cy="838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C00000"/>
                </a:solidFill>
              </a:rPr>
              <a:t>CPU</a:t>
            </a:r>
          </a:p>
        </p:txBody>
      </p:sp>
      <p:sp>
        <p:nvSpPr>
          <p:cNvPr id="20" name="Rectangle 3" descr="10%"/>
          <p:cNvSpPr>
            <a:spLocks noChangeArrowheads="1"/>
          </p:cNvSpPr>
          <p:nvPr/>
        </p:nvSpPr>
        <p:spPr bwMode="auto">
          <a:xfrm>
            <a:off x="6629400" y="1371600"/>
            <a:ext cx="695325" cy="8382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1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 Mapped Cache (4-word Block)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size = 4KB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3726CB-68BB-4CBF-90FA-F325E7A3C61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928" name="Freeform 14"/>
          <p:cNvSpPr>
            <a:spLocks/>
          </p:cNvSpPr>
          <p:nvPr/>
        </p:nvSpPr>
        <p:spPr bwMode="auto">
          <a:xfrm>
            <a:off x="1524000" y="3700463"/>
            <a:ext cx="6762750" cy="152400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Freeform 15"/>
          <p:cNvSpPr>
            <a:spLocks/>
          </p:cNvSpPr>
          <p:nvPr/>
        </p:nvSpPr>
        <p:spPr bwMode="auto">
          <a:xfrm>
            <a:off x="1524000" y="3700463"/>
            <a:ext cx="6781800" cy="152400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16"/>
          <p:cNvSpPr>
            <a:spLocks noChangeShapeType="1"/>
          </p:cNvSpPr>
          <p:nvPr/>
        </p:nvSpPr>
        <p:spPr bwMode="auto">
          <a:xfrm flipH="1">
            <a:off x="1524000" y="3159125"/>
            <a:ext cx="676275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17"/>
          <p:cNvSpPr>
            <a:spLocks noChangeShapeType="1"/>
          </p:cNvSpPr>
          <p:nvPr/>
        </p:nvSpPr>
        <p:spPr bwMode="auto">
          <a:xfrm flipH="1">
            <a:off x="1524000" y="3333750"/>
            <a:ext cx="676275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Line 18"/>
          <p:cNvSpPr>
            <a:spLocks noChangeShapeType="1"/>
          </p:cNvSpPr>
          <p:nvPr/>
        </p:nvSpPr>
        <p:spPr bwMode="auto">
          <a:xfrm flipH="1">
            <a:off x="1524000" y="3506788"/>
            <a:ext cx="676275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Line 19"/>
          <p:cNvSpPr>
            <a:spLocks noChangeShapeType="1"/>
          </p:cNvSpPr>
          <p:nvPr/>
        </p:nvSpPr>
        <p:spPr bwMode="auto">
          <a:xfrm flipH="1">
            <a:off x="1524000" y="4029075"/>
            <a:ext cx="676275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Line 20"/>
          <p:cNvSpPr>
            <a:spLocks noChangeShapeType="1"/>
          </p:cNvSpPr>
          <p:nvPr/>
        </p:nvSpPr>
        <p:spPr bwMode="auto">
          <a:xfrm flipH="1">
            <a:off x="1524000" y="4203700"/>
            <a:ext cx="676275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Line 21"/>
          <p:cNvSpPr>
            <a:spLocks noChangeShapeType="1"/>
          </p:cNvSpPr>
          <p:nvPr/>
        </p:nvSpPr>
        <p:spPr bwMode="auto">
          <a:xfrm flipH="1">
            <a:off x="1524000" y="4378325"/>
            <a:ext cx="676275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Line 22"/>
          <p:cNvSpPr>
            <a:spLocks noChangeShapeType="1"/>
          </p:cNvSpPr>
          <p:nvPr/>
        </p:nvSpPr>
        <p:spPr bwMode="auto">
          <a:xfrm flipH="1">
            <a:off x="1524000" y="4552950"/>
            <a:ext cx="676275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Text Box 23"/>
          <p:cNvSpPr txBox="1">
            <a:spLocks noChangeArrowheads="1"/>
          </p:cNvSpPr>
          <p:nvPr/>
        </p:nvSpPr>
        <p:spPr bwMode="auto">
          <a:xfrm>
            <a:off x="5105400" y="2608263"/>
            <a:ext cx="191982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Data (4 words = 16B)</a:t>
            </a:r>
            <a:endParaRPr lang="en-US" dirty="0"/>
          </a:p>
        </p:txBody>
      </p:sp>
      <p:sp>
        <p:nvSpPr>
          <p:cNvPr id="39951" name="Text Box 24"/>
          <p:cNvSpPr txBox="1">
            <a:spLocks noChangeArrowheads="1"/>
          </p:cNvSpPr>
          <p:nvPr/>
        </p:nvSpPr>
        <p:spPr bwMode="auto">
          <a:xfrm>
            <a:off x="973138" y="2709863"/>
            <a:ext cx="5730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 dirty="0"/>
              <a:t>Index</a:t>
            </a:r>
          </a:p>
        </p:txBody>
      </p:sp>
      <p:sp>
        <p:nvSpPr>
          <p:cNvPr id="39952" name="Text Box 25"/>
          <p:cNvSpPr txBox="1">
            <a:spLocks noChangeArrowheads="1"/>
          </p:cNvSpPr>
          <p:nvPr/>
        </p:nvSpPr>
        <p:spPr bwMode="auto">
          <a:xfrm>
            <a:off x="1850191" y="2702881"/>
            <a:ext cx="53264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/>
              <a:t>Tag</a:t>
            </a:r>
          </a:p>
        </p:txBody>
      </p:sp>
      <p:sp>
        <p:nvSpPr>
          <p:cNvPr id="39953" name="Text Box 26"/>
          <p:cNvSpPr txBox="1">
            <a:spLocks noChangeArrowheads="1"/>
          </p:cNvSpPr>
          <p:nvPr/>
        </p:nvSpPr>
        <p:spPr bwMode="auto">
          <a:xfrm>
            <a:off x="1389063" y="2709863"/>
            <a:ext cx="5048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Valid</a:t>
            </a:r>
          </a:p>
        </p:txBody>
      </p:sp>
      <p:sp>
        <p:nvSpPr>
          <p:cNvPr id="39954" name="Text Box 27"/>
          <p:cNvSpPr txBox="1">
            <a:spLocks noChangeArrowheads="1"/>
          </p:cNvSpPr>
          <p:nvPr/>
        </p:nvSpPr>
        <p:spPr bwMode="auto">
          <a:xfrm>
            <a:off x="1114425" y="2951163"/>
            <a:ext cx="396875" cy="184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/>
              <a:t>0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/>
              <a:t>1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/>
              <a:t>2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/>
              <a:t>.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/>
              <a:t>.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/>
              <a:t>.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/>
              <a:t>253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/>
              <a:t>254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/>
              <a:t>255</a:t>
            </a:r>
          </a:p>
        </p:txBody>
      </p:sp>
      <p:sp>
        <p:nvSpPr>
          <p:cNvPr id="39955" name="Rectangle 28"/>
          <p:cNvSpPr>
            <a:spLocks noChangeArrowheads="1"/>
          </p:cNvSpPr>
          <p:nvPr/>
        </p:nvSpPr>
        <p:spPr bwMode="auto">
          <a:xfrm>
            <a:off x="1524000" y="3014663"/>
            <a:ext cx="6781800" cy="1752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39956" name="Line 29"/>
          <p:cNvSpPr>
            <a:spLocks noChangeShapeType="1"/>
          </p:cNvSpPr>
          <p:nvPr/>
        </p:nvSpPr>
        <p:spPr bwMode="auto">
          <a:xfrm>
            <a:off x="5410200" y="3014663"/>
            <a:ext cx="1588" cy="17557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Line 30"/>
          <p:cNvSpPr>
            <a:spLocks noChangeShapeType="1"/>
          </p:cNvSpPr>
          <p:nvPr/>
        </p:nvSpPr>
        <p:spPr bwMode="auto">
          <a:xfrm>
            <a:off x="6858000" y="3014663"/>
            <a:ext cx="1588" cy="17557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Line 31"/>
          <p:cNvSpPr>
            <a:spLocks noChangeShapeType="1"/>
          </p:cNvSpPr>
          <p:nvPr/>
        </p:nvSpPr>
        <p:spPr bwMode="auto">
          <a:xfrm>
            <a:off x="3962400" y="3014663"/>
            <a:ext cx="1588" cy="17557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9" name="Line 32"/>
          <p:cNvSpPr>
            <a:spLocks noChangeShapeType="1"/>
          </p:cNvSpPr>
          <p:nvPr/>
        </p:nvSpPr>
        <p:spPr bwMode="auto">
          <a:xfrm>
            <a:off x="2514600" y="3014663"/>
            <a:ext cx="0" cy="17526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Line 33"/>
          <p:cNvSpPr>
            <a:spLocks noChangeShapeType="1"/>
          </p:cNvSpPr>
          <p:nvPr/>
        </p:nvSpPr>
        <p:spPr bwMode="auto">
          <a:xfrm>
            <a:off x="1676400" y="3014663"/>
            <a:ext cx="1588" cy="17557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Line 34"/>
          <p:cNvSpPr>
            <a:spLocks noChangeShapeType="1"/>
          </p:cNvSpPr>
          <p:nvPr/>
        </p:nvSpPr>
        <p:spPr bwMode="auto">
          <a:xfrm>
            <a:off x="2514600" y="28956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Line 36"/>
          <p:cNvSpPr>
            <a:spLocks noChangeShapeType="1"/>
          </p:cNvSpPr>
          <p:nvPr/>
        </p:nvSpPr>
        <p:spPr bwMode="auto">
          <a:xfrm flipV="1">
            <a:off x="4013200" y="1735138"/>
            <a:ext cx="4763" cy="23653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Line 37"/>
          <p:cNvSpPr>
            <a:spLocks noChangeShapeType="1"/>
          </p:cNvSpPr>
          <p:nvPr/>
        </p:nvSpPr>
        <p:spPr bwMode="auto">
          <a:xfrm flipV="1">
            <a:off x="4902200" y="1736725"/>
            <a:ext cx="1588" cy="2301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Freeform 38"/>
          <p:cNvSpPr>
            <a:spLocks/>
          </p:cNvSpPr>
          <p:nvPr/>
        </p:nvSpPr>
        <p:spPr bwMode="auto">
          <a:xfrm>
            <a:off x="2635250" y="1731963"/>
            <a:ext cx="2492375" cy="239712"/>
          </a:xfrm>
          <a:custGeom>
            <a:avLst/>
            <a:gdLst>
              <a:gd name="T0" fmla="*/ 0 w 1570"/>
              <a:gd name="T1" fmla="*/ 2147483647 h 151"/>
              <a:gd name="T2" fmla="*/ 2147483647 w 1570"/>
              <a:gd name="T3" fmla="*/ 0 h 151"/>
              <a:gd name="T4" fmla="*/ 2147483647 w 1570"/>
              <a:gd name="T5" fmla="*/ 0 h 151"/>
              <a:gd name="T6" fmla="*/ 2147483647 w 1570"/>
              <a:gd name="T7" fmla="*/ 2147483647 h 151"/>
              <a:gd name="T8" fmla="*/ 2147483647 w 1570"/>
              <a:gd name="T9" fmla="*/ 2147483647 h 151"/>
              <a:gd name="T10" fmla="*/ 2147483647 w 1570"/>
              <a:gd name="T11" fmla="*/ 2147483647 h 1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70"/>
              <a:gd name="T19" fmla="*/ 0 h 151"/>
              <a:gd name="T20" fmla="*/ 1570 w 1570"/>
              <a:gd name="T21" fmla="*/ 151 h 1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70" h="151">
                <a:moveTo>
                  <a:pt x="0" y="149"/>
                </a:moveTo>
                <a:lnTo>
                  <a:pt x="3" y="0"/>
                </a:lnTo>
                <a:lnTo>
                  <a:pt x="1570" y="0"/>
                </a:lnTo>
                <a:lnTo>
                  <a:pt x="1570" y="151"/>
                </a:lnTo>
                <a:lnTo>
                  <a:pt x="3" y="151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Text Box 39"/>
          <p:cNvSpPr txBox="1">
            <a:spLocks noChangeArrowheads="1"/>
          </p:cNvSpPr>
          <p:nvPr/>
        </p:nvSpPr>
        <p:spPr bwMode="auto">
          <a:xfrm>
            <a:off x="2546350" y="1490663"/>
            <a:ext cx="3063875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100" dirty="0"/>
              <a:t>31 30   . . .         13 12  11    . . .   3 2  1 0</a:t>
            </a:r>
          </a:p>
        </p:txBody>
      </p:sp>
      <p:sp>
        <p:nvSpPr>
          <p:cNvPr id="39966" name="Line 40"/>
          <p:cNvSpPr>
            <a:spLocks noChangeShapeType="1"/>
          </p:cNvSpPr>
          <p:nvPr/>
        </p:nvSpPr>
        <p:spPr bwMode="auto">
          <a:xfrm flipV="1">
            <a:off x="4648200" y="1744663"/>
            <a:ext cx="1588" cy="2301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7" name="Text Box 41"/>
          <p:cNvSpPr txBox="1">
            <a:spLocks noChangeArrowheads="1"/>
          </p:cNvSpPr>
          <p:nvPr/>
        </p:nvSpPr>
        <p:spPr bwMode="auto">
          <a:xfrm>
            <a:off x="5334000" y="1490663"/>
            <a:ext cx="10668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Byte offset</a:t>
            </a:r>
          </a:p>
        </p:txBody>
      </p:sp>
      <p:sp>
        <p:nvSpPr>
          <p:cNvPr id="39968" name="Line 42"/>
          <p:cNvSpPr>
            <a:spLocks noChangeShapeType="1"/>
          </p:cNvSpPr>
          <p:nvPr/>
        </p:nvSpPr>
        <p:spPr bwMode="auto">
          <a:xfrm flipH="1">
            <a:off x="5029200" y="1643063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981200" y="3776663"/>
            <a:ext cx="623888" cy="1371600"/>
            <a:chOff x="1229" y="2400"/>
            <a:chExt cx="393" cy="864"/>
          </a:xfrm>
        </p:grpSpPr>
        <p:sp>
          <p:nvSpPr>
            <p:cNvPr id="40026" name="Line 44"/>
            <p:cNvSpPr>
              <a:spLocks noChangeShapeType="1"/>
            </p:cNvSpPr>
            <p:nvPr/>
          </p:nvSpPr>
          <p:spPr bwMode="auto">
            <a:xfrm>
              <a:off x="1229" y="3071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7" name="Text Box 45"/>
            <p:cNvSpPr txBox="1">
              <a:spLocks noChangeArrowheads="1"/>
            </p:cNvSpPr>
            <p:nvPr/>
          </p:nvSpPr>
          <p:spPr bwMode="auto">
            <a:xfrm>
              <a:off x="1362" y="2998"/>
              <a:ext cx="26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20</a:t>
              </a:r>
            </a:p>
          </p:txBody>
        </p:sp>
        <p:sp>
          <p:nvSpPr>
            <p:cNvPr id="40028" name="Line 46"/>
            <p:cNvSpPr>
              <a:spLocks noChangeShapeType="1"/>
            </p:cNvSpPr>
            <p:nvPr/>
          </p:nvSpPr>
          <p:spPr bwMode="auto">
            <a:xfrm>
              <a:off x="1296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AutoShape 72"/>
          <p:cNvSpPr>
            <a:spLocks noChangeArrowheads="1"/>
          </p:cNvSpPr>
          <p:nvPr/>
        </p:nvSpPr>
        <p:spPr bwMode="auto">
          <a:xfrm>
            <a:off x="4495800" y="5453063"/>
            <a:ext cx="1600200" cy="2286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4648200" y="3776663"/>
            <a:ext cx="533400" cy="1676400"/>
            <a:chOff x="4648200" y="3776662"/>
            <a:chExt cx="533400" cy="1676400"/>
          </a:xfrm>
        </p:grpSpPr>
        <p:sp>
          <p:nvSpPr>
            <p:cNvPr id="40023" name="Line 74"/>
            <p:cNvSpPr>
              <a:spLocks noChangeShapeType="1"/>
            </p:cNvSpPr>
            <p:nvPr/>
          </p:nvSpPr>
          <p:spPr bwMode="auto">
            <a:xfrm>
              <a:off x="4648200" y="3776662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4" name="Line 80"/>
            <p:cNvSpPr>
              <a:spLocks noChangeShapeType="1"/>
            </p:cNvSpPr>
            <p:nvPr/>
          </p:nvSpPr>
          <p:spPr bwMode="auto">
            <a:xfrm>
              <a:off x="4648200" y="4995862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5" name="Line 81"/>
            <p:cNvSpPr>
              <a:spLocks noChangeShapeType="1"/>
            </p:cNvSpPr>
            <p:nvPr/>
          </p:nvSpPr>
          <p:spPr bwMode="auto">
            <a:xfrm>
              <a:off x="5181600" y="4995862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7"/>
          <p:cNvGrpSpPr>
            <a:grpSpLocks/>
          </p:cNvGrpSpPr>
          <p:nvPr/>
        </p:nvGrpSpPr>
        <p:grpSpPr bwMode="auto">
          <a:xfrm>
            <a:off x="5562600" y="3776663"/>
            <a:ext cx="533400" cy="1676400"/>
            <a:chOff x="5562600" y="3776662"/>
            <a:chExt cx="533400" cy="1676400"/>
          </a:xfrm>
        </p:grpSpPr>
        <p:sp>
          <p:nvSpPr>
            <p:cNvPr id="40020" name="Line 75"/>
            <p:cNvSpPr>
              <a:spLocks noChangeShapeType="1"/>
            </p:cNvSpPr>
            <p:nvPr/>
          </p:nvSpPr>
          <p:spPr bwMode="auto">
            <a:xfrm>
              <a:off x="6096000" y="3776662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1" name="Line 79"/>
            <p:cNvSpPr>
              <a:spLocks noChangeShapeType="1"/>
            </p:cNvSpPr>
            <p:nvPr/>
          </p:nvSpPr>
          <p:spPr bwMode="auto">
            <a:xfrm>
              <a:off x="5562600" y="4995862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2" name="Line 82"/>
            <p:cNvSpPr>
              <a:spLocks noChangeShapeType="1"/>
            </p:cNvSpPr>
            <p:nvPr/>
          </p:nvSpPr>
          <p:spPr bwMode="auto">
            <a:xfrm>
              <a:off x="5562600" y="4995862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28"/>
          <p:cNvGrpSpPr>
            <a:grpSpLocks/>
          </p:cNvGrpSpPr>
          <p:nvPr/>
        </p:nvGrpSpPr>
        <p:grpSpPr bwMode="auto">
          <a:xfrm>
            <a:off x="5943600" y="3776663"/>
            <a:ext cx="1600200" cy="1676400"/>
            <a:chOff x="5943600" y="3776662"/>
            <a:chExt cx="1600200" cy="1676400"/>
          </a:xfrm>
        </p:grpSpPr>
        <p:sp>
          <p:nvSpPr>
            <p:cNvPr id="40017" name="Line 76"/>
            <p:cNvSpPr>
              <a:spLocks noChangeShapeType="1"/>
            </p:cNvSpPr>
            <p:nvPr/>
          </p:nvSpPr>
          <p:spPr bwMode="auto">
            <a:xfrm>
              <a:off x="7543800" y="3776662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8" name="Line 78"/>
            <p:cNvSpPr>
              <a:spLocks noChangeShapeType="1"/>
            </p:cNvSpPr>
            <p:nvPr/>
          </p:nvSpPr>
          <p:spPr bwMode="auto">
            <a:xfrm>
              <a:off x="5943600" y="5148262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9" name="Line 83"/>
            <p:cNvSpPr>
              <a:spLocks noChangeShapeType="1"/>
            </p:cNvSpPr>
            <p:nvPr/>
          </p:nvSpPr>
          <p:spPr bwMode="auto">
            <a:xfrm>
              <a:off x="5943600" y="51482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25"/>
          <p:cNvGrpSpPr>
            <a:grpSpLocks/>
          </p:cNvGrpSpPr>
          <p:nvPr/>
        </p:nvGrpSpPr>
        <p:grpSpPr bwMode="auto">
          <a:xfrm>
            <a:off x="3124200" y="3776663"/>
            <a:ext cx="1676400" cy="1676400"/>
            <a:chOff x="3124200" y="3776662"/>
            <a:chExt cx="1676400" cy="1676400"/>
          </a:xfrm>
        </p:grpSpPr>
        <p:sp>
          <p:nvSpPr>
            <p:cNvPr id="40014" name="Line 73"/>
            <p:cNvSpPr>
              <a:spLocks noChangeShapeType="1"/>
            </p:cNvSpPr>
            <p:nvPr/>
          </p:nvSpPr>
          <p:spPr bwMode="auto">
            <a:xfrm>
              <a:off x="3124200" y="3776662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5" name="Line 77"/>
            <p:cNvSpPr>
              <a:spLocks noChangeShapeType="1"/>
            </p:cNvSpPr>
            <p:nvPr/>
          </p:nvSpPr>
          <p:spPr bwMode="auto">
            <a:xfrm>
              <a:off x="3124200" y="5148262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6" name="Line 84"/>
            <p:cNvSpPr>
              <a:spLocks noChangeShapeType="1"/>
            </p:cNvSpPr>
            <p:nvPr/>
          </p:nvSpPr>
          <p:spPr bwMode="auto">
            <a:xfrm>
              <a:off x="4800600" y="51482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4800600" y="1947863"/>
            <a:ext cx="3657600" cy="3657600"/>
            <a:chOff x="4800600" y="1947862"/>
            <a:chExt cx="3657600" cy="3657600"/>
          </a:xfrm>
        </p:grpSpPr>
        <p:sp>
          <p:nvSpPr>
            <p:cNvPr id="40009" name="Text Box 70"/>
            <p:cNvSpPr txBox="1">
              <a:spLocks noChangeArrowheads="1"/>
            </p:cNvSpPr>
            <p:nvPr/>
          </p:nvSpPr>
          <p:spPr bwMode="auto">
            <a:xfrm>
              <a:off x="6324600" y="1947862"/>
              <a:ext cx="160020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/>
                <a:t>Block offset</a:t>
              </a:r>
            </a:p>
          </p:txBody>
        </p:sp>
        <p:grpSp>
          <p:nvGrpSpPr>
            <p:cNvPr id="40010" name="Group 129"/>
            <p:cNvGrpSpPr>
              <a:grpSpLocks/>
            </p:cNvGrpSpPr>
            <p:nvPr/>
          </p:nvGrpSpPr>
          <p:grpSpPr bwMode="auto">
            <a:xfrm>
              <a:off x="4800600" y="1947862"/>
              <a:ext cx="3657600" cy="3657600"/>
              <a:chOff x="4800600" y="1947862"/>
              <a:chExt cx="3657600" cy="3657600"/>
            </a:xfrm>
          </p:grpSpPr>
          <p:sp>
            <p:nvSpPr>
              <p:cNvPr id="40011" name="Line 85"/>
              <p:cNvSpPr>
                <a:spLocks noChangeShapeType="1"/>
              </p:cNvSpPr>
              <p:nvPr/>
            </p:nvSpPr>
            <p:spPr bwMode="auto">
              <a:xfrm>
                <a:off x="4800600" y="1947862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2" name="Line 86"/>
              <p:cNvSpPr>
                <a:spLocks noChangeShapeType="1"/>
              </p:cNvSpPr>
              <p:nvPr/>
            </p:nvSpPr>
            <p:spPr bwMode="auto">
              <a:xfrm>
                <a:off x="4800600" y="2252662"/>
                <a:ext cx="3657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3" name="Line 87"/>
              <p:cNvSpPr>
                <a:spLocks noChangeShapeType="1"/>
              </p:cNvSpPr>
              <p:nvPr/>
            </p:nvSpPr>
            <p:spPr bwMode="auto">
              <a:xfrm>
                <a:off x="8458200" y="2252662"/>
                <a:ext cx="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898" name="Line 88"/>
          <p:cNvSpPr>
            <a:spLocks noChangeShapeType="1"/>
          </p:cNvSpPr>
          <p:nvPr/>
        </p:nvSpPr>
        <p:spPr bwMode="auto">
          <a:xfrm flipH="1">
            <a:off x="5867400" y="5605463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31"/>
          <p:cNvGrpSpPr>
            <a:grpSpLocks/>
          </p:cNvGrpSpPr>
          <p:nvPr/>
        </p:nvGrpSpPr>
        <p:grpSpPr bwMode="auto">
          <a:xfrm>
            <a:off x="5334000" y="5681663"/>
            <a:ext cx="3276600" cy="566737"/>
            <a:chOff x="5334000" y="5681662"/>
            <a:chExt cx="3276600" cy="566738"/>
          </a:xfrm>
        </p:grpSpPr>
        <p:sp>
          <p:nvSpPr>
            <p:cNvPr id="40004" name="Line 67"/>
            <p:cNvSpPr>
              <a:spLocks noChangeShapeType="1"/>
            </p:cNvSpPr>
            <p:nvPr/>
          </p:nvSpPr>
          <p:spPr bwMode="auto">
            <a:xfrm>
              <a:off x="6172200" y="5834062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5" name="Text Box 68"/>
            <p:cNvSpPr txBox="1">
              <a:spLocks noChangeArrowheads="1"/>
            </p:cNvSpPr>
            <p:nvPr/>
          </p:nvSpPr>
          <p:spPr bwMode="auto">
            <a:xfrm>
              <a:off x="7772400" y="5911850"/>
              <a:ext cx="612775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Data</a:t>
              </a:r>
            </a:p>
          </p:txBody>
        </p:sp>
        <p:sp>
          <p:nvSpPr>
            <p:cNvPr id="40006" name="Text Box 69"/>
            <p:cNvSpPr txBox="1">
              <a:spLocks noChangeArrowheads="1"/>
            </p:cNvSpPr>
            <p:nvPr/>
          </p:nvSpPr>
          <p:spPr bwMode="auto">
            <a:xfrm>
              <a:off x="6324600" y="5910262"/>
              <a:ext cx="412750" cy="338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32</a:t>
              </a:r>
            </a:p>
          </p:txBody>
        </p:sp>
        <p:sp>
          <p:nvSpPr>
            <p:cNvPr id="40007" name="Line 89"/>
            <p:cNvSpPr>
              <a:spLocks noChangeShapeType="1"/>
            </p:cNvSpPr>
            <p:nvPr/>
          </p:nvSpPr>
          <p:spPr bwMode="auto">
            <a:xfrm>
              <a:off x="5334000" y="5681662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8" name="Line 90"/>
            <p:cNvSpPr>
              <a:spLocks noChangeShapeType="1"/>
            </p:cNvSpPr>
            <p:nvPr/>
          </p:nvSpPr>
          <p:spPr bwMode="auto">
            <a:xfrm>
              <a:off x="5334000" y="5910262"/>
              <a:ext cx="327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79" name="Text Box 24"/>
          <p:cNvSpPr txBox="1">
            <a:spLocks noChangeArrowheads="1"/>
          </p:cNvSpPr>
          <p:nvPr/>
        </p:nvSpPr>
        <p:spPr bwMode="auto">
          <a:xfrm>
            <a:off x="3341687" y="2214620"/>
            <a:ext cx="631825" cy="30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Index</a:t>
            </a:r>
          </a:p>
        </p:txBody>
      </p:sp>
      <p:grpSp>
        <p:nvGrpSpPr>
          <p:cNvPr id="12" name="Group 104"/>
          <p:cNvGrpSpPr>
            <a:grpSpLocks/>
          </p:cNvGrpSpPr>
          <p:nvPr/>
        </p:nvGrpSpPr>
        <p:grpSpPr bwMode="auto">
          <a:xfrm>
            <a:off x="914400" y="1951038"/>
            <a:ext cx="3719513" cy="1825625"/>
            <a:chOff x="914400" y="1831708"/>
            <a:chExt cx="3719527" cy="1826686"/>
          </a:xfrm>
        </p:grpSpPr>
        <p:sp>
          <p:nvSpPr>
            <p:cNvPr id="39999" name="Line 21"/>
            <p:cNvSpPr>
              <a:spLocks noChangeShapeType="1"/>
            </p:cNvSpPr>
            <p:nvPr/>
          </p:nvSpPr>
          <p:spPr bwMode="auto">
            <a:xfrm>
              <a:off x="4184650" y="1975644"/>
              <a:ext cx="234950" cy="904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0" name="Text Box 23"/>
            <p:cNvSpPr txBox="1">
              <a:spLocks noChangeArrowheads="1"/>
            </p:cNvSpPr>
            <p:nvPr/>
          </p:nvSpPr>
          <p:spPr bwMode="auto">
            <a:xfrm>
              <a:off x="4337051" y="1831708"/>
              <a:ext cx="296876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8</a:t>
              </a:r>
            </a:p>
          </p:txBody>
        </p:sp>
        <p:cxnSp>
          <p:nvCxnSpPr>
            <p:cNvPr id="40001" name="Elbow Connector 63"/>
            <p:cNvCxnSpPr>
              <a:cxnSpLocks noChangeShapeType="1"/>
            </p:cNvCxnSpPr>
            <p:nvPr/>
          </p:nvCxnSpPr>
          <p:spPr bwMode="auto">
            <a:xfrm rot="5400000">
              <a:off x="4031455" y="2145506"/>
              <a:ext cx="609600" cy="1588"/>
            </a:xfrm>
            <a:prstGeom prst="bentConnector3">
              <a:avLst>
                <a:gd name="adj1" fmla="val 50000"/>
              </a:avLst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002" name="Straight Connector 64"/>
            <p:cNvCxnSpPr>
              <a:cxnSpLocks noChangeShapeType="1"/>
            </p:cNvCxnSpPr>
            <p:nvPr/>
          </p:nvCxnSpPr>
          <p:spPr bwMode="auto">
            <a:xfrm rot="10800000">
              <a:off x="914400" y="2438399"/>
              <a:ext cx="34290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003" name="Elbow Connector 65"/>
            <p:cNvCxnSpPr>
              <a:cxnSpLocks noChangeShapeType="1"/>
            </p:cNvCxnSpPr>
            <p:nvPr/>
          </p:nvCxnSpPr>
          <p:spPr bwMode="auto">
            <a:xfrm rot="5400000">
              <a:off x="302156" y="3035301"/>
              <a:ext cx="1244598" cy="1588"/>
            </a:xfrm>
            <a:prstGeom prst="bentConnector3">
              <a:avLst>
                <a:gd name="adj1" fmla="val 50000"/>
              </a:avLst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01" name="Straight Connector 100"/>
          <p:cNvCxnSpPr>
            <a:cxnSpLocks noChangeShapeType="1"/>
          </p:cNvCxnSpPr>
          <p:nvPr/>
        </p:nvCxnSpPr>
        <p:spPr bwMode="auto">
          <a:xfrm rot="10800000">
            <a:off x="936625" y="3768725"/>
            <a:ext cx="511175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 type="stealth" w="med" len="lg"/>
            <a:tailEnd/>
          </a:ln>
        </p:spPr>
      </p:cxn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347663" y="5105400"/>
            <a:ext cx="1905000" cy="228600"/>
            <a:chOff x="152400" y="6037263"/>
            <a:chExt cx="2590800" cy="261937"/>
          </a:xfrm>
        </p:grpSpPr>
        <p:sp>
          <p:nvSpPr>
            <p:cNvPr id="39996" name="Freeform 12"/>
            <p:cNvSpPr>
              <a:spLocks/>
            </p:cNvSpPr>
            <p:nvPr/>
          </p:nvSpPr>
          <p:spPr bwMode="auto">
            <a:xfrm>
              <a:off x="2347912" y="6037263"/>
              <a:ext cx="395288" cy="261937"/>
            </a:xfrm>
            <a:custGeom>
              <a:avLst/>
              <a:gdLst>
                <a:gd name="T0" fmla="*/ 2147483647 w 249"/>
                <a:gd name="T1" fmla="*/ 2147483647 h 165"/>
                <a:gd name="T2" fmla="*/ 2147483647 w 249"/>
                <a:gd name="T3" fmla="*/ 2147483647 h 165"/>
                <a:gd name="T4" fmla="*/ 2147483647 w 249"/>
                <a:gd name="T5" fmla="*/ 2147483647 h 165"/>
                <a:gd name="T6" fmla="*/ 2147483647 w 249"/>
                <a:gd name="T7" fmla="*/ 2147483647 h 165"/>
                <a:gd name="T8" fmla="*/ 2147483647 w 249"/>
                <a:gd name="T9" fmla="*/ 2147483647 h 165"/>
                <a:gd name="T10" fmla="*/ 2147483647 w 249"/>
                <a:gd name="T11" fmla="*/ 2147483647 h 165"/>
                <a:gd name="T12" fmla="*/ 2147483647 w 249"/>
                <a:gd name="T13" fmla="*/ 2147483647 h 165"/>
                <a:gd name="T14" fmla="*/ 2147483647 w 249"/>
                <a:gd name="T15" fmla="*/ 2147483647 h 165"/>
                <a:gd name="T16" fmla="*/ 2147483647 w 249"/>
                <a:gd name="T17" fmla="*/ 2147483647 h 165"/>
                <a:gd name="T18" fmla="*/ 2147483647 w 249"/>
                <a:gd name="T19" fmla="*/ 2147483647 h 165"/>
                <a:gd name="T20" fmla="*/ 2147483647 w 249"/>
                <a:gd name="T21" fmla="*/ 2147483647 h 165"/>
                <a:gd name="T22" fmla="*/ 2147483647 w 249"/>
                <a:gd name="T23" fmla="*/ 2147483647 h 165"/>
                <a:gd name="T24" fmla="*/ 2147483647 w 249"/>
                <a:gd name="T25" fmla="*/ 2147483647 h 165"/>
                <a:gd name="T26" fmla="*/ 2147483647 w 249"/>
                <a:gd name="T27" fmla="*/ 2147483647 h 165"/>
                <a:gd name="T28" fmla="*/ 2147483647 w 249"/>
                <a:gd name="T29" fmla="*/ 2147483647 h 165"/>
                <a:gd name="T30" fmla="*/ 2147483647 w 249"/>
                <a:gd name="T31" fmla="*/ 2147483647 h 165"/>
                <a:gd name="T32" fmla="*/ 2147483647 w 249"/>
                <a:gd name="T33" fmla="*/ 2147483647 h 165"/>
                <a:gd name="T34" fmla="*/ 2147483647 w 249"/>
                <a:gd name="T35" fmla="*/ 2147483647 h 165"/>
                <a:gd name="T36" fmla="*/ 2147483647 w 249"/>
                <a:gd name="T37" fmla="*/ 2147483647 h 165"/>
                <a:gd name="T38" fmla="*/ 2147483647 w 249"/>
                <a:gd name="T39" fmla="*/ 2147483647 h 165"/>
                <a:gd name="T40" fmla="*/ 2147483647 w 249"/>
                <a:gd name="T41" fmla="*/ 0 h 165"/>
                <a:gd name="T42" fmla="*/ 2147483647 w 249"/>
                <a:gd name="T43" fmla="*/ 2147483647 h 165"/>
                <a:gd name="T44" fmla="*/ 2147483647 w 249"/>
                <a:gd name="T45" fmla="*/ 2147483647 h 165"/>
                <a:gd name="T46" fmla="*/ 2147483647 w 249"/>
                <a:gd name="T47" fmla="*/ 2147483647 h 165"/>
                <a:gd name="T48" fmla="*/ 2147483647 w 249"/>
                <a:gd name="T49" fmla="*/ 2147483647 h 165"/>
                <a:gd name="T50" fmla="*/ 2147483647 w 249"/>
                <a:gd name="T51" fmla="*/ 2147483647 h 165"/>
                <a:gd name="T52" fmla="*/ 2147483647 w 249"/>
                <a:gd name="T53" fmla="*/ 2147483647 h 165"/>
                <a:gd name="T54" fmla="*/ 2147483647 w 249"/>
                <a:gd name="T55" fmla="*/ 2147483647 h 165"/>
                <a:gd name="T56" fmla="*/ 2147483647 w 249"/>
                <a:gd name="T57" fmla="*/ 2147483647 h 165"/>
                <a:gd name="T58" fmla="*/ 2147483647 w 249"/>
                <a:gd name="T59" fmla="*/ 2147483647 h 165"/>
                <a:gd name="T60" fmla="*/ 0 w 249"/>
                <a:gd name="T61" fmla="*/ 2147483647 h 165"/>
                <a:gd name="T62" fmla="*/ 2147483647 w 249"/>
                <a:gd name="T63" fmla="*/ 2147483647 h 165"/>
                <a:gd name="T64" fmla="*/ 2147483647 w 249"/>
                <a:gd name="T65" fmla="*/ 2147483647 h 165"/>
                <a:gd name="T66" fmla="*/ 2147483647 w 249"/>
                <a:gd name="T67" fmla="*/ 2147483647 h 165"/>
                <a:gd name="T68" fmla="*/ 2147483647 w 249"/>
                <a:gd name="T69" fmla="*/ 2147483647 h 165"/>
                <a:gd name="T70" fmla="*/ 2147483647 w 249"/>
                <a:gd name="T71" fmla="*/ 2147483647 h 165"/>
                <a:gd name="T72" fmla="*/ 2147483647 w 249"/>
                <a:gd name="T73" fmla="*/ 2147483647 h 165"/>
                <a:gd name="T74" fmla="*/ 2147483647 w 249"/>
                <a:gd name="T75" fmla="*/ 2147483647 h 165"/>
                <a:gd name="T76" fmla="*/ 2147483647 w 249"/>
                <a:gd name="T77" fmla="*/ 2147483647 h 165"/>
                <a:gd name="T78" fmla="*/ 2147483647 w 249"/>
                <a:gd name="T79" fmla="*/ 2147483647 h 165"/>
                <a:gd name="T80" fmla="*/ 2147483647 w 249"/>
                <a:gd name="T81" fmla="*/ 2147483647 h 165"/>
                <a:gd name="T82" fmla="*/ 2147483647 w 249"/>
                <a:gd name="T83" fmla="*/ 2147483647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7" name="Freeform 13"/>
            <p:cNvSpPr>
              <a:spLocks noEditPoints="1"/>
            </p:cNvSpPr>
            <p:nvPr/>
          </p:nvSpPr>
          <p:spPr bwMode="auto">
            <a:xfrm>
              <a:off x="2487612" y="6161088"/>
              <a:ext cx="117475" cy="39687"/>
            </a:xfrm>
            <a:custGeom>
              <a:avLst/>
              <a:gdLst>
                <a:gd name="T0" fmla="*/ 0 w 74"/>
                <a:gd name="T1" fmla="*/ 0 h 25"/>
                <a:gd name="T2" fmla="*/ 2147483647 w 74"/>
                <a:gd name="T3" fmla="*/ 0 h 25"/>
                <a:gd name="T4" fmla="*/ 2147483647 w 74"/>
                <a:gd name="T5" fmla="*/ 2147483647 h 25"/>
                <a:gd name="T6" fmla="*/ 2147483647 w 74"/>
                <a:gd name="T7" fmla="*/ 2147483647 h 25"/>
                <a:gd name="T8" fmla="*/ 2147483647 w 74"/>
                <a:gd name="T9" fmla="*/ 0 h 25"/>
                <a:gd name="T10" fmla="*/ 2147483647 w 74"/>
                <a:gd name="T11" fmla="*/ 0 h 25"/>
                <a:gd name="T12" fmla="*/ 0 w 74"/>
                <a:gd name="T13" fmla="*/ 0 h 25"/>
                <a:gd name="T14" fmla="*/ 2147483647 w 74"/>
                <a:gd name="T15" fmla="*/ 2147483647 h 25"/>
                <a:gd name="T16" fmla="*/ 2147483647 w 74"/>
                <a:gd name="T17" fmla="*/ 2147483647 h 25"/>
                <a:gd name="T18" fmla="*/ 2147483647 w 74"/>
                <a:gd name="T19" fmla="*/ 2147483647 h 25"/>
                <a:gd name="T20" fmla="*/ 2147483647 w 74"/>
                <a:gd name="T21" fmla="*/ 2147483647 h 25"/>
                <a:gd name="T22" fmla="*/ 2147483647 w 74"/>
                <a:gd name="T23" fmla="*/ 2147483647 h 25"/>
                <a:gd name="T24" fmla="*/ 2147483647 w 74"/>
                <a:gd name="T25" fmla="*/ 2147483647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9998" name="Straight Connector 77"/>
            <p:cNvCxnSpPr>
              <a:cxnSpLocks noChangeShapeType="1"/>
            </p:cNvCxnSpPr>
            <p:nvPr/>
          </p:nvCxnSpPr>
          <p:spPr bwMode="auto">
            <a:xfrm rot="10800000">
              <a:off x="152400" y="6172200"/>
              <a:ext cx="22098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 type="stealth" w="med" len="lg"/>
              <a:tailEnd/>
            </a:ln>
          </p:spPr>
        </p:cxnSp>
      </p:grpSp>
      <p:grpSp>
        <p:nvGrpSpPr>
          <p:cNvPr id="14" name="Group 117"/>
          <p:cNvGrpSpPr>
            <a:grpSpLocks/>
          </p:cNvGrpSpPr>
          <p:nvPr/>
        </p:nvGrpSpPr>
        <p:grpSpPr bwMode="auto">
          <a:xfrm>
            <a:off x="365125" y="1905000"/>
            <a:ext cx="3292475" cy="3311525"/>
            <a:chOff x="364862" y="1905000"/>
            <a:chExt cx="3292738" cy="3311525"/>
          </a:xfrm>
        </p:grpSpPr>
        <p:sp>
          <p:nvSpPr>
            <p:cNvPr id="39990" name="Text Box 15"/>
            <p:cNvSpPr txBox="1">
              <a:spLocks noChangeArrowheads="1"/>
            </p:cNvSpPr>
            <p:nvPr/>
          </p:nvSpPr>
          <p:spPr bwMode="auto">
            <a:xfrm>
              <a:off x="3244958" y="1905000"/>
              <a:ext cx="412642" cy="338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20</a:t>
              </a:r>
            </a:p>
          </p:txBody>
        </p:sp>
        <p:sp>
          <p:nvSpPr>
            <p:cNvPr id="39991" name="Line 17"/>
            <p:cNvSpPr>
              <a:spLocks noChangeShapeType="1"/>
            </p:cNvSpPr>
            <p:nvPr/>
          </p:nvSpPr>
          <p:spPr bwMode="auto">
            <a:xfrm>
              <a:off x="3048160" y="2057437"/>
              <a:ext cx="230128" cy="8733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Text Box 19"/>
            <p:cNvSpPr txBox="1">
              <a:spLocks noChangeArrowheads="1"/>
            </p:cNvSpPr>
            <p:nvPr/>
          </p:nvSpPr>
          <p:spPr bwMode="auto">
            <a:xfrm>
              <a:off x="1943278" y="1947565"/>
              <a:ext cx="462947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dirty="0"/>
                <a:t>Tag</a:t>
              </a:r>
            </a:p>
          </p:txBody>
        </p:sp>
        <p:cxnSp>
          <p:nvCxnSpPr>
            <p:cNvPr id="39993" name="Elbow Connector 71"/>
            <p:cNvCxnSpPr>
              <a:cxnSpLocks noChangeShapeType="1"/>
            </p:cNvCxnSpPr>
            <p:nvPr/>
          </p:nvCxnSpPr>
          <p:spPr bwMode="auto">
            <a:xfrm rot="5400000">
              <a:off x="3013946" y="2155092"/>
              <a:ext cx="355685" cy="1588"/>
            </a:xfrm>
            <a:prstGeom prst="bentConnector3">
              <a:avLst>
                <a:gd name="adj1" fmla="val 50000"/>
              </a:avLst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94" name="Straight Connector 72"/>
            <p:cNvCxnSpPr>
              <a:cxnSpLocks noChangeShapeType="1"/>
            </p:cNvCxnSpPr>
            <p:nvPr/>
          </p:nvCxnSpPr>
          <p:spPr bwMode="auto">
            <a:xfrm rot="10800000">
              <a:off x="364862" y="2314407"/>
              <a:ext cx="2835539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95" name="Elbow Connector 73"/>
            <p:cNvCxnSpPr>
              <a:cxnSpLocks noChangeShapeType="1"/>
            </p:cNvCxnSpPr>
            <p:nvPr/>
          </p:nvCxnSpPr>
          <p:spPr bwMode="auto">
            <a:xfrm rot="5400000">
              <a:off x="-1066353" y="3767584"/>
              <a:ext cx="2896294" cy="1588"/>
            </a:xfrm>
            <a:prstGeom prst="bentConnector3">
              <a:avLst>
                <a:gd name="adj1" fmla="val 50000"/>
              </a:avLst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5" name="Group 124"/>
          <p:cNvGrpSpPr>
            <a:grpSpLocks/>
          </p:cNvGrpSpPr>
          <p:nvPr/>
        </p:nvGrpSpPr>
        <p:grpSpPr bwMode="auto">
          <a:xfrm>
            <a:off x="1219200" y="3792538"/>
            <a:ext cx="879475" cy="2333625"/>
            <a:chOff x="1219200" y="3793066"/>
            <a:chExt cx="879475" cy="2333097"/>
          </a:xfrm>
        </p:grpSpPr>
        <p:sp>
          <p:nvSpPr>
            <p:cNvPr id="39985" name="Freeform 6"/>
            <p:cNvSpPr>
              <a:spLocks/>
            </p:cNvSpPr>
            <p:nvPr/>
          </p:nvSpPr>
          <p:spPr bwMode="auto">
            <a:xfrm>
              <a:off x="1570037" y="5562600"/>
              <a:ext cx="352425" cy="273050"/>
            </a:xfrm>
            <a:custGeom>
              <a:avLst/>
              <a:gdLst>
                <a:gd name="T0" fmla="*/ 0 w 222"/>
                <a:gd name="T1" fmla="*/ 2147483647 h 172"/>
                <a:gd name="T2" fmla="*/ 2147483647 w 222"/>
                <a:gd name="T3" fmla="*/ 2147483647 h 172"/>
                <a:gd name="T4" fmla="*/ 2147483647 w 222"/>
                <a:gd name="T5" fmla="*/ 2147483647 h 172"/>
                <a:gd name="T6" fmla="*/ 2147483647 w 222"/>
                <a:gd name="T7" fmla="*/ 2147483647 h 172"/>
                <a:gd name="T8" fmla="*/ 2147483647 w 222"/>
                <a:gd name="T9" fmla="*/ 2147483647 h 172"/>
                <a:gd name="T10" fmla="*/ 2147483647 w 222"/>
                <a:gd name="T11" fmla="*/ 2147483647 h 172"/>
                <a:gd name="T12" fmla="*/ 2147483647 w 222"/>
                <a:gd name="T13" fmla="*/ 2147483647 h 172"/>
                <a:gd name="T14" fmla="*/ 2147483647 w 222"/>
                <a:gd name="T15" fmla="*/ 2147483647 h 172"/>
                <a:gd name="T16" fmla="*/ 2147483647 w 222"/>
                <a:gd name="T17" fmla="*/ 2147483647 h 172"/>
                <a:gd name="T18" fmla="*/ 2147483647 w 222"/>
                <a:gd name="T19" fmla="*/ 2147483647 h 172"/>
                <a:gd name="T20" fmla="*/ 2147483647 w 222"/>
                <a:gd name="T21" fmla="*/ 2147483647 h 172"/>
                <a:gd name="T22" fmla="*/ 2147483647 w 222"/>
                <a:gd name="T23" fmla="*/ 2147483647 h 172"/>
                <a:gd name="T24" fmla="*/ 2147483647 w 222"/>
                <a:gd name="T25" fmla="*/ 2147483647 h 172"/>
                <a:gd name="T26" fmla="*/ 2147483647 w 222"/>
                <a:gd name="T27" fmla="*/ 2147483647 h 172"/>
                <a:gd name="T28" fmla="*/ 2147483647 w 222"/>
                <a:gd name="T29" fmla="*/ 2147483647 h 172"/>
                <a:gd name="T30" fmla="*/ 2147483647 w 222"/>
                <a:gd name="T31" fmla="*/ 2147483647 h 172"/>
                <a:gd name="T32" fmla="*/ 2147483647 w 222"/>
                <a:gd name="T33" fmla="*/ 2147483647 h 172"/>
                <a:gd name="T34" fmla="*/ 2147483647 w 222"/>
                <a:gd name="T35" fmla="*/ 2147483647 h 172"/>
                <a:gd name="T36" fmla="*/ 2147483647 w 222"/>
                <a:gd name="T37" fmla="*/ 2147483647 h 172"/>
                <a:gd name="T38" fmla="*/ 2147483647 w 222"/>
                <a:gd name="T39" fmla="*/ 2147483647 h 172"/>
                <a:gd name="T40" fmla="*/ 2147483647 w 222"/>
                <a:gd name="T41" fmla="*/ 2147483647 h 172"/>
                <a:gd name="T42" fmla="*/ 2147483647 w 222"/>
                <a:gd name="T43" fmla="*/ 0 h 172"/>
                <a:gd name="T44" fmla="*/ 2147483647 w 222"/>
                <a:gd name="T45" fmla="*/ 0 h 172"/>
                <a:gd name="T46" fmla="*/ 2147483647 w 222"/>
                <a:gd name="T47" fmla="*/ 2147483647 h 172"/>
                <a:gd name="T48" fmla="*/ 2147483647 w 222"/>
                <a:gd name="T49" fmla="*/ 2147483647 h 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2"/>
                <a:gd name="T76" fmla="*/ 0 h 172"/>
                <a:gd name="T77" fmla="*/ 222 w 222"/>
                <a:gd name="T78" fmla="*/ 172 h 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7"/>
            <p:cNvSpPr>
              <a:spLocks noChangeShapeType="1"/>
            </p:cNvSpPr>
            <p:nvPr/>
          </p:nvSpPr>
          <p:spPr bwMode="auto">
            <a:xfrm>
              <a:off x="1617663" y="3793066"/>
              <a:ext cx="10772" cy="1769534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Freeform 8"/>
            <p:cNvSpPr>
              <a:spLocks/>
            </p:cNvSpPr>
            <p:nvPr/>
          </p:nvSpPr>
          <p:spPr bwMode="auto">
            <a:xfrm>
              <a:off x="1698625" y="5334000"/>
              <a:ext cx="400050" cy="215900"/>
            </a:xfrm>
            <a:custGeom>
              <a:avLst/>
              <a:gdLst>
                <a:gd name="T0" fmla="*/ 2147483647 w 252"/>
                <a:gd name="T1" fmla="*/ 0 h 136"/>
                <a:gd name="T2" fmla="*/ 2147483647 w 252"/>
                <a:gd name="T3" fmla="*/ 2147483647 h 136"/>
                <a:gd name="T4" fmla="*/ 0 w 252"/>
                <a:gd name="T5" fmla="*/ 2147483647 h 136"/>
                <a:gd name="T6" fmla="*/ 0 w 252"/>
                <a:gd name="T7" fmla="*/ 2147483647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Text Box 10"/>
            <p:cNvSpPr txBox="1">
              <a:spLocks noChangeArrowheads="1"/>
            </p:cNvSpPr>
            <p:nvPr/>
          </p:nvSpPr>
          <p:spPr bwMode="auto">
            <a:xfrm>
              <a:off x="1219200" y="5788025"/>
              <a:ext cx="438150" cy="338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Hit</a:t>
              </a:r>
            </a:p>
          </p:txBody>
        </p:sp>
        <p:cxnSp>
          <p:nvCxnSpPr>
            <p:cNvPr id="39989" name="Elbow Connector 85"/>
            <p:cNvCxnSpPr>
              <a:cxnSpLocks noChangeShapeType="1"/>
            </p:cNvCxnSpPr>
            <p:nvPr/>
          </p:nvCxnSpPr>
          <p:spPr bwMode="auto">
            <a:xfrm rot="5400000">
              <a:off x="1592263" y="5969000"/>
              <a:ext cx="254000" cy="1588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</p:grpSp>
      <p:grpSp>
        <p:nvGrpSpPr>
          <p:cNvPr id="97" name="Group 96"/>
          <p:cNvGrpSpPr/>
          <p:nvPr/>
        </p:nvGrpSpPr>
        <p:grpSpPr>
          <a:xfrm>
            <a:off x="2667000" y="1247001"/>
            <a:ext cx="1981200" cy="276999"/>
            <a:chOff x="2667000" y="1277145"/>
            <a:chExt cx="1981200" cy="276999"/>
          </a:xfrm>
        </p:grpSpPr>
        <p:cxnSp>
          <p:nvCxnSpPr>
            <p:cNvPr id="94" name="Straight Connector 93"/>
            <p:cNvCxnSpPr/>
            <p:nvPr/>
          </p:nvCxnSpPr>
          <p:spPr bwMode="auto">
            <a:xfrm>
              <a:off x="2667000" y="1524000"/>
              <a:ext cx="1981200" cy="0"/>
            </a:xfrm>
            <a:prstGeom prst="line">
              <a:avLst/>
            </a:prstGeom>
            <a:noFill/>
            <a:ln w="9525" cap="flat" cmpd="sng" algn="ctr">
              <a:solidFill>
                <a:srgbClr val="FF66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95" name="Text Box 59"/>
            <p:cNvSpPr txBox="1">
              <a:spLocks noChangeArrowheads="1"/>
            </p:cNvSpPr>
            <p:nvPr/>
          </p:nvSpPr>
          <p:spPr bwMode="auto">
            <a:xfrm>
              <a:off x="3124200" y="1277145"/>
              <a:ext cx="126419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 dirty="0" smtClean="0"/>
                <a:t>block address</a:t>
              </a:r>
              <a:endParaRPr lang="en-US" sz="1200" dirty="0"/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28" grpId="0" animBg="1"/>
      <p:bldP spid="39954" grpId="0"/>
      <p:bldP spid="9" grpId="0" animBg="1"/>
      <p:bldP spid="368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Miss Rate vs Block Size vs Cache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4730750"/>
            <a:ext cx="8621486" cy="14414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Miss rate goes up if the block size becomes a significant fraction of the cache size because the number of blocks that can be held in the same size cache is smaller</a:t>
            </a:r>
          </a:p>
          <a:p>
            <a:pPr lvl="1"/>
            <a:r>
              <a:rPr lang="en-US" dirty="0" smtClean="0"/>
              <a:t>Stated alternatively, spatial locality among the words in a word decreases with a very large block; Consequently, the benefits in the miss rate become smaller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C300C6-AD9B-4998-BAEE-66308363198E}" type="slidenum">
              <a:rPr lang="en-US" smtClean="0"/>
              <a:pPr/>
              <a:t>35</a:t>
            </a:fld>
            <a:endParaRPr lang="en-US" smtClean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42200"/>
              </p:ext>
            </p:extLst>
          </p:nvPr>
        </p:nvGraphicFramePr>
        <p:xfrm>
          <a:off x="1009650" y="952500"/>
          <a:ext cx="7518400" cy="413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1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 animBg="0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Hardware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many total bits are required for a direct mapped data cache with 16KB of data and 4-word blocks assuming a 32-bit address?</a:t>
            </a:r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80D6E6-1F3C-47D1-9518-0C1C8C867489}" type="slidenum">
              <a:rPr lang="en-US" smtClean="0"/>
              <a:pPr/>
              <a:t>36</a:t>
            </a:fld>
            <a:endParaRPr lang="en-US" smtClean="0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808288" y="3200400"/>
            <a:ext cx="3821112" cy="2057400"/>
            <a:chOff x="2808759" y="3200400"/>
            <a:chExt cx="3820641" cy="2057400"/>
          </a:xfrm>
        </p:grpSpPr>
        <p:sp>
          <p:nvSpPr>
            <p:cNvPr id="42027" name="Freeform 26"/>
            <p:cNvSpPr>
              <a:spLocks/>
            </p:cNvSpPr>
            <p:nvPr/>
          </p:nvSpPr>
          <p:spPr bwMode="auto">
            <a:xfrm>
              <a:off x="5999928" y="3532239"/>
              <a:ext cx="629472" cy="1720478"/>
            </a:xfrm>
            <a:custGeom>
              <a:avLst/>
              <a:gdLst>
                <a:gd name="T0" fmla="*/ 2147483647 w 1608"/>
                <a:gd name="T1" fmla="*/ 2147483647 h 1103"/>
                <a:gd name="T2" fmla="*/ 2147483647 w 1608"/>
                <a:gd name="T3" fmla="*/ 0 h 1103"/>
                <a:gd name="T4" fmla="*/ 0 w 1608"/>
                <a:gd name="T5" fmla="*/ 0 h 1103"/>
                <a:gd name="T6" fmla="*/ 0 w 1608"/>
                <a:gd name="T7" fmla="*/ 2147483647 h 1103"/>
                <a:gd name="T8" fmla="*/ 2147483647 w 1608"/>
                <a:gd name="T9" fmla="*/ 2147483647 h 1103"/>
                <a:gd name="T10" fmla="*/ 2147483647 w 1608"/>
                <a:gd name="T11" fmla="*/ 2147483647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solidFill>
              <a:srgbClr val="92D050">
                <a:alpha val="50000"/>
              </a:srgbClr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Freeform 26"/>
            <p:cNvSpPr>
              <a:spLocks/>
            </p:cNvSpPr>
            <p:nvPr/>
          </p:nvSpPr>
          <p:spPr bwMode="auto">
            <a:xfrm>
              <a:off x="5371384" y="3531835"/>
              <a:ext cx="629936" cy="1720478"/>
            </a:xfrm>
            <a:custGeom>
              <a:avLst/>
              <a:gdLst>
                <a:gd name="T0" fmla="*/ 2147483647 w 1608"/>
                <a:gd name="T1" fmla="*/ 2147483647 h 1103"/>
                <a:gd name="T2" fmla="*/ 2147483647 w 1608"/>
                <a:gd name="T3" fmla="*/ 0 h 1103"/>
                <a:gd name="T4" fmla="*/ 0 w 1608"/>
                <a:gd name="T5" fmla="*/ 0 h 1103"/>
                <a:gd name="T6" fmla="*/ 0 w 1608"/>
                <a:gd name="T7" fmla="*/ 2147483647 h 1103"/>
                <a:gd name="T8" fmla="*/ 2147483647 w 1608"/>
                <a:gd name="T9" fmla="*/ 2147483647 h 1103"/>
                <a:gd name="T10" fmla="*/ 2147483647 w 1608"/>
                <a:gd name="T11" fmla="*/ 2147483647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solidFill>
              <a:srgbClr val="92D050">
                <a:alpha val="50000"/>
              </a:srgbClr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Freeform 26"/>
            <p:cNvSpPr>
              <a:spLocks/>
            </p:cNvSpPr>
            <p:nvPr/>
          </p:nvSpPr>
          <p:spPr bwMode="auto">
            <a:xfrm>
              <a:off x="4742376" y="3532239"/>
              <a:ext cx="629008" cy="1720478"/>
            </a:xfrm>
            <a:custGeom>
              <a:avLst/>
              <a:gdLst>
                <a:gd name="T0" fmla="*/ 2147483647 w 1608"/>
                <a:gd name="T1" fmla="*/ 2147483647 h 1103"/>
                <a:gd name="T2" fmla="*/ 2147483647 w 1608"/>
                <a:gd name="T3" fmla="*/ 0 h 1103"/>
                <a:gd name="T4" fmla="*/ 0 w 1608"/>
                <a:gd name="T5" fmla="*/ 0 h 1103"/>
                <a:gd name="T6" fmla="*/ 0 w 1608"/>
                <a:gd name="T7" fmla="*/ 2147483647 h 1103"/>
                <a:gd name="T8" fmla="*/ 2147483647 w 1608"/>
                <a:gd name="T9" fmla="*/ 2147483647 h 1103"/>
                <a:gd name="T10" fmla="*/ 2147483647 w 1608"/>
                <a:gd name="T11" fmla="*/ 2147483647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solidFill>
              <a:srgbClr val="92D050">
                <a:alpha val="50000"/>
              </a:srgbClr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4115110" y="3529584"/>
              <a:ext cx="629008" cy="1720478"/>
            </a:xfrm>
            <a:custGeom>
              <a:avLst/>
              <a:gdLst>
                <a:gd name="T0" fmla="*/ 2147483647 w 1608"/>
                <a:gd name="T1" fmla="*/ 2147483647 h 1103"/>
                <a:gd name="T2" fmla="*/ 2147483647 w 1608"/>
                <a:gd name="T3" fmla="*/ 0 h 1103"/>
                <a:gd name="T4" fmla="*/ 0 w 1608"/>
                <a:gd name="T5" fmla="*/ 0 h 1103"/>
                <a:gd name="T6" fmla="*/ 0 w 1608"/>
                <a:gd name="T7" fmla="*/ 2147483647 h 1103"/>
                <a:gd name="T8" fmla="*/ 2147483647 w 1608"/>
                <a:gd name="T9" fmla="*/ 2147483647 h 1103"/>
                <a:gd name="T10" fmla="*/ 2147483647 w 1608"/>
                <a:gd name="T11" fmla="*/ 2147483647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solidFill>
              <a:srgbClr val="92D050">
                <a:alpha val="50000"/>
              </a:srgbClr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Freeform 26"/>
            <p:cNvSpPr>
              <a:spLocks/>
            </p:cNvSpPr>
            <p:nvPr/>
          </p:nvSpPr>
          <p:spPr bwMode="auto">
            <a:xfrm>
              <a:off x="2925242" y="3532642"/>
              <a:ext cx="1189869" cy="1720478"/>
            </a:xfrm>
            <a:custGeom>
              <a:avLst/>
              <a:gdLst>
                <a:gd name="T0" fmla="*/ 2147483647 w 1608"/>
                <a:gd name="T1" fmla="*/ 2147483647 h 1103"/>
                <a:gd name="T2" fmla="*/ 2147483647 w 1608"/>
                <a:gd name="T3" fmla="*/ 0 h 1103"/>
                <a:gd name="T4" fmla="*/ 0 w 1608"/>
                <a:gd name="T5" fmla="*/ 0 h 1103"/>
                <a:gd name="T6" fmla="*/ 0 w 1608"/>
                <a:gd name="T7" fmla="*/ 2147483647 h 1103"/>
                <a:gd name="T8" fmla="*/ 2147483647 w 1608"/>
                <a:gd name="T9" fmla="*/ 2147483647 h 1103"/>
                <a:gd name="T10" fmla="*/ 2147483647 w 1608"/>
                <a:gd name="T11" fmla="*/ 2147483647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 flipH="1">
              <a:off x="2925241" y="3704507"/>
              <a:ext cx="3704159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 flipH="1">
              <a:off x="2925241" y="3875802"/>
              <a:ext cx="3704159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 flipH="1">
              <a:off x="2925241" y="4047381"/>
              <a:ext cx="3704159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 flipH="1">
              <a:off x="2925241" y="4388982"/>
              <a:ext cx="3704159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 flipH="1">
              <a:off x="2925241" y="4560562"/>
              <a:ext cx="3704159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Line 34"/>
            <p:cNvSpPr>
              <a:spLocks noChangeShapeType="1"/>
            </p:cNvSpPr>
            <p:nvPr/>
          </p:nvSpPr>
          <p:spPr bwMode="auto">
            <a:xfrm flipH="1">
              <a:off x="2925241" y="4732142"/>
              <a:ext cx="3704159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Line 35"/>
            <p:cNvSpPr>
              <a:spLocks noChangeShapeType="1"/>
            </p:cNvSpPr>
            <p:nvPr/>
          </p:nvSpPr>
          <p:spPr bwMode="auto">
            <a:xfrm flipH="1">
              <a:off x="2925241" y="4903722"/>
              <a:ext cx="3704159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Line 36"/>
            <p:cNvSpPr>
              <a:spLocks noChangeShapeType="1"/>
            </p:cNvSpPr>
            <p:nvPr/>
          </p:nvSpPr>
          <p:spPr bwMode="auto">
            <a:xfrm flipH="1">
              <a:off x="2925241" y="5075302"/>
              <a:ext cx="3704159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Line 38"/>
            <p:cNvSpPr>
              <a:spLocks noChangeShapeType="1"/>
            </p:cNvSpPr>
            <p:nvPr/>
          </p:nvSpPr>
          <p:spPr bwMode="auto">
            <a:xfrm>
              <a:off x="3204800" y="3540038"/>
              <a:ext cx="1674" cy="171776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Text Box 39"/>
            <p:cNvSpPr txBox="1">
              <a:spLocks noChangeArrowheads="1"/>
            </p:cNvSpPr>
            <p:nvPr/>
          </p:nvSpPr>
          <p:spPr bwMode="auto">
            <a:xfrm>
              <a:off x="5060760" y="3200400"/>
              <a:ext cx="593359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400" b="1" dirty="0">
                  <a:solidFill>
                    <a:srgbClr val="C00000"/>
                  </a:solidFill>
                </a:rPr>
                <a:t>Data</a:t>
              </a:r>
            </a:p>
          </p:txBody>
        </p:sp>
        <p:sp>
          <p:nvSpPr>
            <p:cNvPr id="42023" name="Text Box 41"/>
            <p:cNvSpPr txBox="1">
              <a:spLocks noChangeArrowheads="1"/>
            </p:cNvSpPr>
            <p:nvPr/>
          </p:nvSpPr>
          <p:spPr bwMode="auto">
            <a:xfrm>
              <a:off x="3344580" y="3222238"/>
              <a:ext cx="48924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400" b="1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42024" name="Text Box 42"/>
            <p:cNvSpPr txBox="1">
              <a:spLocks noChangeArrowheads="1"/>
            </p:cNvSpPr>
            <p:nvPr/>
          </p:nvSpPr>
          <p:spPr bwMode="auto">
            <a:xfrm>
              <a:off x="2993577" y="3225357"/>
              <a:ext cx="31447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400" b="1">
                  <a:solidFill>
                    <a:srgbClr val="C00000"/>
                  </a:solidFill>
                </a:rPr>
                <a:t>V</a:t>
              </a:r>
            </a:p>
          </p:txBody>
        </p:sp>
        <p:sp>
          <p:nvSpPr>
            <p:cNvPr id="42028" name="Line 31"/>
            <p:cNvSpPr>
              <a:spLocks noChangeShapeType="1"/>
            </p:cNvSpPr>
            <p:nvPr/>
          </p:nvSpPr>
          <p:spPr bwMode="auto">
            <a:xfrm flipH="1">
              <a:off x="2925241" y="4225414"/>
              <a:ext cx="3704159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Line 38"/>
            <p:cNvSpPr>
              <a:spLocks noChangeShapeType="1"/>
            </p:cNvSpPr>
            <p:nvPr/>
          </p:nvSpPr>
          <p:spPr bwMode="auto">
            <a:xfrm>
              <a:off x="3063347" y="3532239"/>
              <a:ext cx="1674" cy="171776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1" name="Text Box 42"/>
            <p:cNvSpPr txBox="1">
              <a:spLocks noChangeArrowheads="1"/>
            </p:cNvSpPr>
            <p:nvPr/>
          </p:nvSpPr>
          <p:spPr bwMode="auto">
            <a:xfrm>
              <a:off x="2808759" y="3227302"/>
              <a:ext cx="324088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400" b="1" dirty="0">
                  <a:solidFill>
                    <a:srgbClr val="C00000"/>
                  </a:solidFill>
                </a:rPr>
                <a:t>D</a:t>
              </a:r>
            </a:p>
          </p:txBody>
        </p:sp>
      </p:grp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2414519" y="3484563"/>
            <a:ext cx="466794" cy="1823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ts val="1500"/>
              </a:lnSpc>
              <a:buFont typeface="Wingdings" pitchFamily="2" charset="2"/>
              <a:buNone/>
              <a:defRPr/>
            </a:pPr>
            <a:r>
              <a:rPr lang="en-US" sz="1000" dirty="0"/>
              <a:t>0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  <a:defRPr/>
            </a:pPr>
            <a:r>
              <a:rPr lang="en-US" sz="1000" dirty="0"/>
              <a:t>1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  <a:defRPr/>
            </a:pPr>
            <a:r>
              <a:rPr lang="en-US" sz="1000" dirty="0"/>
              <a:t>2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  <a:defRPr/>
            </a:pPr>
            <a:r>
              <a:rPr lang="en-US" sz="1000" dirty="0"/>
              <a:t>.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  <a:defRPr/>
            </a:pPr>
            <a:r>
              <a:rPr lang="en-US" sz="1000" dirty="0"/>
              <a:t>.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  <a:defRPr/>
            </a:pPr>
            <a:r>
              <a:rPr lang="en-US" sz="1000" dirty="0"/>
              <a:t>.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  <a:defRPr/>
            </a:pPr>
            <a:r>
              <a:rPr lang="en-US" sz="1000" dirty="0"/>
              <a:t>1021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  <a:defRPr/>
            </a:pPr>
            <a:r>
              <a:rPr lang="en-US" sz="1000" dirty="0"/>
              <a:t>1022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  <a:defRPr/>
            </a:pPr>
            <a:r>
              <a:rPr lang="en-US" sz="1000" dirty="0"/>
              <a:t>1023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791200" y="2257425"/>
            <a:ext cx="1828800" cy="457200"/>
            <a:chOff x="5791200" y="2362200"/>
            <a:chExt cx="1828800" cy="457200"/>
          </a:xfrm>
        </p:grpSpPr>
        <p:sp>
          <p:nvSpPr>
            <p:cNvPr id="42010" name="Text Box 49"/>
            <p:cNvSpPr txBox="1">
              <a:spLocks noChangeArrowheads="1"/>
            </p:cNvSpPr>
            <p:nvPr/>
          </p:nvSpPr>
          <p:spPr bwMode="auto">
            <a:xfrm>
              <a:off x="6019800" y="2362200"/>
              <a:ext cx="160020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/>
                <a:t>Byte offset (2 bits)</a:t>
              </a:r>
            </a:p>
          </p:txBody>
        </p:sp>
        <p:sp>
          <p:nvSpPr>
            <p:cNvPr id="42011" name="Line 50"/>
            <p:cNvSpPr>
              <a:spLocks noChangeShapeType="1"/>
            </p:cNvSpPr>
            <p:nvPr/>
          </p:nvSpPr>
          <p:spPr bwMode="auto">
            <a:xfrm flipH="1">
              <a:off x="5791200" y="2514600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334000" y="1981200"/>
            <a:ext cx="1600200" cy="809625"/>
            <a:chOff x="5334000" y="2085201"/>
            <a:chExt cx="1600200" cy="810399"/>
          </a:xfrm>
        </p:grpSpPr>
        <p:sp>
          <p:nvSpPr>
            <p:cNvPr id="42008" name="Text Box 49"/>
            <p:cNvSpPr txBox="1">
              <a:spLocks noChangeArrowheads="1"/>
            </p:cNvSpPr>
            <p:nvPr/>
          </p:nvSpPr>
          <p:spPr bwMode="auto">
            <a:xfrm>
              <a:off x="5334000" y="2085201"/>
              <a:ext cx="160020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/>
                <a:t>Block offset (2 bits)</a:t>
              </a:r>
            </a:p>
          </p:txBody>
        </p:sp>
        <p:sp>
          <p:nvSpPr>
            <p:cNvPr id="42009" name="Line 50"/>
            <p:cNvSpPr>
              <a:spLocks noChangeShapeType="1"/>
            </p:cNvSpPr>
            <p:nvPr/>
          </p:nvSpPr>
          <p:spPr bwMode="auto">
            <a:xfrm flipH="1">
              <a:off x="5410200" y="2362200"/>
              <a:ext cx="76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114800" y="1981200"/>
            <a:ext cx="1371600" cy="809625"/>
            <a:chOff x="4114800" y="2085201"/>
            <a:chExt cx="1371600" cy="810399"/>
          </a:xfrm>
        </p:grpSpPr>
        <p:sp>
          <p:nvSpPr>
            <p:cNvPr id="42006" name="Text Box 49"/>
            <p:cNvSpPr txBox="1">
              <a:spLocks noChangeArrowheads="1"/>
            </p:cNvSpPr>
            <p:nvPr/>
          </p:nvSpPr>
          <p:spPr bwMode="auto">
            <a:xfrm>
              <a:off x="4114800" y="2085201"/>
              <a:ext cx="137160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en-US" sz="1200"/>
                <a:t>Index (10 bits)</a:t>
              </a:r>
            </a:p>
          </p:txBody>
        </p:sp>
        <p:sp>
          <p:nvSpPr>
            <p:cNvPr id="42007" name="Line 50"/>
            <p:cNvSpPr>
              <a:spLocks noChangeShapeType="1"/>
            </p:cNvSpPr>
            <p:nvPr/>
          </p:nvSpPr>
          <p:spPr bwMode="auto">
            <a:xfrm>
              <a:off x="4724400" y="2362200"/>
              <a:ext cx="2286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01800" y="2368550"/>
            <a:ext cx="4318000" cy="500062"/>
            <a:chOff x="1702130" y="2473325"/>
            <a:chExt cx="4317669" cy="500063"/>
          </a:xfrm>
        </p:grpSpPr>
        <p:sp>
          <p:nvSpPr>
            <p:cNvPr id="42000" name="Line 45"/>
            <p:cNvSpPr>
              <a:spLocks noChangeShapeType="1"/>
            </p:cNvSpPr>
            <p:nvPr/>
          </p:nvSpPr>
          <p:spPr bwMode="auto">
            <a:xfrm flipV="1">
              <a:off x="4699000" y="2735262"/>
              <a:ext cx="4763" cy="23653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46"/>
            <p:cNvSpPr>
              <a:spLocks noChangeShapeType="1"/>
            </p:cNvSpPr>
            <p:nvPr/>
          </p:nvSpPr>
          <p:spPr bwMode="auto">
            <a:xfrm flipV="1">
              <a:off x="5562600" y="2736321"/>
              <a:ext cx="1588" cy="2301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Freeform 47"/>
            <p:cNvSpPr>
              <a:spLocks/>
            </p:cNvSpPr>
            <p:nvPr/>
          </p:nvSpPr>
          <p:spPr bwMode="auto">
            <a:xfrm>
              <a:off x="3321050" y="2732087"/>
              <a:ext cx="2492375" cy="239713"/>
            </a:xfrm>
            <a:custGeom>
              <a:avLst/>
              <a:gdLst>
                <a:gd name="T0" fmla="*/ 0 w 1570"/>
                <a:gd name="T1" fmla="*/ 2147483647 h 151"/>
                <a:gd name="T2" fmla="*/ 2147483647 w 1570"/>
                <a:gd name="T3" fmla="*/ 0 h 151"/>
                <a:gd name="T4" fmla="*/ 2147483647 w 1570"/>
                <a:gd name="T5" fmla="*/ 0 h 151"/>
                <a:gd name="T6" fmla="*/ 2147483647 w 1570"/>
                <a:gd name="T7" fmla="*/ 2147483647 h 151"/>
                <a:gd name="T8" fmla="*/ 2147483647 w 1570"/>
                <a:gd name="T9" fmla="*/ 2147483647 h 151"/>
                <a:gd name="T10" fmla="*/ 2147483647 w 1570"/>
                <a:gd name="T11" fmla="*/ 2147483647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0"/>
                <a:gd name="T19" fmla="*/ 0 h 151"/>
                <a:gd name="T20" fmla="*/ 1570 w 157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Text Box 48"/>
            <p:cNvSpPr txBox="1">
              <a:spLocks noChangeArrowheads="1"/>
            </p:cNvSpPr>
            <p:nvPr/>
          </p:nvSpPr>
          <p:spPr bwMode="auto">
            <a:xfrm>
              <a:off x="3232150" y="2473325"/>
              <a:ext cx="2787649" cy="2385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950" dirty="0"/>
                <a:t>31 30       . . .        15 14  13     . . .  4  3  2  1  0</a:t>
              </a:r>
            </a:p>
          </p:txBody>
        </p:sp>
        <p:sp>
          <p:nvSpPr>
            <p:cNvPr id="42004" name="Text Box 59"/>
            <p:cNvSpPr txBox="1">
              <a:spLocks noChangeArrowheads="1"/>
            </p:cNvSpPr>
            <p:nvPr/>
          </p:nvSpPr>
          <p:spPr bwMode="auto">
            <a:xfrm>
              <a:off x="1702130" y="2694801"/>
              <a:ext cx="157447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 b="1"/>
                <a:t>Address from CPU</a:t>
              </a:r>
            </a:p>
          </p:txBody>
        </p:sp>
        <p:sp>
          <p:nvSpPr>
            <p:cNvPr id="42005" name="Line 46"/>
            <p:cNvSpPr>
              <a:spLocks noChangeShapeType="1"/>
            </p:cNvSpPr>
            <p:nvPr/>
          </p:nvSpPr>
          <p:spPr bwMode="auto">
            <a:xfrm flipV="1">
              <a:off x="5332412" y="2743200"/>
              <a:ext cx="1588" cy="2301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3048000" y="1981200"/>
            <a:ext cx="1066800" cy="733425"/>
            <a:chOff x="3048000" y="2085201"/>
            <a:chExt cx="1066800" cy="734199"/>
          </a:xfrm>
        </p:grpSpPr>
        <p:sp>
          <p:nvSpPr>
            <p:cNvPr id="41998" name="Text Box 49"/>
            <p:cNvSpPr txBox="1">
              <a:spLocks noChangeArrowheads="1"/>
            </p:cNvSpPr>
            <p:nvPr/>
          </p:nvSpPr>
          <p:spPr bwMode="auto">
            <a:xfrm>
              <a:off x="3048000" y="2085201"/>
              <a:ext cx="106680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/>
                <a:t>tag (18 bits)</a:t>
              </a:r>
            </a:p>
          </p:txBody>
        </p:sp>
        <p:sp>
          <p:nvSpPr>
            <p:cNvPr id="41999" name="Line 50"/>
            <p:cNvSpPr>
              <a:spLocks noChangeShapeType="1"/>
            </p:cNvSpPr>
            <p:nvPr/>
          </p:nvSpPr>
          <p:spPr bwMode="auto">
            <a:xfrm>
              <a:off x="3505200" y="2362200"/>
              <a:ext cx="3048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143000" y="5410200"/>
            <a:ext cx="76898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dirty="0"/>
              <a:t>#bits = #blocks x (block size + tag size + valid size + dirty size)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dirty="0"/>
              <a:t>        =  1024  x (16B + 18 bits + 1 bit + 1 bit)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dirty="0"/>
              <a:t>        =  148 Kbits = 18.5 KB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267200" y="6112010"/>
            <a:ext cx="4743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15.6% larger than the storage for data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300548" y="2934286"/>
            <a:ext cx="2033452" cy="276999"/>
            <a:chOff x="2667000" y="1479619"/>
            <a:chExt cx="2033452" cy="276999"/>
          </a:xfrm>
        </p:grpSpPr>
        <p:cxnSp>
          <p:nvCxnSpPr>
            <p:cNvPr id="50" name="Straight Connector 49"/>
            <p:cNvCxnSpPr/>
            <p:nvPr/>
          </p:nvCxnSpPr>
          <p:spPr bwMode="auto">
            <a:xfrm flipV="1">
              <a:off x="2667000" y="1517133"/>
              <a:ext cx="2033452" cy="6867"/>
            </a:xfrm>
            <a:prstGeom prst="line">
              <a:avLst/>
            </a:prstGeom>
            <a:noFill/>
            <a:ln w="9525" cap="flat" cmpd="sng" algn="ctr">
              <a:solidFill>
                <a:srgbClr val="FF66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51" name="Text Box 59"/>
            <p:cNvSpPr txBox="1">
              <a:spLocks noChangeArrowheads="1"/>
            </p:cNvSpPr>
            <p:nvPr/>
          </p:nvSpPr>
          <p:spPr bwMode="auto">
            <a:xfrm>
              <a:off x="3124200" y="1479619"/>
              <a:ext cx="126419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 dirty="0" smtClean="0"/>
                <a:t>block address</a:t>
              </a:r>
              <a:endParaRPr lang="en-US" sz="1200" dirty="0"/>
            </a:p>
          </p:txBody>
        </p:sp>
      </p:grpSp>
      <p:grpSp>
        <p:nvGrpSpPr>
          <p:cNvPr id="52" name="Group 75"/>
          <p:cNvGrpSpPr/>
          <p:nvPr/>
        </p:nvGrpSpPr>
        <p:grpSpPr>
          <a:xfrm>
            <a:off x="4130478" y="5178623"/>
            <a:ext cx="4048450" cy="307777"/>
            <a:chOff x="2501337" y="3045023"/>
            <a:chExt cx="4080321" cy="307777"/>
          </a:xfrm>
        </p:grpSpPr>
        <p:cxnSp>
          <p:nvCxnSpPr>
            <p:cNvPr id="53" name="Straight Arrow Connector 52"/>
            <p:cNvCxnSpPr/>
            <p:nvPr/>
          </p:nvCxnSpPr>
          <p:spPr bwMode="auto">
            <a:xfrm>
              <a:off x="2501337" y="3200400"/>
              <a:ext cx="253928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5019932" y="3045023"/>
              <a:ext cx="15617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(4 words = 16B) </a:t>
              </a:r>
              <a:endParaRPr lang="en-US" dirty="0"/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Cache Miss Rates (#1)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Alternatives for more flexible block placement</a:t>
            </a:r>
          </a:p>
          <a:p>
            <a:pPr lvl="1"/>
            <a:r>
              <a:rPr lang="en-US" dirty="0" smtClean="0"/>
              <a:t>Direct mapped cache maps a memory block to exactly one location in cache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Fully associative cache allows a memory block to be mapped to any cache block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N-way set associative cache divides the cache into sets, each of which consists of n different locations (ways)</a:t>
            </a:r>
          </a:p>
          <a:p>
            <a:pPr lvl="2"/>
            <a:r>
              <a:rPr lang="en-US" dirty="0" smtClean="0"/>
              <a:t>A memory block is mapped to a unique set (specified by the index field) and can be placed in any way of that set (so, there are n choices)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01CC2-21BB-42B0-B3A3-0B704123B81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Associative Cache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D96ED-141C-412A-AE35-744546C432FE}" type="slidenum">
              <a:rPr lang="en-US" smtClean="0"/>
              <a:pPr/>
              <a:t>38</a:t>
            </a:fld>
            <a:endParaRPr lang="en-US" smtClean="0"/>
          </a:p>
        </p:txBody>
      </p:sp>
      <p:grpSp>
        <p:nvGrpSpPr>
          <p:cNvPr id="11268" name="Group 5"/>
          <p:cNvGrpSpPr>
            <a:grpSpLocks/>
          </p:cNvGrpSpPr>
          <p:nvPr/>
        </p:nvGrpSpPr>
        <p:grpSpPr bwMode="auto">
          <a:xfrm>
            <a:off x="609600" y="1724092"/>
            <a:ext cx="7731125" cy="3317807"/>
            <a:chOff x="609600" y="1723624"/>
            <a:chExt cx="7731125" cy="3318276"/>
          </a:xfrm>
        </p:grpSpPr>
        <p:pic>
          <p:nvPicPr>
            <p:cNvPr id="11283" name="Picture 5" descr="f05-13-P37449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1844675"/>
              <a:ext cx="7731125" cy="319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4" name="TextBox 4"/>
            <p:cNvSpPr txBox="1">
              <a:spLocks noChangeArrowheads="1"/>
            </p:cNvSpPr>
            <p:nvPr/>
          </p:nvSpPr>
          <p:spPr bwMode="auto">
            <a:xfrm>
              <a:off x="3361274" y="1723624"/>
              <a:ext cx="1240920" cy="369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b="1" dirty="0"/>
                <a:t>2-way</a:t>
              </a:r>
            </a:p>
          </p:txBody>
        </p:sp>
      </p:grp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4089400" y="2217738"/>
            <a:ext cx="355600" cy="2971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826000" y="2209800"/>
            <a:ext cx="354013" cy="2971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5199063" y="2209800"/>
            <a:ext cx="355600" cy="2971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462463" y="2209800"/>
            <a:ext cx="354012" cy="2971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6851650" y="2209800"/>
            <a:ext cx="1497013" cy="2971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848100" y="5181600"/>
            <a:ext cx="1528763" cy="792163"/>
            <a:chOff x="3848496" y="5181600"/>
            <a:chExt cx="1528453" cy="792778"/>
          </a:xfrm>
        </p:grpSpPr>
        <p:sp>
          <p:nvSpPr>
            <p:cNvPr id="11278" name="Text Box 57"/>
            <p:cNvSpPr txBox="1">
              <a:spLocks noChangeArrowheads="1"/>
            </p:cNvSpPr>
            <p:nvPr/>
          </p:nvSpPr>
          <p:spPr bwMode="auto">
            <a:xfrm>
              <a:off x="3848496" y="5666601"/>
              <a:ext cx="720069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b="1" dirty="0"/>
                <a:t>4 sets</a:t>
              </a:r>
            </a:p>
          </p:txBody>
        </p:sp>
        <p:cxnSp>
          <p:nvCxnSpPr>
            <p:cNvPr id="11279" name="Straight Arrow Connector 15"/>
            <p:cNvCxnSpPr>
              <a:cxnSpLocks noChangeShapeType="1"/>
              <a:endCxn id="7" idx="2"/>
            </p:cNvCxnSpPr>
            <p:nvPr/>
          </p:nvCxnSpPr>
          <p:spPr bwMode="auto">
            <a:xfrm rot="5400000" flipH="1" flipV="1">
              <a:off x="4004657" y="5376257"/>
              <a:ext cx="448887" cy="762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11280" name="Straight Arrow Connector 16"/>
            <p:cNvCxnSpPr>
              <a:cxnSpLocks noChangeShapeType="1"/>
              <a:endCxn id="11" idx="2"/>
            </p:cNvCxnSpPr>
            <p:nvPr/>
          </p:nvCxnSpPr>
          <p:spPr bwMode="auto">
            <a:xfrm rot="5400000" flipH="1" flipV="1">
              <a:off x="4229100" y="5219701"/>
              <a:ext cx="448888" cy="372686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11281" name="Straight Arrow Connector 18"/>
            <p:cNvCxnSpPr>
              <a:cxnSpLocks noChangeShapeType="1"/>
              <a:endCxn id="9" idx="2"/>
            </p:cNvCxnSpPr>
            <p:nvPr/>
          </p:nvCxnSpPr>
          <p:spPr bwMode="auto">
            <a:xfrm flipV="1">
              <a:off x="4427914" y="5181600"/>
              <a:ext cx="574965" cy="4572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11282" name="Straight Arrow Connector 20"/>
            <p:cNvCxnSpPr>
              <a:cxnSpLocks noChangeShapeType="1"/>
              <a:endCxn id="10" idx="2"/>
            </p:cNvCxnSpPr>
            <p:nvPr/>
          </p:nvCxnSpPr>
          <p:spPr bwMode="auto">
            <a:xfrm flipV="1">
              <a:off x="4626728" y="5181600"/>
              <a:ext cx="750221" cy="4572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705600" y="5181600"/>
            <a:ext cx="1090613" cy="688975"/>
            <a:chOff x="6705600" y="5181600"/>
            <a:chExt cx="1090363" cy="688777"/>
          </a:xfrm>
        </p:grpSpPr>
        <p:sp>
          <p:nvSpPr>
            <p:cNvPr id="11276" name="Text Box 57"/>
            <p:cNvSpPr txBox="1">
              <a:spLocks noChangeArrowheads="1"/>
            </p:cNvSpPr>
            <p:nvPr/>
          </p:nvSpPr>
          <p:spPr bwMode="auto">
            <a:xfrm>
              <a:off x="6705600" y="5562600"/>
              <a:ext cx="109036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b="1"/>
                <a:t>Only 1 set</a:t>
              </a:r>
            </a:p>
          </p:txBody>
        </p:sp>
        <p:cxnSp>
          <p:nvCxnSpPr>
            <p:cNvPr id="11277" name="Straight Arrow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7016290" y="5339889"/>
              <a:ext cx="381001" cy="6442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1142998" y="4724398"/>
            <a:ext cx="1524003" cy="1097203"/>
            <a:chOff x="3848496" y="4876562"/>
            <a:chExt cx="1523695" cy="1098055"/>
          </a:xfrm>
        </p:grpSpPr>
        <p:sp>
          <p:nvSpPr>
            <p:cNvPr id="23" name="Text Box 57"/>
            <p:cNvSpPr txBox="1">
              <a:spLocks noChangeArrowheads="1"/>
            </p:cNvSpPr>
            <p:nvPr/>
          </p:nvSpPr>
          <p:spPr bwMode="auto">
            <a:xfrm>
              <a:off x="3848496" y="5666601"/>
              <a:ext cx="719923" cy="308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b="1" dirty="0" smtClean="0"/>
                <a:t>8 </a:t>
              </a:r>
              <a:r>
                <a:rPr lang="en-US" b="1" dirty="0"/>
                <a:t>sets</a:t>
              </a:r>
            </a:p>
          </p:txBody>
        </p:sp>
        <p:cxnSp>
          <p:nvCxnSpPr>
            <p:cNvPr id="24" name="Straight Arrow Connector 15"/>
            <p:cNvCxnSpPr>
              <a:cxnSpLocks noChangeShapeType="1"/>
            </p:cNvCxnSpPr>
            <p:nvPr/>
          </p:nvCxnSpPr>
          <p:spPr bwMode="auto">
            <a:xfrm flipH="1" flipV="1">
              <a:off x="4077050" y="4876562"/>
              <a:ext cx="113951" cy="762239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25" name="Straight Arrow Connector 16"/>
            <p:cNvCxnSpPr>
              <a:cxnSpLocks noChangeShapeType="1"/>
            </p:cNvCxnSpPr>
            <p:nvPr/>
          </p:nvCxnSpPr>
          <p:spPr bwMode="auto">
            <a:xfrm flipV="1">
              <a:off x="4267201" y="4876562"/>
              <a:ext cx="38402" cy="753926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26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4305603" y="4876563"/>
              <a:ext cx="152369" cy="75392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27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4457972" y="4952824"/>
              <a:ext cx="304735" cy="67766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32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4381786" y="4876565"/>
              <a:ext cx="228555" cy="753923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37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4534155" y="4876562"/>
              <a:ext cx="457109" cy="76259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39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4610335" y="4876562"/>
              <a:ext cx="533300" cy="762593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41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4686512" y="4876562"/>
              <a:ext cx="685679" cy="76259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Spectrum of Associativity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a cache with 8 entries</a:t>
            </a:r>
            <a:endParaRPr lang="en-AU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3F602-0AD3-44ED-9E84-B8E96D7101F4}" type="slidenum">
              <a:rPr lang="en-US" smtClean="0"/>
              <a:pPr/>
              <a:t>39</a:t>
            </a:fld>
            <a:endParaRPr lang="en-US" smtClean="0"/>
          </a:p>
        </p:txBody>
      </p:sp>
      <p:pic>
        <p:nvPicPr>
          <p:cNvPr id="12293" name="Picture 7" descr="f05-14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1600200"/>
            <a:ext cx="5826125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and main memory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30" y="1230780"/>
            <a:ext cx="7111739" cy="2009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18" y="3508422"/>
            <a:ext cx="7083165" cy="25843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4-Way Set Associative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16KB cache </a:t>
            </a:r>
          </a:p>
          <a:p>
            <a:pPr lvl="1"/>
            <a:r>
              <a:rPr lang="en-US" dirty="0" smtClean="0"/>
              <a:t>4B (32-bit) per block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95B82-F948-4975-BA81-26B62480CD86}" type="slidenum">
              <a:rPr lang="en-US" smtClean="0"/>
              <a:pPr/>
              <a:t>40</a:t>
            </a:fld>
            <a:endParaRPr lang="en-US" smtClean="0"/>
          </a:p>
        </p:txBody>
      </p:sp>
      <p:grpSp>
        <p:nvGrpSpPr>
          <p:cNvPr id="2" name="Group 249"/>
          <p:cNvGrpSpPr>
            <a:grpSpLocks/>
          </p:cNvGrpSpPr>
          <p:nvPr/>
        </p:nvGrpSpPr>
        <p:grpSpPr bwMode="auto">
          <a:xfrm>
            <a:off x="3630831" y="1892300"/>
            <a:ext cx="2414588" cy="414338"/>
            <a:chOff x="2136" y="896"/>
            <a:chExt cx="1786" cy="314"/>
          </a:xfrm>
        </p:grpSpPr>
        <p:sp>
          <p:nvSpPr>
            <p:cNvPr id="13509" name="Line 44"/>
            <p:cNvSpPr>
              <a:spLocks noChangeShapeType="1"/>
            </p:cNvSpPr>
            <p:nvPr/>
          </p:nvSpPr>
          <p:spPr bwMode="auto">
            <a:xfrm flipV="1">
              <a:off x="3026" y="1061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0" name="Line 45"/>
            <p:cNvSpPr>
              <a:spLocks noChangeShapeType="1"/>
            </p:cNvSpPr>
            <p:nvPr/>
          </p:nvSpPr>
          <p:spPr bwMode="auto">
            <a:xfrm flipV="1">
              <a:off x="3570" y="1058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1" name="Freeform 46"/>
            <p:cNvSpPr>
              <a:spLocks/>
            </p:cNvSpPr>
            <p:nvPr/>
          </p:nvSpPr>
          <p:spPr bwMode="auto">
            <a:xfrm>
              <a:off x="2158" y="1059"/>
              <a:ext cx="1570" cy="151"/>
            </a:xfrm>
            <a:custGeom>
              <a:avLst/>
              <a:gdLst>
                <a:gd name="T0" fmla="*/ 0 w 1570"/>
                <a:gd name="T1" fmla="*/ 149 h 151"/>
                <a:gd name="T2" fmla="*/ 3 w 1570"/>
                <a:gd name="T3" fmla="*/ 0 h 151"/>
                <a:gd name="T4" fmla="*/ 1570 w 1570"/>
                <a:gd name="T5" fmla="*/ 0 h 151"/>
                <a:gd name="T6" fmla="*/ 1570 w 1570"/>
                <a:gd name="T7" fmla="*/ 151 h 151"/>
                <a:gd name="T8" fmla="*/ 3 w 1570"/>
                <a:gd name="T9" fmla="*/ 151 h 151"/>
                <a:gd name="T10" fmla="*/ 3 w 1570"/>
                <a:gd name="T11" fmla="*/ 151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0"/>
                <a:gd name="T19" fmla="*/ 0 h 151"/>
                <a:gd name="T20" fmla="*/ 1570 w 157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2" name="Text Box 47"/>
            <p:cNvSpPr txBox="1">
              <a:spLocks noChangeArrowheads="1"/>
            </p:cNvSpPr>
            <p:nvPr/>
          </p:nvSpPr>
          <p:spPr bwMode="auto">
            <a:xfrm>
              <a:off x="2136" y="896"/>
              <a:ext cx="1786" cy="1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800" dirty="0"/>
                <a:t>31 30       . . .        13 12  11     . . .        2  1  0</a:t>
              </a:r>
            </a:p>
          </p:txBody>
        </p:sp>
      </p:grpSp>
      <p:grpSp>
        <p:nvGrpSpPr>
          <p:cNvPr id="4" name="Group 195"/>
          <p:cNvGrpSpPr>
            <a:grpSpLocks/>
          </p:cNvGrpSpPr>
          <p:nvPr/>
        </p:nvGrpSpPr>
        <p:grpSpPr bwMode="auto">
          <a:xfrm>
            <a:off x="5699125" y="1828800"/>
            <a:ext cx="1444625" cy="379413"/>
            <a:chOff x="5699831" y="1828800"/>
            <a:chExt cx="1444271" cy="379587"/>
          </a:xfrm>
        </p:grpSpPr>
        <p:sp>
          <p:nvSpPr>
            <p:cNvPr id="13507" name="Text Box 48"/>
            <p:cNvSpPr txBox="1">
              <a:spLocks noChangeArrowheads="1"/>
            </p:cNvSpPr>
            <p:nvPr/>
          </p:nvSpPr>
          <p:spPr bwMode="auto">
            <a:xfrm>
              <a:off x="5935133" y="1828800"/>
              <a:ext cx="1208969" cy="2299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/>
                <a:t>Byte offset</a:t>
              </a:r>
            </a:p>
          </p:txBody>
        </p:sp>
        <p:sp>
          <p:nvSpPr>
            <p:cNvPr id="13508" name="Line 49"/>
            <p:cNvSpPr>
              <a:spLocks noChangeShapeType="1"/>
            </p:cNvSpPr>
            <p:nvPr/>
          </p:nvSpPr>
          <p:spPr bwMode="auto">
            <a:xfrm flipH="1">
              <a:off x="5699831" y="1955329"/>
              <a:ext cx="259644" cy="2530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9" name="Freeform 62"/>
          <p:cNvSpPr>
            <a:spLocks/>
          </p:cNvSpPr>
          <p:nvPr/>
        </p:nvSpPr>
        <p:spPr bwMode="auto">
          <a:xfrm>
            <a:off x="6634163" y="3006725"/>
            <a:ext cx="1377950" cy="1454150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Freeform 64"/>
          <p:cNvSpPr>
            <a:spLocks/>
          </p:cNvSpPr>
          <p:nvPr/>
        </p:nvSpPr>
        <p:spPr bwMode="auto">
          <a:xfrm>
            <a:off x="6634163" y="3584575"/>
            <a:ext cx="1377950" cy="146050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bg1"/>
          </a:solidFill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33" name="Freeform 65"/>
          <p:cNvSpPr>
            <a:spLocks/>
          </p:cNvSpPr>
          <p:nvPr/>
        </p:nvSpPr>
        <p:spPr bwMode="auto">
          <a:xfrm>
            <a:off x="6634163" y="3581400"/>
            <a:ext cx="1377950" cy="144463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</a:path>
            </a:pathLst>
          </a:custGeom>
          <a:solidFill>
            <a:srgbClr val="92D050"/>
          </a:solidFill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66"/>
          <p:cNvSpPr>
            <a:spLocks noChangeShapeType="1"/>
          </p:cNvSpPr>
          <p:nvPr/>
        </p:nvSpPr>
        <p:spPr bwMode="auto">
          <a:xfrm flipH="1">
            <a:off x="6634163" y="3133725"/>
            <a:ext cx="13779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67"/>
          <p:cNvSpPr>
            <a:spLocks noChangeShapeType="1"/>
          </p:cNvSpPr>
          <p:nvPr/>
        </p:nvSpPr>
        <p:spPr bwMode="auto">
          <a:xfrm flipH="1">
            <a:off x="6634163" y="3297238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68"/>
          <p:cNvSpPr>
            <a:spLocks noChangeShapeType="1"/>
          </p:cNvSpPr>
          <p:nvPr/>
        </p:nvSpPr>
        <p:spPr bwMode="auto">
          <a:xfrm flipH="1">
            <a:off x="6634163" y="3441700"/>
            <a:ext cx="13779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69"/>
          <p:cNvSpPr>
            <a:spLocks noChangeShapeType="1"/>
          </p:cNvSpPr>
          <p:nvPr/>
        </p:nvSpPr>
        <p:spPr bwMode="auto">
          <a:xfrm flipH="1">
            <a:off x="6634163" y="3730625"/>
            <a:ext cx="137795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70"/>
          <p:cNvSpPr>
            <a:spLocks noChangeShapeType="1"/>
          </p:cNvSpPr>
          <p:nvPr/>
        </p:nvSpPr>
        <p:spPr bwMode="auto">
          <a:xfrm flipH="1">
            <a:off x="6634163" y="3875088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Line 71"/>
          <p:cNvSpPr>
            <a:spLocks noChangeShapeType="1"/>
          </p:cNvSpPr>
          <p:nvPr/>
        </p:nvSpPr>
        <p:spPr bwMode="auto">
          <a:xfrm flipH="1">
            <a:off x="6634163" y="4019550"/>
            <a:ext cx="13779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72"/>
          <p:cNvSpPr>
            <a:spLocks noChangeShapeType="1"/>
          </p:cNvSpPr>
          <p:nvPr/>
        </p:nvSpPr>
        <p:spPr bwMode="auto">
          <a:xfrm flipH="1">
            <a:off x="6634163" y="4165600"/>
            <a:ext cx="137795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73"/>
          <p:cNvSpPr>
            <a:spLocks noChangeShapeType="1"/>
          </p:cNvSpPr>
          <p:nvPr/>
        </p:nvSpPr>
        <p:spPr bwMode="auto">
          <a:xfrm flipH="1">
            <a:off x="6634163" y="4310063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74"/>
          <p:cNvSpPr>
            <a:spLocks noChangeShapeType="1"/>
          </p:cNvSpPr>
          <p:nvPr/>
        </p:nvSpPr>
        <p:spPr bwMode="auto">
          <a:xfrm>
            <a:off x="6735763" y="3014663"/>
            <a:ext cx="6350" cy="14493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75"/>
          <p:cNvSpPr>
            <a:spLocks noChangeShapeType="1"/>
          </p:cNvSpPr>
          <p:nvPr/>
        </p:nvSpPr>
        <p:spPr bwMode="auto">
          <a:xfrm>
            <a:off x="7270750" y="3000375"/>
            <a:ext cx="1588" cy="14573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76"/>
          <p:cNvSpPr txBox="1">
            <a:spLocks noChangeArrowheads="1"/>
          </p:cNvSpPr>
          <p:nvPr/>
        </p:nvSpPr>
        <p:spPr bwMode="auto">
          <a:xfrm>
            <a:off x="7400925" y="2801938"/>
            <a:ext cx="425450" cy="23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Data</a:t>
            </a:r>
          </a:p>
        </p:txBody>
      </p:sp>
      <p:sp>
        <p:nvSpPr>
          <p:cNvPr id="13333" name="Text Box 78"/>
          <p:cNvSpPr txBox="1">
            <a:spLocks noChangeArrowheads="1"/>
          </p:cNvSpPr>
          <p:nvPr/>
        </p:nvSpPr>
        <p:spPr bwMode="auto">
          <a:xfrm>
            <a:off x="6800850" y="2795588"/>
            <a:ext cx="358775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Tag</a:t>
            </a:r>
          </a:p>
        </p:txBody>
      </p:sp>
      <p:sp>
        <p:nvSpPr>
          <p:cNvPr id="13334" name="Text Box 79"/>
          <p:cNvSpPr txBox="1">
            <a:spLocks noChangeArrowheads="1"/>
          </p:cNvSpPr>
          <p:nvPr/>
        </p:nvSpPr>
        <p:spPr bwMode="auto">
          <a:xfrm>
            <a:off x="6562725" y="2795588"/>
            <a:ext cx="23495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V</a:t>
            </a: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6240766" y="2936875"/>
            <a:ext cx="428322" cy="1574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0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1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2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.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.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.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 .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1022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1023</a:t>
            </a:r>
          </a:p>
        </p:txBody>
      </p:sp>
      <p:sp>
        <p:nvSpPr>
          <p:cNvPr id="13336" name="Freeform 164"/>
          <p:cNvSpPr>
            <a:spLocks/>
          </p:cNvSpPr>
          <p:nvPr/>
        </p:nvSpPr>
        <p:spPr bwMode="auto">
          <a:xfrm>
            <a:off x="4946650" y="3006725"/>
            <a:ext cx="1377950" cy="1454150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Freeform 166"/>
          <p:cNvSpPr>
            <a:spLocks/>
          </p:cNvSpPr>
          <p:nvPr/>
        </p:nvSpPr>
        <p:spPr bwMode="auto">
          <a:xfrm>
            <a:off x="4946650" y="3584575"/>
            <a:ext cx="1377950" cy="146050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bg1"/>
          </a:solidFill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15" name="Freeform 167"/>
          <p:cNvSpPr>
            <a:spLocks/>
          </p:cNvSpPr>
          <p:nvPr/>
        </p:nvSpPr>
        <p:spPr bwMode="auto">
          <a:xfrm>
            <a:off x="4946650" y="3581400"/>
            <a:ext cx="1377950" cy="144463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</a:path>
            </a:pathLst>
          </a:custGeom>
          <a:solidFill>
            <a:srgbClr val="92D050"/>
          </a:solidFill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9" name="Line 168"/>
          <p:cNvSpPr>
            <a:spLocks noChangeShapeType="1"/>
          </p:cNvSpPr>
          <p:nvPr/>
        </p:nvSpPr>
        <p:spPr bwMode="auto">
          <a:xfrm flipH="1">
            <a:off x="4946650" y="3133725"/>
            <a:ext cx="13779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0" name="Line 169"/>
          <p:cNvSpPr>
            <a:spLocks noChangeShapeType="1"/>
          </p:cNvSpPr>
          <p:nvPr/>
        </p:nvSpPr>
        <p:spPr bwMode="auto">
          <a:xfrm flipH="1">
            <a:off x="4946650" y="3297238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Line 170"/>
          <p:cNvSpPr>
            <a:spLocks noChangeShapeType="1"/>
          </p:cNvSpPr>
          <p:nvPr/>
        </p:nvSpPr>
        <p:spPr bwMode="auto">
          <a:xfrm flipH="1">
            <a:off x="4946650" y="3441700"/>
            <a:ext cx="13779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2" name="Line 171"/>
          <p:cNvSpPr>
            <a:spLocks noChangeShapeType="1"/>
          </p:cNvSpPr>
          <p:nvPr/>
        </p:nvSpPr>
        <p:spPr bwMode="auto">
          <a:xfrm flipH="1">
            <a:off x="4946650" y="3730625"/>
            <a:ext cx="13779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3" name="Line 172"/>
          <p:cNvSpPr>
            <a:spLocks noChangeShapeType="1"/>
          </p:cNvSpPr>
          <p:nvPr/>
        </p:nvSpPr>
        <p:spPr bwMode="auto">
          <a:xfrm flipH="1">
            <a:off x="4946650" y="3875088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4" name="Line 173"/>
          <p:cNvSpPr>
            <a:spLocks noChangeShapeType="1"/>
          </p:cNvSpPr>
          <p:nvPr/>
        </p:nvSpPr>
        <p:spPr bwMode="auto">
          <a:xfrm flipH="1">
            <a:off x="4946650" y="4019550"/>
            <a:ext cx="13779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5" name="Line 174"/>
          <p:cNvSpPr>
            <a:spLocks noChangeShapeType="1"/>
          </p:cNvSpPr>
          <p:nvPr/>
        </p:nvSpPr>
        <p:spPr bwMode="auto">
          <a:xfrm flipH="1">
            <a:off x="4946650" y="4165600"/>
            <a:ext cx="13779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6" name="Line 175"/>
          <p:cNvSpPr>
            <a:spLocks noChangeShapeType="1"/>
          </p:cNvSpPr>
          <p:nvPr/>
        </p:nvSpPr>
        <p:spPr bwMode="auto">
          <a:xfrm flipH="1">
            <a:off x="4946650" y="4310063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7" name="Line 176"/>
          <p:cNvSpPr>
            <a:spLocks noChangeShapeType="1"/>
          </p:cNvSpPr>
          <p:nvPr/>
        </p:nvSpPr>
        <p:spPr bwMode="auto">
          <a:xfrm>
            <a:off x="5048250" y="3014663"/>
            <a:ext cx="6350" cy="14493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8" name="Line 177"/>
          <p:cNvSpPr>
            <a:spLocks noChangeShapeType="1"/>
          </p:cNvSpPr>
          <p:nvPr/>
        </p:nvSpPr>
        <p:spPr bwMode="auto">
          <a:xfrm>
            <a:off x="5583238" y="3000375"/>
            <a:ext cx="1587" cy="14573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9" name="Text Box 178"/>
          <p:cNvSpPr txBox="1">
            <a:spLocks noChangeArrowheads="1"/>
          </p:cNvSpPr>
          <p:nvPr/>
        </p:nvSpPr>
        <p:spPr bwMode="auto">
          <a:xfrm>
            <a:off x="5727700" y="2795588"/>
            <a:ext cx="425450" cy="23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Data</a:t>
            </a:r>
          </a:p>
        </p:txBody>
      </p:sp>
      <p:sp>
        <p:nvSpPr>
          <p:cNvPr id="13350" name="Text Box 179"/>
          <p:cNvSpPr txBox="1">
            <a:spLocks noChangeArrowheads="1"/>
          </p:cNvSpPr>
          <p:nvPr/>
        </p:nvSpPr>
        <p:spPr bwMode="auto">
          <a:xfrm>
            <a:off x="5113338" y="2789238"/>
            <a:ext cx="358775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Tag</a:t>
            </a:r>
          </a:p>
        </p:txBody>
      </p:sp>
      <p:sp>
        <p:nvSpPr>
          <p:cNvPr id="13351" name="Text Box 180"/>
          <p:cNvSpPr txBox="1">
            <a:spLocks noChangeArrowheads="1"/>
          </p:cNvSpPr>
          <p:nvPr/>
        </p:nvSpPr>
        <p:spPr bwMode="auto">
          <a:xfrm>
            <a:off x="4875213" y="2795588"/>
            <a:ext cx="234950" cy="23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V</a:t>
            </a:r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4553253" y="2936875"/>
            <a:ext cx="428322" cy="1574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0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1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2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.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.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.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 .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1022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1023</a:t>
            </a:r>
          </a:p>
        </p:txBody>
      </p:sp>
      <p:sp>
        <p:nvSpPr>
          <p:cNvPr id="13353" name="Freeform 183"/>
          <p:cNvSpPr>
            <a:spLocks/>
          </p:cNvSpPr>
          <p:nvPr/>
        </p:nvSpPr>
        <p:spPr bwMode="auto">
          <a:xfrm>
            <a:off x="3259138" y="3006725"/>
            <a:ext cx="1377950" cy="1454150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4" name="Freeform 185"/>
          <p:cNvSpPr>
            <a:spLocks/>
          </p:cNvSpPr>
          <p:nvPr/>
        </p:nvSpPr>
        <p:spPr bwMode="auto">
          <a:xfrm>
            <a:off x="3259138" y="3584575"/>
            <a:ext cx="1377950" cy="146050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bg1"/>
          </a:solidFill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97" name="Freeform 186"/>
          <p:cNvSpPr>
            <a:spLocks/>
          </p:cNvSpPr>
          <p:nvPr/>
        </p:nvSpPr>
        <p:spPr bwMode="auto">
          <a:xfrm>
            <a:off x="3259138" y="3581400"/>
            <a:ext cx="1377950" cy="144463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</a:path>
            </a:pathLst>
          </a:custGeom>
          <a:solidFill>
            <a:srgbClr val="92D050"/>
          </a:solidFill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6" name="Line 187"/>
          <p:cNvSpPr>
            <a:spLocks noChangeShapeType="1"/>
          </p:cNvSpPr>
          <p:nvPr/>
        </p:nvSpPr>
        <p:spPr bwMode="auto">
          <a:xfrm flipH="1">
            <a:off x="3259138" y="3133725"/>
            <a:ext cx="13779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7" name="Line 188"/>
          <p:cNvSpPr>
            <a:spLocks noChangeShapeType="1"/>
          </p:cNvSpPr>
          <p:nvPr/>
        </p:nvSpPr>
        <p:spPr bwMode="auto">
          <a:xfrm flipH="1">
            <a:off x="3259138" y="3297238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8" name="Line 189"/>
          <p:cNvSpPr>
            <a:spLocks noChangeShapeType="1"/>
          </p:cNvSpPr>
          <p:nvPr/>
        </p:nvSpPr>
        <p:spPr bwMode="auto">
          <a:xfrm flipH="1">
            <a:off x="3259138" y="3441700"/>
            <a:ext cx="13779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9" name="Line 190"/>
          <p:cNvSpPr>
            <a:spLocks noChangeShapeType="1"/>
          </p:cNvSpPr>
          <p:nvPr/>
        </p:nvSpPr>
        <p:spPr bwMode="auto">
          <a:xfrm flipH="1">
            <a:off x="3259138" y="3729038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0" name="Line 191"/>
          <p:cNvSpPr>
            <a:spLocks noChangeShapeType="1"/>
          </p:cNvSpPr>
          <p:nvPr/>
        </p:nvSpPr>
        <p:spPr bwMode="auto">
          <a:xfrm flipH="1">
            <a:off x="3259138" y="3873500"/>
            <a:ext cx="13779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1" name="Line 192"/>
          <p:cNvSpPr>
            <a:spLocks noChangeShapeType="1"/>
          </p:cNvSpPr>
          <p:nvPr/>
        </p:nvSpPr>
        <p:spPr bwMode="auto">
          <a:xfrm flipH="1">
            <a:off x="3259138" y="4019550"/>
            <a:ext cx="137795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2" name="Line 193"/>
          <p:cNvSpPr>
            <a:spLocks noChangeShapeType="1"/>
          </p:cNvSpPr>
          <p:nvPr/>
        </p:nvSpPr>
        <p:spPr bwMode="auto">
          <a:xfrm flipH="1">
            <a:off x="3259138" y="4164013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3" name="Line 194"/>
          <p:cNvSpPr>
            <a:spLocks noChangeShapeType="1"/>
          </p:cNvSpPr>
          <p:nvPr/>
        </p:nvSpPr>
        <p:spPr bwMode="auto">
          <a:xfrm flipH="1">
            <a:off x="3259138" y="4310063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4" name="Line 195"/>
          <p:cNvSpPr>
            <a:spLocks noChangeShapeType="1"/>
          </p:cNvSpPr>
          <p:nvPr/>
        </p:nvSpPr>
        <p:spPr bwMode="auto">
          <a:xfrm>
            <a:off x="3360738" y="3014663"/>
            <a:ext cx="6350" cy="14493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5" name="Line 196"/>
          <p:cNvSpPr>
            <a:spLocks noChangeShapeType="1"/>
          </p:cNvSpPr>
          <p:nvPr/>
        </p:nvSpPr>
        <p:spPr bwMode="auto">
          <a:xfrm>
            <a:off x="3895725" y="3000375"/>
            <a:ext cx="1588" cy="14573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6" name="Text Box 197"/>
          <p:cNvSpPr txBox="1">
            <a:spLocks noChangeArrowheads="1"/>
          </p:cNvSpPr>
          <p:nvPr/>
        </p:nvSpPr>
        <p:spPr bwMode="auto">
          <a:xfrm>
            <a:off x="4025900" y="2795588"/>
            <a:ext cx="425450" cy="23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Data</a:t>
            </a:r>
          </a:p>
        </p:txBody>
      </p:sp>
      <p:sp>
        <p:nvSpPr>
          <p:cNvPr id="13367" name="Text Box 198"/>
          <p:cNvSpPr txBox="1">
            <a:spLocks noChangeArrowheads="1"/>
          </p:cNvSpPr>
          <p:nvPr/>
        </p:nvSpPr>
        <p:spPr bwMode="auto">
          <a:xfrm>
            <a:off x="3440113" y="2774950"/>
            <a:ext cx="360362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Tag</a:t>
            </a:r>
          </a:p>
        </p:txBody>
      </p:sp>
      <p:sp>
        <p:nvSpPr>
          <p:cNvPr id="13368" name="Text Box 199"/>
          <p:cNvSpPr txBox="1">
            <a:spLocks noChangeArrowheads="1"/>
          </p:cNvSpPr>
          <p:nvPr/>
        </p:nvSpPr>
        <p:spPr bwMode="auto">
          <a:xfrm>
            <a:off x="3209925" y="2789238"/>
            <a:ext cx="234950" cy="23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V</a:t>
            </a:r>
          </a:p>
        </p:txBody>
      </p:sp>
      <p:sp>
        <p:nvSpPr>
          <p:cNvPr id="7" name="Text Box 200"/>
          <p:cNvSpPr txBox="1">
            <a:spLocks noChangeArrowheads="1"/>
          </p:cNvSpPr>
          <p:nvPr/>
        </p:nvSpPr>
        <p:spPr bwMode="auto">
          <a:xfrm>
            <a:off x="2865741" y="2936875"/>
            <a:ext cx="428322" cy="1574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0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1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2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.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.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.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 .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1022</a:t>
            </a:r>
          </a:p>
          <a:p>
            <a:pPr algn="r">
              <a:lnSpc>
                <a:spcPts val="1300"/>
              </a:lnSpc>
              <a:buFont typeface="Wingdings" pitchFamily="2" charset="2"/>
              <a:buNone/>
              <a:defRPr/>
            </a:pPr>
            <a:r>
              <a:rPr lang="en-US" sz="850" dirty="0"/>
              <a:t>1023</a:t>
            </a:r>
          </a:p>
        </p:txBody>
      </p:sp>
      <p:sp>
        <p:nvSpPr>
          <p:cNvPr id="13370" name="Freeform 202"/>
          <p:cNvSpPr>
            <a:spLocks/>
          </p:cNvSpPr>
          <p:nvPr/>
        </p:nvSpPr>
        <p:spPr bwMode="auto">
          <a:xfrm>
            <a:off x="1571625" y="3003550"/>
            <a:ext cx="1377950" cy="1452563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1" name="Freeform 204"/>
          <p:cNvSpPr>
            <a:spLocks/>
          </p:cNvSpPr>
          <p:nvPr/>
        </p:nvSpPr>
        <p:spPr bwMode="auto">
          <a:xfrm>
            <a:off x="1571625" y="3581400"/>
            <a:ext cx="1377950" cy="144463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noFill/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79" name="Freeform 205"/>
          <p:cNvSpPr>
            <a:spLocks/>
          </p:cNvSpPr>
          <p:nvPr/>
        </p:nvSpPr>
        <p:spPr bwMode="auto">
          <a:xfrm>
            <a:off x="1571625" y="3581400"/>
            <a:ext cx="1377950" cy="144463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</a:path>
            </a:pathLst>
          </a:custGeom>
          <a:solidFill>
            <a:srgbClr val="92D050"/>
          </a:solidFill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3" name="Line 206"/>
          <p:cNvSpPr>
            <a:spLocks noChangeShapeType="1"/>
          </p:cNvSpPr>
          <p:nvPr/>
        </p:nvSpPr>
        <p:spPr bwMode="auto">
          <a:xfrm flipH="1">
            <a:off x="1571625" y="3128963"/>
            <a:ext cx="1377950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4" name="Line 207"/>
          <p:cNvSpPr>
            <a:spLocks noChangeShapeType="1"/>
          </p:cNvSpPr>
          <p:nvPr/>
        </p:nvSpPr>
        <p:spPr bwMode="auto">
          <a:xfrm flipH="1">
            <a:off x="1571625" y="3292475"/>
            <a:ext cx="1377950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5" name="Line 208"/>
          <p:cNvSpPr>
            <a:spLocks noChangeShapeType="1"/>
          </p:cNvSpPr>
          <p:nvPr/>
        </p:nvSpPr>
        <p:spPr bwMode="auto">
          <a:xfrm flipH="1">
            <a:off x="1571625" y="3438525"/>
            <a:ext cx="137795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6" name="Line 209"/>
          <p:cNvSpPr>
            <a:spLocks noChangeShapeType="1"/>
          </p:cNvSpPr>
          <p:nvPr/>
        </p:nvSpPr>
        <p:spPr bwMode="auto">
          <a:xfrm flipH="1">
            <a:off x="1571625" y="3725863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7" name="Line 210"/>
          <p:cNvSpPr>
            <a:spLocks noChangeShapeType="1"/>
          </p:cNvSpPr>
          <p:nvPr/>
        </p:nvSpPr>
        <p:spPr bwMode="auto">
          <a:xfrm flipH="1">
            <a:off x="1571625" y="3871913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8" name="Line 211"/>
          <p:cNvSpPr>
            <a:spLocks noChangeShapeType="1"/>
          </p:cNvSpPr>
          <p:nvPr/>
        </p:nvSpPr>
        <p:spPr bwMode="auto">
          <a:xfrm flipH="1">
            <a:off x="1571625" y="4016375"/>
            <a:ext cx="13779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9" name="Line 212"/>
          <p:cNvSpPr>
            <a:spLocks noChangeShapeType="1"/>
          </p:cNvSpPr>
          <p:nvPr/>
        </p:nvSpPr>
        <p:spPr bwMode="auto">
          <a:xfrm flipH="1">
            <a:off x="1571625" y="4160838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80" name="Line 213"/>
          <p:cNvSpPr>
            <a:spLocks noChangeShapeType="1"/>
          </p:cNvSpPr>
          <p:nvPr/>
        </p:nvSpPr>
        <p:spPr bwMode="auto">
          <a:xfrm flipH="1">
            <a:off x="1571625" y="4306888"/>
            <a:ext cx="13779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81" name="Line 214"/>
          <p:cNvSpPr>
            <a:spLocks noChangeShapeType="1"/>
          </p:cNvSpPr>
          <p:nvPr/>
        </p:nvSpPr>
        <p:spPr bwMode="auto">
          <a:xfrm>
            <a:off x="1673225" y="3011488"/>
            <a:ext cx="6350" cy="14493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82" name="Line 215"/>
          <p:cNvSpPr>
            <a:spLocks noChangeShapeType="1"/>
          </p:cNvSpPr>
          <p:nvPr/>
        </p:nvSpPr>
        <p:spPr bwMode="auto">
          <a:xfrm>
            <a:off x="2208213" y="2995613"/>
            <a:ext cx="1587" cy="145891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83" name="Text Box 216"/>
          <p:cNvSpPr txBox="1">
            <a:spLocks noChangeArrowheads="1"/>
          </p:cNvSpPr>
          <p:nvPr/>
        </p:nvSpPr>
        <p:spPr bwMode="auto">
          <a:xfrm>
            <a:off x="2366963" y="2770188"/>
            <a:ext cx="425450" cy="23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Data</a:t>
            </a:r>
          </a:p>
        </p:txBody>
      </p:sp>
      <p:sp>
        <p:nvSpPr>
          <p:cNvPr id="13384" name="Text Box 217"/>
          <p:cNvSpPr txBox="1">
            <a:spLocks noChangeArrowheads="1"/>
          </p:cNvSpPr>
          <p:nvPr/>
        </p:nvSpPr>
        <p:spPr bwMode="auto">
          <a:xfrm>
            <a:off x="1776413" y="2757488"/>
            <a:ext cx="358775" cy="23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Tag</a:t>
            </a:r>
          </a:p>
        </p:txBody>
      </p:sp>
      <p:sp>
        <p:nvSpPr>
          <p:cNvPr id="13385" name="Text Box 218"/>
          <p:cNvSpPr txBox="1">
            <a:spLocks noChangeArrowheads="1"/>
          </p:cNvSpPr>
          <p:nvPr/>
        </p:nvSpPr>
        <p:spPr bwMode="auto">
          <a:xfrm>
            <a:off x="1522413" y="2765425"/>
            <a:ext cx="234950" cy="230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V</a:t>
            </a:r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066800" y="2743200"/>
            <a:ext cx="582613" cy="1781657"/>
            <a:chOff x="1066800" y="2743200"/>
            <a:chExt cx="582613" cy="1781224"/>
          </a:xfrm>
        </p:grpSpPr>
        <p:sp>
          <p:nvSpPr>
            <p:cNvPr id="13505" name="Text Box 77"/>
            <p:cNvSpPr txBox="1">
              <a:spLocks noChangeArrowheads="1"/>
            </p:cNvSpPr>
            <p:nvPr/>
          </p:nvSpPr>
          <p:spPr bwMode="auto">
            <a:xfrm>
              <a:off x="1066800" y="2743200"/>
              <a:ext cx="582613" cy="2555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000"/>
                <a:t>  Index</a:t>
              </a:r>
            </a:p>
          </p:txBody>
        </p:sp>
        <p:sp>
          <p:nvSpPr>
            <p:cNvPr id="8" name="Text Box 219"/>
            <p:cNvSpPr txBox="1">
              <a:spLocks noChangeArrowheads="1"/>
            </p:cNvSpPr>
            <p:nvPr/>
          </p:nvSpPr>
          <p:spPr bwMode="auto">
            <a:xfrm>
              <a:off x="1176641" y="2932067"/>
              <a:ext cx="428322" cy="1592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ts val="1300"/>
                </a:lnSpc>
                <a:buFont typeface="Wingdings" pitchFamily="2" charset="2"/>
                <a:buNone/>
                <a:defRPr/>
              </a:pPr>
              <a:r>
                <a:rPr lang="en-US" sz="850" dirty="0"/>
                <a:t>0</a:t>
              </a:r>
            </a:p>
            <a:p>
              <a:pPr algn="r">
                <a:lnSpc>
                  <a:spcPts val="1300"/>
                </a:lnSpc>
                <a:buFont typeface="Wingdings" pitchFamily="2" charset="2"/>
                <a:buNone/>
                <a:defRPr/>
              </a:pPr>
              <a:r>
                <a:rPr lang="en-US" sz="850" dirty="0"/>
                <a:t>1</a:t>
              </a:r>
            </a:p>
            <a:p>
              <a:pPr algn="r">
                <a:lnSpc>
                  <a:spcPts val="1300"/>
                </a:lnSpc>
                <a:buFont typeface="Wingdings" pitchFamily="2" charset="2"/>
                <a:buNone/>
                <a:defRPr/>
              </a:pPr>
              <a:r>
                <a:rPr lang="en-US" sz="850" dirty="0"/>
                <a:t>2</a:t>
              </a:r>
            </a:p>
            <a:p>
              <a:pPr algn="r">
                <a:lnSpc>
                  <a:spcPts val="1300"/>
                </a:lnSpc>
                <a:buFont typeface="Wingdings" pitchFamily="2" charset="2"/>
                <a:buNone/>
                <a:defRPr/>
              </a:pPr>
              <a:r>
                <a:rPr lang="en-US" sz="850" dirty="0"/>
                <a:t>.</a:t>
              </a:r>
            </a:p>
            <a:p>
              <a:pPr algn="r">
                <a:lnSpc>
                  <a:spcPts val="1300"/>
                </a:lnSpc>
                <a:buFont typeface="Wingdings" pitchFamily="2" charset="2"/>
                <a:buNone/>
                <a:defRPr/>
              </a:pPr>
              <a:r>
                <a:rPr lang="en-US" sz="850" dirty="0"/>
                <a:t>.</a:t>
              </a:r>
            </a:p>
            <a:p>
              <a:pPr algn="r">
                <a:lnSpc>
                  <a:spcPts val="1300"/>
                </a:lnSpc>
                <a:buFont typeface="Wingdings" pitchFamily="2" charset="2"/>
                <a:buNone/>
                <a:defRPr/>
              </a:pPr>
              <a:r>
                <a:rPr lang="en-US" sz="850" dirty="0"/>
                <a:t>.</a:t>
              </a:r>
            </a:p>
            <a:p>
              <a:pPr algn="r">
                <a:lnSpc>
                  <a:spcPts val="1300"/>
                </a:lnSpc>
                <a:buFont typeface="Wingdings" pitchFamily="2" charset="2"/>
                <a:buNone/>
                <a:defRPr/>
              </a:pPr>
              <a:r>
                <a:rPr lang="en-US" sz="850" dirty="0"/>
                <a:t> .</a:t>
              </a:r>
            </a:p>
            <a:p>
              <a:pPr algn="r">
                <a:lnSpc>
                  <a:spcPts val="1300"/>
                </a:lnSpc>
                <a:buFont typeface="Wingdings" pitchFamily="2" charset="2"/>
                <a:buNone/>
                <a:defRPr/>
              </a:pPr>
              <a:r>
                <a:rPr lang="en-US" sz="850" dirty="0"/>
                <a:t>1022</a:t>
              </a:r>
            </a:p>
            <a:p>
              <a:pPr algn="r">
                <a:lnSpc>
                  <a:spcPts val="1300"/>
                </a:lnSpc>
                <a:buFont typeface="Wingdings" pitchFamily="2" charset="2"/>
                <a:buNone/>
                <a:defRPr/>
              </a:pPr>
              <a:r>
                <a:rPr lang="en-US" sz="850" dirty="0"/>
                <a:t>1023</a:t>
              </a:r>
            </a:p>
          </p:txBody>
        </p:sp>
      </p:grpSp>
      <p:grpSp>
        <p:nvGrpSpPr>
          <p:cNvPr id="10" name="Group 198"/>
          <p:cNvGrpSpPr>
            <a:grpSpLocks/>
          </p:cNvGrpSpPr>
          <p:nvPr/>
        </p:nvGrpSpPr>
        <p:grpSpPr bwMode="auto">
          <a:xfrm>
            <a:off x="1196975" y="2262188"/>
            <a:ext cx="4383088" cy="1371600"/>
            <a:chOff x="1196622" y="2263070"/>
            <a:chExt cx="4382570" cy="1370088"/>
          </a:xfrm>
        </p:grpSpPr>
        <p:sp>
          <p:nvSpPr>
            <p:cNvPr id="13499" name="Line 20"/>
            <p:cNvSpPr>
              <a:spLocks noChangeShapeType="1"/>
            </p:cNvSpPr>
            <p:nvPr/>
          </p:nvSpPr>
          <p:spPr bwMode="auto">
            <a:xfrm>
              <a:off x="5115631" y="2412680"/>
              <a:ext cx="200143" cy="751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0" name="Text Box 22"/>
            <p:cNvSpPr txBox="1">
              <a:spLocks noChangeArrowheads="1"/>
            </p:cNvSpPr>
            <p:nvPr/>
          </p:nvSpPr>
          <p:spPr bwMode="auto">
            <a:xfrm>
              <a:off x="5227837" y="2263070"/>
              <a:ext cx="351355" cy="2767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/>
                <a:t>10</a:t>
              </a:r>
            </a:p>
          </p:txBody>
        </p:sp>
        <p:sp>
          <p:nvSpPr>
            <p:cNvPr id="13501" name="Text Box 23"/>
            <p:cNvSpPr txBox="1">
              <a:spLocks noChangeArrowheads="1"/>
            </p:cNvSpPr>
            <p:nvPr/>
          </p:nvSpPr>
          <p:spPr bwMode="auto">
            <a:xfrm>
              <a:off x="4401608" y="2435127"/>
              <a:ext cx="542385" cy="2299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 b="1"/>
                <a:t>Index</a:t>
              </a:r>
            </a:p>
          </p:txBody>
        </p:sp>
        <p:sp>
          <p:nvSpPr>
            <p:cNvPr id="13502" name="Line 244"/>
            <p:cNvSpPr>
              <a:spLocks noChangeShapeType="1"/>
            </p:cNvSpPr>
            <p:nvPr/>
          </p:nvSpPr>
          <p:spPr bwMode="auto">
            <a:xfrm>
              <a:off x="5221111" y="2292740"/>
              <a:ext cx="0" cy="3914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3" name="Line 245"/>
            <p:cNvSpPr>
              <a:spLocks noChangeShapeType="1"/>
            </p:cNvSpPr>
            <p:nvPr/>
          </p:nvSpPr>
          <p:spPr bwMode="auto">
            <a:xfrm>
              <a:off x="1196622" y="2684190"/>
              <a:ext cx="40244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4" name="Line 246"/>
            <p:cNvSpPr>
              <a:spLocks noChangeShapeType="1"/>
            </p:cNvSpPr>
            <p:nvPr/>
          </p:nvSpPr>
          <p:spPr bwMode="auto">
            <a:xfrm>
              <a:off x="1196622" y="2684190"/>
              <a:ext cx="0" cy="948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64" name="Line 247"/>
          <p:cNvSpPr>
            <a:spLocks noChangeShapeType="1"/>
          </p:cNvSpPr>
          <p:nvPr/>
        </p:nvSpPr>
        <p:spPr bwMode="auto">
          <a:xfrm>
            <a:off x="1196975" y="3633788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99"/>
          <p:cNvGrpSpPr>
            <a:grpSpLocks/>
          </p:cNvGrpSpPr>
          <p:nvPr/>
        </p:nvGrpSpPr>
        <p:grpSpPr bwMode="auto">
          <a:xfrm>
            <a:off x="1585913" y="3657600"/>
            <a:ext cx="398462" cy="1671638"/>
            <a:chOff x="1585913" y="3657600"/>
            <a:chExt cx="398462" cy="1671638"/>
          </a:xfrm>
        </p:grpSpPr>
        <p:sp>
          <p:nvSpPr>
            <p:cNvPr id="13496" name="Freeform 5"/>
            <p:cNvSpPr>
              <a:spLocks/>
            </p:cNvSpPr>
            <p:nvPr/>
          </p:nvSpPr>
          <p:spPr bwMode="auto">
            <a:xfrm>
              <a:off x="1585913" y="5116513"/>
              <a:ext cx="214312" cy="212725"/>
            </a:xfrm>
            <a:custGeom>
              <a:avLst/>
              <a:gdLst>
                <a:gd name="T0" fmla="*/ 0 w 222"/>
                <a:gd name="T1" fmla="*/ 2147483647 h 172"/>
                <a:gd name="T2" fmla="*/ 2147483647 w 222"/>
                <a:gd name="T3" fmla="*/ 2147483647 h 172"/>
                <a:gd name="T4" fmla="*/ 2147483647 w 222"/>
                <a:gd name="T5" fmla="*/ 2147483647 h 172"/>
                <a:gd name="T6" fmla="*/ 2147483647 w 222"/>
                <a:gd name="T7" fmla="*/ 2147483647 h 172"/>
                <a:gd name="T8" fmla="*/ 2147483647 w 222"/>
                <a:gd name="T9" fmla="*/ 2147483647 h 172"/>
                <a:gd name="T10" fmla="*/ 2147483647 w 222"/>
                <a:gd name="T11" fmla="*/ 2147483647 h 172"/>
                <a:gd name="T12" fmla="*/ 2147483647 w 222"/>
                <a:gd name="T13" fmla="*/ 2147483647 h 172"/>
                <a:gd name="T14" fmla="*/ 2147483647 w 222"/>
                <a:gd name="T15" fmla="*/ 2147483647 h 172"/>
                <a:gd name="T16" fmla="*/ 2147483647 w 222"/>
                <a:gd name="T17" fmla="*/ 2147483647 h 172"/>
                <a:gd name="T18" fmla="*/ 2147483647 w 222"/>
                <a:gd name="T19" fmla="*/ 2147483647 h 172"/>
                <a:gd name="T20" fmla="*/ 2147483647 w 222"/>
                <a:gd name="T21" fmla="*/ 2147483647 h 172"/>
                <a:gd name="T22" fmla="*/ 2147483647 w 222"/>
                <a:gd name="T23" fmla="*/ 2147483647 h 172"/>
                <a:gd name="T24" fmla="*/ 2147483647 w 222"/>
                <a:gd name="T25" fmla="*/ 2147483647 h 172"/>
                <a:gd name="T26" fmla="*/ 2147483647 w 222"/>
                <a:gd name="T27" fmla="*/ 2147483647 h 172"/>
                <a:gd name="T28" fmla="*/ 2147483647 w 222"/>
                <a:gd name="T29" fmla="*/ 2147483647 h 172"/>
                <a:gd name="T30" fmla="*/ 2147483647 w 222"/>
                <a:gd name="T31" fmla="*/ 2147483647 h 172"/>
                <a:gd name="T32" fmla="*/ 2147483647 w 222"/>
                <a:gd name="T33" fmla="*/ 2147483647 h 172"/>
                <a:gd name="T34" fmla="*/ 2147483647 w 222"/>
                <a:gd name="T35" fmla="*/ 2147483647 h 172"/>
                <a:gd name="T36" fmla="*/ 2147483647 w 222"/>
                <a:gd name="T37" fmla="*/ 2147483647 h 172"/>
                <a:gd name="T38" fmla="*/ 2147483647 w 222"/>
                <a:gd name="T39" fmla="*/ 2147483647 h 172"/>
                <a:gd name="T40" fmla="*/ 2147483647 w 222"/>
                <a:gd name="T41" fmla="*/ 2147483647 h 172"/>
                <a:gd name="T42" fmla="*/ 2147483647 w 222"/>
                <a:gd name="T43" fmla="*/ 0 h 172"/>
                <a:gd name="T44" fmla="*/ 2147483647 w 222"/>
                <a:gd name="T45" fmla="*/ 0 h 172"/>
                <a:gd name="T46" fmla="*/ 2147483647 w 222"/>
                <a:gd name="T47" fmla="*/ 2147483647 h 172"/>
                <a:gd name="T48" fmla="*/ 2147483647 w 222"/>
                <a:gd name="T49" fmla="*/ 2147483647 h 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2"/>
                <a:gd name="T76" fmla="*/ 0 h 172"/>
                <a:gd name="T77" fmla="*/ 222 w 222"/>
                <a:gd name="T78" fmla="*/ 172 h 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7" name="Line 6"/>
            <p:cNvSpPr>
              <a:spLocks noChangeShapeType="1"/>
            </p:cNvSpPr>
            <p:nvPr/>
          </p:nvSpPr>
          <p:spPr bwMode="auto">
            <a:xfrm>
              <a:off x="1622425" y="3657600"/>
              <a:ext cx="0" cy="1447800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8" name="Freeform 7"/>
            <p:cNvSpPr>
              <a:spLocks/>
            </p:cNvSpPr>
            <p:nvPr/>
          </p:nvSpPr>
          <p:spPr bwMode="auto">
            <a:xfrm>
              <a:off x="1741488" y="4953000"/>
              <a:ext cx="242887" cy="147638"/>
            </a:xfrm>
            <a:custGeom>
              <a:avLst/>
              <a:gdLst>
                <a:gd name="T0" fmla="*/ 2147483647 w 252"/>
                <a:gd name="T1" fmla="*/ 0 h 136"/>
                <a:gd name="T2" fmla="*/ 2147483647 w 252"/>
                <a:gd name="T3" fmla="*/ 2147483647 h 136"/>
                <a:gd name="T4" fmla="*/ 0 w 252"/>
                <a:gd name="T5" fmla="*/ 2147483647 h 136"/>
                <a:gd name="T6" fmla="*/ 0 w 252"/>
                <a:gd name="T7" fmla="*/ 2147483647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1" name="Line 52"/>
          <p:cNvSpPr>
            <a:spLocks noChangeShapeType="1"/>
          </p:cNvSpPr>
          <p:nvPr/>
        </p:nvSpPr>
        <p:spPr bwMode="auto">
          <a:xfrm>
            <a:off x="1974850" y="3660775"/>
            <a:ext cx="0" cy="1068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200"/>
          <p:cNvGrpSpPr>
            <a:grpSpLocks/>
          </p:cNvGrpSpPr>
          <p:nvPr/>
        </p:nvGrpSpPr>
        <p:grpSpPr bwMode="auto">
          <a:xfrm>
            <a:off x="3273425" y="3654425"/>
            <a:ext cx="400050" cy="1674813"/>
            <a:chOff x="3273425" y="3654425"/>
            <a:chExt cx="400050" cy="1674813"/>
          </a:xfrm>
        </p:grpSpPr>
        <p:sp>
          <p:nvSpPr>
            <p:cNvPr id="13493" name="Freeform 224"/>
            <p:cNvSpPr>
              <a:spLocks/>
            </p:cNvSpPr>
            <p:nvPr/>
          </p:nvSpPr>
          <p:spPr bwMode="auto">
            <a:xfrm>
              <a:off x="3273425" y="5116513"/>
              <a:ext cx="214313" cy="212725"/>
            </a:xfrm>
            <a:custGeom>
              <a:avLst/>
              <a:gdLst>
                <a:gd name="T0" fmla="*/ 0 w 222"/>
                <a:gd name="T1" fmla="*/ 2147483647 h 172"/>
                <a:gd name="T2" fmla="*/ 2147483647 w 222"/>
                <a:gd name="T3" fmla="*/ 2147483647 h 172"/>
                <a:gd name="T4" fmla="*/ 2147483647 w 222"/>
                <a:gd name="T5" fmla="*/ 2147483647 h 172"/>
                <a:gd name="T6" fmla="*/ 2147483647 w 222"/>
                <a:gd name="T7" fmla="*/ 2147483647 h 172"/>
                <a:gd name="T8" fmla="*/ 2147483647 w 222"/>
                <a:gd name="T9" fmla="*/ 2147483647 h 172"/>
                <a:gd name="T10" fmla="*/ 2147483647 w 222"/>
                <a:gd name="T11" fmla="*/ 2147483647 h 172"/>
                <a:gd name="T12" fmla="*/ 2147483647 w 222"/>
                <a:gd name="T13" fmla="*/ 2147483647 h 172"/>
                <a:gd name="T14" fmla="*/ 2147483647 w 222"/>
                <a:gd name="T15" fmla="*/ 2147483647 h 172"/>
                <a:gd name="T16" fmla="*/ 2147483647 w 222"/>
                <a:gd name="T17" fmla="*/ 2147483647 h 172"/>
                <a:gd name="T18" fmla="*/ 2147483647 w 222"/>
                <a:gd name="T19" fmla="*/ 2147483647 h 172"/>
                <a:gd name="T20" fmla="*/ 2147483647 w 222"/>
                <a:gd name="T21" fmla="*/ 2147483647 h 172"/>
                <a:gd name="T22" fmla="*/ 2147483647 w 222"/>
                <a:gd name="T23" fmla="*/ 2147483647 h 172"/>
                <a:gd name="T24" fmla="*/ 2147483647 w 222"/>
                <a:gd name="T25" fmla="*/ 2147483647 h 172"/>
                <a:gd name="T26" fmla="*/ 2147483647 w 222"/>
                <a:gd name="T27" fmla="*/ 2147483647 h 172"/>
                <a:gd name="T28" fmla="*/ 2147483647 w 222"/>
                <a:gd name="T29" fmla="*/ 2147483647 h 172"/>
                <a:gd name="T30" fmla="*/ 2147483647 w 222"/>
                <a:gd name="T31" fmla="*/ 2147483647 h 172"/>
                <a:gd name="T32" fmla="*/ 2147483647 w 222"/>
                <a:gd name="T33" fmla="*/ 2147483647 h 172"/>
                <a:gd name="T34" fmla="*/ 2147483647 w 222"/>
                <a:gd name="T35" fmla="*/ 2147483647 h 172"/>
                <a:gd name="T36" fmla="*/ 2147483647 w 222"/>
                <a:gd name="T37" fmla="*/ 2147483647 h 172"/>
                <a:gd name="T38" fmla="*/ 2147483647 w 222"/>
                <a:gd name="T39" fmla="*/ 2147483647 h 172"/>
                <a:gd name="T40" fmla="*/ 2147483647 w 222"/>
                <a:gd name="T41" fmla="*/ 2147483647 h 172"/>
                <a:gd name="T42" fmla="*/ 2147483647 w 222"/>
                <a:gd name="T43" fmla="*/ 0 h 172"/>
                <a:gd name="T44" fmla="*/ 2147483647 w 222"/>
                <a:gd name="T45" fmla="*/ 0 h 172"/>
                <a:gd name="T46" fmla="*/ 2147483647 w 222"/>
                <a:gd name="T47" fmla="*/ 2147483647 h 172"/>
                <a:gd name="T48" fmla="*/ 2147483647 w 222"/>
                <a:gd name="T49" fmla="*/ 2147483647 h 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2"/>
                <a:gd name="T76" fmla="*/ 0 h 172"/>
                <a:gd name="T77" fmla="*/ 222 w 222"/>
                <a:gd name="T78" fmla="*/ 172 h 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4" name="Line 225"/>
            <p:cNvSpPr>
              <a:spLocks noChangeShapeType="1"/>
            </p:cNvSpPr>
            <p:nvPr/>
          </p:nvSpPr>
          <p:spPr bwMode="auto">
            <a:xfrm>
              <a:off x="3309938" y="3654425"/>
              <a:ext cx="0" cy="1450975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5" name="Freeform 226"/>
            <p:cNvSpPr>
              <a:spLocks/>
            </p:cNvSpPr>
            <p:nvPr/>
          </p:nvSpPr>
          <p:spPr bwMode="auto">
            <a:xfrm>
              <a:off x="3429000" y="4953000"/>
              <a:ext cx="244475" cy="147638"/>
            </a:xfrm>
            <a:custGeom>
              <a:avLst/>
              <a:gdLst>
                <a:gd name="T0" fmla="*/ 2147483647 w 252"/>
                <a:gd name="T1" fmla="*/ 0 h 136"/>
                <a:gd name="T2" fmla="*/ 2147483647 w 252"/>
                <a:gd name="T3" fmla="*/ 2147483647 h 136"/>
                <a:gd name="T4" fmla="*/ 0 w 252"/>
                <a:gd name="T5" fmla="*/ 2147483647 h 136"/>
                <a:gd name="T6" fmla="*/ 0 w 252"/>
                <a:gd name="T7" fmla="*/ 2147483647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7" name="Line 229"/>
          <p:cNvSpPr>
            <a:spLocks noChangeShapeType="1"/>
          </p:cNvSpPr>
          <p:nvPr/>
        </p:nvSpPr>
        <p:spPr bwMode="auto">
          <a:xfrm>
            <a:off x="3663950" y="3668713"/>
            <a:ext cx="0" cy="1103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201"/>
          <p:cNvGrpSpPr>
            <a:grpSpLocks/>
          </p:cNvGrpSpPr>
          <p:nvPr/>
        </p:nvGrpSpPr>
        <p:grpSpPr bwMode="auto">
          <a:xfrm>
            <a:off x="4960938" y="3673475"/>
            <a:ext cx="400050" cy="1612900"/>
            <a:chOff x="4960938" y="3673475"/>
            <a:chExt cx="400050" cy="1612900"/>
          </a:xfrm>
        </p:grpSpPr>
        <p:sp>
          <p:nvSpPr>
            <p:cNvPr id="13490" name="Freeform 231"/>
            <p:cNvSpPr>
              <a:spLocks/>
            </p:cNvSpPr>
            <p:nvPr/>
          </p:nvSpPr>
          <p:spPr bwMode="auto">
            <a:xfrm>
              <a:off x="4960938" y="5073650"/>
              <a:ext cx="214312" cy="212725"/>
            </a:xfrm>
            <a:custGeom>
              <a:avLst/>
              <a:gdLst>
                <a:gd name="T0" fmla="*/ 0 w 222"/>
                <a:gd name="T1" fmla="*/ 2147483647 h 172"/>
                <a:gd name="T2" fmla="*/ 2147483647 w 222"/>
                <a:gd name="T3" fmla="*/ 2147483647 h 172"/>
                <a:gd name="T4" fmla="*/ 2147483647 w 222"/>
                <a:gd name="T5" fmla="*/ 2147483647 h 172"/>
                <a:gd name="T6" fmla="*/ 2147483647 w 222"/>
                <a:gd name="T7" fmla="*/ 2147483647 h 172"/>
                <a:gd name="T8" fmla="*/ 2147483647 w 222"/>
                <a:gd name="T9" fmla="*/ 2147483647 h 172"/>
                <a:gd name="T10" fmla="*/ 2147483647 w 222"/>
                <a:gd name="T11" fmla="*/ 2147483647 h 172"/>
                <a:gd name="T12" fmla="*/ 2147483647 w 222"/>
                <a:gd name="T13" fmla="*/ 2147483647 h 172"/>
                <a:gd name="T14" fmla="*/ 2147483647 w 222"/>
                <a:gd name="T15" fmla="*/ 2147483647 h 172"/>
                <a:gd name="T16" fmla="*/ 2147483647 w 222"/>
                <a:gd name="T17" fmla="*/ 2147483647 h 172"/>
                <a:gd name="T18" fmla="*/ 2147483647 w 222"/>
                <a:gd name="T19" fmla="*/ 2147483647 h 172"/>
                <a:gd name="T20" fmla="*/ 2147483647 w 222"/>
                <a:gd name="T21" fmla="*/ 2147483647 h 172"/>
                <a:gd name="T22" fmla="*/ 2147483647 w 222"/>
                <a:gd name="T23" fmla="*/ 2147483647 h 172"/>
                <a:gd name="T24" fmla="*/ 2147483647 w 222"/>
                <a:gd name="T25" fmla="*/ 2147483647 h 172"/>
                <a:gd name="T26" fmla="*/ 2147483647 w 222"/>
                <a:gd name="T27" fmla="*/ 2147483647 h 172"/>
                <a:gd name="T28" fmla="*/ 2147483647 w 222"/>
                <a:gd name="T29" fmla="*/ 2147483647 h 172"/>
                <a:gd name="T30" fmla="*/ 2147483647 w 222"/>
                <a:gd name="T31" fmla="*/ 2147483647 h 172"/>
                <a:gd name="T32" fmla="*/ 2147483647 w 222"/>
                <a:gd name="T33" fmla="*/ 2147483647 h 172"/>
                <a:gd name="T34" fmla="*/ 2147483647 w 222"/>
                <a:gd name="T35" fmla="*/ 2147483647 h 172"/>
                <a:gd name="T36" fmla="*/ 2147483647 w 222"/>
                <a:gd name="T37" fmla="*/ 2147483647 h 172"/>
                <a:gd name="T38" fmla="*/ 2147483647 w 222"/>
                <a:gd name="T39" fmla="*/ 2147483647 h 172"/>
                <a:gd name="T40" fmla="*/ 2147483647 w 222"/>
                <a:gd name="T41" fmla="*/ 2147483647 h 172"/>
                <a:gd name="T42" fmla="*/ 2147483647 w 222"/>
                <a:gd name="T43" fmla="*/ 0 h 172"/>
                <a:gd name="T44" fmla="*/ 2147483647 w 222"/>
                <a:gd name="T45" fmla="*/ 0 h 172"/>
                <a:gd name="T46" fmla="*/ 2147483647 w 222"/>
                <a:gd name="T47" fmla="*/ 2147483647 h 172"/>
                <a:gd name="T48" fmla="*/ 2147483647 w 222"/>
                <a:gd name="T49" fmla="*/ 2147483647 h 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2"/>
                <a:gd name="T76" fmla="*/ 0 h 172"/>
                <a:gd name="T77" fmla="*/ 222 w 222"/>
                <a:gd name="T78" fmla="*/ 172 h 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1" name="Line 232"/>
            <p:cNvSpPr>
              <a:spLocks noChangeShapeType="1"/>
            </p:cNvSpPr>
            <p:nvPr/>
          </p:nvSpPr>
          <p:spPr bwMode="auto">
            <a:xfrm>
              <a:off x="4997450" y="3673475"/>
              <a:ext cx="0" cy="1379538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2" name="Freeform 233"/>
            <p:cNvSpPr>
              <a:spLocks/>
            </p:cNvSpPr>
            <p:nvPr/>
          </p:nvSpPr>
          <p:spPr bwMode="auto">
            <a:xfrm>
              <a:off x="5116513" y="4953000"/>
              <a:ext cx="244475" cy="76200"/>
            </a:xfrm>
            <a:custGeom>
              <a:avLst/>
              <a:gdLst>
                <a:gd name="T0" fmla="*/ 2147483647 w 252"/>
                <a:gd name="T1" fmla="*/ 0 h 136"/>
                <a:gd name="T2" fmla="*/ 2147483647 w 252"/>
                <a:gd name="T3" fmla="*/ 2147483647 h 136"/>
                <a:gd name="T4" fmla="*/ 0 w 252"/>
                <a:gd name="T5" fmla="*/ 2147483647 h 136"/>
                <a:gd name="T6" fmla="*/ 0 w 252"/>
                <a:gd name="T7" fmla="*/ 2147483647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93" name="Line 236"/>
          <p:cNvSpPr>
            <a:spLocks noChangeShapeType="1"/>
          </p:cNvSpPr>
          <p:nvPr/>
        </p:nvSpPr>
        <p:spPr bwMode="auto">
          <a:xfrm>
            <a:off x="5351463" y="3654425"/>
            <a:ext cx="0" cy="1117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202"/>
          <p:cNvGrpSpPr>
            <a:grpSpLocks/>
          </p:cNvGrpSpPr>
          <p:nvPr/>
        </p:nvGrpSpPr>
        <p:grpSpPr bwMode="auto">
          <a:xfrm>
            <a:off x="6648450" y="3671888"/>
            <a:ext cx="400050" cy="1606550"/>
            <a:chOff x="6648450" y="3671888"/>
            <a:chExt cx="400050" cy="1606550"/>
          </a:xfrm>
        </p:grpSpPr>
        <p:sp>
          <p:nvSpPr>
            <p:cNvPr id="13487" name="Freeform 238"/>
            <p:cNvSpPr>
              <a:spLocks/>
            </p:cNvSpPr>
            <p:nvPr/>
          </p:nvSpPr>
          <p:spPr bwMode="auto">
            <a:xfrm>
              <a:off x="6648450" y="5064125"/>
              <a:ext cx="214313" cy="214313"/>
            </a:xfrm>
            <a:custGeom>
              <a:avLst/>
              <a:gdLst>
                <a:gd name="T0" fmla="*/ 0 w 222"/>
                <a:gd name="T1" fmla="*/ 2147483647 h 172"/>
                <a:gd name="T2" fmla="*/ 2147483647 w 222"/>
                <a:gd name="T3" fmla="*/ 2147483647 h 172"/>
                <a:gd name="T4" fmla="*/ 2147483647 w 222"/>
                <a:gd name="T5" fmla="*/ 2147483647 h 172"/>
                <a:gd name="T6" fmla="*/ 2147483647 w 222"/>
                <a:gd name="T7" fmla="*/ 2147483647 h 172"/>
                <a:gd name="T8" fmla="*/ 2147483647 w 222"/>
                <a:gd name="T9" fmla="*/ 2147483647 h 172"/>
                <a:gd name="T10" fmla="*/ 2147483647 w 222"/>
                <a:gd name="T11" fmla="*/ 2147483647 h 172"/>
                <a:gd name="T12" fmla="*/ 2147483647 w 222"/>
                <a:gd name="T13" fmla="*/ 2147483647 h 172"/>
                <a:gd name="T14" fmla="*/ 2147483647 w 222"/>
                <a:gd name="T15" fmla="*/ 2147483647 h 172"/>
                <a:gd name="T16" fmla="*/ 2147483647 w 222"/>
                <a:gd name="T17" fmla="*/ 2147483647 h 172"/>
                <a:gd name="T18" fmla="*/ 2147483647 w 222"/>
                <a:gd name="T19" fmla="*/ 2147483647 h 172"/>
                <a:gd name="T20" fmla="*/ 2147483647 w 222"/>
                <a:gd name="T21" fmla="*/ 2147483647 h 172"/>
                <a:gd name="T22" fmla="*/ 2147483647 w 222"/>
                <a:gd name="T23" fmla="*/ 2147483647 h 172"/>
                <a:gd name="T24" fmla="*/ 2147483647 w 222"/>
                <a:gd name="T25" fmla="*/ 2147483647 h 172"/>
                <a:gd name="T26" fmla="*/ 2147483647 w 222"/>
                <a:gd name="T27" fmla="*/ 2147483647 h 172"/>
                <a:gd name="T28" fmla="*/ 2147483647 w 222"/>
                <a:gd name="T29" fmla="*/ 2147483647 h 172"/>
                <a:gd name="T30" fmla="*/ 2147483647 w 222"/>
                <a:gd name="T31" fmla="*/ 2147483647 h 172"/>
                <a:gd name="T32" fmla="*/ 2147483647 w 222"/>
                <a:gd name="T33" fmla="*/ 2147483647 h 172"/>
                <a:gd name="T34" fmla="*/ 2147483647 w 222"/>
                <a:gd name="T35" fmla="*/ 2147483647 h 172"/>
                <a:gd name="T36" fmla="*/ 2147483647 w 222"/>
                <a:gd name="T37" fmla="*/ 2147483647 h 172"/>
                <a:gd name="T38" fmla="*/ 2147483647 w 222"/>
                <a:gd name="T39" fmla="*/ 2147483647 h 172"/>
                <a:gd name="T40" fmla="*/ 2147483647 w 222"/>
                <a:gd name="T41" fmla="*/ 2147483647 h 172"/>
                <a:gd name="T42" fmla="*/ 2147483647 w 222"/>
                <a:gd name="T43" fmla="*/ 0 h 172"/>
                <a:gd name="T44" fmla="*/ 2147483647 w 222"/>
                <a:gd name="T45" fmla="*/ 0 h 172"/>
                <a:gd name="T46" fmla="*/ 2147483647 w 222"/>
                <a:gd name="T47" fmla="*/ 2147483647 h 172"/>
                <a:gd name="T48" fmla="*/ 2147483647 w 222"/>
                <a:gd name="T49" fmla="*/ 2147483647 h 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2"/>
                <a:gd name="T76" fmla="*/ 0 h 172"/>
                <a:gd name="T77" fmla="*/ 222 w 222"/>
                <a:gd name="T78" fmla="*/ 172 h 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88" name="Line 239"/>
            <p:cNvSpPr>
              <a:spLocks noChangeShapeType="1"/>
            </p:cNvSpPr>
            <p:nvPr/>
          </p:nvSpPr>
          <p:spPr bwMode="auto">
            <a:xfrm>
              <a:off x="6684963" y="3671888"/>
              <a:ext cx="0" cy="1360487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89" name="Freeform 240"/>
            <p:cNvSpPr>
              <a:spLocks/>
            </p:cNvSpPr>
            <p:nvPr/>
          </p:nvSpPr>
          <p:spPr bwMode="auto">
            <a:xfrm>
              <a:off x="6804025" y="4900613"/>
              <a:ext cx="244475" cy="149225"/>
            </a:xfrm>
            <a:custGeom>
              <a:avLst/>
              <a:gdLst>
                <a:gd name="T0" fmla="*/ 2147483647 w 252"/>
                <a:gd name="T1" fmla="*/ 0 h 136"/>
                <a:gd name="T2" fmla="*/ 2147483647 w 252"/>
                <a:gd name="T3" fmla="*/ 2147483647 h 136"/>
                <a:gd name="T4" fmla="*/ 0 w 252"/>
                <a:gd name="T5" fmla="*/ 2147483647 h 136"/>
                <a:gd name="T6" fmla="*/ 0 w 252"/>
                <a:gd name="T7" fmla="*/ 2147483647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99" name="Line 243"/>
          <p:cNvSpPr>
            <a:spLocks noChangeShapeType="1"/>
          </p:cNvSpPr>
          <p:nvPr/>
        </p:nvSpPr>
        <p:spPr bwMode="auto">
          <a:xfrm>
            <a:off x="7038975" y="3668713"/>
            <a:ext cx="0" cy="1039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89"/>
          <p:cNvGrpSpPr>
            <a:grpSpLocks/>
          </p:cNvGrpSpPr>
          <p:nvPr/>
        </p:nvGrpSpPr>
        <p:grpSpPr bwMode="auto">
          <a:xfrm>
            <a:off x="1066800" y="2263775"/>
            <a:ext cx="3540125" cy="2559050"/>
            <a:chOff x="1066800" y="2263775"/>
            <a:chExt cx="3541079" cy="2559050"/>
          </a:xfrm>
        </p:grpSpPr>
        <p:sp>
          <p:nvSpPr>
            <p:cNvPr id="13481" name="Text Box 14"/>
            <p:cNvSpPr txBox="1">
              <a:spLocks noChangeArrowheads="1"/>
            </p:cNvSpPr>
            <p:nvPr/>
          </p:nvSpPr>
          <p:spPr bwMode="auto">
            <a:xfrm>
              <a:off x="4256463" y="2267411"/>
              <a:ext cx="351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/>
                <a:t>20</a:t>
              </a:r>
            </a:p>
          </p:txBody>
        </p:sp>
        <p:sp>
          <p:nvSpPr>
            <p:cNvPr id="13482" name="Line 16"/>
            <p:cNvSpPr>
              <a:spLocks noChangeShapeType="1"/>
            </p:cNvSpPr>
            <p:nvPr/>
          </p:nvSpPr>
          <p:spPr bwMode="auto">
            <a:xfrm>
              <a:off x="4183063" y="2419350"/>
              <a:ext cx="195262" cy="7302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83" name="Text Box 18"/>
            <p:cNvSpPr txBox="1">
              <a:spLocks noChangeArrowheads="1"/>
            </p:cNvSpPr>
            <p:nvPr/>
          </p:nvSpPr>
          <p:spPr bwMode="auto">
            <a:xfrm>
              <a:off x="2495550" y="2263775"/>
              <a:ext cx="396875" cy="2301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 b="1"/>
                <a:t>Tag</a:t>
              </a:r>
            </a:p>
          </p:txBody>
        </p:sp>
        <p:sp>
          <p:nvSpPr>
            <p:cNvPr id="13484" name="Line 251"/>
            <p:cNvSpPr>
              <a:spLocks noChangeShapeType="1"/>
            </p:cNvSpPr>
            <p:nvPr/>
          </p:nvSpPr>
          <p:spPr bwMode="auto">
            <a:xfrm>
              <a:off x="4248150" y="2292350"/>
              <a:ext cx="0" cy="201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85" name="Line 252"/>
            <p:cNvSpPr>
              <a:spLocks noChangeShapeType="1"/>
            </p:cNvSpPr>
            <p:nvPr/>
          </p:nvSpPr>
          <p:spPr bwMode="auto">
            <a:xfrm>
              <a:off x="1066800" y="2493963"/>
              <a:ext cx="3181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86" name="Line 253"/>
            <p:cNvSpPr>
              <a:spLocks noChangeShapeType="1"/>
            </p:cNvSpPr>
            <p:nvPr/>
          </p:nvSpPr>
          <p:spPr bwMode="auto">
            <a:xfrm>
              <a:off x="1066800" y="2493963"/>
              <a:ext cx="0" cy="2328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03" name="Line 254"/>
          <p:cNvSpPr>
            <a:spLocks noChangeShapeType="1"/>
          </p:cNvSpPr>
          <p:nvPr/>
        </p:nvSpPr>
        <p:spPr bwMode="auto">
          <a:xfrm>
            <a:off x="1066800" y="4822825"/>
            <a:ext cx="779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198"/>
          <p:cNvGrpSpPr>
            <a:grpSpLocks/>
          </p:cNvGrpSpPr>
          <p:nvPr/>
        </p:nvGrpSpPr>
        <p:grpSpPr bwMode="auto">
          <a:xfrm>
            <a:off x="1835150" y="4705350"/>
            <a:ext cx="5360988" cy="247650"/>
            <a:chOff x="1835150" y="4705350"/>
            <a:chExt cx="5360988" cy="247650"/>
          </a:xfrm>
        </p:grpSpPr>
        <p:grpSp>
          <p:nvGrpSpPr>
            <p:cNvPr id="13466" name="Group 190"/>
            <p:cNvGrpSpPr>
              <a:grpSpLocks/>
            </p:cNvGrpSpPr>
            <p:nvPr/>
          </p:nvGrpSpPr>
          <p:grpSpPr bwMode="auto">
            <a:xfrm>
              <a:off x="1835150" y="4756150"/>
              <a:ext cx="296863" cy="196850"/>
              <a:chOff x="1835150" y="4756150"/>
              <a:chExt cx="296863" cy="196850"/>
            </a:xfrm>
          </p:grpSpPr>
          <p:sp>
            <p:nvSpPr>
              <p:cNvPr id="13479" name="Freeform 11"/>
              <p:cNvSpPr>
                <a:spLocks/>
              </p:cNvSpPr>
              <p:nvPr/>
            </p:nvSpPr>
            <p:spPr bwMode="auto">
              <a:xfrm>
                <a:off x="1835150" y="4756150"/>
                <a:ext cx="296863" cy="196850"/>
              </a:xfrm>
              <a:custGeom>
                <a:avLst/>
                <a:gdLst>
                  <a:gd name="T0" fmla="*/ 2147483647 w 249"/>
                  <a:gd name="T1" fmla="*/ 2147483647 h 165"/>
                  <a:gd name="T2" fmla="*/ 2147483647 w 249"/>
                  <a:gd name="T3" fmla="*/ 2147483647 h 165"/>
                  <a:gd name="T4" fmla="*/ 2147483647 w 249"/>
                  <a:gd name="T5" fmla="*/ 2147483647 h 165"/>
                  <a:gd name="T6" fmla="*/ 2147483647 w 249"/>
                  <a:gd name="T7" fmla="*/ 2147483647 h 165"/>
                  <a:gd name="T8" fmla="*/ 2147483647 w 249"/>
                  <a:gd name="T9" fmla="*/ 2147483647 h 165"/>
                  <a:gd name="T10" fmla="*/ 2147483647 w 249"/>
                  <a:gd name="T11" fmla="*/ 2147483647 h 165"/>
                  <a:gd name="T12" fmla="*/ 2147483647 w 249"/>
                  <a:gd name="T13" fmla="*/ 2147483647 h 165"/>
                  <a:gd name="T14" fmla="*/ 2147483647 w 249"/>
                  <a:gd name="T15" fmla="*/ 2147483647 h 165"/>
                  <a:gd name="T16" fmla="*/ 2147483647 w 249"/>
                  <a:gd name="T17" fmla="*/ 2147483647 h 165"/>
                  <a:gd name="T18" fmla="*/ 2147483647 w 249"/>
                  <a:gd name="T19" fmla="*/ 2147483647 h 165"/>
                  <a:gd name="T20" fmla="*/ 2147483647 w 249"/>
                  <a:gd name="T21" fmla="*/ 2147483647 h 165"/>
                  <a:gd name="T22" fmla="*/ 2147483647 w 249"/>
                  <a:gd name="T23" fmla="*/ 2147483647 h 165"/>
                  <a:gd name="T24" fmla="*/ 2147483647 w 249"/>
                  <a:gd name="T25" fmla="*/ 2147483647 h 165"/>
                  <a:gd name="T26" fmla="*/ 2147483647 w 249"/>
                  <a:gd name="T27" fmla="*/ 2147483647 h 165"/>
                  <a:gd name="T28" fmla="*/ 2147483647 w 249"/>
                  <a:gd name="T29" fmla="*/ 2147483647 h 165"/>
                  <a:gd name="T30" fmla="*/ 2147483647 w 249"/>
                  <a:gd name="T31" fmla="*/ 2147483647 h 165"/>
                  <a:gd name="T32" fmla="*/ 2147483647 w 249"/>
                  <a:gd name="T33" fmla="*/ 2147483647 h 165"/>
                  <a:gd name="T34" fmla="*/ 2147483647 w 249"/>
                  <a:gd name="T35" fmla="*/ 2147483647 h 165"/>
                  <a:gd name="T36" fmla="*/ 2147483647 w 249"/>
                  <a:gd name="T37" fmla="*/ 2147483647 h 165"/>
                  <a:gd name="T38" fmla="*/ 2147483647 w 249"/>
                  <a:gd name="T39" fmla="*/ 2147483647 h 165"/>
                  <a:gd name="T40" fmla="*/ 2147483647 w 249"/>
                  <a:gd name="T41" fmla="*/ 0 h 165"/>
                  <a:gd name="T42" fmla="*/ 2147483647 w 249"/>
                  <a:gd name="T43" fmla="*/ 2147483647 h 165"/>
                  <a:gd name="T44" fmla="*/ 2147483647 w 249"/>
                  <a:gd name="T45" fmla="*/ 2147483647 h 165"/>
                  <a:gd name="T46" fmla="*/ 2147483647 w 249"/>
                  <a:gd name="T47" fmla="*/ 2147483647 h 165"/>
                  <a:gd name="T48" fmla="*/ 2147483647 w 249"/>
                  <a:gd name="T49" fmla="*/ 2147483647 h 165"/>
                  <a:gd name="T50" fmla="*/ 2147483647 w 249"/>
                  <a:gd name="T51" fmla="*/ 2147483647 h 165"/>
                  <a:gd name="T52" fmla="*/ 2147483647 w 249"/>
                  <a:gd name="T53" fmla="*/ 2147483647 h 165"/>
                  <a:gd name="T54" fmla="*/ 2147483647 w 249"/>
                  <a:gd name="T55" fmla="*/ 2147483647 h 165"/>
                  <a:gd name="T56" fmla="*/ 2147483647 w 249"/>
                  <a:gd name="T57" fmla="*/ 2147483647 h 165"/>
                  <a:gd name="T58" fmla="*/ 2147483647 w 249"/>
                  <a:gd name="T59" fmla="*/ 2147483647 h 165"/>
                  <a:gd name="T60" fmla="*/ 0 w 249"/>
                  <a:gd name="T61" fmla="*/ 2147483647 h 165"/>
                  <a:gd name="T62" fmla="*/ 2147483647 w 249"/>
                  <a:gd name="T63" fmla="*/ 2147483647 h 165"/>
                  <a:gd name="T64" fmla="*/ 2147483647 w 249"/>
                  <a:gd name="T65" fmla="*/ 2147483647 h 165"/>
                  <a:gd name="T66" fmla="*/ 2147483647 w 249"/>
                  <a:gd name="T67" fmla="*/ 2147483647 h 165"/>
                  <a:gd name="T68" fmla="*/ 2147483647 w 249"/>
                  <a:gd name="T69" fmla="*/ 2147483647 h 165"/>
                  <a:gd name="T70" fmla="*/ 2147483647 w 249"/>
                  <a:gd name="T71" fmla="*/ 2147483647 h 165"/>
                  <a:gd name="T72" fmla="*/ 2147483647 w 249"/>
                  <a:gd name="T73" fmla="*/ 2147483647 h 165"/>
                  <a:gd name="T74" fmla="*/ 2147483647 w 249"/>
                  <a:gd name="T75" fmla="*/ 2147483647 h 165"/>
                  <a:gd name="T76" fmla="*/ 2147483647 w 249"/>
                  <a:gd name="T77" fmla="*/ 2147483647 h 165"/>
                  <a:gd name="T78" fmla="*/ 2147483647 w 249"/>
                  <a:gd name="T79" fmla="*/ 2147483647 h 165"/>
                  <a:gd name="T80" fmla="*/ 2147483647 w 249"/>
                  <a:gd name="T81" fmla="*/ 2147483647 h 165"/>
                  <a:gd name="T82" fmla="*/ 2147483647 w 249"/>
                  <a:gd name="T83" fmla="*/ 2147483647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0" name="Freeform 12"/>
              <p:cNvSpPr>
                <a:spLocks noEditPoints="1"/>
              </p:cNvSpPr>
              <p:nvPr/>
            </p:nvSpPr>
            <p:spPr bwMode="auto">
              <a:xfrm>
                <a:off x="1939925" y="4841875"/>
                <a:ext cx="88900" cy="28575"/>
              </a:xfrm>
              <a:custGeom>
                <a:avLst/>
                <a:gdLst>
                  <a:gd name="T0" fmla="*/ 0 w 74"/>
                  <a:gd name="T1" fmla="*/ 0 h 25"/>
                  <a:gd name="T2" fmla="*/ 2147483647 w 74"/>
                  <a:gd name="T3" fmla="*/ 0 h 25"/>
                  <a:gd name="T4" fmla="*/ 2147483647 w 74"/>
                  <a:gd name="T5" fmla="*/ 2147483647 h 25"/>
                  <a:gd name="T6" fmla="*/ 2147483647 w 74"/>
                  <a:gd name="T7" fmla="*/ 2147483647 h 25"/>
                  <a:gd name="T8" fmla="*/ 2147483647 w 74"/>
                  <a:gd name="T9" fmla="*/ 0 h 25"/>
                  <a:gd name="T10" fmla="*/ 2147483647 w 74"/>
                  <a:gd name="T11" fmla="*/ 0 h 25"/>
                  <a:gd name="T12" fmla="*/ 0 w 74"/>
                  <a:gd name="T13" fmla="*/ 0 h 25"/>
                  <a:gd name="T14" fmla="*/ 2147483647 w 74"/>
                  <a:gd name="T15" fmla="*/ 2147483647 h 25"/>
                  <a:gd name="T16" fmla="*/ 2147483647 w 74"/>
                  <a:gd name="T17" fmla="*/ 2147483647 h 25"/>
                  <a:gd name="T18" fmla="*/ 2147483647 w 74"/>
                  <a:gd name="T19" fmla="*/ 2147483647 h 25"/>
                  <a:gd name="T20" fmla="*/ 2147483647 w 74"/>
                  <a:gd name="T21" fmla="*/ 2147483647 h 25"/>
                  <a:gd name="T22" fmla="*/ 2147483647 w 74"/>
                  <a:gd name="T23" fmla="*/ 2147483647 h 25"/>
                  <a:gd name="T24" fmla="*/ 2147483647 w 74"/>
                  <a:gd name="T25" fmla="*/ 2147483647 h 2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4"/>
                  <a:gd name="T40" fmla="*/ 0 h 25"/>
                  <a:gd name="T41" fmla="*/ 74 w 74"/>
                  <a:gd name="T42" fmla="*/ 25 h 2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4" h="25">
                    <a:moveTo>
                      <a:pt x="0" y="0"/>
                    </a:moveTo>
                    <a:lnTo>
                      <a:pt x="74" y="0"/>
                    </a:lnTo>
                    <a:lnTo>
                      <a:pt x="74" y="7"/>
                    </a:lnTo>
                    <a:lnTo>
                      <a:pt x="3" y="7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  <a:moveTo>
                      <a:pt x="3" y="18"/>
                    </a:moveTo>
                    <a:lnTo>
                      <a:pt x="74" y="18"/>
                    </a:lnTo>
                    <a:lnTo>
                      <a:pt x="74" y="25"/>
                    </a:lnTo>
                    <a:lnTo>
                      <a:pt x="3" y="25"/>
                    </a:lnTo>
                    <a:lnTo>
                      <a:pt x="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67" name="Group 195"/>
            <p:cNvGrpSpPr>
              <a:grpSpLocks/>
            </p:cNvGrpSpPr>
            <p:nvPr/>
          </p:nvGrpSpPr>
          <p:grpSpPr bwMode="auto">
            <a:xfrm>
              <a:off x="3522663" y="4756150"/>
              <a:ext cx="296862" cy="196850"/>
              <a:chOff x="3522663" y="4756150"/>
              <a:chExt cx="296862" cy="196850"/>
            </a:xfrm>
          </p:grpSpPr>
          <p:sp>
            <p:nvSpPr>
              <p:cNvPr id="13477" name="Freeform 227"/>
              <p:cNvSpPr>
                <a:spLocks/>
              </p:cNvSpPr>
              <p:nvPr/>
            </p:nvSpPr>
            <p:spPr bwMode="auto">
              <a:xfrm>
                <a:off x="3522663" y="4756150"/>
                <a:ext cx="296862" cy="196850"/>
              </a:xfrm>
              <a:custGeom>
                <a:avLst/>
                <a:gdLst>
                  <a:gd name="T0" fmla="*/ 2147483647 w 249"/>
                  <a:gd name="T1" fmla="*/ 2147483647 h 165"/>
                  <a:gd name="T2" fmla="*/ 2147483647 w 249"/>
                  <a:gd name="T3" fmla="*/ 2147483647 h 165"/>
                  <a:gd name="T4" fmla="*/ 2147483647 w 249"/>
                  <a:gd name="T5" fmla="*/ 2147483647 h 165"/>
                  <a:gd name="T6" fmla="*/ 2147483647 w 249"/>
                  <a:gd name="T7" fmla="*/ 2147483647 h 165"/>
                  <a:gd name="T8" fmla="*/ 2147483647 w 249"/>
                  <a:gd name="T9" fmla="*/ 2147483647 h 165"/>
                  <a:gd name="T10" fmla="*/ 2147483647 w 249"/>
                  <a:gd name="T11" fmla="*/ 2147483647 h 165"/>
                  <a:gd name="T12" fmla="*/ 2147483647 w 249"/>
                  <a:gd name="T13" fmla="*/ 2147483647 h 165"/>
                  <a:gd name="T14" fmla="*/ 2147483647 w 249"/>
                  <a:gd name="T15" fmla="*/ 2147483647 h 165"/>
                  <a:gd name="T16" fmla="*/ 2147483647 w 249"/>
                  <a:gd name="T17" fmla="*/ 2147483647 h 165"/>
                  <a:gd name="T18" fmla="*/ 2147483647 w 249"/>
                  <a:gd name="T19" fmla="*/ 2147483647 h 165"/>
                  <a:gd name="T20" fmla="*/ 2147483647 w 249"/>
                  <a:gd name="T21" fmla="*/ 2147483647 h 165"/>
                  <a:gd name="T22" fmla="*/ 2147483647 w 249"/>
                  <a:gd name="T23" fmla="*/ 2147483647 h 165"/>
                  <a:gd name="T24" fmla="*/ 2147483647 w 249"/>
                  <a:gd name="T25" fmla="*/ 2147483647 h 165"/>
                  <a:gd name="T26" fmla="*/ 2147483647 w 249"/>
                  <a:gd name="T27" fmla="*/ 2147483647 h 165"/>
                  <a:gd name="T28" fmla="*/ 2147483647 w 249"/>
                  <a:gd name="T29" fmla="*/ 2147483647 h 165"/>
                  <a:gd name="T30" fmla="*/ 2147483647 w 249"/>
                  <a:gd name="T31" fmla="*/ 2147483647 h 165"/>
                  <a:gd name="T32" fmla="*/ 2147483647 w 249"/>
                  <a:gd name="T33" fmla="*/ 2147483647 h 165"/>
                  <a:gd name="T34" fmla="*/ 2147483647 w 249"/>
                  <a:gd name="T35" fmla="*/ 2147483647 h 165"/>
                  <a:gd name="T36" fmla="*/ 2147483647 w 249"/>
                  <a:gd name="T37" fmla="*/ 2147483647 h 165"/>
                  <a:gd name="T38" fmla="*/ 2147483647 w 249"/>
                  <a:gd name="T39" fmla="*/ 2147483647 h 165"/>
                  <a:gd name="T40" fmla="*/ 2147483647 w 249"/>
                  <a:gd name="T41" fmla="*/ 0 h 165"/>
                  <a:gd name="T42" fmla="*/ 2147483647 w 249"/>
                  <a:gd name="T43" fmla="*/ 2147483647 h 165"/>
                  <a:gd name="T44" fmla="*/ 2147483647 w 249"/>
                  <a:gd name="T45" fmla="*/ 2147483647 h 165"/>
                  <a:gd name="T46" fmla="*/ 2147483647 w 249"/>
                  <a:gd name="T47" fmla="*/ 2147483647 h 165"/>
                  <a:gd name="T48" fmla="*/ 2147483647 w 249"/>
                  <a:gd name="T49" fmla="*/ 2147483647 h 165"/>
                  <a:gd name="T50" fmla="*/ 2147483647 w 249"/>
                  <a:gd name="T51" fmla="*/ 2147483647 h 165"/>
                  <a:gd name="T52" fmla="*/ 2147483647 w 249"/>
                  <a:gd name="T53" fmla="*/ 2147483647 h 165"/>
                  <a:gd name="T54" fmla="*/ 2147483647 w 249"/>
                  <a:gd name="T55" fmla="*/ 2147483647 h 165"/>
                  <a:gd name="T56" fmla="*/ 2147483647 w 249"/>
                  <a:gd name="T57" fmla="*/ 2147483647 h 165"/>
                  <a:gd name="T58" fmla="*/ 2147483647 w 249"/>
                  <a:gd name="T59" fmla="*/ 2147483647 h 165"/>
                  <a:gd name="T60" fmla="*/ 0 w 249"/>
                  <a:gd name="T61" fmla="*/ 2147483647 h 165"/>
                  <a:gd name="T62" fmla="*/ 2147483647 w 249"/>
                  <a:gd name="T63" fmla="*/ 2147483647 h 165"/>
                  <a:gd name="T64" fmla="*/ 2147483647 w 249"/>
                  <a:gd name="T65" fmla="*/ 2147483647 h 165"/>
                  <a:gd name="T66" fmla="*/ 2147483647 w 249"/>
                  <a:gd name="T67" fmla="*/ 2147483647 h 165"/>
                  <a:gd name="T68" fmla="*/ 2147483647 w 249"/>
                  <a:gd name="T69" fmla="*/ 2147483647 h 165"/>
                  <a:gd name="T70" fmla="*/ 2147483647 w 249"/>
                  <a:gd name="T71" fmla="*/ 2147483647 h 165"/>
                  <a:gd name="T72" fmla="*/ 2147483647 w 249"/>
                  <a:gd name="T73" fmla="*/ 2147483647 h 165"/>
                  <a:gd name="T74" fmla="*/ 2147483647 w 249"/>
                  <a:gd name="T75" fmla="*/ 2147483647 h 165"/>
                  <a:gd name="T76" fmla="*/ 2147483647 w 249"/>
                  <a:gd name="T77" fmla="*/ 2147483647 h 165"/>
                  <a:gd name="T78" fmla="*/ 2147483647 w 249"/>
                  <a:gd name="T79" fmla="*/ 2147483647 h 165"/>
                  <a:gd name="T80" fmla="*/ 2147483647 w 249"/>
                  <a:gd name="T81" fmla="*/ 2147483647 h 165"/>
                  <a:gd name="T82" fmla="*/ 2147483647 w 249"/>
                  <a:gd name="T83" fmla="*/ 2147483647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8" name="Freeform 228"/>
              <p:cNvSpPr>
                <a:spLocks noEditPoints="1"/>
              </p:cNvSpPr>
              <p:nvPr/>
            </p:nvSpPr>
            <p:spPr bwMode="auto">
              <a:xfrm>
                <a:off x="3627438" y="4841875"/>
                <a:ext cx="88900" cy="28575"/>
              </a:xfrm>
              <a:custGeom>
                <a:avLst/>
                <a:gdLst>
                  <a:gd name="T0" fmla="*/ 0 w 74"/>
                  <a:gd name="T1" fmla="*/ 0 h 25"/>
                  <a:gd name="T2" fmla="*/ 2147483647 w 74"/>
                  <a:gd name="T3" fmla="*/ 0 h 25"/>
                  <a:gd name="T4" fmla="*/ 2147483647 w 74"/>
                  <a:gd name="T5" fmla="*/ 2147483647 h 25"/>
                  <a:gd name="T6" fmla="*/ 2147483647 w 74"/>
                  <a:gd name="T7" fmla="*/ 2147483647 h 25"/>
                  <a:gd name="T8" fmla="*/ 2147483647 w 74"/>
                  <a:gd name="T9" fmla="*/ 0 h 25"/>
                  <a:gd name="T10" fmla="*/ 2147483647 w 74"/>
                  <a:gd name="T11" fmla="*/ 0 h 25"/>
                  <a:gd name="T12" fmla="*/ 0 w 74"/>
                  <a:gd name="T13" fmla="*/ 0 h 25"/>
                  <a:gd name="T14" fmla="*/ 2147483647 w 74"/>
                  <a:gd name="T15" fmla="*/ 2147483647 h 25"/>
                  <a:gd name="T16" fmla="*/ 2147483647 w 74"/>
                  <a:gd name="T17" fmla="*/ 2147483647 h 25"/>
                  <a:gd name="T18" fmla="*/ 2147483647 w 74"/>
                  <a:gd name="T19" fmla="*/ 2147483647 h 25"/>
                  <a:gd name="T20" fmla="*/ 2147483647 w 74"/>
                  <a:gd name="T21" fmla="*/ 2147483647 h 25"/>
                  <a:gd name="T22" fmla="*/ 2147483647 w 74"/>
                  <a:gd name="T23" fmla="*/ 2147483647 h 25"/>
                  <a:gd name="T24" fmla="*/ 2147483647 w 74"/>
                  <a:gd name="T25" fmla="*/ 2147483647 h 2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4"/>
                  <a:gd name="T40" fmla="*/ 0 h 25"/>
                  <a:gd name="T41" fmla="*/ 74 w 74"/>
                  <a:gd name="T42" fmla="*/ 25 h 2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4" h="25">
                    <a:moveTo>
                      <a:pt x="0" y="0"/>
                    </a:moveTo>
                    <a:lnTo>
                      <a:pt x="74" y="0"/>
                    </a:lnTo>
                    <a:lnTo>
                      <a:pt x="74" y="7"/>
                    </a:lnTo>
                    <a:lnTo>
                      <a:pt x="3" y="7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  <a:moveTo>
                      <a:pt x="3" y="18"/>
                    </a:moveTo>
                    <a:lnTo>
                      <a:pt x="74" y="18"/>
                    </a:lnTo>
                    <a:lnTo>
                      <a:pt x="74" y="25"/>
                    </a:lnTo>
                    <a:lnTo>
                      <a:pt x="3" y="25"/>
                    </a:lnTo>
                    <a:lnTo>
                      <a:pt x="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68" name="Group 196"/>
            <p:cNvGrpSpPr>
              <a:grpSpLocks/>
            </p:cNvGrpSpPr>
            <p:nvPr/>
          </p:nvGrpSpPr>
          <p:grpSpPr bwMode="auto">
            <a:xfrm>
              <a:off x="5210175" y="4756150"/>
              <a:ext cx="296863" cy="196850"/>
              <a:chOff x="5210175" y="4756150"/>
              <a:chExt cx="296863" cy="196850"/>
            </a:xfrm>
          </p:grpSpPr>
          <p:sp>
            <p:nvSpPr>
              <p:cNvPr id="13475" name="Freeform 234"/>
              <p:cNvSpPr>
                <a:spLocks/>
              </p:cNvSpPr>
              <p:nvPr/>
            </p:nvSpPr>
            <p:spPr bwMode="auto">
              <a:xfrm>
                <a:off x="5210175" y="4756150"/>
                <a:ext cx="296863" cy="196850"/>
              </a:xfrm>
              <a:custGeom>
                <a:avLst/>
                <a:gdLst>
                  <a:gd name="T0" fmla="*/ 2147483647 w 249"/>
                  <a:gd name="T1" fmla="*/ 2147483647 h 165"/>
                  <a:gd name="T2" fmla="*/ 2147483647 w 249"/>
                  <a:gd name="T3" fmla="*/ 2147483647 h 165"/>
                  <a:gd name="T4" fmla="*/ 2147483647 w 249"/>
                  <a:gd name="T5" fmla="*/ 2147483647 h 165"/>
                  <a:gd name="T6" fmla="*/ 2147483647 w 249"/>
                  <a:gd name="T7" fmla="*/ 2147483647 h 165"/>
                  <a:gd name="T8" fmla="*/ 2147483647 w 249"/>
                  <a:gd name="T9" fmla="*/ 2147483647 h 165"/>
                  <a:gd name="T10" fmla="*/ 2147483647 w 249"/>
                  <a:gd name="T11" fmla="*/ 2147483647 h 165"/>
                  <a:gd name="T12" fmla="*/ 2147483647 w 249"/>
                  <a:gd name="T13" fmla="*/ 2147483647 h 165"/>
                  <a:gd name="T14" fmla="*/ 2147483647 w 249"/>
                  <a:gd name="T15" fmla="*/ 2147483647 h 165"/>
                  <a:gd name="T16" fmla="*/ 2147483647 w 249"/>
                  <a:gd name="T17" fmla="*/ 2147483647 h 165"/>
                  <a:gd name="T18" fmla="*/ 2147483647 w 249"/>
                  <a:gd name="T19" fmla="*/ 2147483647 h 165"/>
                  <a:gd name="T20" fmla="*/ 2147483647 w 249"/>
                  <a:gd name="T21" fmla="*/ 2147483647 h 165"/>
                  <a:gd name="T22" fmla="*/ 2147483647 w 249"/>
                  <a:gd name="T23" fmla="*/ 2147483647 h 165"/>
                  <a:gd name="T24" fmla="*/ 2147483647 w 249"/>
                  <a:gd name="T25" fmla="*/ 2147483647 h 165"/>
                  <a:gd name="T26" fmla="*/ 2147483647 w 249"/>
                  <a:gd name="T27" fmla="*/ 2147483647 h 165"/>
                  <a:gd name="T28" fmla="*/ 2147483647 w 249"/>
                  <a:gd name="T29" fmla="*/ 2147483647 h 165"/>
                  <a:gd name="T30" fmla="*/ 2147483647 w 249"/>
                  <a:gd name="T31" fmla="*/ 2147483647 h 165"/>
                  <a:gd name="T32" fmla="*/ 2147483647 w 249"/>
                  <a:gd name="T33" fmla="*/ 2147483647 h 165"/>
                  <a:gd name="T34" fmla="*/ 2147483647 w 249"/>
                  <a:gd name="T35" fmla="*/ 2147483647 h 165"/>
                  <a:gd name="T36" fmla="*/ 2147483647 w 249"/>
                  <a:gd name="T37" fmla="*/ 2147483647 h 165"/>
                  <a:gd name="T38" fmla="*/ 2147483647 w 249"/>
                  <a:gd name="T39" fmla="*/ 2147483647 h 165"/>
                  <a:gd name="T40" fmla="*/ 2147483647 w 249"/>
                  <a:gd name="T41" fmla="*/ 0 h 165"/>
                  <a:gd name="T42" fmla="*/ 2147483647 w 249"/>
                  <a:gd name="T43" fmla="*/ 2147483647 h 165"/>
                  <a:gd name="T44" fmla="*/ 2147483647 w 249"/>
                  <a:gd name="T45" fmla="*/ 2147483647 h 165"/>
                  <a:gd name="T46" fmla="*/ 2147483647 w 249"/>
                  <a:gd name="T47" fmla="*/ 2147483647 h 165"/>
                  <a:gd name="T48" fmla="*/ 2147483647 w 249"/>
                  <a:gd name="T49" fmla="*/ 2147483647 h 165"/>
                  <a:gd name="T50" fmla="*/ 2147483647 w 249"/>
                  <a:gd name="T51" fmla="*/ 2147483647 h 165"/>
                  <a:gd name="T52" fmla="*/ 2147483647 w 249"/>
                  <a:gd name="T53" fmla="*/ 2147483647 h 165"/>
                  <a:gd name="T54" fmla="*/ 2147483647 w 249"/>
                  <a:gd name="T55" fmla="*/ 2147483647 h 165"/>
                  <a:gd name="T56" fmla="*/ 2147483647 w 249"/>
                  <a:gd name="T57" fmla="*/ 2147483647 h 165"/>
                  <a:gd name="T58" fmla="*/ 2147483647 w 249"/>
                  <a:gd name="T59" fmla="*/ 2147483647 h 165"/>
                  <a:gd name="T60" fmla="*/ 0 w 249"/>
                  <a:gd name="T61" fmla="*/ 2147483647 h 165"/>
                  <a:gd name="T62" fmla="*/ 2147483647 w 249"/>
                  <a:gd name="T63" fmla="*/ 2147483647 h 165"/>
                  <a:gd name="T64" fmla="*/ 2147483647 w 249"/>
                  <a:gd name="T65" fmla="*/ 2147483647 h 165"/>
                  <a:gd name="T66" fmla="*/ 2147483647 w 249"/>
                  <a:gd name="T67" fmla="*/ 2147483647 h 165"/>
                  <a:gd name="T68" fmla="*/ 2147483647 w 249"/>
                  <a:gd name="T69" fmla="*/ 2147483647 h 165"/>
                  <a:gd name="T70" fmla="*/ 2147483647 w 249"/>
                  <a:gd name="T71" fmla="*/ 2147483647 h 165"/>
                  <a:gd name="T72" fmla="*/ 2147483647 w 249"/>
                  <a:gd name="T73" fmla="*/ 2147483647 h 165"/>
                  <a:gd name="T74" fmla="*/ 2147483647 w 249"/>
                  <a:gd name="T75" fmla="*/ 2147483647 h 165"/>
                  <a:gd name="T76" fmla="*/ 2147483647 w 249"/>
                  <a:gd name="T77" fmla="*/ 2147483647 h 165"/>
                  <a:gd name="T78" fmla="*/ 2147483647 w 249"/>
                  <a:gd name="T79" fmla="*/ 2147483647 h 165"/>
                  <a:gd name="T80" fmla="*/ 2147483647 w 249"/>
                  <a:gd name="T81" fmla="*/ 2147483647 h 165"/>
                  <a:gd name="T82" fmla="*/ 2147483647 w 249"/>
                  <a:gd name="T83" fmla="*/ 2147483647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6" name="Freeform 235"/>
              <p:cNvSpPr>
                <a:spLocks noEditPoints="1"/>
              </p:cNvSpPr>
              <p:nvPr/>
            </p:nvSpPr>
            <p:spPr bwMode="auto">
              <a:xfrm>
                <a:off x="5316538" y="4841875"/>
                <a:ext cx="87312" cy="28575"/>
              </a:xfrm>
              <a:custGeom>
                <a:avLst/>
                <a:gdLst>
                  <a:gd name="T0" fmla="*/ 0 w 74"/>
                  <a:gd name="T1" fmla="*/ 0 h 25"/>
                  <a:gd name="T2" fmla="*/ 2147483647 w 74"/>
                  <a:gd name="T3" fmla="*/ 0 h 25"/>
                  <a:gd name="T4" fmla="*/ 2147483647 w 74"/>
                  <a:gd name="T5" fmla="*/ 2147483647 h 25"/>
                  <a:gd name="T6" fmla="*/ 2147483647 w 74"/>
                  <a:gd name="T7" fmla="*/ 2147483647 h 25"/>
                  <a:gd name="T8" fmla="*/ 2147483647 w 74"/>
                  <a:gd name="T9" fmla="*/ 0 h 25"/>
                  <a:gd name="T10" fmla="*/ 2147483647 w 74"/>
                  <a:gd name="T11" fmla="*/ 0 h 25"/>
                  <a:gd name="T12" fmla="*/ 0 w 74"/>
                  <a:gd name="T13" fmla="*/ 0 h 25"/>
                  <a:gd name="T14" fmla="*/ 2147483647 w 74"/>
                  <a:gd name="T15" fmla="*/ 2147483647 h 25"/>
                  <a:gd name="T16" fmla="*/ 2147483647 w 74"/>
                  <a:gd name="T17" fmla="*/ 2147483647 h 25"/>
                  <a:gd name="T18" fmla="*/ 2147483647 w 74"/>
                  <a:gd name="T19" fmla="*/ 2147483647 h 25"/>
                  <a:gd name="T20" fmla="*/ 2147483647 w 74"/>
                  <a:gd name="T21" fmla="*/ 2147483647 h 25"/>
                  <a:gd name="T22" fmla="*/ 2147483647 w 74"/>
                  <a:gd name="T23" fmla="*/ 2147483647 h 25"/>
                  <a:gd name="T24" fmla="*/ 2147483647 w 74"/>
                  <a:gd name="T25" fmla="*/ 2147483647 h 2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4"/>
                  <a:gd name="T40" fmla="*/ 0 h 25"/>
                  <a:gd name="T41" fmla="*/ 74 w 74"/>
                  <a:gd name="T42" fmla="*/ 25 h 2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4" h="25">
                    <a:moveTo>
                      <a:pt x="0" y="0"/>
                    </a:moveTo>
                    <a:lnTo>
                      <a:pt x="74" y="0"/>
                    </a:lnTo>
                    <a:lnTo>
                      <a:pt x="74" y="7"/>
                    </a:lnTo>
                    <a:lnTo>
                      <a:pt x="3" y="7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  <a:moveTo>
                      <a:pt x="3" y="18"/>
                    </a:moveTo>
                    <a:lnTo>
                      <a:pt x="74" y="18"/>
                    </a:lnTo>
                    <a:lnTo>
                      <a:pt x="74" y="25"/>
                    </a:lnTo>
                    <a:lnTo>
                      <a:pt x="3" y="25"/>
                    </a:lnTo>
                    <a:lnTo>
                      <a:pt x="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69" name="Group 197"/>
            <p:cNvGrpSpPr>
              <a:grpSpLocks/>
            </p:cNvGrpSpPr>
            <p:nvPr/>
          </p:nvGrpSpPr>
          <p:grpSpPr bwMode="auto">
            <a:xfrm>
              <a:off x="6897688" y="4705350"/>
              <a:ext cx="298450" cy="195263"/>
              <a:chOff x="6897688" y="4705350"/>
              <a:chExt cx="298450" cy="195263"/>
            </a:xfrm>
          </p:grpSpPr>
          <p:sp>
            <p:nvSpPr>
              <p:cNvPr id="13473" name="Freeform 241"/>
              <p:cNvSpPr>
                <a:spLocks/>
              </p:cNvSpPr>
              <p:nvPr/>
            </p:nvSpPr>
            <p:spPr bwMode="auto">
              <a:xfrm>
                <a:off x="6897688" y="4705350"/>
                <a:ext cx="298450" cy="195263"/>
              </a:xfrm>
              <a:custGeom>
                <a:avLst/>
                <a:gdLst>
                  <a:gd name="T0" fmla="*/ 2147483647 w 249"/>
                  <a:gd name="T1" fmla="*/ 2147483647 h 165"/>
                  <a:gd name="T2" fmla="*/ 2147483647 w 249"/>
                  <a:gd name="T3" fmla="*/ 2147483647 h 165"/>
                  <a:gd name="T4" fmla="*/ 2147483647 w 249"/>
                  <a:gd name="T5" fmla="*/ 2147483647 h 165"/>
                  <a:gd name="T6" fmla="*/ 2147483647 w 249"/>
                  <a:gd name="T7" fmla="*/ 2147483647 h 165"/>
                  <a:gd name="T8" fmla="*/ 2147483647 w 249"/>
                  <a:gd name="T9" fmla="*/ 2147483647 h 165"/>
                  <a:gd name="T10" fmla="*/ 2147483647 w 249"/>
                  <a:gd name="T11" fmla="*/ 2147483647 h 165"/>
                  <a:gd name="T12" fmla="*/ 2147483647 w 249"/>
                  <a:gd name="T13" fmla="*/ 2147483647 h 165"/>
                  <a:gd name="T14" fmla="*/ 2147483647 w 249"/>
                  <a:gd name="T15" fmla="*/ 2147483647 h 165"/>
                  <a:gd name="T16" fmla="*/ 2147483647 w 249"/>
                  <a:gd name="T17" fmla="*/ 2147483647 h 165"/>
                  <a:gd name="T18" fmla="*/ 2147483647 w 249"/>
                  <a:gd name="T19" fmla="*/ 2147483647 h 165"/>
                  <a:gd name="T20" fmla="*/ 2147483647 w 249"/>
                  <a:gd name="T21" fmla="*/ 2147483647 h 165"/>
                  <a:gd name="T22" fmla="*/ 2147483647 w 249"/>
                  <a:gd name="T23" fmla="*/ 2147483647 h 165"/>
                  <a:gd name="T24" fmla="*/ 2147483647 w 249"/>
                  <a:gd name="T25" fmla="*/ 2147483647 h 165"/>
                  <a:gd name="T26" fmla="*/ 2147483647 w 249"/>
                  <a:gd name="T27" fmla="*/ 2147483647 h 165"/>
                  <a:gd name="T28" fmla="*/ 2147483647 w 249"/>
                  <a:gd name="T29" fmla="*/ 2147483647 h 165"/>
                  <a:gd name="T30" fmla="*/ 2147483647 w 249"/>
                  <a:gd name="T31" fmla="*/ 2147483647 h 165"/>
                  <a:gd name="T32" fmla="*/ 2147483647 w 249"/>
                  <a:gd name="T33" fmla="*/ 2147483647 h 165"/>
                  <a:gd name="T34" fmla="*/ 2147483647 w 249"/>
                  <a:gd name="T35" fmla="*/ 2147483647 h 165"/>
                  <a:gd name="T36" fmla="*/ 2147483647 w 249"/>
                  <a:gd name="T37" fmla="*/ 2147483647 h 165"/>
                  <a:gd name="T38" fmla="*/ 2147483647 w 249"/>
                  <a:gd name="T39" fmla="*/ 2147483647 h 165"/>
                  <a:gd name="T40" fmla="*/ 2147483647 w 249"/>
                  <a:gd name="T41" fmla="*/ 0 h 165"/>
                  <a:gd name="T42" fmla="*/ 2147483647 w 249"/>
                  <a:gd name="T43" fmla="*/ 2147483647 h 165"/>
                  <a:gd name="T44" fmla="*/ 2147483647 w 249"/>
                  <a:gd name="T45" fmla="*/ 2147483647 h 165"/>
                  <a:gd name="T46" fmla="*/ 2147483647 w 249"/>
                  <a:gd name="T47" fmla="*/ 2147483647 h 165"/>
                  <a:gd name="T48" fmla="*/ 2147483647 w 249"/>
                  <a:gd name="T49" fmla="*/ 2147483647 h 165"/>
                  <a:gd name="T50" fmla="*/ 2147483647 w 249"/>
                  <a:gd name="T51" fmla="*/ 2147483647 h 165"/>
                  <a:gd name="T52" fmla="*/ 2147483647 w 249"/>
                  <a:gd name="T53" fmla="*/ 2147483647 h 165"/>
                  <a:gd name="T54" fmla="*/ 2147483647 w 249"/>
                  <a:gd name="T55" fmla="*/ 2147483647 h 165"/>
                  <a:gd name="T56" fmla="*/ 2147483647 w 249"/>
                  <a:gd name="T57" fmla="*/ 2147483647 h 165"/>
                  <a:gd name="T58" fmla="*/ 2147483647 w 249"/>
                  <a:gd name="T59" fmla="*/ 2147483647 h 165"/>
                  <a:gd name="T60" fmla="*/ 0 w 249"/>
                  <a:gd name="T61" fmla="*/ 2147483647 h 165"/>
                  <a:gd name="T62" fmla="*/ 2147483647 w 249"/>
                  <a:gd name="T63" fmla="*/ 2147483647 h 165"/>
                  <a:gd name="T64" fmla="*/ 2147483647 w 249"/>
                  <a:gd name="T65" fmla="*/ 2147483647 h 165"/>
                  <a:gd name="T66" fmla="*/ 2147483647 w 249"/>
                  <a:gd name="T67" fmla="*/ 2147483647 h 165"/>
                  <a:gd name="T68" fmla="*/ 2147483647 w 249"/>
                  <a:gd name="T69" fmla="*/ 2147483647 h 165"/>
                  <a:gd name="T70" fmla="*/ 2147483647 w 249"/>
                  <a:gd name="T71" fmla="*/ 2147483647 h 165"/>
                  <a:gd name="T72" fmla="*/ 2147483647 w 249"/>
                  <a:gd name="T73" fmla="*/ 2147483647 h 165"/>
                  <a:gd name="T74" fmla="*/ 2147483647 w 249"/>
                  <a:gd name="T75" fmla="*/ 2147483647 h 165"/>
                  <a:gd name="T76" fmla="*/ 2147483647 w 249"/>
                  <a:gd name="T77" fmla="*/ 2147483647 h 165"/>
                  <a:gd name="T78" fmla="*/ 2147483647 w 249"/>
                  <a:gd name="T79" fmla="*/ 2147483647 h 165"/>
                  <a:gd name="T80" fmla="*/ 2147483647 w 249"/>
                  <a:gd name="T81" fmla="*/ 2147483647 h 165"/>
                  <a:gd name="T82" fmla="*/ 2147483647 w 249"/>
                  <a:gd name="T83" fmla="*/ 2147483647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4" name="Freeform 242"/>
              <p:cNvSpPr>
                <a:spLocks noEditPoints="1"/>
              </p:cNvSpPr>
              <p:nvPr/>
            </p:nvSpPr>
            <p:spPr bwMode="auto">
              <a:xfrm>
                <a:off x="7004050" y="4791075"/>
                <a:ext cx="87313" cy="28575"/>
              </a:xfrm>
              <a:custGeom>
                <a:avLst/>
                <a:gdLst>
                  <a:gd name="T0" fmla="*/ 0 w 74"/>
                  <a:gd name="T1" fmla="*/ 0 h 25"/>
                  <a:gd name="T2" fmla="*/ 2147483647 w 74"/>
                  <a:gd name="T3" fmla="*/ 0 h 25"/>
                  <a:gd name="T4" fmla="*/ 2147483647 w 74"/>
                  <a:gd name="T5" fmla="*/ 2147483647 h 25"/>
                  <a:gd name="T6" fmla="*/ 2147483647 w 74"/>
                  <a:gd name="T7" fmla="*/ 2147483647 h 25"/>
                  <a:gd name="T8" fmla="*/ 2147483647 w 74"/>
                  <a:gd name="T9" fmla="*/ 0 h 25"/>
                  <a:gd name="T10" fmla="*/ 2147483647 w 74"/>
                  <a:gd name="T11" fmla="*/ 0 h 25"/>
                  <a:gd name="T12" fmla="*/ 0 w 74"/>
                  <a:gd name="T13" fmla="*/ 0 h 25"/>
                  <a:gd name="T14" fmla="*/ 2147483647 w 74"/>
                  <a:gd name="T15" fmla="*/ 2147483647 h 25"/>
                  <a:gd name="T16" fmla="*/ 2147483647 w 74"/>
                  <a:gd name="T17" fmla="*/ 2147483647 h 25"/>
                  <a:gd name="T18" fmla="*/ 2147483647 w 74"/>
                  <a:gd name="T19" fmla="*/ 2147483647 h 25"/>
                  <a:gd name="T20" fmla="*/ 2147483647 w 74"/>
                  <a:gd name="T21" fmla="*/ 2147483647 h 25"/>
                  <a:gd name="T22" fmla="*/ 2147483647 w 74"/>
                  <a:gd name="T23" fmla="*/ 2147483647 h 25"/>
                  <a:gd name="T24" fmla="*/ 2147483647 w 74"/>
                  <a:gd name="T25" fmla="*/ 2147483647 h 2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4"/>
                  <a:gd name="T40" fmla="*/ 0 h 25"/>
                  <a:gd name="T41" fmla="*/ 74 w 74"/>
                  <a:gd name="T42" fmla="*/ 25 h 2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4" h="25">
                    <a:moveTo>
                      <a:pt x="0" y="0"/>
                    </a:moveTo>
                    <a:lnTo>
                      <a:pt x="74" y="0"/>
                    </a:lnTo>
                    <a:lnTo>
                      <a:pt x="74" y="7"/>
                    </a:lnTo>
                    <a:lnTo>
                      <a:pt x="3" y="7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  <a:moveTo>
                      <a:pt x="3" y="18"/>
                    </a:moveTo>
                    <a:lnTo>
                      <a:pt x="74" y="18"/>
                    </a:lnTo>
                    <a:lnTo>
                      <a:pt x="74" y="25"/>
                    </a:lnTo>
                    <a:lnTo>
                      <a:pt x="3" y="25"/>
                    </a:lnTo>
                    <a:lnTo>
                      <a:pt x="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70" name="Line 255"/>
            <p:cNvSpPr>
              <a:spLocks noChangeShapeType="1"/>
            </p:cNvSpPr>
            <p:nvPr/>
          </p:nvSpPr>
          <p:spPr bwMode="auto">
            <a:xfrm>
              <a:off x="2105025" y="4822825"/>
              <a:ext cx="1428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256"/>
            <p:cNvSpPr>
              <a:spLocks noChangeShapeType="1"/>
            </p:cNvSpPr>
            <p:nvPr/>
          </p:nvSpPr>
          <p:spPr bwMode="auto">
            <a:xfrm>
              <a:off x="3792538" y="4822825"/>
              <a:ext cx="1428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2" name="Line 257"/>
            <p:cNvSpPr>
              <a:spLocks noChangeShapeType="1"/>
            </p:cNvSpPr>
            <p:nvPr/>
          </p:nvSpPr>
          <p:spPr bwMode="auto">
            <a:xfrm>
              <a:off x="5480050" y="4822825"/>
              <a:ext cx="1428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20" name="Line 269"/>
          <p:cNvSpPr>
            <a:spLocks noChangeShapeType="1"/>
          </p:cNvSpPr>
          <p:nvPr/>
        </p:nvSpPr>
        <p:spPr bwMode="auto">
          <a:xfrm>
            <a:off x="3370263" y="5332413"/>
            <a:ext cx="0" cy="538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203"/>
          <p:cNvGrpSpPr>
            <a:grpSpLocks/>
          </p:cNvGrpSpPr>
          <p:nvPr/>
        </p:nvGrpSpPr>
        <p:grpSpPr bwMode="auto">
          <a:xfrm>
            <a:off x="1676400" y="5341938"/>
            <a:ext cx="1573213" cy="461962"/>
            <a:chOff x="1676400" y="5341938"/>
            <a:chExt cx="1573213" cy="461962"/>
          </a:xfrm>
        </p:grpSpPr>
        <p:sp>
          <p:nvSpPr>
            <p:cNvPr id="13463" name="Line 268"/>
            <p:cNvSpPr>
              <a:spLocks noChangeShapeType="1"/>
            </p:cNvSpPr>
            <p:nvPr/>
          </p:nvSpPr>
          <p:spPr bwMode="auto">
            <a:xfrm>
              <a:off x="1676400" y="5341938"/>
              <a:ext cx="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Line 272"/>
            <p:cNvSpPr>
              <a:spLocks noChangeShapeType="1"/>
            </p:cNvSpPr>
            <p:nvPr/>
          </p:nvSpPr>
          <p:spPr bwMode="auto">
            <a:xfrm>
              <a:off x="1676400" y="5507038"/>
              <a:ext cx="1560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Line 273"/>
            <p:cNvSpPr>
              <a:spLocks noChangeShapeType="1"/>
            </p:cNvSpPr>
            <p:nvPr/>
          </p:nvSpPr>
          <p:spPr bwMode="auto">
            <a:xfrm>
              <a:off x="3249613" y="5511800"/>
              <a:ext cx="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04"/>
          <p:cNvGrpSpPr>
            <a:grpSpLocks/>
          </p:cNvGrpSpPr>
          <p:nvPr/>
        </p:nvGrpSpPr>
        <p:grpSpPr bwMode="auto">
          <a:xfrm>
            <a:off x="3533775" y="5278438"/>
            <a:ext cx="1557338" cy="582612"/>
            <a:chOff x="3533775" y="5278438"/>
            <a:chExt cx="1557338" cy="582612"/>
          </a:xfrm>
        </p:grpSpPr>
        <p:sp>
          <p:nvSpPr>
            <p:cNvPr id="13460" name="Line 270"/>
            <p:cNvSpPr>
              <a:spLocks noChangeShapeType="1"/>
            </p:cNvSpPr>
            <p:nvPr/>
          </p:nvSpPr>
          <p:spPr bwMode="auto">
            <a:xfrm>
              <a:off x="5091113" y="5278438"/>
              <a:ext cx="0" cy="104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Line 275"/>
            <p:cNvSpPr>
              <a:spLocks noChangeShapeType="1"/>
            </p:cNvSpPr>
            <p:nvPr/>
          </p:nvSpPr>
          <p:spPr bwMode="auto">
            <a:xfrm>
              <a:off x="3533775" y="5383213"/>
              <a:ext cx="0" cy="477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Line 276"/>
            <p:cNvSpPr>
              <a:spLocks noChangeShapeType="1"/>
            </p:cNvSpPr>
            <p:nvPr/>
          </p:nvSpPr>
          <p:spPr bwMode="auto">
            <a:xfrm>
              <a:off x="3533775" y="5383213"/>
              <a:ext cx="155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05"/>
          <p:cNvGrpSpPr>
            <a:grpSpLocks/>
          </p:cNvGrpSpPr>
          <p:nvPr/>
        </p:nvGrpSpPr>
        <p:grpSpPr bwMode="auto">
          <a:xfrm>
            <a:off x="3663950" y="5257800"/>
            <a:ext cx="3114675" cy="541338"/>
            <a:chOff x="3663950" y="5257800"/>
            <a:chExt cx="3114675" cy="541338"/>
          </a:xfrm>
        </p:grpSpPr>
        <p:sp>
          <p:nvSpPr>
            <p:cNvPr id="13457" name="Line 271"/>
            <p:cNvSpPr>
              <a:spLocks noChangeShapeType="1"/>
            </p:cNvSpPr>
            <p:nvPr/>
          </p:nvSpPr>
          <p:spPr bwMode="auto">
            <a:xfrm>
              <a:off x="6778625" y="5257800"/>
              <a:ext cx="0" cy="249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Line 274"/>
            <p:cNvSpPr>
              <a:spLocks noChangeShapeType="1"/>
            </p:cNvSpPr>
            <p:nvPr/>
          </p:nvSpPr>
          <p:spPr bwMode="auto">
            <a:xfrm>
              <a:off x="3663950" y="5507038"/>
              <a:ext cx="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Line 277"/>
            <p:cNvSpPr>
              <a:spLocks noChangeShapeType="1"/>
            </p:cNvSpPr>
            <p:nvPr/>
          </p:nvSpPr>
          <p:spPr bwMode="auto">
            <a:xfrm>
              <a:off x="3663950" y="5507038"/>
              <a:ext cx="3114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10"/>
          <p:cNvGrpSpPr>
            <a:grpSpLocks/>
          </p:cNvGrpSpPr>
          <p:nvPr/>
        </p:nvGrpSpPr>
        <p:grpSpPr bwMode="auto">
          <a:xfrm>
            <a:off x="6259513" y="3652838"/>
            <a:ext cx="1722437" cy="2163762"/>
            <a:chOff x="6259513" y="3652839"/>
            <a:chExt cx="1722437" cy="2163762"/>
          </a:xfrm>
        </p:grpSpPr>
        <p:sp>
          <p:nvSpPr>
            <p:cNvPr id="13452" name="Line 263"/>
            <p:cNvSpPr>
              <a:spLocks noChangeShapeType="1"/>
            </p:cNvSpPr>
            <p:nvPr/>
          </p:nvSpPr>
          <p:spPr bwMode="auto">
            <a:xfrm>
              <a:off x="7688263" y="3652839"/>
              <a:ext cx="0" cy="19859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Line 56"/>
            <p:cNvSpPr>
              <a:spLocks noChangeShapeType="1"/>
            </p:cNvSpPr>
            <p:nvPr/>
          </p:nvSpPr>
          <p:spPr bwMode="auto">
            <a:xfrm>
              <a:off x="7602538" y="5033963"/>
              <a:ext cx="169862" cy="1047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Text Box 58"/>
            <p:cNvSpPr txBox="1">
              <a:spLocks noChangeArrowheads="1"/>
            </p:cNvSpPr>
            <p:nvPr/>
          </p:nvSpPr>
          <p:spPr bwMode="auto">
            <a:xfrm>
              <a:off x="7631113" y="4876800"/>
              <a:ext cx="350837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/>
                <a:t>32</a:t>
              </a:r>
            </a:p>
          </p:txBody>
        </p:sp>
        <p:sp>
          <p:nvSpPr>
            <p:cNvPr id="13455" name="Line 264"/>
            <p:cNvSpPr>
              <a:spLocks noChangeShapeType="1"/>
            </p:cNvSpPr>
            <p:nvPr/>
          </p:nvSpPr>
          <p:spPr bwMode="auto">
            <a:xfrm>
              <a:off x="6259513" y="5638800"/>
              <a:ext cx="14287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Line 278"/>
            <p:cNvSpPr>
              <a:spLocks noChangeShapeType="1"/>
            </p:cNvSpPr>
            <p:nvPr/>
          </p:nvSpPr>
          <p:spPr bwMode="auto">
            <a:xfrm>
              <a:off x="6259513" y="5638801"/>
              <a:ext cx="0" cy="17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11"/>
          <p:cNvGrpSpPr>
            <a:grpSpLocks/>
          </p:cNvGrpSpPr>
          <p:nvPr/>
        </p:nvGrpSpPr>
        <p:grpSpPr bwMode="auto">
          <a:xfrm>
            <a:off x="4960938" y="5791200"/>
            <a:ext cx="1493837" cy="609600"/>
            <a:chOff x="4960938" y="5791200"/>
            <a:chExt cx="1493837" cy="609600"/>
          </a:xfrm>
        </p:grpSpPr>
        <p:sp>
          <p:nvSpPr>
            <p:cNvPr id="13448" name="Text Box 57"/>
            <p:cNvSpPr txBox="1">
              <a:spLocks noChangeArrowheads="1"/>
            </p:cNvSpPr>
            <p:nvPr/>
          </p:nvSpPr>
          <p:spPr bwMode="auto">
            <a:xfrm>
              <a:off x="5416550" y="6170613"/>
              <a:ext cx="466725" cy="230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 b="1"/>
                <a:t>Data</a:t>
              </a:r>
            </a:p>
          </p:txBody>
        </p:sp>
        <p:sp>
          <p:nvSpPr>
            <p:cNvPr id="13449" name="AutoShape 261"/>
            <p:cNvSpPr>
              <a:spLocks noChangeArrowheads="1"/>
            </p:cNvSpPr>
            <p:nvPr/>
          </p:nvSpPr>
          <p:spPr bwMode="auto">
            <a:xfrm>
              <a:off x="4960938" y="5816600"/>
              <a:ext cx="1493837" cy="24765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0 w 21600"/>
                <a:gd name="T5" fmla="*/ 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0" name="Text Box 262"/>
            <p:cNvSpPr txBox="1">
              <a:spLocks noChangeArrowheads="1"/>
            </p:cNvSpPr>
            <p:nvPr/>
          </p:nvSpPr>
          <p:spPr bwMode="auto">
            <a:xfrm>
              <a:off x="5402263" y="5791200"/>
              <a:ext cx="769937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/>
                <a:t>4x1 mux</a:t>
              </a:r>
            </a:p>
          </p:txBody>
        </p:sp>
        <p:sp>
          <p:nvSpPr>
            <p:cNvPr id="13451" name="Line 283"/>
            <p:cNvSpPr>
              <a:spLocks noChangeShapeType="1"/>
            </p:cNvSpPr>
            <p:nvPr/>
          </p:nvSpPr>
          <p:spPr bwMode="auto">
            <a:xfrm>
              <a:off x="5675313" y="6064250"/>
              <a:ext cx="0" cy="185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13"/>
          <p:cNvGrpSpPr>
            <a:grpSpLocks/>
          </p:cNvGrpSpPr>
          <p:nvPr/>
        </p:nvGrpSpPr>
        <p:grpSpPr bwMode="auto">
          <a:xfrm>
            <a:off x="3208338" y="5799138"/>
            <a:ext cx="676275" cy="601662"/>
            <a:chOff x="3208338" y="5799138"/>
            <a:chExt cx="676275" cy="601662"/>
          </a:xfrm>
        </p:grpSpPr>
        <p:sp>
          <p:nvSpPr>
            <p:cNvPr id="13444" name="Text Box 9"/>
            <p:cNvSpPr txBox="1">
              <a:spLocks noChangeArrowheads="1"/>
            </p:cNvSpPr>
            <p:nvPr/>
          </p:nvSpPr>
          <p:spPr bwMode="auto">
            <a:xfrm>
              <a:off x="3533775" y="6170613"/>
              <a:ext cx="350838" cy="230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 b="1"/>
                <a:t>Hit</a:t>
              </a:r>
            </a:p>
          </p:txBody>
        </p:sp>
        <p:grpSp>
          <p:nvGrpSpPr>
            <p:cNvPr id="13445" name="Group 206"/>
            <p:cNvGrpSpPr>
              <a:grpSpLocks/>
            </p:cNvGrpSpPr>
            <p:nvPr/>
          </p:nvGrpSpPr>
          <p:grpSpPr bwMode="auto">
            <a:xfrm>
              <a:off x="3208338" y="5799138"/>
              <a:ext cx="519112" cy="525462"/>
              <a:chOff x="3208338" y="5799138"/>
              <a:chExt cx="519112" cy="525462"/>
            </a:xfrm>
          </p:grpSpPr>
          <p:sp>
            <p:nvSpPr>
              <p:cNvPr id="13446" name="AutoShape 260"/>
              <p:cNvSpPr>
                <a:spLocks noChangeArrowheads="1"/>
              </p:cNvSpPr>
              <p:nvPr/>
            </p:nvSpPr>
            <p:spPr bwMode="auto">
              <a:xfrm rot="-5400000">
                <a:off x="3282156" y="5725320"/>
                <a:ext cx="371475" cy="519112"/>
              </a:xfrm>
              <a:prstGeom prst="moon">
                <a:avLst>
                  <a:gd name="adj" fmla="val 8194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13447" name="Line 285"/>
              <p:cNvSpPr>
                <a:spLocks noChangeShapeType="1"/>
              </p:cNvSpPr>
              <p:nvPr/>
            </p:nvSpPr>
            <p:spPr bwMode="auto">
              <a:xfrm>
                <a:off x="3468688" y="6170613"/>
                <a:ext cx="0" cy="1539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407" name="TextBox 177"/>
          <p:cNvSpPr txBox="1">
            <a:spLocks noChangeArrowheads="1"/>
          </p:cNvSpPr>
          <p:nvPr/>
        </p:nvSpPr>
        <p:spPr bwMode="auto">
          <a:xfrm>
            <a:off x="1917700" y="3070225"/>
            <a:ext cx="7064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 dirty="0">
                <a:solidFill>
                  <a:srgbClr val="C00000"/>
                </a:solidFill>
              </a:rPr>
              <a:t>Way 0</a:t>
            </a:r>
          </a:p>
        </p:txBody>
      </p:sp>
      <p:sp>
        <p:nvSpPr>
          <p:cNvPr id="13408" name="TextBox 178"/>
          <p:cNvSpPr txBox="1">
            <a:spLocks noChangeArrowheads="1"/>
          </p:cNvSpPr>
          <p:nvPr/>
        </p:nvSpPr>
        <p:spPr bwMode="auto">
          <a:xfrm>
            <a:off x="3633788" y="3070225"/>
            <a:ext cx="70802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>
                <a:solidFill>
                  <a:srgbClr val="C00000"/>
                </a:solidFill>
              </a:rPr>
              <a:t>Way 1</a:t>
            </a:r>
          </a:p>
        </p:txBody>
      </p:sp>
      <p:sp>
        <p:nvSpPr>
          <p:cNvPr id="13409" name="TextBox 179"/>
          <p:cNvSpPr txBox="1">
            <a:spLocks noChangeArrowheads="1"/>
          </p:cNvSpPr>
          <p:nvPr/>
        </p:nvSpPr>
        <p:spPr bwMode="auto">
          <a:xfrm>
            <a:off x="5321300" y="3062288"/>
            <a:ext cx="7080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>
                <a:solidFill>
                  <a:srgbClr val="C00000"/>
                </a:solidFill>
              </a:rPr>
              <a:t>Way 2</a:t>
            </a:r>
          </a:p>
        </p:txBody>
      </p:sp>
      <p:sp>
        <p:nvSpPr>
          <p:cNvPr id="13410" name="TextBox 180"/>
          <p:cNvSpPr txBox="1">
            <a:spLocks noChangeArrowheads="1"/>
          </p:cNvSpPr>
          <p:nvPr/>
        </p:nvSpPr>
        <p:spPr bwMode="auto">
          <a:xfrm>
            <a:off x="7002463" y="3062288"/>
            <a:ext cx="7080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>
                <a:solidFill>
                  <a:srgbClr val="C00000"/>
                </a:solidFill>
              </a:rPr>
              <a:t>Way 3</a:t>
            </a:r>
          </a:p>
        </p:txBody>
      </p:sp>
      <p:grpSp>
        <p:nvGrpSpPr>
          <p:cNvPr id="28" name="Group 207"/>
          <p:cNvGrpSpPr>
            <a:grpSpLocks/>
          </p:cNvGrpSpPr>
          <p:nvPr/>
        </p:nvGrpSpPr>
        <p:grpSpPr bwMode="auto">
          <a:xfrm>
            <a:off x="2473325" y="3656013"/>
            <a:ext cx="2747963" cy="2160587"/>
            <a:chOff x="2473325" y="3656013"/>
            <a:chExt cx="2747963" cy="2160587"/>
          </a:xfrm>
        </p:grpSpPr>
        <p:sp>
          <p:nvSpPr>
            <p:cNvPr id="13439" name="Line 267"/>
            <p:cNvSpPr>
              <a:spLocks noChangeShapeType="1"/>
            </p:cNvSpPr>
            <p:nvPr/>
          </p:nvSpPr>
          <p:spPr bwMode="auto">
            <a:xfrm>
              <a:off x="2559050" y="3656013"/>
              <a:ext cx="0" cy="17938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0" name="Line 280"/>
            <p:cNvSpPr>
              <a:spLocks noChangeShapeType="1"/>
            </p:cNvSpPr>
            <p:nvPr/>
          </p:nvSpPr>
          <p:spPr bwMode="auto">
            <a:xfrm>
              <a:off x="5221288" y="5445125"/>
              <a:ext cx="0" cy="371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Line 282"/>
            <p:cNvSpPr>
              <a:spLocks noChangeShapeType="1"/>
            </p:cNvSpPr>
            <p:nvPr/>
          </p:nvSpPr>
          <p:spPr bwMode="auto">
            <a:xfrm>
              <a:off x="2559050" y="5445125"/>
              <a:ext cx="26622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Line 56"/>
            <p:cNvSpPr>
              <a:spLocks noChangeShapeType="1"/>
            </p:cNvSpPr>
            <p:nvPr/>
          </p:nvSpPr>
          <p:spPr bwMode="auto">
            <a:xfrm>
              <a:off x="2473325" y="5110163"/>
              <a:ext cx="169863" cy="1047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Text Box 58"/>
            <p:cNvSpPr txBox="1">
              <a:spLocks noChangeArrowheads="1"/>
            </p:cNvSpPr>
            <p:nvPr/>
          </p:nvSpPr>
          <p:spPr bwMode="auto">
            <a:xfrm>
              <a:off x="2501900" y="4953000"/>
              <a:ext cx="350838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/>
                <a:t>32</a:t>
              </a:r>
            </a:p>
          </p:txBody>
        </p:sp>
      </p:grpSp>
      <p:grpSp>
        <p:nvGrpSpPr>
          <p:cNvPr id="29" name="Group 208"/>
          <p:cNvGrpSpPr>
            <a:grpSpLocks/>
          </p:cNvGrpSpPr>
          <p:nvPr/>
        </p:nvGrpSpPr>
        <p:grpSpPr bwMode="auto">
          <a:xfrm>
            <a:off x="4164013" y="3656013"/>
            <a:ext cx="1446212" cy="2160587"/>
            <a:chOff x="4164013" y="3656013"/>
            <a:chExt cx="1446212" cy="2160587"/>
          </a:xfrm>
        </p:grpSpPr>
        <p:sp>
          <p:nvSpPr>
            <p:cNvPr id="13434" name="Line 266"/>
            <p:cNvSpPr>
              <a:spLocks noChangeShapeType="1"/>
            </p:cNvSpPr>
            <p:nvPr/>
          </p:nvSpPr>
          <p:spPr bwMode="auto">
            <a:xfrm>
              <a:off x="4248150" y="3656013"/>
              <a:ext cx="0" cy="16700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5" name="Line 279"/>
            <p:cNvSpPr>
              <a:spLocks noChangeShapeType="1"/>
            </p:cNvSpPr>
            <p:nvPr/>
          </p:nvSpPr>
          <p:spPr bwMode="auto">
            <a:xfrm>
              <a:off x="5610225" y="5321300"/>
              <a:ext cx="0" cy="495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6" name="Line 281"/>
            <p:cNvSpPr>
              <a:spLocks noChangeShapeType="1"/>
            </p:cNvSpPr>
            <p:nvPr/>
          </p:nvSpPr>
          <p:spPr bwMode="auto">
            <a:xfrm>
              <a:off x="4248150" y="5334000"/>
              <a:ext cx="13620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7" name="Line 56"/>
            <p:cNvSpPr>
              <a:spLocks noChangeShapeType="1"/>
            </p:cNvSpPr>
            <p:nvPr/>
          </p:nvSpPr>
          <p:spPr bwMode="auto">
            <a:xfrm>
              <a:off x="4164013" y="5095875"/>
              <a:ext cx="169862" cy="1047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8" name="Text Box 58"/>
            <p:cNvSpPr txBox="1">
              <a:spLocks noChangeArrowheads="1"/>
            </p:cNvSpPr>
            <p:nvPr/>
          </p:nvSpPr>
          <p:spPr bwMode="auto">
            <a:xfrm>
              <a:off x="4192588" y="4938713"/>
              <a:ext cx="350837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/>
                <a:t>32</a:t>
              </a:r>
            </a:p>
          </p:txBody>
        </p:sp>
      </p:grpSp>
      <p:grpSp>
        <p:nvGrpSpPr>
          <p:cNvPr id="30" name="Group 209"/>
          <p:cNvGrpSpPr>
            <a:grpSpLocks/>
          </p:cNvGrpSpPr>
          <p:nvPr/>
        </p:nvGrpSpPr>
        <p:grpSpPr bwMode="auto">
          <a:xfrm>
            <a:off x="5854700" y="3648075"/>
            <a:ext cx="379413" cy="2165350"/>
            <a:chOff x="5854700" y="3648075"/>
            <a:chExt cx="379413" cy="2165350"/>
          </a:xfrm>
        </p:grpSpPr>
        <p:sp>
          <p:nvSpPr>
            <p:cNvPr id="13431" name="Line 265"/>
            <p:cNvSpPr>
              <a:spLocks noChangeShapeType="1"/>
            </p:cNvSpPr>
            <p:nvPr/>
          </p:nvSpPr>
          <p:spPr bwMode="auto">
            <a:xfrm>
              <a:off x="5935663" y="3648075"/>
              <a:ext cx="0" cy="2165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2" name="Line 56"/>
            <p:cNvSpPr>
              <a:spLocks noChangeShapeType="1"/>
            </p:cNvSpPr>
            <p:nvPr/>
          </p:nvSpPr>
          <p:spPr bwMode="auto">
            <a:xfrm>
              <a:off x="5854700" y="5062538"/>
              <a:ext cx="169863" cy="1047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3" name="Text Box 58"/>
            <p:cNvSpPr txBox="1">
              <a:spLocks noChangeArrowheads="1"/>
            </p:cNvSpPr>
            <p:nvPr/>
          </p:nvSpPr>
          <p:spPr bwMode="auto">
            <a:xfrm>
              <a:off x="5883275" y="4905375"/>
              <a:ext cx="350838" cy="276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/>
                <a:t>32</a:t>
              </a:r>
            </a:p>
          </p:txBody>
        </p:sp>
      </p:grpSp>
      <p:grpSp>
        <p:nvGrpSpPr>
          <p:cNvPr id="31" name="Group 212"/>
          <p:cNvGrpSpPr>
            <a:grpSpLocks/>
          </p:cNvGrpSpPr>
          <p:nvPr/>
        </p:nvGrpSpPr>
        <p:grpSpPr bwMode="auto">
          <a:xfrm>
            <a:off x="3224213" y="5562600"/>
            <a:ext cx="2062162" cy="484188"/>
            <a:chOff x="3224213" y="5562600"/>
            <a:chExt cx="2062162" cy="484188"/>
          </a:xfrm>
        </p:grpSpPr>
        <p:sp>
          <p:nvSpPr>
            <p:cNvPr id="13415" name="Line 287"/>
            <p:cNvSpPr>
              <a:spLocks noChangeShapeType="1"/>
            </p:cNvSpPr>
            <p:nvPr/>
          </p:nvSpPr>
          <p:spPr bwMode="auto">
            <a:xfrm>
              <a:off x="4832350" y="5857875"/>
              <a:ext cx="193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6" name="Line 290"/>
            <p:cNvSpPr>
              <a:spLocks noChangeShapeType="1"/>
            </p:cNvSpPr>
            <p:nvPr/>
          </p:nvSpPr>
          <p:spPr bwMode="auto">
            <a:xfrm>
              <a:off x="4837113" y="5562600"/>
              <a:ext cx="0" cy="300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7" name="Line 291"/>
            <p:cNvSpPr>
              <a:spLocks noChangeShapeType="1"/>
            </p:cNvSpPr>
            <p:nvPr/>
          </p:nvSpPr>
          <p:spPr bwMode="auto">
            <a:xfrm>
              <a:off x="4702175" y="5919788"/>
              <a:ext cx="388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8" name="Line 292"/>
            <p:cNvSpPr>
              <a:spLocks noChangeShapeType="1"/>
            </p:cNvSpPr>
            <p:nvPr/>
          </p:nvSpPr>
          <p:spPr bwMode="auto">
            <a:xfrm>
              <a:off x="4702175" y="5638800"/>
              <a:ext cx="0" cy="280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9" name="Line 293"/>
            <p:cNvSpPr>
              <a:spLocks noChangeShapeType="1"/>
            </p:cNvSpPr>
            <p:nvPr/>
          </p:nvSpPr>
          <p:spPr bwMode="auto">
            <a:xfrm flipV="1">
              <a:off x="4052888" y="5981700"/>
              <a:ext cx="1168400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0" name="Line 294"/>
            <p:cNvSpPr>
              <a:spLocks noChangeShapeType="1"/>
            </p:cNvSpPr>
            <p:nvPr/>
          </p:nvSpPr>
          <p:spPr bwMode="auto">
            <a:xfrm flipV="1">
              <a:off x="3922713" y="6043613"/>
              <a:ext cx="1363662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1" name="Line 295"/>
            <p:cNvSpPr>
              <a:spLocks noChangeShapeType="1"/>
            </p:cNvSpPr>
            <p:nvPr/>
          </p:nvSpPr>
          <p:spPr bwMode="auto">
            <a:xfrm>
              <a:off x="3273425" y="5737225"/>
              <a:ext cx="649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2" name="Line 296"/>
            <p:cNvSpPr>
              <a:spLocks noChangeShapeType="1"/>
            </p:cNvSpPr>
            <p:nvPr/>
          </p:nvSpPr>
          <p:spPr bwMode="auto">
            <a:xfrm>
              <a:off x="3403600" y="5684838"/>
              <a:ext cx="649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3" name="Line 297"/>
            <p:cNvSpPr>
              <a:spLocks noChangeShapeType="1"/>
            </p:cNvSpPr>
            <p:nvPr/>
          </p:nvSpPr>
          <p:spPr bwMode="auto">
            <a:xfrm>
              <a:off x="3922713" y="5737225"/>
              <a:ext cx="0" cy="309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4" name="Line 298"/>
            <p:cNvSpPr>
              <a:spLocks noChangeShapeType="1"/>
            </p:cNvSpPr>
            <p:nvPr/>
          </p:nvSpPr>
          <p:spPr bwMode="auto">
            <a:xfrm>
              <a:off x="4052888" y="5675313"/>
              <a:ext cx="0" cy="309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5" name="Line 296"/>
            <p:cNvSpPr>
              <a:spLocks noChangeShapeType="1"/>
            </p:cNvSpPr>
            <p:nvPr/>
          </p:nvSpPr>
          <p:spPr bwMode="auto">
            <a:xfrm>
              <a:off x="3527425" y="5638800"/>
              <a:ext cx="118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6" name="Line 296"/>
            <p:cNvSpPr>
              <a:spLocks noChangeShapeType="1"/>
            </p:cNvSpPr>
            <p:nvPr/>
          </p:nvSpPr>
          <p:spPr bwMode="auto">
            <a:xfrm>
              <a:off x="3670300" y="5586413"/>
              <a:ext cx="118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Oval 191"/>
            <p:cNvSpPr/>
            <p:nvPr/>
          </p:nvSpPr>
          <p:spPr bwMode="auto">
            <a:xfrm>
              <a:off x="3224213" y="5715000"/>
              <a:ext cx="46037" cy="4603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93" name="Oval 192"/>
            <p:cNvSpPr/>
            <p:nvPr/>
          </p:nvSpPr>
          <p:spPr bwMode="auto">
            <a:xfrm>
              <a:off x="3357563" y="5657850"/>
              <a:ext cx="46037" cy="4603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94" name="Oval 193"/>
            <p:cNvSpPr/>
            <p:nvPr/>
          </p:nvSpPr>
          <p:spPr bwMode="auto">
            <a:xfrm>
              <a:off x="3521075" y="5614988"/>
              <a:ext cx="46038" cy="46037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95" name="Oval 194"/>
            <p:cNvSpPr/>
            <p:nvPr/>
          </p:nvSpPr>
          <p:spPr bwMode="auto">
            <a:xfrm>
              <a:off x="3646488" y="5562600"/>
              <a:ext cx="46037" cy="46038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657600" y="1551801"/>
            <a:ext cx="1905000" cy="276999"/>
            <a:chOff x="2667000" y="1277145"/>
            <a:chExt cx="1905000" cy="276999"/>
          </a:xfrm>
        </p:grpSpPr>
        <p:cxnSp>
          <p:nvCxnSpPr>
            <p:cNvPr id="202" name="Straight Connector 201"/>
            <p:cNvCxnSpPr/>
            <p:nvPr/>
          </p:nvCxnSpPr>
          <p:spPr bwMode="auto">
            <a:xfrm>
              <a:off x="2667000" y="1524000"/>
              <a:ext cx="1905000" cy="0"/>
            </a:xfrm>
            <a:prstGeom prst="line">
              <a:avLst/>
            </a:prstGeom>
            <a:noFill/>
            <a:ln w="9525" cap="flat" cmpd="sng" algn="ctr">
              <a:solidFill>
                <a:srgbClr val="FF66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203" name="Text Box 59"/>
            <p:cNvSpPr txBox="1">
              <a:spLocks noChangeArrowheads="1"/>
            </p:cNvSpPr>
            <p:nvPr/>
          </p:nvSpPr>
          <p:spPr bwMode="auto">
            <a:xfrm>
              <a:off x="3124200" y="1277145"/>
              <a:ext cx="126419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200" dirty="0" smtClean="0"/>
                <a:t>block address</a:t>
              </a:r>
              <a:endParaRPr lang="en-US" sz="1200" dirty="0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3" grpId="0" animBg="1"/>
      <p:bldP spid="5" grpId="0"/>
      <p:bldP spid="15515" grpId="0" animBg="1"/>
      <p:bldP spid="6" grpId="0"/>
      <p:bldP spid="15497" grpId="0" animBg="1"/>
      <p:bldP spid="7" grpId="0"/>
      <p:bldP spid="15479" grpId="0" animBg="1"/>
      <p:bldP spid="15464" grpId="0" animBg="1"/>
      <p:bldP spid="15381" grpId="0" animBg="1"/>
      <p:bldP spid="15387" grpId="0" animBg="1"/>
      <p:bldP spid="15393" grpId="0" animBg="1"/>
      <p:bldP spid="15399" grpId="0" animBg="1"/>
      <p:bldP spid="15403" grpId="0" animBg="1"/>
      <p:bldP spid="154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Associative Caches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associative</a:t>
            </a:r>
          </a:p>
          <a:p>
            <a:pPr lvl="1"/>
            <a:r>
              <a:rPr lang="en-US" dirty="0" smtClean="0"/>
              <a:t>Allow a memory block to go in any cache entry</a:t>
            </a:r>
          </a:p>
          <a:p>
            <a:pPr lvl="1"/>
            <a:r>
              <a:rPr lang="en-US" dirty="0" smtClean="0"/>
              <a:t>Requires all cache entries to be searched</a:t>
            </a:r>
          </a:p>
          <a:p>
            <a:pPr lvl="1"/>
            <a:r>
              <a:rPr lang="en-US" dirty="0" smtClean="0"/>
              <a:t>Comparator per entry (expensive)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N-way set associative</a:t>
            </a:r>
          </a:p>
          <a:p>
            <a:pPr lvl="1"/>
            <a:r>
              <a:rPr lang="en-US" dirty="0" smtClean="0"/>
              <a:t>Each set contains N entries</a:t>
            </a:r>
            <a:endParaRPr lang="en-AU" dirty="0" smtClean="0"/>
          </a:p>
          <a:p>
            <a:pPr lvl="1"/>
            <a:r>
              <a:rPr lang="en-US" dirty="0" smtClean="0"/>
              <a:t>(Block address) % (#sets in cache) determines which set to search</a:t>
            </a:r>
          </a:p>
          <a:p>
            <a:pPr lvl="1"/>
            <a:r>
              <a:rPr lang="en-US" dirty="0" smtClean="0"/>
              <a:t>Search all n entries in a indexed set</a:t>
            </a:r>
          </a:p>
          <a:p>
            <a:pPr lvl="1"/>
            <a:r>
              <a:rPr lang="en-US" dirty="0" smtClean="0"/>
              <a:t>n comparators (less expensive)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65F5A-26AD-49C3-A0F2-5A59B7805ED2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Associativity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Assume that there are 3 small different caches with 4 one-word blocks, and CPU generates 8-bit address to cache</a:t>
            </a:r>
          </a:p>
          <a:p>
            <a:pPr lvl="1"/>
            <a:r>
              <a:rPr lang="en-US" smtClean="0"/>
              <a:t>Direct mapped</a:t>
            </a:r>
          </a:p>
          <a:p>
            <a:pPr lvl="1"/>
            <a:r>
              <a:rPr lang="en-US" smtClean="0"/>
              <a:t>2-way set associative</a:t>
            </a:r>
          </a:p>
          <a:p>
            <a:pPr lvl="1"/>
            <a:r>
              <a:rPr lang="en-US" smtClean="0"/>
              <a:t>Fully associative</a:t>
            </a:r>
          </a:p>
          <a:p>
            <a:pPr lvl="1"/>
            <a:endParaRPr lang="en-US" smtClean="0"/>
          </a:p>
          <a:p>
            <a:r>
              <a:rPr lang="en-US" smtClean="0"/>
              <a:t>Find the number of misses for each cache organization given the following sequence of block addresses: 0, 8, 0, 6, 8</a:t>
            </a:r>
          </a:p>
          <a:p>
            <a:pPr lvl="1"/>
            <a:r>
              <a:rPr lang="en-US" smtClean="0"/>
              <a:t>We assume that the sequence is for all memory reads (lw)</a:t>
            </a: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EBA0FD-B7E8-4C97-800B-63EC768511E3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Associativity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8395A7-B79D-4ECD-8A3B-A0B151E61938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14300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rgbClr val="C00000"/>
              </a:buClr>
              <a:buSzTx/>
              <a:buFontTx/>
              <a:buChar char="•"/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Direct mapped cache</a:t>
            </a:r>
          </a:p>
        </p:txBody>
      </p:sp>
      <p:sp>
        <p:nvSpPr>
          <p:cNvPr id="17413" name="Freeform 62"/>
          <p:cNvSpPr>
            <a:spLocks/>
          </p:cNvSpPr>
          <p:nvPr/>
        </p:nvSpPr>
        <p:spPr bwMode="auto">
          <a:xfrm>
            <a:off x="4094163" y="4649788"/>
            <a:ext cx="2103437" cy="1404937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7414" name="Line 66"/>
          <p:cNvSpPr>
            <a:spLocks noChangeShapeType="1"/>
          </p:cNvSpPr>
          <p:nvPr/>
        </p:nvSpPr>
        <p:spPr bwMode="auto">
          <a:xfrm flipH="1">
            <a:off x="4068763" y="5019675"/>
            <a:ext cx="2103437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7415" name="Line 67"/>
          <p:cNvSpPr>
            <a:spLocks noChangeShapeType="1"/>
          </p:cNvSpPr>
          <p:nvPr/>
        </p:nvSpPr>
        <p:spPr bwMode="auto">
          <a:xfrm flipH="1">
            <a:off x="4068763" y="5365750"/>
            <a:ext cx="2103437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7416" name="Line 68"/>
          <p:cNvSpPr>
            <a:spLocks noChangeShapeType="1"/>
          </p:cNvSpPr>
          <p:nvPr/>
        </p:nvSpPr>
        <p:spPr bwMode="auto">
          <a:xfrm flipH="1">
            <a:off x="4068763" y="5713413"/>
            <a:ext cx="2103437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7417" name="Line 75"/>
          <p:cNvSpPr>
            <a:spLocks noChangeShapeType="1"/>
          </p:cNvSpPr>
          <p:nvPr/>
        </p:nvSpPr>
        <p:spPr bwMode="auto">
          <a:xfrm>
            <a:off x="5257800" y="4646613"/>
            <a:ext cx="0" cy="142081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7418" name="Text Box 76"/>
          <p:cNvSpPr txBox="1">
            <a:spLocks noChangeArrowheads="1"/>
          </p:cNvSpPr>
          <p:nvPr/>
        </p:nvSpPr>
        <p:spPr bwMode="auto">
          <a:xfrm>
            <a:off x="5391150" y="4333875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/>
              <a:t>Data</a:t>
            </a:r>
          </a:p>
        </p:txBody>
      </p:sp>
      <p:sp>
        <p:nvSpPr>
          <p:cNvPr id="17419" name="Text Box 78"/>
          <p:cNvSpPr txBox="1">
            <a:spLocks noChangeArrowheads="1"/>
          </p:cNvSpPr>
          <p:nvPr/>
        </p:nvSpPr>
        <p:spPr bwMode="auto">
          <a:xfrm>
            <a:off x="4635500" y="4327525"/>
            <a:ext cx="53264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/>
              <a:t>Tag</a:t>
            </a:r>
          </a:p>
        </p:txBody>
      </p:sp>
      <p:sp>
        <p:nvSpPr>
          <p:cNvPr id="17420" name="Text Box 79"/>
          <p:cNvSpPr txBox="1">
            <a:spLocks noChangeArrowheads="1"/>
          </p:cNvSpPr>
          <p:nvPr/>
        </p:nvSpPr>
        <p:spPr bwMode="auto">
          <a:xfrm>
            <a:off x="4127500" y="4340225"/>
            <a:ext cx="33214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V</a:t>
            </a:r>
          </a:p>
        </p:txBody>
      </p:sp>
      <p:sp>
        <p:nvSpPr>
          <p:cNvPr id="17421" name="Text Box 80"/>
          <p:cNvSpPr txBox="1">
            <a:spLocks noChangeArrowheads="1"/>
          </p:cNvSpPr>
          <p:nvPr/>
        </p:nvSpPr>
        <p:spPr bwMode="auto">
          <a:xfrm>
            <a:off x="3581400" y="4646613"/>
            <a:ext cx="433388" cy="1426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ts val="2600"/>
              </a:lnSpc>
              <a:buFont typeface="Wingdings" pitchFamily="2" charset="2"/>
              <a:buNone/>
            </a:pPr>
            <a:r>
              <a:rPr lang="en-US" dirty="0"/>
              <a:t>0</a:t>
            </a:r>
          </a:p>
          <a:p>
            <a:pPr algn="r">
              <a:lnSpc>
                <a:spcPts val="2600"/>
              </a:lnSpc>
              <a:buFont typeface="Wingdings" pitchFamily="2" charset="2"/>
              <a:buNone/>
            </a:pPr>
            <a:r>
              <a:rPr lang="en-US" dirty="0"/>
              <a:t>1</a:t>
            </a:r>
          </a:p>
          <a:p>
            <a:pPr algn="r">
              <a:lnSpc>
                <a:spcPts val="2600"/>
              </a:lnSpc>
              <a:buFont typeface="Wingdings" pitchFamily="2" charset="2"/>
              <a:buNone/>
            </a:pPr>
            <a:r>
              <a:rPr lang="en-US" dirty="0"/>
              <a:t>2</a:t>
            </a:r>
          </a:p>
          <a:p>
            <a:pPr algn="r">
              <a:lnSpc>
                <a:spcPts val="2600"/>
              </a:lnSpc>
              <a:buFont typeface="Wingdings" pitchFamily="2" charset="2"/>
              <a:buNone/>
            </a:pPr>
            <a:r>
              <a:rPr lang="en-US" dirty="0"/>
              <a:t>3</a:t>
            </a:r>
          </a:p>
        </p:txBody>
      </p:sp>
      <p:sp>
        <p:nvSpPr>
          <p:cNvPr id="17422" name="Line 75"/>
          <p:cNvSpPr>
            <a:spLocks noChangeShapeType="1"/>
          </p:cNvSpPr>
          <p:nvPr/>
        </p:nvSpPr>
        <p:spPr bwMode="auto">
          <a:xfrm>
            <a:off x="4495800" y="4673600"/>
            <a:ext cx="0" cy="13938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7423" name="Rectangle 29"/>
          <p:cNvSpPr>
            <a:spLocks noChangeArrowheads="1"/>
          </p:cNvSpPr>
          <p:nvPr/>
        </p:nvSpPr>
        <p:spPr bwMode="auto">
          <a:xfrm>
            <a:off x="838200" y="2751138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/>
              <a:t>0, </a:t>
            </a:r>
            <a:r>
              <a:rPr lang="en-US" sz="2000" dirty="0" smtClean="0"/>
              <a:t>8, </a:t>
            </a:r>
            <a:r>
              <a:rPr lang="en-US" sz="2000" dirty="0"/>
              <a:t>0, </a:t>
            </a:r>
            <a:r>
              <a:rPr lang="en-US" sz="2000" dirty="0" smtClean="0"/>
              <a:t>6, 8</a:t>
            </a:r>
            <a:endParaRPr lang="en-US" sz="2000" dirty="0"/>
          </a:p>
        </p:txBody>
      </p: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2590800" y="4875213"/>
            <a:ext cx="914400" cy="1587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stealth" w="med" len="lg"/>
          </a:ln>
        </p:spPr>
      </p:cxnSp>
      <p:sp>
        <p:nvSpPr>
          <p:cNvPr id="17425" name="Text Box 79"/>
          <p:cNvSpPr txBox="1">
            <a:spLocks noChangeArrowheads="1"/>
          </p:cNvSpPr>
          <p:nvPr/>
        </p:nvSpPr>
        <p:spPr bwMode="auto">
          <a:xfrm>
            <a:off x="3364446" y="4321176"/>
            <a:ext cx="72487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 smtClean="0"/>
              <a:t>Index</a:t>
            </a:r>
            <a:endParaRPr lang="en-US" sz="1600" dirty="0"/>
          </a:p>
        </p:txBody>
      </p:sp>
      <p:sp>
        <p:nvSpPr>
          <p:cNvPr id="34" name="Text Box 80"/>
          <p:cNvSpPr txBox="1">
            <a:spLocks noChangeArrowheads="1"/>
          </p:cNvSpPr>
          <p:nvPr/>
        </p:nvSpPr>
        <p:spPr bwMode="auto">
          <a:xfrm>
            <a:off x="2211388" y="4752975"/>
            <a:ext cx="2047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0</a:t>
            </a:r>
          </a:p>
        </p:txBody>
      </p:sp>
      <p:sp>
        <p:nvSpPr>
          <p:cNvPr id="16403" name="Text Box 80"/>
          <p:cNvSpPr txBox="1">
            <a:spLocks noChangeArrowheads="1"/>
          </p:cNvSpPr>
          <p:nvPr/>
        </p:nvSpPr>
        <p:spPr bwMode="auto">
          <a:xfrm>
            <a:off x="4183063" y="4714875"/>
            <a:ext cx="15240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0</a:t>
            </a:r>
          </a:p>
        </p:txBody>
      </p:sp>
      <p:sp>
        <p:nvSpPr>
          <p:cNvPr id="17428" name="Freeform 46"/>
          <p:cNvSpPr>
            <a:spLocks/>
          </p:cNvSpPr>
          <p:nvPr/>
        </p:nvSpPr>
        <p:spPr bwMode="auto">
          <a:xfrm>
            <a:off x="5029200" y="1833563"/>
            <a:ext cx="2430463" cy="300037"/>
          </a:xfrm>
          <a:custGeom>
            <a:avLst/>
            <a:gdLst>
              <a:gd name="T0" fmla="*/ 0 w 1570"/>
              <a:gd name="T1" fmla="*/ 2147483647 h 151"/>
              <a:gd name="T2" fmla="*/ 2147483647 w 1570"/>
              <a:gd name="T3" fmla="*/ 0 h 151"/>
              <a:gd name="T4" fmla="*/ 2147483647 w 1570"/>
              <a:gd name="T5" fmla="*/ 0 h 151"/>
              <a:gd name="T6" fmla="*/ 2147483647 w 1570"/>
              <a:gd name="T7" fmla="*/ 2147483647 h 151"/>
              <a:gd name="T8" fmla="*/ 2147483647 w 1570"/>
              <a:gd name="T9" fmla="*/ 2147483647 h 151"/>
              <a:gd name="T10" fmla="*/ 2147483647 w 1570"/>
              <a:gd name="T11" fmla="*/ 2147483647 h 1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70"/>
              <a:gd name="T19" fmla="*/ 0 h 151"/>
              <a:gd name="T20" fmla="*/ 1570 w 1570"/>
              <a:gd name="T21" fmla="*/ 151 h 1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70" h="151">
                <a:moveTo>
                  <a:pt x="0" y="149"/>
                </a:moveTo>
                <a:lnTo>
                  <a:pt x="3" y="0"/>
                </a:lnTo>
                <a:lnTo>
                  <a:pt x="1570" y="0"/>
                </a:lnTo>
                <a:lnTo>
                  <a:pt x="1570" y="151"/>
                </a:lnTo>
                <a:lnTo>
                  <a:pt x="3" y="151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Text Box 47"/>
          <p:cNvSpPr txBox="1">
            <a:spLocks noChangeArrowheads="1"/>
          </p:cNvSpPr>
          <p:nvPr/>
        </p:nvSpPr>
        <p:spPr bwMode="auto">
          <a:xfrm>
            <a:off x="5021608" y="1538288"/>
            <a:ext cx="3074296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500" dirty="0"/>
              <a:t> 7    6    5    4    3    2   1   0</a:t>
            </a:r>
          </a:p>
        </p:txBody>
      </p:sp>
      <p:sp>
        <p:nvSpPr>
          <p:cNvPr id="16411" name="Text Box 79"/>
          <p:cNvSpPr txBox="1">
            <a:spLocks noChangeArrowheads="1"/>
          </p:cNvSpPr>
          <p:nvPr/>
        </p:nvSpPr>
        <p:spPr bwMode="auto">
          <a:xfrm>
            <a:off x="5414963" y="1803400"/>
            <a:ext cx="53264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 smtClean="0"/>
              <a:t>Tag</a:t>
            </a:r>
            <a:endParaRPr lang="en-US" sz="1600" dirty="0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319845" y="1803400"/>
            <a:ext cx="660758" cy="338554"/>
            <a:chOff x="6565443" y="1422400"/>
            <a:chExt cx="660591" cy="338554"/>
          </a:xfrm>
        </p:grpSpPr>
        <p:sp>
          <p:nvSpPr>
            <p:cNvPr id="17499" name="Line 45"/>
            <p:cNvSpPr>
              <a:spLocks noChangeShapeType="1"/>
            </p:cNvSpPr>
            <p:nvPr/>
          </p:nvSpPr>
          <p:spPr bwMode="auto">
            <a:xfrm flipV="1">
              <a:off x="7162800" y="1463675"/>
              <a:ext cx="1588" cy="28733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0" name="Line 45"/>
            <p:cNvSpPr>
              <a:spLocks noChangeShapeType="1"/>
            </p:cNvSpPr>
            <p:nvPr/>
          </p:nvSpPr>
          <p:spPr bwMode="auto">
            <a:xfrm flipV="1">
              <a:off x="6619704" y="1460500"/>
              <a:ext cx="1587" cy="28733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1" name="Text Box 79"/>
            <p:cNvSpPr txBox="1">
              <a:spLocks noChangeArrowheads="1"/>
            </p:cNvSpPr>
            <p:nvPr/>
          </p:nvSpPr>
          <p:spPr bwMode="auto">
            <a:xfrm>
              <a:off x="6565443" y="1422400"/>
              <a:ext cx="660591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 spc="-100" dirty="0" smtClean="0"/>
                <a:t>Index</a:t>
              </a:r>
              <a:endParaRPr lang="en-US" spc="-100" dirty="0"/>
            </a:p>
          </p:txBody>
        </p:sp>
      </p:grpSp>
      <p:sp>
        <p:nvSpPr>
          <p:cNvPr id="16413" name="Text Box 80"/>
          <p:cNvSpPr txBox="1">
            <a:spLocks noChangeArrowheads="1"/>
          </p:cNvSpPr>
          <p:nvPr/>
        </p:nvSpPr>
        <p:spPr bwMode="auto">
          <a:xfrm>
            <a:off x="4613319" y="4722813"/>
            <a:ext cx="503151" cy="54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 dirty="0"/>
              <a:t>0000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971800" y="2479675"/>
          <a:ext cx="4800599" cy="1156716"/>
        </p:xfrm>
        <a:graphic>
          <a:graphicData uri="http://schemas.openxmlformats.org/drawingml/2006/table">
            <a:tbl>
              <a:tblPr/>
              <a:tblGrid>
                <a:gridCol w="1373343"/>
                <a:gridCol w="1373343"/>
                <a:gridCol w="1025045"/>
                <a:gridCol w="102886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Byte address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Block address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바탕"/>
                          <a:cs typeface="Times New Roman"/>
                        </a:rPr>
                        <a:t>Cache Index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Hit or Miss?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b’0000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0000 (0x00)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0000 (0x00)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b’0010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0000 (0x20)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1000 (0x08)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b’0000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0000 (0x00)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0000 (0x00)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b’0001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1000 (0x18)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0110 (0x06)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바탕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b’0010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0000 (0x20)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1000 (0x08)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5329202" y="4714875"/>
            <a:ext cx="823984" cy="54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 dirty="0"/>
              <a:t>Mem[0]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3073400" y="2362200"/>
            <a:ext cx="457200" cy="1371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133600" y="2065338"/>
            <a:ext cx="990600" cy="338137"/>
            <a:chOff x="2438400" y="1905000"/>
            <a:chExt cx="990600" cy="338554"/>
          </a:xfrm>
        </p:grpSpPr>
        <p:sp>
          <p:nvSpPr>
            <p:cNvPr id="17497" name="Rectangle 29"/>
            <p:cNvSpPr>
              <a:spLocks noChangeArrowheads="1"/>
            </p:cNvSpPr>
            <p:nvPr/>
          </p:nvSpPr>
          <p:spPr bwMode="auto">
            <a:xfrm>
              <a:off x="2438400" y="1905000"/>
              <a:ext cx="609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 b="1">
                  <a:solidFill>
                    <a:srgbClr val="C00000"/>
                  </a:solidFill>
                </a:rPr>
                <a:t>tag</a:t>
              </a:r>
            </a:p>
          </p:txBody>
        </p:sp>
        <p:cxnSp>
          <p:nvCxnSpPr>
            <p:cNvPr id="17498" name="Straight Arrow Connector 40"/>
            <p:cNvCxnSpPr>
              <a:cxnSpLocks noChangeShapeType="1"/>
            </p:cNvCxnSpPr>
            <p:nvPr/>
          </p:nvCxnSpPr>
          <p:spPr bwMode="auto">
            <a:xfrm>
              <a:off x="2895600" y="2057400"/>
              <a:ext cx="533400" cy="15398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stealth" w="med" len="med"/>
            </a:ln>
          </p:spPr>
        </p:cxnSp>
      </p:grp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7019104" y="2620963"/>
            <a:ext cx="5921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7019104" y="2832100"/>
            <a:ext cx="5921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7022279" y="3025775"/>
            <a:ext cx="5921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7034979" y="3213100"/>
            <a:ext cx="5921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7034979" y="3403600"/>
            <a:ext cx="5921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9" name="Text Box 80"/>
          <p:cNvSpPr txBox="1">
            <a:spLocks noChangeArrowheads="1"/>
          </p:cNvSpPr>
          <p:nvPr/>
        </p:nvSpPr>
        <p:spPr bwMode="auto">
          <a:xfrm>
            <a:off x="3909808" y="4721778"/>
            <a:ext cx="2201681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 dirty="0"/>
              <a:t>Mem[8]</a:t>
            </a:r>
          </a:p>
        </p:txBody>
      </p:sp>
      <p:sp>
        <p:nvSpPr>
          <p:cNvPr id="50" name="Text Box 80"/>
          <p:cNvSpPr txBox="1">
            <a:spLocks noChangeArrowheads="1"/>
          </p:cNvSpPr>
          <p:nvPr/>
        </p:nvSpPr>
        <p:spPr bwMode="auto">
          <a:xfrm>
            <a:off x="5228068" y="4713287"/>
            <a:ext cx="883421" cy="54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 dirty="0"/>
              <a:t>Mem[0]</a:t>
            </a:r>
          </a:p>
        </p:txBody>
      </p:sp>
      <p:sp>
        <p:nvSpPr>
          <p:cNvPr id="51" name="Text Box 80"/>
          <p:cNvSpPr txBox="1">
            <a:spLocks noChangeArrowheads="1"/>
          </p:cNvSpPr>
          <p:nvPr/>
        </p:nvSpPr>
        <p:spPr bwMode="auto">
          <a:xfrm>
            <a:off x="5290605" y="4713288"/>
            <a:ext cx="901179" cy="24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1600" dirty="0"/>
              <a:t>Mem[8]</a:t>
            </a:r>
          </a:p>
        </p:txBody>
      </p:sp>
      <p:sp>
        <p:nvSpPr>
          <p:cNvPr id="52" name="Text Box 80"/>
          <p:cNvSpPr txBox="1">
            <a:spLocks noChangeArrowheads="1"/>
          </p:cNvSpPr>
          <p:nvPr/>
        </p:nvSpPr>
        <p:spPr bwMode="auto">
          <a:xfrm>
            <a:off x="5290605" y="5422900"/>
            <a:ext cx="901179" cy="24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1600" dirty="0"/>
              <a:t>Mem[6]</a:t>
            </a:r>
          </a:p>
        </p:txBody>
      </p:sp>
      <p:sp>
        <p:nvSpPr>
          <p:cNvPr id="53" name="Text Box 80"/>
          <p:cNvSpPr txBox="1">
            <a:spLocks noChangeArrowheads="1"/>
          </p:cNvSpPr>
          <p:nvPr/>
        </p:nvSpPr>
        <p:spPr bwMode="auto">
          <a:xfrm>
            <a:off x="4531959" y="4727052"/>
            <a:ext cx="578355" cy="54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 dirty="0"/>
              <a:t>0010</a:t>
            </a:r>
          </a:p>
        </p:txBody>
      </p:sp>
      <p:sp>
        <p:nvSpPr>
          <p:cNvPr id="54" name="Text Box 80"/>
          <p:cNvSpPr txBox="1">
            <a:spLocks noChangeArrowheads="1"/>
          </p:cNvSpPr>
          <p:nvPr/>
        </p:nvSpPr>
        <p:spPr bwMode="auto">
          <a:xfrm>
            <a:off x="4427568" y="4723848"/>
            <a:ext cx="626281" cy="54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 dirty="0"/>
              <a:t>0000</a:t>
            </a:r>
          </a:p>
        </p:txBody>
      </p:sp>
      <p:sp>
        <p:nvSpPr>
          <p:cNvPr id="55" name="Text Box 80"/>
          <p:cNvSpPr txBox="1">
            <a:spLocks noChangeArrowheads="1"/>
          </p:cNvSpPr>
          <p:nvPr/>
        </p:nvSpPr>
        <p:spPr bwMode="auto">
          <a:xfrm>
            <a:off x="4628273" y="5410200"/>
            <a:ext cx="555792" cy="54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0001</a:t>
            </a:r>
          </a:p>
        </p:txBody>
      </p:sp>
      <p:sp>
        <p:nvSpPr>
          <p:cNvPr id="56" name="Text Box 80"/>
          <p:cNvSpPr txBox="1">
            <a:spLocks noChangeArrowheads="1"/>
          </p:cNvSpPr>
          <p:nvPr/>
        </p:nvSpPr>
        <p:spPr bwMode="auto">
          <a:xfrm>
            <a:off x="4530269" y="4710113"/>
            <a:ext cx="555792" cy="54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 dirty="0"/>
              <a:t>0010</a:t>
            </a:r>
          </a:p>
        </p:txBody>
      </p:sp>
      <p:sp>
        <p:nvSpPr>
          <p:cNvPr id="57" name="Text Box 80"/>
          <p:cNvSpPr txBox="1">
            <a:spLocks noChangeArrowheads="1"/>
          </p:cNvSpPr>
          <p:nvPr/>
        </p:nvSpPr>
        <p:spPr bwMode="auto">
          <a:xfrm>
            <a:off x="2209800" y="4749800"/>
            <a:ext cx="2047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8</a:t>
            </a: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2219325" y="4751388"/>
            <a:ext cx="2047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0</a:t>
            </a:r>
          </a:p>
        </p:txBody>
      </p:sp>
      <p:sp>
        <p:nvSpPr>
          <p:cNvPr id="59" name="Text Box 80"/>
          <p:cNvSpPr txBox="1">
            <a:spLocks noChangeArrowheads="1"/>
          </p:cNvSpPr>
          <p:nvPr/>
        </p:nvSpPr>
        <p:spPr bwMode="auto">
          <a:xfrm>
            <a:off x="2211388" y="4749800"/>
            <a:ext cx="2047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8</a:t>
            </a:r>
          </a:p>
        </p:txBody>
      </p:sp>
      <p:sp>
        <p:nvSpPr>
          <p:cNvPr id="60" name="Text Box 80"/>
          <p:cNvSpPr txBox="1">
            <a:spLocks noChangeArrowheads="1"/>
          </p:cNvSpPr>
          <p:nvPr/>
        </p:nvSpPr>
        <p:spPr bwMode="auto">
          <a:xfrm>
            <a:off x="2209800" y="5408613"/>
            <a:ext cx="2047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6</a:t>
            </a:r>
          </a:p>
        </p:txBody>
      </p:sp>
      <p:cxnSp>
        <p:nvCxnSpPr>
          <p:cNvPr id="61" name="Straight Arrow Connector 60"/>
          <p:cNvCxnSpPr>
            <a:cxnSpLocks noChangeShapeType="1"/>
          </p:cNvCxnSpPr>
          <p:nvPr/>
        </p:nvCxnSpPr>
        <p:spPr bwMode="auto">
          <a:xfrm>
            <a:off x="2624138" y="5559425"/>
            <a:ext cx="914400" cy="1588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stealth" w="med" len="lg"/>
          </a:ln>
        </p:spPr>
      </p:cxnSp>
      <p:sp>
        <p:nvSpPr>
          <p:cNvPr id="17491" name="Text Box 80"/>
          <p:cNvSpPr txBox="1">
            <a:spLocks noChangeArrowheads="1"/>
          </p:cNvSpPr>
          <p:nvPr/>
        </p:nvSpPr>
        <p:spPr bwMode="auto">
          <a:xfrm>
            <a:off x="4191000" y="5080000"/>
            <a:ext cx="15240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0</a:t>
            </a: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4198938" y="5419725"/>
            <a:ext cx="15240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0</a:t>
            </a:r>
          </a:p>
        </p:txBody>
      </p:sp>
      <p:sp>
        <p:nvSpPr>
          <p:cNvPr id="17493" name="Text Box 80"/>
          <p:cNvSpPr txBox="1">
            <a:spLocks noChangeArrowheads="1"/>
          </p:cNvSpPr>
          <p:nvPr/>
        </p:nvSpPr>
        <p:spPr bwMode="auto">
          <a:xfrm>
            <a:off x="4206875" y="5757863"/>
            <a:ext cx="15240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0</a:t>
            </a:r>
          </a:p>
        </p:txBody>
      </p:sp>
      <p:sp>
        <p:nvSpPr>
          <p:cNvPr id="67" name="Text Box 80"/>
          <p:cNvSpPr txBox="1">
            <a:spLocks noChangeArrowheads="1"/>
          </p:cNvSpPr>
          <p:nvPr/>
        </p:nvSpPr>
        <p:spPr bwMode="auto">
          <a:xfrm>
            <a:off x="4191000" y="4713288"/>
            <a:ext cx="15240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1</a:t>
            </a:r>
          </a:p>
        </p:txBody>
      </p:sp>
      <p:sp>
        <p:nvSpPr>
          <p:cNvPr id="68" name="Text Box 80"/>
          <p:cNvSpPr txBox="1">
            <a:spLocks noChangeArrowheads="1"/>
          </p:cNvSpPr>
          <p:nvPr/>
        </p:nvSpPr>
        <p:spPr bwMode="auto">
          <a:xfrm>
            <a:off x="4198938" y="5408613"/>
            <a:ext cx="15240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1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4521200" y="2362200"/>
            <a:ext cx="457200" cy="1371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037392" y="1140023"/>
            <a:ext cx="1820608" cy="307777"/>
            <a:chOff x="5037392" y="1140023"/>
            <a:chExt cx="1820608" cy="307777"/>
          </a:xfrm>
        </p:grpSpPr>
        <p:cxnSp>
          <p:nvCxnSpPr>
            <p:cNvPr id="63" name="Straight Connector 62"/>
            <p:cNvCxnSpPr/>
            <p:nvPr/>
          </p:nvCxnSpPr>
          <p:spPr bwMode="auto">
            <a:xfrm>
              <a:off x="5037392" y="1447800"/>
              <a:ext cx="1820608" cy="0"/>
            </a:xfrm>
            <a:prstGeom prst="line">
              <a:avLst/>
            </a:prstGeom>
            <a:noFill/>
            <a:ln w="9525" cap="flat" cmpd="sng" algn="ctr">
              <a:solidFill>
                <a:srgbClr val="FF66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69" name="Text Box 59"/>
            <p:cNvSpPr txBox="1">
              <a:spLocks noChangeArrowheads="1"/>
            </p:cNvSpPr>
            <p:nvPr/>
          </p:nvSpPr>
          <p:spPr bwMode="auto">
            <a:xfrm>
              <a:off x="5365208" y="1140023"/>
              <a:ext cx="126419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dirty="0" smtClean="0"/>
                <a:t>block address</a:t>
              </a:r>
              <a:endParaRPr lang="en-US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5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16403" grpId="0"/>
      <p:bldP spid="16411" grpId="0"/>
      <p:bldP spid="16413" grpId="0"/>
      <p:bldP spid="16413" grpId="1"/>
      <p:bldP spid="36" grpId="0"/>
      <p:bldP spid="36" grpId="1"/>
      <p:bldP spid="38" grpId="0" animBg="1"/>
      <p:bldP spid="44" grpId="0"/>
      <p:bldP spid="45" grpId="0"/>
      <p:bldP spid="46" grpId="0"/>
      <p:bldP spid="47" grpId="0"/>
      <p:bldP spid="48" grpId="0"/>
      <p:bldP spid="49" grpId="0"/>
      <p:bldP spid="49" grpId="1"/>
      <p:bldP spid="50" grpId="0"/>
      <p:bldP spid="50" grpId="1"/>
      <p:bldP spid="51" grpId="0"/>
      <p:bldP spid="52" grpId="0"/>
      <p:bldP spid="53" grpId="0"/>
      <p:bldP spid="53" grpId="1"/>
      <p:bldP spid="54" grpId="0"/>
      <p:bldP spid="54" grpId="1"/>
      <p:bldP spid="55" grpId="0"/>
      <p:bldP spid="56" grpId="0"/>
      <p:bldP spid="57" grpId="0"/>
      <p:bldP spid="57" grpId="1"/>
      <p:bldP spid="58" grpId="0"/>
      <p:bldP spid="58" grpId="1"/>
      <p:bldP spid="59" grpId="0"/>
      <p:bldP spid="60" grpId="0"/>
      <p:bldP spid="60" grpId="1"/>
      <p:bldP spid="65" grpId="0"/>
      <p:bldP spid="67" grpId="0"/>
      <p:bldP spid="68" grpId="0"/>
      <p:bldP spid="6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Associativity Example (</a:t>
            </a:r>
            <a:r>
              <a:rPr lang="en-US" dirty="0" err="1" smtClean="0"/>
              <a:t>Cont</a:t>
            </a:r>
            <a:r>
              <a:rPr lang="en-US" dirty="0" smtClean="0"/>
              <a:t>')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82296-4893-49FF-BFC6-3706C543865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1920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rgbClr val="C00000"/>
              </a:buClr>
              <a:buSzTx/>
              <a:buFontTx/>
              <a:buChar char="•"/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2-way set associative</a:t>
            </a:r>
          </a:p>
        </p:txBody>
      </p:sp>
      <p:sp>
        <p:nvSpPr>
          <p:cNvPr id="18437" name="Freeform 62"/>
          <p:cNvSpPr>
            <a:spLocks/>
          </p:cNvSpPr>
          <p:nvPr/>
        </p:nvSpPr>
        <p:spPr bwMode="auto">
          <a:xfrm>
            <a:off x="3384550" y="5121275"/>
            <a:ext cx="2103438" cy="746125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66"/>
          <p:cNvSpPr>
            <a:spLocks noChangeShapeType="1"/>
          </p:cNvSpPr>
          <p:nvPr/>
        </p:nvSpPr>
        <p:spPr bwMode="auto">
          <a:xfrm flipH="1">
            <a:off x="3384550" y="5478463"/>
            <a:ext cx="2103438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75"/>
          <p:cNvSpPr>
            <a:spLocks noChangeShapeType="1"/>
          </p:cNvSpPr>
          <p:nvPr/>
        </p:nvSpPr>
        <p:spPr bwMode="auto">
          <a:xfrm>
            <a:off x="4573588" y="5105400"/>
            <a:ext cx="0" cy="7620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Text Box 76"/>
          <p:cNvSpPr txBox="1">
            <a:spLocks noChangeArrowheads="1"/>
          </p:cNvSpPr>
          <p:nvPr/>
        </p:nvSpPr>
        <p:spPr bwMode="auto">
          <a:xfrm>
            <a:off x="4725988" y="4797425"/>
            <a:ext cx="55403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18441" name="Text Box 78"/>
          <p:cNvSpPr txBox="1">
            <a:spLocks noChangeArrowheads="1"/>
          </p:cNvSpPr>
          <p:nvPr/>
        </p:nvSpPr>
        <p:spPr bwMode="auto">
          <a:xfrm>
            <a:off x="3963988" y="4797425"/>
            <a:ext cx="461962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Tag</a:t>
            </a:r>
          </a:p>
        </p:txBody>
      </p:sp>
      <p:sp>
        <p:nvSpPr>
          <p:cNvPr id="18442" name="Text Box 79"/>
          <p:cNvSpPr txBox="1">
            <a:spLocks noChangeArrowheads="1"/>
          </p:cNvSpPr>
          <p:nvPr/>
        </p:nvSpPr>
        <p:spPr bwMode="auto">
          <a:xfrm>
            <a:off x="3443288" y="4797425"/>
            <a:ext cx="29210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V</a:t>
            </a:r>
          </a:p>
        </p:txBody>
      </p:sp>
      <p:sp>
        <p:nvSpPr>
          <p:cNvPr id="18443" name="Text Box 80"/>
          <p:cNvSpPr txBox="1">
            <a:spLocks noChangeArrowheads="1"/>
          </p:cNvSpPr>
          <p:nvPr/>
        </p:nvSpPr>
        <p:spPr bwMode="auto">
          <a:xfrm>
            <a:off x="2897188" y="5105400"/>
            <a:ext cx="433387" cy="7255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ts val="2600"/>
              </a:lnSpc>
              <a:buFont typeface="Wingdings" pitchFamily="2" charset="2"/>
              <a:buNone/>
            </a:pPr>
            <a:r>
              <a:rPr lang="en-US" sz="1800" dirty="0"/>
              <a:t>0</a:t>
            </a:r>
          </a:p>
          <a:p>
            <a:pPr algn="r">
              <a:lnSpc>
                <a:spcPts val="2600"/>
              </a:lnSpc>
              <a:buFont typeface="Wingdings" pitchFamily="2" charset="2"/>
              <a:buNone/>
            </a:pPr>
            <a:r>
              <a:rPr lang="en-US" sz="1800" dirty="0"/>
              <a:t>1</a:t>
            </a:r>
          </a:p>
        </p:txBody>
      </p:sp>
      <p:sp>
        <p:nvSpPr>
          <p:cNvPr id="18444" name="Line 75"/>
          <p:cNvSpPr>
            <a:spLocks noChangeShapeType="1"/>
          </p:cNvSpPr>
          <p:nvPr/>
        </p:nvSpPr>
        <p:spPr bwMode="auto">
          <a:xfrm>
            <a:off x="3811588" y="5132388"/>
            <a:ext cx="0" cy="73501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Rectangle 29"/>
          <p:cNvSpPr>
            <a:spLocks noChangeArrowheads="1"/>
          </p:cNvSpPr>
          <p:nvPr/>
        </p:nvSpPr>
        <p:spPr bwMode="auto">
          <a:xfrm>
            <a:off x="1066800" y="3055938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0, 8, 0, 6, 8</a:t>
            </a:r>
          </a:p>
        </p:txBody>
      </p: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1906588" y="5307013"/>
            <a:ext cx="914400" cy="1587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stealth" w="med" len="lg"/>
          </a:ln>
        </p:spPr>
      </p:cxnSp>
      <p:sp>
        <p:nvSpPr>
          <p:cNvPr id="18447" name="Text Box 79"/>
          <p:cNvSpPr txBox="1">
            <a:spLocks noChangeArrowheads="1"/>
          </p:cNvSpPr>
          <p:nvPr/>
        </p:nvSpPr>
        <p:spPr bwMode="auto">
          <a:xfrm>
            <a:off x="2548711" y="4768195"/>
            <a:ext cx="7922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dirty="0" smtClean="0"/>
              <a:t>Index</a:t>
            </a:r>
            <a:endParaRPr lang="en-US" sz="1800" dirty="0"/>
          </a:p>
        </p:txBody>
      </p:sp>
      <p:sp>
        <p:nvSpPr>
          <p:cNvPr id="34" name="Text Box 80"/>
          <p:cNvSpPr txBox="1">
            <a:spLocks noChangeArrowheads="1"/>
          </p:cNvSpPr>
          <p:nvPr/>
        </p:nvSpPr>
        <p:spPr bwMode="auto">
          <a:xfrm>
            <a:off x="1525588" y="5138738"/>
            <a:ext cx="2047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0</a:t>
            </a:r>
          </a:p>
        </p:txBody>
      </p:sp>
      <p:sp>
        <p:nvSpPr>
          <p:cNvPr id="16403" name="Text Box 80"/>
          <p:cNvSpPr txBox="1">
            <a:spLocks noChangeArrowheads="1"/>
          </p:cNvSpPr>
          <p:nvPr/>
        </p:nvSpPr>
        <p:spPr bwMode="auto">
          <a:xfrm>
            <a:off x="3497263" y="5173663"/>
            <a:ext cx="152400" cy="236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/>
              <a:t>0</a:t>
            </a:r>
          </a:p>
        </p:txBody>
      </p:sp>
      <p:sp>
        <p:nvSpPr>
          <p:cNvPr id="18450" name="Freeform 46"/>
          <p:cNvSpPr>
            <a:spLocks/>
          </p:cNvSpPr>
          <p:nvPr/>
        </p:nvSpPr>
        <p:spPr bwMode="auto">
          <a:xfrm>
            <a:off x="4847096" y="1666875"/>
            <a:ext cx="2498268" cy="300038"/>
          </a:xfrm>
          <a:custGeom>
            <a:avLst/>
            <a:gdLst>
              <a:gd name="T0" fmla="*/ 0 w 1570"/>
              <a:gd name="T1" fmla="*/ 2147483647 h 151"/>
              <a:gd name="T2" fmla="*/ 2147483647 w 1570"/>
              <a:gd name="T3" fmla="*/ 0 h 151"/>
              <a:gd name="T4" fmla="*/ 2147483647 w 1570"/>
              <a:gd name="T5" fmla="*/ 0 h 151"/>
              <a:gd name="T6" fmla="*/ 2147483647 w 1570"/>
              <a:gd name="T7" fmla="*/ 2147483647 h 151"/>
              <a:gd name="T8" fmla="*/ 2147483647 w 1570"/>
              <a:gd name="T9" fmla="*/ 2147483647 h 151"/>
              <a:gd name="T10" fmla="*/ 2147483647 w 1570"/>
              <a:gd name="T11" fmla="*/ 2147483647 h 1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70"/>
              <a:gd name="T19" fmla="*/ 0 h 151"/>
              <a:gd name="T20" fmla="*/ 1570 w 1570"/>
              <a:gd name="T21" fmla="*/ 151 h 1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70" h="151">
                <a:moveTo>
                  <a:pt x="0" y="149"/>
                </a:moveTo>
                <a:lnTo>
                  <a:pt x="3" y="0"/>
                </a:lnTo>
                <a:lnTo>
                  <a:pt x="1570" y="0"/>
                </a:lnTo>
                <a:lnTo>
                  <a:pt x="1570" y="151"/>
                </a:lnTo>
                <a:lnTo>
                  <a:pt x="3" y="151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Text Box 79"/>
          <p:cNvSpPr txBox="1">
            <a:spLocks noChangeArrowheads="1"/>
          </p:cNvSpPr>
          <p:nvPr/>
        </p:nvSpPr>
        <p:spPr bwMode="auto">
          <a:xfrm>
            <a:off x="5427203" y="1636713"/>
            <a:ext cx="53264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 smtClean="0"/>
              <a:t>Tag</a:t>
            </a:r>
            <a:endParaRPr lang="en-US" sz="1600" dirty="0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363081" y="1674857"/>
            <a:ext cx="522900" cy="290470"/>
            <a:chOff x="6362987" y="1675455"/>
            <a:chExt cx="524025" cy="290509"/>
          </a:xfrm>
        </p:grpSpPr>
        <p:sp>
          <p:nvSpPr>
            <p:cNvPr id="18524" name="Line 45"/>
            <p:cNvSpPr>
              <a:spLocks noChangeShapeType="1"/>
            </p:cNvSpPr>
            <p:nvPr/>
          </p:nvSpPr>
          <p:spPr bwMode="auto">
            <a:xfrm flipV="1">
              <a:off x="6802523" y="1678626"/>
              <a:ext cx="1588" cy="28733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5" name="Line 45"/>
            <p:cNvSpPr>
              <a:spLocks noChangeShapeType="1"/>
            </p:cNvSpPr>
            <p:nvPr/>
          </p:nvSpPr>
          <p:spPr bwMode="auto">
            <a:xfrm flipV="1">
              <a:off x="6436592" y="1675455"/>
              <a:ext cx="1587" cy="28733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6" name="Text Box 79"/>
            <p:cNvSpPr txBox="1">
              <a:spLocks noChangeArrowheads="1"/>
            </p:cNvSpPr>
            <p:nvPr/>
          </p:nvSpPr>
          <p:spPr bwMode="auto">
            <a:xfrm>
              <a:off x="6362987" y="1693903"/>
              <a:ext cx="524025" cy="2462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000" dirty="0" smtClean="0"/>
                <a:t>Index</a:t>
              </a:r>
              <a:endParaRPr lang="en-US" sz="1000" dirty="0"/>
            </a:p>
          </p:txBody>
        </p:sp>
      </p:grpSp>
      <p:sp>
        <p:nvSpPr>
          <p:cNvPr id="16413" name="Text Box 80"/>
          <p:cNvSpPr txBox="1">
            <a:spLocks noChangeArrowheads="1"/>
          </p:cNvSpPr>
          <p:nvPr/>
        </p:nvSpPr>
        <p:spPr bwMode="auto">
          <a:xfrm>
            <a:off x="3846211" y="5181600"/>
            <a:ext cx="705455" cy="236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dirty="0"/>
              <a:t>00000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200400" y="2784475"/>
          <a:ext cx="4800599" cy="1156716"/>
        </p:xfrm>
        <a:graphic>
          <a:graphicData uri="http://schemas.openxmlformats.org/drawingml/2006/table">
            <a:tbl>
              <a:tblPr/>
              <a:tblGrid>
                <a:gridCol w="1373343"/>
                <a:gridCol w="1373343"/>
                <a:gridCol w="1025045"/>
                <a:gridCol w="102886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Byte address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Block address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바탕"/>
                          <a:cs typeface="Times New Roman"/>
                        </a:rPr>
                        <a:t>Cache Index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Hit or Miss?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b’0000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0000 (0x00)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0000 (0x00)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b’0010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0000 (0x20)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1000 (0x08)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b’0000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0000 (0x00)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0000 (0x00)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b’0001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1000 (0x18)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0110 (0x06)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b’0010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0000 (0x20)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1000 (0x08)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4596221" y="5173663"/>
            <a:ext cx="883421" cy="236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dirty="0"/>
              <a:t>Mem[0]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3260725" y="2667000"/>
            <a:ext cx="574675" cy="1371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362200" y="2370138"/>
            <a:ext cx="990600" cy="338137"/>
            <a:chOff x="2438400" y="1905000"/>
            <a:chExt cx="990600" cy="338554"/>
          </a:xfrm>
        </p:grpSpPr>
        <p:sp>
          <p:nvSpPr>
            <p:cNvPr id="18522" name="Rectangle 29"/>
            <p:cNvSpPr>
              <a:spLocks noChangeArrowheads="1"/>
            </p:cNvSpPr>
            <p:nvPr/>
          </p:nvSpPr>
          <p:spPr bwMode="auto">
            <a:xfrm>
              <a:off x="2438400" y="1905000"/>
              <a:ext cx="609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 b="1">
                  <a:solidFill>
                    <a:srgbClr val="C00000"/>
                  </a:solidFill>
                </a:rPr>
                <a:t>tag</a:t>
              </a:r>
            </a:p>
          </p:txBody>
        </p:sp>
        <p:cxnSp>
          <p:nvCxnSpPr>
            <p:cNvPr id="18523" name="Straight Arrow Connector 40"/>
            <p:cNvCxnSpPr>
              <a:cxnSpLocks noChangeShapeType="1"/>
            </p:cNvCxnSpPr>
            <p:nvPr/>
          </p:nvCxnSpPr>
          <p:spPr bwMode="auto">
            <a:xfrm>
              <a:off x="2895600" y="2057400"/>
              <a:ext cx="533400" cy="15398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stealth" w="med" len="med"/>
            </a:ln>
          </p:spPr>
        </p:cxnSp>
      </p:grp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7248108" y="2938463"/>
            <a:ext cx="5151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7248108" y="3149600"/>
            <a:ext cx="5151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7251283" y="3343275"/>
            <a:ext cx="5151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>
                <a:solidFill>
                  <a:srgbClr val="C00000"/>
                </a:solidFill>
              </a:rPr>
              <a:t>hit</a:t>
            </a: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7263983" y="3530600"/>
            <a:ext cx="5151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7263983" y="3721100"/>
            <a:ext cx="5151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9" name="Text Box 80"/>
          <p:cNvSpPr txBox="1">
            <a:spLocks noChangeArrowheads="1"/>
          </p:cNvSpPr>
          <p:nvPr/>
        </p:nvSpPr>
        <p:spPr bwMode="auto">
          <a:xfrm>
            <a:off x="6831881" y="5164138"/>
            <a:ext cx="815826" cy="214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dirty="0"/>
              <a:t>Mem[8]</a:t>
            </a:r>
          </a:p>
        </p:txBody>
      </p:sp>
      <p:sp>
        <p:nvSpPr>
          <p:cNvPr id="51" name="Text Box 80"/>
          <p:cNvSpPr txBox="1">
            <a:spLocks noChangeArrowheads="1"/>
          </p:cNvSpPr>
          <p:nvPr/>
        </p:nvSpPr>
        <p:spPr bwMode="auto">
          <a:xfrm>
            <a:off x="4625940" y="5180013"/>
            <a:ext cx="823983" cy="214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/>
              <a:t>Mem[8]</a:t>
            </a:r>
          </a:p>
        </p:txBody>
      </p:sp>
      <p:sp>
        <p:nvSpPr>
          <p:cNvPr id="52" name="Text Box 80"/>
          <p:cNvSpPr txBox="1">
            <a:spLocks noChangeArrowheads="1"/>
          </p:cNvSpPr>
          <p:nvPr/>
        </p:nvSpPr>
        <p:spPr bwMode="auto">
          <a:xfrm>
            <a:off x="6808752" y="5165725"/>
            <a:ext cx="823984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dirty="0"/>
              <a:t>Mem[6]</a:t>
            </a:r>
          </a:p>
        </p:txBody>
      </p:sp>
      <p:sp>
        <p:nvSpPr>
          <p:cNvPr id="53" name="Text Box 80"/>
          <p:cNvSpPr txBox="1">
            <a:spLocks noChangeArrowheads="1"/>
          </p:cNvSpPr>
          <p:nvPr/>
        </p:nvSpPr>
        <p:spPr bwMode="auto">
          <a:xfrm>
            <a:off x="6003139" y="5175250"/>
            <a:ext cx="698484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dirty="0"/>
              <a:t>00100</a:t>
            </a:r>
          </a:p>
        </p:txBody>
      </p:sp>
      <p:sp>
        <p:nvSpPr>
          <p:cNvPr id="55" name="Text Box 80"/>
          <p:cNvSpPr txBox="1">
            <a:spLocks noChangeArrowheads="1"/>
          </p:cNvSpPr>
          <p:nvPr/>
        </p:nvSpPr>
        <p:spPr bwMode="auto">
          <a:xfrm>
            <a:off x="6004719" y="5175250"/>
            <a:ext cx="654050" cy="236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dirty="0"/>
              <a:t>00011</a:t>
            </a:r>
          </a:p>
        </p:txBody>
      </p:sp>
      <p:sp>
        <p:nvSpPr>
          <p:cNvPr id="56" name="Text Box 80"/>
          <p:cNvSpPr txBox="1">
            <a:spLocks noChangeArrowheads="1"/>
          </p:cNvSpPr>
          <p:nvPr/>
        </p:nvSpPr>
        <p:spPr bwMode="auto">
          <a:xfrm>
            <a:off x="3835523" y="5172075"/>
            <a:ext cx="726831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dirty="0"/>
              <a:t>00100</a:t>
            </a:r>
          </a:p>
        </p:txBody>
      </p:sp>
      <p:sp>
        <p:nvSpPr>
          <p:cNvPr id="57" name="Text Box 80"/>
          <p:cNvSpPr txBox="1">
            <a:spLocks noChangeArrowheads="1"/>
          </p:cNvSpPr>
          <p:nvPr/>
        </p:nvSpPr>
        <p:spPr bwMode="auto">
          <a:xfrm>
            <a:off x="1524000" y="5153025"/>
            <a:ext cx="2047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8</a:t>
            </a: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1524000" y="5141913"/>
            <a:ext cx="2047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0</a:t>
            </a:r>
          </a:p>
        </p:txBody>
      </p:sp>
      <p:sp>
        <p:nvSpPr>
          <p:cNvPr id="59" name="Text Box 80"/>
          <p:cNvSpPr txBox="1">
            <a:spLocks noChangeArrowheads="1"/>
          </p:cNvSpPr>
          <p:nvPr/>
        </p:nvSpPr>
        <p:spPr bwMode="auto">
          <a:xfrm>
            <a:off x="1524000" y="5141913"/>
            <a:ext cx="2047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8</a:t>
            </a:r>
          </a:p>
        </p:txBody>
      </p:sp>
      <p:sp>
        <p:nvSpPr>
          <p:cNvPr id="60" name="Text Box 80"/>
          <p:cNvSpPr txBox="1">
            <a:spLocks noChangeArrowheads="1"/>
          </p:cNvSpPr>
          <p:nvPr/>
        </p:nvSpPr>
        <p:spPr bwMode="auto">
          <a:xfrm>
            <a:off x="1524000" y="5149850"/>
            <a:ext cx="2047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6</a:t>
            </a:r>
          </a:p>
        </p:txBody>
      </p:sp>
      <p:sp>
        <p:nvSpPr>
          <p:cNvPr id="18510" name="Text Box 80"/>
          <p:cNvSpPr txBox="1">
            <a:spLocks noChangeArrowheads="1"/>
          </p:cNvSpPr>
          <p:nvPr/>
        </p:nvSpPr>
        <p:spPr bwMode="auto">
          <a:xfrm>
            <a:off x="3506788" y="5537200"/>
            <a:ext cx="152400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/>
              <a:t>0</a:t>
            </a:r>
          </a:p>
        </p:txBody>
      </p:sp>
      <p:sp>
        <p:nvSpPr>
          <p:cNvPr id="67" name="Text Box 80"/>
          <p:cNvSpPr txBox="1">
            <a:spLocks noChangeArrowheads="1"/>
          </p:cNvSpPr>
          <p:nvPr/>
        </p:nvSpPr>
        <p:spPr bwMode="auto">
          <a:xfrm>
            <a:off x="3497263" y="5172075"/>
            <a:ext cx="1524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/>
              <a:t>1</a:t>
            </a:r>
          </a:p>
        </p:txBody>
      </p:sp>
      <p:sp>
        <p:nvSpPr>
          <p:cNvPr id="18512" name="Freeform 62"/>
          <p:cNvSpPr>
            <a:spLocks/>
          </p:cNvSpPr>
          <p:nvPr/>
        </p:nvSpPr>
        <p:spPr bwMode="auto">
          <a:xfrm>
            <a:off x="5546725" y="5105400"/>
            <a:ext cx="2103438" cy="762000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3" name="Line 66"/>
          <p:cNvSpPr>
            <a:spLocks noChangeShapeType="1"/>
          </p:cNvSpPr>
          <p:nvPr/>
        </p:nvSpPr>
        <p:spPr bwMode="auto">
          <a:xfrm flipH="1">
            <a:off x="5568950" y="5486400"/>
            <a:ext cx="2103438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4" name="Text Box 76"/>
          <p:cNvSpPr txBox="1">
            <a:spLocks noChangeArrowheads="1"/>
          </p:cNvSpPr>
          <p:nvPr/>
        </p:nvSpPr>
        <p:spPr bwMode="auto">
          <a:xfrm>
            <a:off x="6837363" y="4792663"/>
            <a:ext cx="55562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18515" name="Text Box 78"/>
          <p:cNvSpPr txBox="1">
            <a:spLocks noChangeArrowheads="1"/>
          </p:cNvSpPr>
          <p:nvPr/>
        </p:nvSpPr>
        <p:spPr bwMode="auto">
          <a:xfrm>
            <a:off x="6075363" y="4792663"/>
            <a:ext cx="4635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Tag</a:t>
            </a:r>
          </a:p>
        </p:txBody>
      </p:sp>
      <p:sp>
        <p:nvSpPr>
          <p:cNvPr id="18516" name="Text Box 79"/>
          <p:cNvSpPr txBox="1">
            <a:spLocks noChangeArrowheads="1"/>
          </p:cNvSpPr>
          <p:nvPr/>
        </p:nvSpPr>
        <p:spPr bwMode="auto">
          <a:xfrm>
            <a:off x="5554663" y="4792663"/>
            <a:ext cx="29210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V</a:t>
            </a:r>
          </a:p>
        </p:txBody>
      </p:sp>
      <p:sp>
        <p:nvSpPr>
          <p:cNvPr id="18517" name="Line 75"/>
          <p:cNvSpPr>
            <a:spLocks noChangeShapeType="1"/>
          </p:cNvSpPr>
          <p:nvPr/>
        </p:nvSpPr>
        <p:spPr bwMode="auto">
          <a:xfrm>
            <a:off x="5945188" y="5113338"/>
            <a:ext cx="0" cy="73501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8" name="Line 75"/>
          <p:cNvSpPr>
            <a:spLocks noChangeShapeType="1"/>
          </p:cNvSpPr>
          <p:nvPr/>
        </p:nvSpPr>
        <p:spPr bwMode="auto">
          <a:xfrm>
            <a:off x="6783388" y="5111750"/>
            <a:ext cx="0" cy="7350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9" name="Text Box 80"/>
          <p:cNvSpPr txBox="1">
            <a:spLocks noChangeArrowheads="1"/>
          </p:cNvSpPr>
          <p:nvPr/>
        </p:nvSpPr>
        <p:spPr bwMode="auto">
          <a:xfrm>
            <a:off x="5630863" y="5556250"/>
            <a:ext cx="152400" cy="236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/>
              <a:t>0</a:t>
            </a:r>
          </a:p>
        </p:txBody>
      </p:sp>
      <p:sp>
        <p:nvSpPr>
          <p:cNvPr id="75" name="Text Box 80"/>
          <p:cNvSpPr txBox="1">
            <a:spLocks noChangeArrowheads="1"/>
          </p:cNvSpPr>
          <p:nvPr/>
        </p:nvSpPr>
        <p:spPr bwMode="auto">
          <a:xfrm>
            <a:off x="5630863" y="5175250"/>
            <a:ext cx="152400" cy="236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/>
              <a:t>0</a:t>
            </a:r>
          </a:p>
        </p:txBody>
      </p:sp>
      <p:sp>
        <p:nvSpPr>
          <p:cNvPr id="76" name="Text Box 80"/>
          <p:cNvSpPr txBox="1">
            <a:spLocks noChangeArrowheads="1"/>
          </p:cNvSpPr>
          <p:nvPr/>
        </p:nvSpPr>
        <p:spPr bwMode="auto">
          <a:xfrm>
            <a:off x="5630863" y="5172075"/>
            <a:ext cx="1524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/>
              <a:t>1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953000" y="1066800"/>
            <a:ext cx="1820608" cy="307777"/>
            <a:chOff x="5037392" y="1140023"/>
            <a:chExt cx="1820608" cy="307777"/>
          </a:xfrm>
        </p:grpSpPr>
        <p:cxnSp>
          <p:nvCxnSpPr>
            <p:cNvPr id="62" name="Straight Connector 61"/>
            <p:cNvCxnSpPr/>
            <p:nvPr/>
          </p:nvCxnSpPr>
          <p:spPr bwMode="auto">
            <a:xfrm>
              <a:off x="5037392" y="1447800"/>
              <a:ext cx="1820608" cy="0"/>
            </a:xfrm>
            <a:prstGeom prst="line">
              <a:avLst/>
            </a:prstGeom>
            <a:noFill/>
            <a:ln w="9525" cap="flat" cmpd="sng" algn="ctr">
              <a:solidFill>
                <a:srgbClr val="FF66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63" name="Text Box 59"/>
            <p:cNvSpPr txBox="1">
              <a:spLocks noChangeArrowheads="1"/>
            </p:cNvSpPr>
            <p:nvPr/>
          </p:nvSpPr>
          <p:spPr bwMode="auto">
            <a:xfrm>
              <a:off x="5365208" y="1140023"/>
              <a:ext cx="126419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dirty="0" smtClean="0"/>
                <a:t>block address</a:t>
              </a:r>
              <a:endParaRPr lang="en-US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5" name="Text Box 47"/>
          <p:cNvSpPr txBox="1">
            <a:spLocks noChangeArrowheads="1"/>
          </p:cNvSpPr>
          <p:nvPr/>
        </p:nvSpPr>
        <p:spPr bwMode="auto">
          <a:xfrm>
            <a:off x="4792268" y="1367800"/>
            <a:ext cx="284046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/>
              <a:t>7    6    5    4    3    2   1   0</a:t>
            </a:r>
          </a:p>
        </p:txBody>
      </p:sp>
    </p:spTree>
    <p:extLst>
      <p:ext uri="{BB962C8B-B14F-4D97-AF65-F5344CB8AC3E}">
        <p14:creationId xmlns:p14="http://schemas.microsoft.com/office/powerpoint/2010/main" val="253141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16403" grpId="0"/>
      <p:bldP spid="16411" grpId="0"/>
      <p:bldP spid="16413" grpId="0"/>
      <p:bldP spid="16413" grpId="1"/>
      <p:bldP spid="36" grpId="0"/>
      <p:bldP spid="36" grpId="1"/>
      <p:bldP spid="38" grpId="0" animBg="1"/>
      <p:bldP spid="44" grpId="0"/>
      <p:bldP spid="45" grpId="0"/>
      <p:bldP spid="46" grpId="0"/>
      <p:bldP spid="47" grpId="0"/>
      <p:bldP spid="48" grpId="0"/>
      <p:bldP spid="49" grpId="0"/>
      <p:bldP spid="49" grpId="1"/>
      <p:bldP spid="51" grpId="0"/>
      <p:bldP spid="52" grpId="0"/>
      <p:bldP spid="53" grpId="0"/>
      <p:bldP spid="53" grpId="1"/>
      <p:bldP spid="55" grpId="0"/>
      <p:bldP spid="56" grpId="0"/>
      <p:bldP spid="57" grpId="0"/>
      <p:bldP spid="57" grpId="1"/>
      <p:bldP spid="58" grpId="0"/>
      <p:bldP spid="58" grpId="1"/>
      <p:bldP spid="59" grpId="0"/>
      <p:bldP spid="60" grpId="0"/>
      <p:bldP spid="60" grpId="1"/>
      <p:bldP spid="67" grpId="0"/>
      <p:bldP spid="75" grpId="0"/>
      <p:bldP spid="7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Associativity Example (Cont)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62BD8F-8236-4C48-BE59-A1E4F59B498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1920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rgbClr val="C00000"/>
              </a:buClr>
              <a:buSzTx/>
              <a:buFontTx/>
              <a:buChar char="•"/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Fully associative</a:t>
            </a:r>
          </a:p>
        </p:txBody>
      </p:sp>
      <p:sp>
        <p:nvSpPr>
          <p:cNvPr id="19461" name="Freeform 62"/>
          <p:cNvSpPr>
            <a:spLocks/>
          </p:cNvSpPr>
          <p:nvPr/>
        </p:nvSpPr>
        <p:spPr bwMode="auto">
          <a:xfrm>
            <a:off x="1147763" y="5181600"/>
            <a:ext cx="1900237" cy="358775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9462" name="Line 75"/>
          <p:cNvSpPr>
            <a:spLocks noChangeShapeType="1"/>
          </p:cNvSpPr>
          <p:nvPr/>
        </p:nvSpPr>
        <p:spPr bwMode="auto">
          <a:xfrm>
            <a:off x="2336800" y="5183188"/>
            <a:ext cx="0" cy="3571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9463" name="Text Box 76"/>
          <p:cNvSpPr txBox="1">
            <a:spLocks noChangeArrowheads="1"/>
          </p:cNvSpPr>
          <p:nvPr/>
        </p:nvSpPr>
        <p:spPr bwMode="auto">
          <a:xfrm>
            <a:off x="2489200" y="4875213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Data</a:t>
            </a:r>
          </a:p>
        </p:txBody>
      </p:sp>
      <p:sp>
        <p:nvSpPr>
          <p:cNvPr id="19464" name="Text Box 78"/>
          <p:cNvSpPr txBox="1">
            <a:spLocks noChangeArrowheads="1"/>
          </p:cNvSpPr>
          <p:nvPr/>
        </p:nvSpPr>
        <p:spPr bwMode="auto">
          <a:xfrm>
            <a:off x="1727200" y="4875213"/>
            <a:ext cx="53264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Tag</a:t>
            </a:r>
          </a:p>
        </p:txBody>
      </p:sp>
      <p:sp>
        <p:nvSpPr>
          <p:cNvPr id="19465" name="Text Box 79"/>
          <p:cNvSpPr txBox="1">
            <a:spLocks noChangeArrowheads="1"/>
          </p:cNvSpPr>
          <p:nvPr/>
        </p:nvSpPr>
        <p:spPr bwMode="auto">
          <a:xfrm>
            <a:off x="1206500" y="4875213"/>
            <a:ext cx="33214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V</a:t>
            </a:r>
          </a:p>
        </p:txBody>
      </p:sp>
      <p:sp>
        <p:nvSpPr>
          <p:cNvPr id="19466" name="Text Box 80"/>
          <p:cNvSpPr txBox="1">
            <a:spLocks noChangeArrowheads="1"/>
          </p:cNvSpPr>
          <p:nvPr/>
        </p:nvSpPr>
        <p:spPr bwMode="auto">
          <a:xfrm>
            <a:off x="660400" y="5183188"/>
            <a:ext cx="433388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0</a:t>
            </a:r>
          </a:p>
        </p:txBody>
      </p:sp>
      <p:sp>
        <p:nvSpPr>
          <p:cNvPr id="19467" name="Line 75"/>
          <p:cNvSpPr>
            <a:spLocks noChangeShapeType="1"/>
          </p:cNvSpPr>
          <p:nvPr/>
        </p:nvSpPr>
        <p:spPr bwMode="auto">
          <a:xfrm>
            <a:off x="1574800" y="5210175"/>
            <a:ext cx="0" cy="3302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9468" name="Rectangle 29"/>
          <p:cNvSpPr>
            <a:spLocks noChangeArrowheads="1"/>
          </p:cNvSpPr>
          <p:nvPr/>
        </p:nvSpPr>
        <p:spPr bwMode="auto">
          <a:xfrm>
            <a:off x="990600" y="2979738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0, 8, 0, 6, 8</a:t>
            </a:r>
          </a:p>
        </p:txBody>
      </p: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406400" y="5354638"/>
            <a:ext cx="355600" cy="1587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stealth" w="med" len="lg"/>
          </a:ln>
        </p:spPr>
      </p:cxnSp>
      <p:sp>
        <p:nvSpPr>
          <p:cNvPr id="19470" name="Text Box 79"/>
          <p:cNvSpPr txBox="1">
            <a:spLocks noChangeArrowheads="1"/>
          </p:cNvSpPr>
          <p:nvPr/>
        </p:nvSpPr>
        <p:spPr bwMode="auto">
          <a:xfrm>
            <a:off x="236775" y="4844812"/>
            <a:ext cx="7922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dirty="0" smtClean="0"/>
              <a:t>Index</a:t>
            </a:r>
            <a:endParaRPr lang="en-US" sz="1800" dirty="0"/>
          </a:p>
        </p:txBody>
      </p:sp>
      <p:sp>
        <p:nvSpPr>
          <p:cNvPr id="34" name="Text Box 80"/>
          <p:cNvSpPr txBox="1">
            <a:spLocks noChangeArrowheads="1"/>
          </p:cNvSpPr>
          <p:nvPr/>
        </p:nvSpPr>
        <p:spPr bwMode="auto">
          <a:xfrm>
            <a:off x="76200" y="5216525"/>
            <a:ext cx="2047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0</a:t>
            </a:r>
          </a:p>
        </p:txBody>
      </p:sp>
      <p:sp>
        <p:nvSpPr>
          <p:cNvPr id="16403" name="Text Box 80"/>
          <p:cNvSpPr txBox="1">
            <a:spLocks noChangeArrowheads="1"/>
          </p:cNvSpPr>
          <p:nvPr/>
        </p:nvSpPr>
        <p:spPr bwMode="auto">
          <a:xfrm>
            <a:off x="1262063" y="5249863"/>
            <a:ext cx="15240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0</a:t>
            </a:r>
          </a:p>
        </p:txBody>
      </p:sp>
      <p:sp>
        <p:nvSpPr>
          <p:cNvPr id="16407" name="Line 45"/>
          <p:cNvSpPr>
            <a:spLocks noChangeShapeType="1"/>
          </p:cNvSpPr>
          <p:nvPr/>
        </p:nvSpPr>
        <p:spPr bwMode="auto">
          <a:xfrm flipV="1">
            <a:off x="7162800" y="1609725"/>
            <a:ext cx="1588" cy="2873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Freeform 46"/>
          <p:cNvSpPr>
            <a:spLocks/>
          </p:cNvSpPr>
          <p:nvPr/>
        </p:nvSpPr>
        <p:spPr bwMode="auto">
          <a:xfrm>
            <a:off x="5275263" y="1598613"/>
            <a:ext cx="2430462" cy="300037"/>
          </a:xfrm>
          <a:custGeom>
            <a:avLst/>
            <a:gdLst>
              <a:gd name="T0" fmla="*/ 0 w 1570"/>
              <a:gd name="T1" fmla="*/ 2147483647 h 151"/>
              <a:gd name="T2" fmla="*/ 2147483647 w 1570"/>
              <a:gd name="T3" fmla="*/ 0 h 151"/>
              <a:gd name="T4" fmla="*/ 2147483647 w 1570"/>
              <a:gd name="T5" fmla="*/ 0 h 151"/>
              <a:gd name="T6" fmla="*/ 2147483647 w 1570"/>
              <a:gd name="T7" fmla="*/ 2147483647 h 151"/>
              <a:gd name="T8" fmla="*/ 2147483647 w 1570"/>
              <a:gd name="T9" fmla="*/ 2147483647 h 151"/>
              <a:gd name="T10" fmla="*/ 2147483647 w 1570"/>
              <a:gd name="T11" fmla="*/ 2147483647 h 1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70"/>
              <a:gd name="T19" fmla="*/ 0 h 151"/>
              <a:gd name="T20" fmla="*/ 1570 w 1570"/>
              <a:gd name="T21" fmla="*/ 151 h 1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70" h="151">
                <a:moveTo>
                  <a:pt x="0" y="149"/>
                </a:moveTo>
                <a:lnTo>
                  <a:pt x="3" y="0"/>
                </a:lnTo>
                <a:lnTo>
                  <a:pt x="1570" y="0"/>
                </a:lnTo>
                <a:lnTo>
                  <a:pt x="1570" y="151"/>
                </a:lnTo>
                <a:lnTo>
                  <a:pt x="3" y="151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Text Box 47"/>
          <p:cNvSpPr txBox="1">
            <a:spLocks noChangeArrowheads="1"/>
          </p:cNvSpPr>
          <p:nvPr/>
        </p:nvSpPr>
        <p:spPr bwMode="auto">
          <a:xfrm>
            <a:off x="5229806" y="1303338"/>
            <a:ext cx="286745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/>
              <a:t>7    6    5    4    3    2   1   0</a:t>
            </a:r>
          </a:p>
        </p:txBody>
      </p:sp>
      <p:sp>
        <p:nvSpPr>
          <p:cNvPr id="16411" name="Text Box 79"/>
          <p:cNvSpPr txBox="1">
            <a:spLocks noChangeArrowheads="1"/>
          </p:cNvSpPr>
          <p:nvPr/>
        </p:nvSpPr>
        <p:spPr bwMode="auto">
          <a:xfrm>
            <a:off x="5953259" y="1566863"/>
            <a:ext cx="53264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 smtClean="0"/>
              <a:t>Tag</a:t>
            </a:r>
            <a:endParaRPr lang="en-US" sz="1600" dirty="0"/>
          </a:p>
        </p:txBody>
      </p:sp>
      <p:sp>
        <p:nvSpPr>
          <p:cNvPr id="16413" name="Text Box 80"/>
          <p:cNvSpPr txBox="1">
            <a:spLocks noChangeArrowheads="1"/>
          </p:cNvSpPr>
          <p:nvPr/>
        </p:nvSpPr>
        <p:spPr bwMode="auto">
          <a:xfrm>
            <a:off x="1375181" y="5259388"/>
            <a:ext cx="858026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 spc="-100" dirty="0"/>
              <a:t>000000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124200" y="2708275"/>
          <a:ext cx="4800599" cy="1156716"/>
        </p:xfrm>
        <a:graphic>
          <a:graphicData uri="http://schemas.openxmlformats.org/drawingml/2006/table">
            <a:tbl>
              <a:tblPr/>
              <a:tblGrid>
                <a:gridCol w="1373343"/>
                <a:gridCol w="1373343"/>
                <a:gridCol w="1025045"/>
                <a:gridCol w="102886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Byte</a:t>
                      </a:r>
                      <a:r>
                        <a:rPr lang="en-US" sz="1100" baseline="0" dirty="0" smtClean="0">
                          <a:latin typeface="Calibri"/>
                          <a:ea typeface="바탕"/>
                          <a:cs typeface="Times New Roman"/>
                        </a:rPr>
                        <a:t> a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ddress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Block address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바탕"/>
                          <a:cs typeface="Times New Roman"/>
                        </a:rPr>
                        <a:t>Cache Index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Hit or Miss?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b’0000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0000 (0x00)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0000 (0x00)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b’0010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0000 (0x20)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1000 (0x08)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b’0000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0000 (0x00)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0000 (0x00)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b’0001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1000 (0x18)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0110 (0x06)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바탕"/>
                          <a:cs typeface="Times New Roman"/>
                        </a:rPr>
                        <a:t>b’0010 </a:t>
                      </a: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0000 (0x20)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바탕"/>
                          <a:cs typeface="Times New Roman"/>
                        </a:rPr>
                        <a:t>b’00 1000 (0x08)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2132766" y="5249863"/>
            <a:ext cx="892256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 spc="-100"/>
              <a:t>Mem[0]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3208338" y="2590800"/>
            <a:ext cx="627062" cy="1371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286000" y="2293938"/>
            <a:ext cx="990600" cy="338137"/>
            <a:chOff x="2438400" y="1905000"/>
            <a:chExt cx="990600" cy="338554"/>
          </a:xfrm>
        </p:grpSpPr>
        <p:sp>
          <p:nvSpPr>
            <p:cNvPr id="19555" name="Rectangle 29"/>
            <p:cNvSpPr>
              <a:spLocks noChangeArrowheads="1"/>
            </p:cNvSpPr>
            <p:nvPr/>
          </p:nvSpPr>
          <p:spPr bwMode="auto">
            <a:xfrm>
              <a:off x="2438400" y="1905000"/>
              <a:ext cx="609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 b="1">
                  <a:solidFill>
                    <a:srgbClr val="C00000"/>
                  </a:solidFill>
                </a:rPr>
                <a:t>tag</a:t>
              </a:r>
            </a:p>
          </p:txBody>
        </p:sp>
        <p:cxnSp>
          <p:nvCxnSpPr>
            <p:cNvPr id="19556" name="Straight Arrow Connector 40"/>
            <p:cNvCxnSpPr>
              <a:cxnSpLocks noChangeShapeType="1"/>
            </p:cNvCxnSpPr>
            <p:nvPr/>
          </p:nvCxnSpPr>
          <p:spPr bwMode="auto">
            <a:xfrm>
              <a:off x="2895600" y="2057400"/>
              <a:ext cx="533400" cy="15398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stealth" w="med" len="med"/>
            </a:ln>
          </p:spPr>
        </p:cxnSp>
      </p:grp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7171504" y="2849563"/>
            <a:ext cx="59219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7171504" y="3060700"/>
            <a:ext cx="59219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7174679" y="3254375"/>
            <a:ext cx="59219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00000"/>
                </a:solidFill>
              </a:rPr>
              <a:t>hit</a:t>
            </a: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7187379" y="3441700"/>
            <a:ext cx="59219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7187379" y="3632200"/>
            <a:ext cx="59219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00000"/>
                </a:solidFill>
              </a:rPr>
              <a:t>hit</a:t>
            </a:r>
          </a:p>
        </p:txBody>
      </p:sp>
      <p:sp>
        <p:nvSpPr>
          <p:cNvPr id="49" name="Text Box 80"/>
          <p:cNvSpPr txBox="1">
            <a:spLocks noChangeArrowheads="1"/>
          </p:cNvSpPr>
          <p:nvPr/>
        </p:nvSpPr>
        <p:spPr bwMode="auto">
          <a:xfrm>
            <a:off x="4155241" y="5240338"/>
            <a:ext cx="892256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 spc="-100"/>
              <a:t>Mem[8]</a:t>
            </a:r>
          </a:p>
        </p:txBody>
      </p:sp>
      <p:sp>
        <p:nvSpPr>
          <p:cNvPr id="52" name="Text Box 80"/>
          <p:cNvSpPr txBox="1">
            <a:spLocks noChangeArrowheads="1"/>
          </p:cNvSpPr>
          <p:nvPr/>
        </p:nvSpPr>
        <p:spPr bwMode="auto">
          <a:xfrm>
            <a:off x="6118979" y="5240338"/>
            <a:ext cx="892255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 spc="-100" dirty="0"/>
              <a:t>Mem[6]</a:t>
            </a:r>
          </a:p>
        </p:txBody>
      </p:sp>
      <p:sp>
        <p:nvSpPr>
          <p:cNvPr id="53" name="Text Box 80"/>
          <p:cNvSpPr txBox="1">
            <a:spLocks noChangeArrowheads="1"/>
          </p:cNvSpPr>
          <p:nvPr/>
        </p:nvSpPr>
        <p:spPr bwMode="auto">
          <a:xfrm>
            <a:off x="3443349" y="5251450"/>
            <a:ext cx="82379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 spc="-100"/>
              <a:t>001000</a:t>
            </a:r>
          </a:p>
        </p:txBody>
      </p:sp>
      <p:sp>
        <p:nvSpPr>
          <p:cNvPr id="55" name="Text Box 80"/>
          <p:cNvSpPr txBox="1">
            <a:spLocks noChangeArrowheads="1"/>
          </p:cNvSpPr>
          <p:nvPr/>
        </p:nvSpPr>
        <p:spPr bwMode="auto">
          <a:xfrm>
            <a:off x="5388658" y="5232400"/>
            <a:ext cx="855885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 spc="-100"/>
              <a:t>000110</a:t>
            </a:r>
          </a:p>
        </p:txBody>
      </p:sp>
      <p:sp>
        <p:nvSpPr>
          <p:cNvPr id="57" name="Text Box 80"/>
          <p:cNvSpPr txBox="1">
            <a:spLocks noChangeArrowheads="1"/>
          </p:cNvSpPr>
          <p:nvPr/>
        </p:nvSpPr>
        <p:spPr bwMode="auto">
          <a:xfrm>
            <a:off x="76200" y="5210175"/>
            <a:ext cx="2047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8</a:t>
            </a: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73025" y="5218113"/>
            <a:ext cx="2047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0</a:t>
            </a:r>
          </a:p>
        </p:txBody>
      </p:sp>
      <p:sp>
        <p:nvSpPr>
          <p:cNvPr id="59" name="Text Box 80"/>
          <p:cNvSpPr txBox="1">
            <a:spLocks noChangeArrowheads="1"/>
          </p:cNvSpPr>
          <p:nvPr/>
        </p:nvSpPr>
        <p:spPr bwMode="auto">
          <a:xfrm>
            <a:off x="76200" y="5224463"/>
            <a:ext cx="2047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8</a:t>
            </a:r>
          </a:p>
        </p:txBody>
      </p:sp>
      <p:sp>
        <p:nvSpPr>
          <p:cNvPr id="60" name="Text Box 80"/>
          <p:cNvSpPr txBox="1">
            <a:spLocks noChangeArrowheads="1"/>
          </p:cNvSpPr>
          <p:nvPr/>
        </p:nvSpPr>
        <p:spPr bwMode="auto">
          <a:xfrm>
            <a:off x="76200" y="5224463"/>
            <a:ext cx="2047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800"/>
              <a:t>6</a:t>
            </a:r>
          </a:p>
        </p:txBody>
      </p:sp>
      <p:sp>
        <p:nvSpPr>
          <p:cNvPr id="67" name="Text Box 80"/>
          <p:cNvSpPr txBox="1">
            <a:spLocks noChangeArrowheads="1"/>
          </p:cNvSpPr>
          <p:nvPr/>
        </p:nvSpPr>
        <p:spPr bwMode="auto">
          <a:xfrm>
            <a:off x="1262063" y="5254625"/>
            <a:ext cx="15240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1</a:t>
            </a:r>
          </a:p>
        </p:txBody>
      </p:sp>
      <p:sp>
        <p:nvSpPr>
          <p:cNvPr id="19532" name="Freeform 62"/>
          <p:cNvSpPr>
            <a:spLocks/>
          </p:cNvSpPr>
          <p:nvPr/>
        </p:nvSpPr>
        <p:spPr bwMode="auto">
          <a:xfrm>
            <a:off x="3124200" y="5181600"/>
            <a:ext cx="1946275" cy="358775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9533" name="Text Box 76"/>
          <p:cNvSpPr txBox="1">
            <a:spLocks noChangeArrowheads="1"/>
          </p:cNvSpPr>
          <p:nvPr/>
        </p:nvSpPr>
        <p:spPr bwMode="auto">
          <a:xfrm>
            <a:off x="4414838" y="487045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Data</a:t>
            </a:r>
          </a:p>
        </p:txBody>
      </p:sp>
      <p:sp>
        <p:nvSpPr>
          <p:cNvPr id="19534" name="Text Box 78"/>
          <p:cNvSpPr txBox="1">
            <a:spLocks noChangeArrowheads="1"/>
          </p:cNvSpPr>
          <p:nvPr/>
        </p:nvSpPr>
        <p:spPr bwMode="auto">
          <a:xfrm>
            <a:off x="3652838" y="4870450"/>
            <a:ext cx="53264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Tag</a:t>
            </a:r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3132138" y="4870450"/>
            <a:ext cx="33214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V</a:t>
            </a:r>
          </a:p>
        </p:txBody>
      </p:sp>
      <p:sp>
        <p:nvSpPr>
          <p:cNvPr id="19536" name="Line 75"/>
          <p:cNvSpPr>
            <a:spLocks noChangeShapeType="1"/>
          </p:cNvSpPr>
          <p:nvPr/>
        </p:nvSpPr>
        <p:spPr bwMode="auto">
          <a:xfrm>
            <a:off x="3521075" y="5191125"/>
            <a:ext cx="0" cy="3492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9537" name="Line 75"/>
          <p:cNvSpPr>
            <a:spLocks noChangeShapeType="1"/>
          </p:cNvSpPr>
          <p:nvPr/>
        </p:nvSpPr>
        <p:spPr bwMode="auto">
          <a:xfrm>
            <a:off x="4359275" y="5189538"/>
            <a:ext cx="0" cy="35083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75" name="Text Box 80"/>
          <p:cNvSpPr txBox="1">
            <a:spLocks noChangeArrowheads="1"/>
          </p:cNvSpPr>
          <p:nvPr/>
        </p:nvSpPr>
        <p:spPr bwMode="auto">
          <a:xfrm>
            <a:off x="3208338" y="5251450"/>
            <a:ext cx="15240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0</a:t>
            </a:r>
          </a:p>
        </p:txBody>
      </p:sp>
      <p:sp>
        <p:nvSpPr>
          <p:cNvPr id="76" name="Text Box 80"/>
          <p:cNvSpPr txBox="1">
            <a:spLocks noChangeArrowheads="1"/>
          </p:cNvSpPr>
          <p:nvPr/>
        </p:nvSpPr>
        <p:spPr bwMode="auto">
          <a:xfrm>
            <a:off x="3208338" y="5246688"/>
            <a:ext cx="15240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1</a:t>
            </a:r>
          </a:p>
        </p:txBody>
      </p:sp>
      <p:sp>
        <p:nvSpPr>
          <p:cNvPr id="19540" name="Freeform 62"/>
          <p:cNvSpPr>
            <a:spLocks/>
          </p:cNvSpPr>
          <p:nvPr/>
        </p:nvSpPr>
        <p:spPr bwMode="auto">
          <a:xfrm>
            <a:off x="5121275" y="5181600"/>
            <a:ext cx="1889125" cy="342900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9541" name="Text Box 76"/>
          <p:cNvSpPr txBox="1">
            <a:spLocks noChangeArrowheads="1"/>
          </p:cNvSpPr>
          <p:nvPr/>
        </p:nvSpPr>
        <p:spPr bwMode="auto">
          <a:xfrm>
            <a:off x="6411913" y="4854575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Data</a:t>
            </a:r>
          </a:p>
        </p:txBody>
      </p:sp>
      <p:sp>
        <p:nvSpPr>
          <p:cNvPr id="19542" name="Text Box 78"/>
          <p:cNvSpPr txBox="1">
            <a:spLocks noChangeArrowheads="1"/>
          </p:cNvSpPr>
          <p:nvPr/>
        </p:nvSpPr>
        <p:spPr bwMode="auto">
          <a:xfrm>
            <a:off x="5649913" y="4854575"/>
            <a:ext cx="53264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Tag</a:t>
            </a:r>
          </a:p>
        </p:txBody>
      </p:sp>
      <p:sp>
        <p:nvSpPr>
          <p:cNvPr id="19543" name="Text Box 79"/>
          <p:cNvSpPr txBox="1">
            <a:spLocks noChangeArrowheads="1"/>
          </p:cNvSpPr>
          <p:nvPr/>
        </p:nvSpPr>
        <p:spPr bwMode="auto">
          <a:xfrm>
            <a:off x="5129213" y="4854575"/>
            <a:ext cx="33214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V</a:t>
            </a:r>
          </a:p>
        </p:txBody>
      </p:sp>
      <p:sp>
        <p:nvSpPr>
          <p:cNvPr id="19544" name="Line 75"/>
          <p:cNvSpPr>
            <a:spLocks noChangeShapeType="1"/>
          </p:cNvSpPr>
          <p:nvPr/>
        </p:nvSpPr>
        <p:spPr bwMode="auto">
          <a:xfrm>
            <a:off x="5519738" y="5175250"/>
            <a:ext cx="0" cy="3492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9545" name="Line 75"/>
          <p:cNvSpPr>
            <a:spLocks noChangeShapeType="1"/>
          </p:cNvSpPr>
          <p:nvPr/>
        </p:nvSpPr>
        <p:spPr bwMode="auto">
          <a:xfrm>
            <a:off x="6357938" y="5173663"/>
            <a:ext cx="0" cy="35083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85" name="Text Box 80"/>
          <p:cNvSpPr txBox="1">
            <a:spLocks noChangeArrowheads="1"/>
          </p:cNvSpPr>
          <p:nvPr/>
        </p:nvSpPr>
        <p:spPr bwMode="auto">
          <a:xfrm>
            <a:off x="5207000" y="5237163"/>
            <a:ext cx="15240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0</a:t>
            </a:r>
          </a:p>
        </p:txBody>
      </p:sp>
      <p:sp>
        <p:nvSpPr>
          <p:cNvPr id="19547" name="Freeform 62"/>
          <p:cNvSpPr>
            <a:spLocks/>
          </p:cNvSpPr>
          <p:nvPr/>
        </p:nvSpPr>
        <p:spPr bwMode="auto">
          <a:xfrm>
            <a:off x="7059613" y="5181600"/>
            <a:ext cx="1931987" cy="347663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9548" name="Text Box 76"/>
          <p:cNvSpPr txBox="1">
            <a:spLocks noChangeArrowheads="1"/>
          </p:cNvSpPr>
          <p:nvPr/>
        </p:nvSpPr>
        <p:spPr bwMode="auto">
          <a:xfrm>
            <a:off x="8350250" y="4859338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Data</a:t>
            </a:r>
          </a:p>
        </p:txBody>
      </p:sp>
      <p:sp>
        <p:nvSpPr>
          <p:cNvPr id="19549" name="Text Box 78"/>
          <p:cNvSpPr txBox="1">
            <a:spLocks noChangeArrowheads="1"/>
          </p:cNvSpPr>
          <p:nvPr/>
        </p:nvSpPr>
        <p:spPr bwMode="auto">
          <a:xfrm>
            <a:off x="7588250" y="4859338"/>
            <a:ext cx="53264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Tag</a:t>
            </a:r>
          </a:p>
        </p:txBody>
      </p:sp>
      <p:sp>
        <p:nvSpPr>
          <p:cNvPr id="19550" name="Text Box 79"/>
          <p:cNvSpPr txBox="1">
            <a:spLocks noChangeArrowheads="1"/>
          </p:cNvSpPr>
          <p:nvPr/>
        </p:nvSpPr>
        <p:spPr bwMode="auto">
          <a:xfrm>
            <a:off x="7067550" y="4859338"/>
            <a:ext cx="33214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V</a:t>
            </a:r>
          </a:p>
        </p:txBody>
      </p:sp>
      <p:sp>
        <p:nvSpPr>
          <p:cNvPr id="19551" name="Line 75"/>
          <p:cNvSpPr>
            <a:spLocks noChangeShapeType="1"/>
          </p:cNvSpPr>
          <p:nvPr/>
        </p:nvSpPr>
        <p:spPr bwMode="auto">
          <a:xfrm>
            <a:off x="7458075" y="5180013"/>
            <a:ext cx="0" cy="3492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9552" name="Line 75"/>
          <p:cNvSpPr>
            <a:spLocks noChangeShapeType="1"/>
          </p:cNvSpPr>
          <p:nvPr/>
        </p:nvSpPr>
        <p:spPr bwMode="auto">
          <a:xfrm>
            <a:off x="8296275" y="5178425"/>
            <a:ext cx="0" cy="3508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9553" name="Text Box 80"/>
          <p:cNvSpPr txBox="1">
            <a:spLocks noChangeArrowheads="1"/>
          </p:cNvSpPr>
          <p:nvPr/>
        </p:nvSpPr>
        <p:spPr bwMode="auto">
          <a:xfrm>
            <a:off x="7145338" y="5241925"/>
            <a:ext cx="15240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0</a:t>
            </a:r>
          </a:p>
        </p:txBody>
      </p:sp>
      <p:sp>
        <p:nvSpPr>
          <p:cNvPr id="96" name="Text Box 80"/>
          <p:cNvSpPr txBox="1">
            <a:spLocks noChangeArrowheads="1"/>
          </p:cNvSpPr>
          <p:nvPr/>
        </p:nvSpPr>
        <p:spPr bwMode="auto">
          <a:xfrm>
            <a:off x="5207000" y="5229225"/>
            <a:ext cx="152400" cy="270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en-US" sz="1600"/>
              <a:t>1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257800" y="980660"/>
            <a:ext cx="1905000" cy="307777"/>
            <a:chOff x="5037392" y="1140023"/>
            <a:chExt cx="1905000" cy="307777"/>
          </a:xfrm>
        </p:grpSpPr>
        <p:cxnSp>
          <p:nvCxnSpPr>
            <p:cNvPr id="66" name="Straight Connector 65"/>
            <p:cNvCxnSpPr/>
            <p:nvPr/>
          </p:nvCxnSpPr>
          <p:spPr bwMode="auto">
            <a:xfrm flipV="1">
              <a:off x="5037392" y="1444823"/>
              <a:ext cx="1905000" cy="2977"/>
            </a:xfrm>
            <a:prstGeom prst="line">
              <a:avLst/>
            </a:prstGeom>
            <a:noFill/>
            <a:ln w="9525" cap="flat" cmpd="sng" algn="ctr">
              <a:solidFill>
                <a:srgbClr val="FF66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68" name="Text Box 59"/>
            <p:cNvSpPr txBox="1">
              <a:spLocks noChangeArrowheads="1"/>
            </p:cNvSpPr>
            <p:nvPr/>
          </p:nvSpPr>
          <p:spPr bwMode="auto">
            <a:xfrm>
              <a:off x="5449600" y="1140023"/>
              <a:ext cx="126419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dirty="0" smtClean="0"/>
                <a:t>block address</a:t>
              </a:r>
              <a:endParaRPr 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16403" grpId="0"/>
      <p:bldP spid="16407" grpId="0" animBg="1"/>
      <p:bldP spid="16411" grpId="0"/>
      <p:bldP spid="16413" grpId="0"/>
      <p:bldP spid="36" grpId="0"/>
      <p:bldP spid="38" grpId="0" animBg="1"/>
      <p:bldP spid="44" grpId="0"/>
      <p:bldP spid="45" grpId="0"/>
      <p:bldP spid="46" grpId="0"/>
      <p:bldP spid="47" grpId="0"/>
      <p:bldP spid="48" grpId="0"/>
      <p:bldP spid="49" grpId="0"/>
      <p:bldP spid="52" grpId="0"/>
      <p:bldP spid="53" grpId="0"/>
      <p:bldP spid="55" grpId="0"/>
      <p:bldP spid="57" grpId="0"/>
      <p:bldP spid="57" grpId="1"/>
      <p:bldP spid="58" grpId="0"/>
      <p:bldP spid="58" grpId="1"/>
      <p:bldP spid="59" grpId="0"/>
      <p:bldP spid="60" grpId="0"/>
      <p:bldP spid="60" grpId="1"/>
      <p:bldP spid="67" grpId="0"/>
      <p:bldP spid="75" grpId="0"/>
      <p:bldP spid="76" grpId="0"/>
      <p:bldP spid="85" grpId="0"/>
      <p:bldP spid="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Benefits of Set Associative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choice of direct mapped or set associative depends on the cost of a miss versus the cost of implementation</a:t>
            </a:r>
            <a:endParaRPr lang="en-US" dirty="0" smtClean="0"/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D7EDB-73B5-42FB-9B9F-8461255706E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1165858" y="5739437"/>
            <a:ext cx="681228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Largest gains are achieved when going from direct mapped to 2-way (more than 20% reduction in miss rate)</a:t>
            </a:r>
          </a:p>
        </p:txBody>
      </p:sp>
      <p:graphicFrame>
        <p:nvGraphicFramePr>
          <p:cNvPr id="8" name="Object 29"/>
          <p:cNvGraphicFramePr>
            <a:graphicFrameLocks noChangeAspect="1"/>
          </p:cNvGraphicFramePr>
          <p:nvPr/>
        </p:nvGraphicFramePr>
        <p:xfrm>
          <a:off x="1600200" y="1828800"/>
          <a:ext cx="5562600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Chart" r:id="rId4" imgW="6715125" imgH="4933950" progId="MSGraph.Chart.8">
                  <p:embed followColorScheme="full"/>
                </p:oleObj>
              </mc:Choice>
              <mc:Fallback>
                <p:oleObj name="Chart" r:id="rId4" imgW="6715125" imgH="493395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5562600" cy="408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 of Set Associative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a fixed size cache, the increase by a factor of 2 in associativity doubles the number of blocks per set (the number of ways) and halves the number of sets </a:t>
            </a:r>
          </a:p>
          <a:p>
            <a:pPr lvl="1"/>
            <a:r>
              <a:rPr lang="en-US" smtClean="0"/>
              <a:t>Example: An increase of associativity from 4 ways to 8 ways decreases the size of the index by 1 bit and increases the size of the tag by 1 bit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BA2F26-8C04-42EF-9CF7-490B94780868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371600" y="3962400"/>
            <a:ext cx="64500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6145213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4087813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7364413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145213" y="3962400"/>
            <a:ext cx="1235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Block offset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7288213" y="3962400"/>
            <a:ext cx="11461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Byte offset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4778375" y="3962400"/>
            <a:ext cx="69691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Index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2411413" y="3962400"/>
            <a:ext cx="503237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Tag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39813" y="4572000"/>
            <a:ext cx="3048000" cy="457200"/>
            <a:chOff x="624" y="2496"/>
            <a:chExt cx="1920" cy="288"/>
          </a:xfrm>
        </p:grpSpPr>
        <p:sp>
          <p:nvSpPr>
            <p:cNvPr id="15400" name="Line 13"/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Line 14"/>
            <p:cNvSpPr>
              <a:spLocks noChangeShapeType="1"/>
            </p:cNvSpPr>
            <p:nvPr/>
          </p:nvSpPr>
          <p:spPr bwMode="auto">
            <a:xfrm flipH="1">
              <a:off x="2304" y="26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Text Box 15"/>
            <p:cNvSpPr txBox="1">
              <a:spLocks noChangeArrowheads="1"/>
            </p:cNvSpPr>
            <p:nvPr/>
          </p:nvSpPr>
          <p:spPr bwMode="auto">
            <a:xfrm>
              <a:off x="624" y="2496"/>
              <a:ext cx="130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/>
                <a:t>Decreasing associativity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087813" y="4981575"/>
            <a:ext cx="4391025" cy="1082675"/>
            <a:chOff x="2544" y="2832"/>
            <a:chExt cx="2766" cy="682"/>
          </a:xfrm>
        </p:grpSpPr>
        <p:sp>
          <p:nvSpPr>
            <p:cNvPr id="15397" name="Line 17"/>
            <p:cNvSpPr>
              <a:spLocks noChangeShapeType="1"/>
            </p:cNvSpPr>
            <p:nvPr/>
          </p:nvSpPr>
          <p:spPr bwMode="auto">
            <a:xfrm flipV="1">
              <a:off x="2544" y="297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18"/>
            <p:cNvSpPr>
              <a:spLocks noChangeShapeType="1"/>
            </p:cNvSpPr>
            <p:nvPr/>
          </p:nvSpPr>
          <p:spPr bwMode="auto">
            <a:xfrm>
              <a:off x="3840" y="28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Text Box 19"/>
            <p:cNvSpPr txBox="1">
              <a:spLocks noChangeArrowheads="1"/>
            </p:cNvSpPr>
            <p:nvPr/>
          </p:nvSpPr>
          <p:spPr bwMode="auto">
            <a:xfrm>
              <a:off x="3828" y="2832"/>
              <a:ext cx="1482" cy="6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b="1">
                  <a:solidFill>
                    <a:srgbClr val="FF6600"/>
                  </a:solidFill>
                </a:rPr>
                <a:t>Fully associative</a:t>
              </a:r>
            </a:p>
            <a:p>
              <a:pPr>
                <a:buFont typeface="Wingdings" pitchFamily="2" charset="2"/>
                <a:buNone/>
              </a:pPr>
              <a:r>
                <a:rPr lang="en-US"/>
                <a:t>(only one set)</a:t>
              </a:r>
            </a:p>
            <a:p>
              <a:pPr>
                <a:buFont typeface="Wingdings" pitchFamily="2" charset="2"/>
                <a:buNone/>
              </a:pPr>
              <a:r>
                <a:rPr lang="en-US"/>
                <a:t>Tag is all the bits except</a:t>
              </a:r>
            </a:p>
            <a:p>
              <a:pPr>
                <a:buFont typeface="Wingdings" pitchFamily="2" charset="2"/>
                <a:buNone/>
              </a:pPr>
              <a:r>
                <a:rPr lang="en-US"/>
                <a:t>Block offset and byte offset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49413" y="5180013"/>
            <a:ext cx="2438400" cy="1116012"/>
            <a:chOff x="960" y="3168"/>
            <a:chExt cx="1536" cy="703"/>
          </a:xfrm>
        </p:grpSpPr>
        <p:sp>
          <p:nvSpPr>
            <p:cNvPr id="15394" name="Line 21"/>
            <p:cNvSpPr>
              <a:spLocks noChangeShapeType="1"/>
            </p:cNvSpPr>
            <p:nvPr/>
          </p:nvSpPr>
          <p:spPr bwMode="auto">
            <a:xfrm flipH="1">
              <a:off x="2064" y="331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22"/>
            <p:cNvSpPr>
              <a:spLocks noChangeShapeType="1"/>
            </p:cNvSpPr>
            <p:nvPr/>
          </p:nvSpPr>
          <p:spPr bwMode="auto">
            <a:xfrm>
              <a:off x="2064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Text Box 23"/>
            <p:cNvSpPr txBox="1">
              <a:spLocks noChangeArrowheads="1"/>
            </p:cNvSpPr>
            <p:nvPr/>
          </p:nvSpPr>
          <p:spPr bwMode="auto">
            <a:xfrm>
              <a:off x="960" y="3216"/>
              <a:ext cx="1505" cy="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b="1">
                  <a:solidFill>
                    <a:srgbClr val="FF6600"/>
                  </a:solidFill>
                </a:rPr>
                <a:t>Direct mapped</a:t>
              </a:r>
            </a:p>
            <a:p>
              <a:pPr>
                <a:buFont typeface="Wingdings" pitchFamily="2" charset="2"/>
                <a:buNone/>
              </a:pPr>
              <a:r>
                <a:rPr lang="en-US"/>
                <a:t>(only one way)</a:t>
              </a:r>
            </a:p>
            <a:p>
              <a:pPr>
                <a:buFont typeface="Wingdings" pitchFamily="2" charset="2"/>
                <a:buNone/>
              </a:pPr>
              <a:r>
                <a:rPr lang="en-US"/>
                <a:t>Smaller tags, only a single comparator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087813" y="4343400"/>
            <a:ext cx="2395537" cy="457200"/>
            <a:chOff x="2544" y="2256"/>
            <a:chExt cx="1509" cy="288"/>
          </a:xfrm>
        </p:grpSpPr>
        <p:sp>
          <p:nvSpPr>
            <p:cNvPr id="15391" name="Line 25"/>
            <p:cNvSpPr>
              <a:spLocks noChangeShapeType="1"/>
            </p:cNvSpPr>
            <p:nvPr/>
          </p:nvSpPr>
          <p:spPr bwMode="auto">
            <a:xfrm>
              <a:off x="2544" y="24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Text Box 26"/>
            <p:cNvSpPr txBox="1">
              <a:spLocks noChangeArrowheads="1"/>
            </p:cNvSpPr>
            <p:nvPr/>
          </p:nvSpPr>
          <p:spPr bwMode="auto">
            <a:xfrm>
              <a:off x="2784" y="2304"/>
              <a:ext cx="1269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/>
                <a:t>Increasing associativity</a:t>
              </a:r>
            </a:p>
          </p:txBody>
        </p:sp>
        <p:sp>
          <p:nvSpPr>
            <p:cNvPr id="15393" name="Line 27"/>
            <p:cNvSpPr>
              <a:spLocks noChangeShapeType="1"/>
            </p:cNvSpPr>
            <p:nvPr/>
          </p:nvSpPr>
          <p:spPr bwMode="auto">
            <a:xfrm>
              <a:off x="2544" y="22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392613" y="3276600"/>
            <a:ext cx="1517650" cy="793750"/>
            <a:chOff x="2448" y="1968"/>
            <a:chExt cx="956" cy="500"/>
          </a:xfrm>
        </p:grpSpPr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 flipV="1">
              <a:off x="2880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2448" y="1968"/>
              <a:ext cx="95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Selects the set</a:t>
              </a: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725613" y="3276600"/>
            <a:ext cx="2403475" cy="793750"/>
            <a:chOff x="960" y="1968"/>
            <a:chExt cx="1514" cy="500"/>
          </a:xfrm>
        </p:grpSpPr>
        <p:sp>
          <p:nvSpPr>
            <p:cNvPr id="15387" name="Text Box 31"/>
            <p:cNvSpPr txBox="1">
              <a:spLocks noChangeArrowheads="1"/>
            </p:cNvSpPr>
            <p:nvPr/>
          </p:nvSpPr>
          <p:spPr bwMode="auto">
            <a:xfrm>
              <a:off x="960" y="1968"/>
              <a:ext cx="1514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Used for tag comparison</a:t>
              </a:r>
            </a:p>
          </p:txBody>
        </p:sp>
        <p:sp>
          <p:nvSpPr>
            <p:cNvPr id="15388" name="Line 32"/>
            <p:cNvSpPr>
              <a:spLocks noChangeShapeType="1"/>
            </p:cNvSpPr>
            <p:nvPr/>
          </p:nvSpPr>
          <p:spPr bwMode="auto">
            <a:xfrm flipV="1">
              <a:off x="1584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6069013" y="3276600"/>
            <a:ext cx="2770187" cy="793750"/>
            <a:chOff x="3504" y="1968"/>
            <a:chExt cx="1745" cy="500"/>
          </a:xfrm>
        </p:grpSpPr>
        <p:sp>
          <p:nvSpPr>
            <p:cNvPr id="15385" name="Line 33"/>
            <p:cNvSpPr>
              <a:spLocks noChangeShapeType="1"/>
            </p:cNvSpPr>
            <p:nvPr/>
          </p:nvSpPr>
          <p:spPr bwMode="auto">
            <a:xfrm flipV="1">
              <a:off x="3936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Text Box 34"/>
            <p:cNvSpPr txBox="1">
              <a:spLocks noChangeArrowheads="1"/>
            </p:cNvSpPr>
            <p:nvPr/>
          </p:nvSpPr>
          <p:spPr bwMode="auto">
            <a:xfrm>
              <a:off x="3504" y="1968"/>
              <a:ext cx="174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Selects the word in the block</a:t>
              </a:r>
            </a:p>
          </p:txBody>
        </p:sp>
      </p:grpSp>
      <p:sp>
        <p:nvSpPr>
          <p:cNvPr id="15380" name="Text Box 11"/>
          <p:cNvSpPr txBox="1">
            <a:spLocks noChangeArrowheads="1"/>
          </p:cNvSpPr>
          <p:nvPr/>
        </p:nvSpPr>
        <p:spPr bwMode="auto">
          <a:xfrm>
            <a:off x="412750" y="3954463"/>
            <a:ext cx="990600" cy="33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/>
              <a:t>address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363663" y="3794125"/>
            <a:ext cx="4775200" cy="609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" y="2971800"/>
            <a:ext cx="1603375" cy="838200"/>
            <a:chOff x="304800" y="2847975"/>
            <a:chExt cx="1603324" cy="838200"/>
          </a:xfrm>
        </p:grpSpPr>
        <p:sp>
          <p:nvSpPr>
            <p:cNvPr id="15383" name="Text Box 11"/>
            <p:cNvSpPr txBox="1">
              <a:spLocks noChangeArrowheads="1"/>
            </p:cNvSpPr>
            <p:nvPr/>
          </p:nvSpPr>
          <p:spPr bwMode="auto">
            <a:xfrm>
              <a:off x="304800" y="2847975"/>
              <a:ext cx="160332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 b="1"/>
                <a:t>Block address</a:t>
              </a:r>
            </a:p>
          </p:txBody>
        </p:sp>
        <p:cxnSp>
          <p:nvCxnSpPr>
            <p:cNvPr id="15384" name="Straight Arrow Connector 40"/>
            <p:cNvCxnSpPr>
              <a:cxnSpLocks noChangeShapeType="1"/>
              <a:stCxn id="15383" idx="2"/>
            </p:cNvCxnSpPr>
            <p:nvPr/>
          </p:nvCxnSpPr>
          <p:spPr bwMode="auto">
            <a:xfrm rot="16200000" flipH="1">
              <a:off x="1027308" y="3265683"/>
              <a:ext cx="499646" cy="34133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5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Replacement Policy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Upon a miss, which way’s block should be picked for replacement?</a:t>
            </a:r>
          </a:p>
          <a:p>
            <a:pPr lvl="1"/>
            <a:r>
              <a:rPr lang="en-US" smtClean="0"/>
              <a:t>Direct mapped cache has no choice</a:t>
            </a:r>
          </a:p>
          <a:p>
            <a:pPr lvl="1"/>
            <a:r>
              <a:rPr lang="en-US" smtClean="0"/>
              <a:t>Set associative cache prefers non-valid entry if there is one. Otherwise, choose among entries in the set</a:t>
            </a:r>
          </a:p>
          <a:p>
            <a:pPr lvl="2"/>
            <a:r>
              <a:rPr lang="en-US" smtClean="0"/>
              <a:t>Least-recently used (LRU)</a:t>
            </a:r>
          </a:p>
          <a:p>
            <a:pPr lvl="3"/>
            <a:r>
              <a:rPr lang="en-US" smtClean="0"/>
              <a:t>Choose the one unused for the longest time</a:t>
            </a:r>
          </a:p>
          <a:p>
            <a:pPr lvl="3"/>
            <a:r>
              <a:rPr lang="en-US" smtClean="0"/>
              <a:t>Hardware should keep track of when each way’s block was used relative to the other blocks in the set</a:t>
            </a:r>
          </a:p>
          <a:p>
            <a:pPr lvl="3"/>
            <a:r>
              <a:rPr lang="en-US" smtClean="0"/>
              <a:t>Simple for 2-way (takes one bit per set), manageable for 4-way, too hard beyond that</a:t>
            </a:r>
          </a:p>
          <a:p>
            <a:pPr lvl="2"/>
            <a:r>
              <a:rPr lang="en-US" smtClean="0"/>
              <a:t>Random</a:t>
            </a:r>
          </a:p>
          <a:p>
            <a:pPr lvl="3"/>
            <a:r>
              <a:rPr lang="en-US" smtClean="0"/>
              <a:t>Gives approximately the same performance as LRU with high-associativity cache</a:t>
            </a:r>
            <a:endParaRPr lang="en-AU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CD8F3-8999-4866-8F23-F2118AC19222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5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 Cache Structure with LRU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2-way set associative data cache 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71B949-32A7-4352-995E-1FB678AB00C4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21509" name="Freeform 62"/>
          <p:cNvSpPr>
            <a:spLocks/>
          </p:cNvSpPr>
          <p:nvPr/>
        </p:nvSpPr>
        <p:spPr bwMode="auto">
          <a:xfrm>
            <a:off x="1604963" y="2717800"/>
            <a:ext cx="3043237" cy="2682875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Freeform 64"/>
          <p:cNvSpPr>
            <a:spLocks/>
          </p:cNvSpPr>
          <p:nvPr/>
        </p:nvSpPr>
        <p:spPr bwMode="auto">
          <a:xfrm>
            <a:off x="1604963" y="3784600"/>
            <a:ext cx="3043237" cy="269875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bg1"/>
          </a:solidFill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66"/>
          <p:cNvSpPr>
            <a:spLocks noChangeShapeType="1"/>
          </p:cNvSpPr>
          <p:nvPr/>
        </p:nvSpPr>
        <p:spPr bwMode="auto">
          <a:xfrm flipH="1">
            <a:off x="1604963" y="2994025"/>
            <a:ext cx="3043237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67"/>
          <p:cNvSpPr>
            <a:spLocks noChangeShapeType="1"/>
          </p:cNvSpPr>
          <p:nvPr/>
        </p:nvSpPr>
        <p:spPr bwMode="auto">
          <a:xfrm flipH="1">
            <a:off x="1604963" y="3254375"/>
            <a:ext cx="3043237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Line 68"/>
          <p:cNvSpPr>
            <a:spLocks noChangeShapeType="1"/>
          </p:cNvSpPr>
          <p:nvPr/>
        </p:nvSpPr>
        <p:spPr bwMode="auto">
          <a:xfrm flipH="1">
            <a:off x="1604963" y="3521075"/>
            <a:ext cx="3043237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Line 69"/>
          <p:cNvSpPr>
            <a:spLocks noChangeShapeType="1"/>
          </p:cNvSpPr>
          <p:nvPr/>
        </p:nvSpPr>
        <p:spPr bwMode="auto">
          <a:xfrm flipH="1">
            <a:off x="1604963" y="4054475"/>
            <a:ext cx="3043237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70"/>
          <p:cNvSpPr>
            <a:spLocks noChangeShapeType="1"/>
          </p:cNvSpPr>
          <p:nvPr/>
        </p:nvSpPr>
        <p:spPr bwMode="auto">
          <a:xfrm flipH="1">
            <a:off x="1604963" y="4321175"/>
            <a:ext cx="30432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71"/>
          <p:cNvSpPr>
            <a:spLocks noChangeShapeType="1"/>
          </p:cNvSpPr>
          <p:nvPr/>
        </p:nvSpPr>
        <p:spPr bwMode="auto">
          <a:xfrm flipH="1">
            <a:off x="1604963" y="4586288"/>
            <a:ext cx="3043237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Line 72"/>
          <p:cNvSpPr>
            <a:spLocks noChangeShapeType="1"/>
          </p:cNvSpPr>
          <p:nvPr/>
        </p:nvSpPr>
        <p:spPr bwMode="auto">
          <a:xfrm flipH="1">
            <a:off x="1604963" y="4856163"/>
            <a:ext cx="3043237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Line 73"/>
          <p:cNvSpPr>
            <a:spLocks noChangeShapeType="1"/>
          </p:cNvSpPr>
          <p:nvPr/>
        </p:nvSpPr>
        <p:spPr bwMode="auto">
          <a:xfrm flipH="1">
            <a:off x="1604963" y="5122863"/>
            <a:ext cx="3043237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Line 74"/>
          <p:cNvSpPr>
            <a:spLocks noChangeShapeType="1"/>
          </p:cNvSpPr>
          <p:nvPr/>
        </p:nvSpPr>
        <p:spPr bwMode="auto">
          <a:xfrm>
            <a:off x="1830388" y="2733675"/>
            <a:ext cx="14287" cy="26733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Line 75"/>
          <p:cNvSpPr>
            <a:spLocks noChangeShapeType="1"/>
          </p:cNvSpPr>
          <p:nvPr/>
        </p:nvSpPr>
        <p:spPr bwMode="auto">
          <a:xfrm>
            <a:off x="3011488" y="2706688"/>
            <a:ext cx="3175" cy="26892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1" name="Text Box 76"/>
          <p:cNvSpPr txBox="1">
            <a:spLocks noChangeArrowheads="1"/>
          </p:cNvSpPr>
          <p:nvPr/>
        </p:nvSpPr>
        <p:spPr bwMode="auto">
          <a:xfrm>
            <a:off x="3506788" y="2339975"/>
            <a:ext cx="6080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Data</a:t>
            </a:r>
          </a:p>
        </p:txBody>
      </p:sp>
      <p:sp>
        <p:nvSpPr>
          <p:cNvPr id="21522" name="Text Box 78"/>
          <p:cNvSpPr txBox="1">
            <a:spLocks noChangeArrowheads="1"/>
          </p:cNvSpPr>
          <p:nvPr/>
        </p:nvSpPr>
        <p:spPr bwMode="auto">
          <a:xfrm>
            <a:off x="2163763" y="2328863"/>
            <a:ext cx="503237" cy="33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Tag</a:t>
            </a:r>
          </a:p>
        </p:txBody>
      </p:sp>
      <p:sp>
        <p:nvSpPr>
          <p:cNvPr id="21523" name="Text Box 79"/>
          <p:cNvSpPr txBox="1">
            <a:spLocks noChangeArrowheads="1"/>
          </p:cNvSpPr>
          <p:nvPr/>
        </p:nvSpPr>
        <p:spPr bwMode="auto">
          <a:xfrm>
            <a:off x="1524000" y="2346325"/>
            <a:ext cx="3063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V</a:t>
            </a:r>
          </a:p>
        </p:txBody>
      </p:sp>
      <p:sp>
        <p:nvSpPr>
          <p:cNvPr id="21524" name="Freeform 62"/>
          <p:cNvSpPr>
            <a:spLocks/>
          </p:cNvSpPr>
          <p:nvPr/>
        </p:nvSpPr>
        <p:spPr bwMode="auto">
          <a:xfrm>
            <a:off x="5033963" y="2717800"/>
            <a:ext cx="3043237" cy="2682875"/>
          </a:xfrm>
          <a:custGeom>
            <a:avLst/>
            <a:gdLst>
              <a:gd name="T0" fmla="*/ 2147483647 w 1608"/>
              <a:gd name="T1" fmla="*/ 2147483647 h 1103"/>
              <a:gd name="T2" fmla="*/ 2147483647 w 1608"/>
              <a:gd name="T3" fmla="*/ 0 h 1103"/>
              <a:gd name="T4" fmla="*/ 0 w 1608"/>
              <a:gd name="T5" fmla="*/ 0 h 1103"/>
              <a:gd name="T6" fmla="*/ 0 w 1608"/>
              <a:gd name="T7" fmla="*/ 2147483647 h 1103"/>
              <a:gd name="T8" fmla="*/ 2147483647 w 1608"/>
              <a:gd name="T9" fmla="*/ 2147483647 h 1103"/>
              <a:gd name="T10" fmla="*/ 2147483647 w 1608"/>
              <a:gd name="T11" fmla="*/ 2147483647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3"/>
              <a:gd name="T20" fmla="*/ 1608 w 1608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3">
                <a:moveTo>
                  <a:pt x="1608" y="1101"/>
                </a:moveTo>
                <a:lnTo>
                  <a:pt x="1608" y="0"/>
                </a:lnTo>
                <a:lnTo>
                  <a:pt x="0" y="0"/>
                </a:lnTo>
                <a:lnTo>
                  <a:pt x="0" y="1103"/>
                </a:lnTo>
                <a:lnTo>
                  <a:pt x="1608" y="1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5" name="Freeform 64"/>
          <p:cNvSpPr>
            <a:spLocks/>
          </p:cNvSpPr>
          <p:nvPr/>
        </p:nvSpPr>
        <p:spPr bwMode="auto">
          <a:xfrm>
            <a:off x="5033963" y="3784600"/>
            <a:ext cx="3043237" cy="269875"/>
          </a:xfrm>
          <a:custGeom>
            <a:avLst/>
            <a:gdLst>
              <a:gd name="T0" fmla="*/ 2147483647 w 1608"/>
              <a:gd name="T1" fmla="*/ 2147483647 h 110"/>
              <a:gd name="T2" fmla="*/ 2147483647 w 1608"/>
              <a:gd name="T3" fmla="*/ 0 h 110"/>
              <a:gd name="T4" fmla="*/ 0 w 1608"/>
              <a:gd name="T5" fmla="*/ 0 h 110"/>
              <a:gd name="T6" fmla="*/ 0 w 1608"/>
              <a:gd name="T7" fmla="*/ 2147483647 h 110"/>
              <a:gd name="T8" fmla="*/ 2147483647 w 1608"/>
              <a:gd name="T9" fmla="*/ 2147483647 h 110"/>
              <a:gd name="T10" fmla="*/ 2147483647 w 1608"/>
              <a:gd name="T11" fmla="*/ 2147483647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bg1"/>
          </a:solidFill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6" name="Line 66"/>
          <p:cNvSpPr>
            <a:spLocks noChangeShapeType="1"/>
          </p:cNvSpPr>
          <p:nvPr/>
        </p:nvSpPr>
        <p:spPr bwMode="auto">
          <a:xfrm flipH="1">
            <a:off x="5033963" y="2978150"/>
            <a:ext cx="3043237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7" name="Line 67"/>
          <p:cNvSpPr>
            <a:spLocks noChangeShapeType="1"/>
          </p:cNvSpPr>
          <p:nvPr/>
        </p:nvSpPr>
        <p:spPr bwMode="auto">
          <a:xfrm flipH="1">
            <a:off x="5033963" y="3254375"/>
            <a:ext cx="3043237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8" name="Line 68"/>
          <p:cNvSpPr>
            <a:spLocks noChangeShapeType="1"/>
          </p:cNvSpPr>
          <p:nvPr/>
        </p:nvSpPr>
        <p:spPr bwMode="auto">
          <a:xfrm flipH="1">
            <a:off x="5033963" y="3521075"/>
            <a:ext cx="3043237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9" name="Line 69"/>
          <p:cNvSpPr>
            <a:spLocks noChangeShapeType="1"/>
          </p:cNvSpPr>
          <p:nvPr/>
        </p:nvSpPr>
        <p:spPr bwMode="auto">
          <a:xfrm flipH="1">
            <a:off x="5033963" y="4054475"/>
            <a:ext cx="3043237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0" name="Line 70"/>
          <p:cNvSpPr>
            <a:spLocks noChangeShapeType="1"/>
          </p:cNvSpPr>
          <p:nvPr/>
        </p:nvSpPr>
        <p:spPr bwMode="auto">
          <a:xfrm flipH="1">
            <a:off x="5033963" y="4321175"/>
            <a:ext cx="30432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Line 71"/>
          <p:cNvSpPr>
            <a:spLocks noChangeShapeType="1"/>
          </p:cNvSpPr>
          <p:nvPr/>
        </p:nvSpPr>
        <p:spPr bwMode="auto">
          <a:xfrm flipH="1">
            <a:off x="5033963" y="4586288"/>
            <a:ext cx="3043237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2" name="Line 72"/>
          <p:cNvSpPr>
            <a:spLocks noChangeShapeType="1"/>
          </p:cNvSpPr>
          <p:nvPr/>
        </p:nvSpPr>
        <p:spPr bwMode="auto">
          <a:xfrm flipH="1">
            <a:off x="5033963" y="4856163"/>
            <a:ext cx="3043237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3" name="Line 73"/>
          <p:cNvSpPr>
            <a:spLocks noChangeShapeType="1"/>
          </p:cNvSpPr>
          <p:nvPr/>
        </p:nvSpPr>
        <p:spPr bwMode="auto">
          <a:xfrm flipH="1">
            <a:off x="5033963" y="5122863"/>
            <a:ext cx="3043237" cy="31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4" name="Line 74"/>
          <p:cNvSpPr>
            <a:spLocks noChangeShapeType="1"/>
          </p:cNvSpPr>
          <p:nvPr/>
        </p:nvSpPr>
        <p:spPr bwMode="auto">
          <a:xfrm>
            <a:off x="5259388" y="2733675"/>
            <a:ext cx="14287" cy="26733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5" name="Line 75"/>
          <p:cNvSpPr>
            <a:spLocks noChangeShapeType="1"/>
          </p:cNvSpPr>
          <p:nvPr/>
        </p:nvSpPr>
        <p:spPr bwMode="auto">
          <a:xfrm>
            <a:off x="6440488" y="2706688"/>
            <a:ext cx="3175" cy="26892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6" name="Text Box 76"/>
          <p:cNvSpPr txBox="1">
            <a:spLocks noChangeArrowheads="1"/>
          </p:cNvSpPr>
          <p:nvPr/>
        </p:nvSpPr>
        <p:spPr bwMode="auto">
          <a:xfrm>
            <a:off x="6935788" y="2339975"/>
            <a:ext cx="6080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Data</a:t>
            </a:r>
          </a:p>
        </p:txBody>
      </p:sp>
      <p:sp>
        <p:nvSpPr>
          <p:cNvPr id="21537" name="Text Box 78"/>
          <p:cNvSpPr txBox="1">
            <a:spLocks noChangeArrowheads="1"/>
          </p:cNvSpPr>
          <p:nvPr/>
        </p:nvSpPr>
        <p:spPr bwMode="auto">
          <a:xfrm>
            <a:off x="5592763" y="2328863"/>
            <a:ext cx="503237" cy="33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Tag</a:t>
            </a:r>
          </a:p>
        </p:txBody>
      </p:sp>
      <p:sp>
        <p:nvSpPr>
          <p:cNvPr id="21538" name="Text Box 79"/>
          <p:cNvSpPr txBox="1">
            <a:spLocks noChangeArrowheads="1"/>
          </p:cNvSpPr>
          <p:nvPr/>
        </p:nvSpPr>
        <p:spPr bwMode="auto">
          <a:xfrm>
            <a:off x="4953000" y="2346325"/>
            <a:ext cx="3063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/>
              <a:t>V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93875" y="2346325"/>
            <a:ext cx="323850" cy="3054350"/>
            <a:chOff x="1793854" y="2380209"/>
            <a:chExt cx="324128" cy="3053466"/>
          </a:xfrm>
        </p:grpSpPr>
        <p:sp>
          <p:nvSpPr>
            <p:cNvPr id="21562" name="Line 74"/>
            <p:cNvSpPr>
              <a:spLocks noChangeShapeType="1"/>
            </p:cNvSpPr>
            <p:nvPr/>
          </p:nvSpPr>
          <p:spPr bwMode="auto">
            <a:xfrm>
              <a:off x="2060005" y="2759826"/>
              <a:ext cx="14021" cy="26738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Text Box 79"/>
            <p:cNvSpPr txBox="1">
              <a:spLocks noChangeArrowheads="1"/>
            </p:cNvSpPr>
            <p:nvPr/>
          </p:nvSpPr>
          <p:spPr bwMode="auto">
            <a:xfrm>
              <a:off x="1793854" y="2380209"/>
              <a:ext cx="324128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D</a:t>
              </a: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5230813" y="2346325"/>
            <a:ext cx="323850" cy="3036888"/>
            <a:chOff x="5230159" y="2378826"/>
            <a:chExt cx="324128" cy="3038223"/>
          </a:xfrm>
        </p:grpSpPr>
        <p:sp>
          <p:nvSpPr>
            <p:cNvPr id="21560" name="Line 74"/>
            <p:cNvSpPr>
              <a:spLocks noChangeShapeType="1"/>
            </p:cNvSpPr>
            <p:nvPr/>
          </p:nvSpPr>
          <p:spPr bwMode="auto">
            <a:xfrm>
              <a:off x="5503026" y="2743200"/>
              <a:ext cx="14021" cy="26738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Text Box 79"/>
            <p:cNvSpPr txBox="1">
              <a:spLocks noChangeArrowheads="1"/>
            </p:cNvSpPr>
            <p:nvPr/>
          </p:nvSpPr>
          <p:spPr bwMode="auto">
            <a:xfrm>
              <a:off x="5230159" y="2378826"/>
              <a:ext cx="324128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D</a:t>
              </a: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914400" y="2328863"/>
            <a:ext cx="549275" cy="3081337"/>
            <a:chOff x="914400" y="2362200"/>
            <a:chExt cx="548548" cy="3081252"/>
          </a:xfrm>
        </p:grpSpPr>
        <p:sp>
          <p:nvSpPr>
            <p:cNvPr id="21549" name="Freeform 62"/>
            <p:cNvSpPr>
              <a:spLocks/>
            </p:cNvSpPr>
            <p:nvPr/>
          </p:nvSpPr>
          <p:spPr bwMode="auto">
            <a:xfrm>
              <a:off x="1081948" y="2743200"/>
              <a:ext cx="228600" cy="2700252"/>
            </a:xfrm>
            <a:custGeom>
              <a:avLst/>
              <a:gdLst>
                <a:gd name="T0" fmla="*/ 2147483647 w 1608"/>
                <a:gd name="T1" fmla="*/ 2147483647 h 1103"/>
                <a:gd name="T2" fmla="*/ 2147483647 w 1608"/>
                <a:gd name="T3" fmla="*/ 0 h 1103"/>
                <a:gd name="T4" fmla="*/ 0 w 1608"/>
                <a:gd name="T5" fmla="*/ 0 h 1103"/>
                <a:gd name="T6" fmla="*/ 0 w 1608"/>
                <a:gd name="T7" fmla="*/ 2147483647 h 1103"/>
                <a:gd name="T8" fmla="*/ 2147483647 w 1608"/>
                <a:gd name="T9" fmla="*/ 2147483647 h 1103"/>
                <a:gd name="T10" fmla="*/ 2147483647 w 1608"/>
                <a:gd name="T11" fmla="*/ 2147483647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Line 66"/>
            <p:cNvSpPr>
              <a:spLocks noChangeShapeType="1"/>
            </p:cNvSpPr>
            <p:nvPr/>
          </p:nvSpPr>
          <p:spPr bwMode="auto">
            <a:xfrm flipH="1">
              <a:off x="1081948" y="3034304"/>
              <a:ext cx="22860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Line 66"/>
            <p:cNvSpPr>
              <a:spLocks noChangeShapeType="1"/>
            </p:cNvSpPr>
            <p:nvPr/>
          </p:nvSpPr>
          <p:spPr bwMode="auto">
            <a:xfrm flipH="1">
              <a:off x="1081948" y="3284913"/>
              <a:ext cx="22860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Line 66"/>
            <p:cNvSpPr>
              <a:spLocks noChangeShapeType="1"/>
            </p:cNvSpPr>
            <p:nvPr/>
          </p:nvSpPr>
          <p:spPr bwMode="auto">
            <a:xfrm flipH="1">
              <a:off x="1081948" y="3560461"/>
              <a:ext cx="22860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Line 66"/>
            <p:cNvSpPr>
              <a:spLocks noChangeShapeType="1"/>
            </p:cNvSpPr>
            <p:nvPr/>
          </p:nvSpPr>
          <p:spPr bwMode="auto">
            <a:xfrm flipH="1">
              <a:off x="1090261" y="3811070"/>
              <a:ext cx="22860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Line 66"/>
            <p:cNvSpPr>
              <a:spLocks noChangeShapeType="1"/>
            </p:cNvSpPr>
            <p:nvPr/>
          </p:nvSpPr>
          <p:spPr bwMode="auto">
            <a:xfrm flipH="1">
              <a:off x="1090261" y="4086618"/>
              <a:ext cx="22860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Line 66"/>
            <p:cNvSpPr>
              <a:spLocks noChangeShapeType="1"/>
            </p:cNvSpPr>
            <p:nvPr/>
          </p:nvSpPr>
          <p:spPr bwMode="auto">
            <a:xfrm flipH="1">
              <a:off x="1090261" y="4345540"/>
              <a:ext cx="22860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Line 66"/>
            <p:cNvSpPr>
              <a:spLocks noChangeShapeType="1"/>
            </p:cNvSpPr>
            <p:nvPr/>
          </p:nvSpPr>
          <p:spPr bwMode="auto">
            <a:xfrm flipH="1">
              <a:off x="1081948" y="4612775"/>
              <a:ext cx="22860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Line 66"/>
            <p:cNvSpPr>
              <a:spLocks noChangeShapeType="1"/>
            </p:cNvSpPr>
            <p:nvPr/>
          </p:nvSpPr>
          <p:spPr bwMode="auto">
            <a:xfrm flipH="1">
              <a:off x="1081948" y="4880010"/>
              <a:ext cx="22860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Line 66"/>
            <p:cNvSpPr>
              <a:spLocks noChangeShapeType="1"/>
            </p:cNvSpPr>
            <p:nvPr/>
          </p:nvSpPr>
          <p:spPr bwMode="auto">
            <a:xfrm flipH="1">
              <a:off x="1081948" y="5155558"/>
              <a:ext cx="22860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Text Box 79"/>
            <p:cNvSpPr txBox="1">
              <a:spLocks noChangeArrowheads="1"/>
            </p:cNvSpPr>
            <p:nvPr/>
          </p:nvSpPr>
          <p:spPr bwMode="auto">
            <a:xfrm>
              <a:off x="914400" y="2362200"/>
              <a:ext cx="548548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LRU</a:t>
              </a:r>
            </a:p>
          </p:txBody>
        </p:sp>
      </p:grpSp>
      <p:sp>
        <p:nvSpPr>
          <p:cNvPr id="21542" name="Text Box 76"/>
          <p:cNvSpPr txBox="1">
            <a:spLocks noChangeArrowheads="1"/>
          </p:cNvSpPr>
          <p:nvPr/>
        </p:nvSpPr>
        <p:spPr bwMode="auto">
          <a:xfrm>
            <a:off x="8078788" y="2676525"/>
            <a:ext cx="5349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Set 0</a:t>
            </a:r>
          </a:p>
        </p:txBody>
      </p:sp>
      <p:sp>
        <p:nvSpPr>
          <p:cNvPr id="21543" name="Text Box 76"/>
          <p:cNvSpPr txBox="1">
            <a:spLocks noChangeArrowheads="1"/>
          </p:cNvSpPr>
          <p:nvPr/>
        </p:nvSpPr>
        <p:spPr bwMode="auto">
          <a:xfrm>
            <a:off x="8077200" y="2946400"/>
            <a:ext cx="534988" cy="27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Set 1</a:t>
            </a:r>
          </a:p>
        </p:txBody>
      </p:sp>
      <p:sp>
        <p:nvSpPr>
          <p:cNvPr id="21544" name="Text Box 76"/>
          <p:cNvSpPr txBox="1">
            <a:spLocks noChangeArrowheads="1"/>
          </p:cNvSpPr>
          <p:nvPr/>
        </p:nvSpPr>
        <p:spPr bwMode="auto">
          <a:xfrm>
            <a:off x="8075613" y="3238500"/>
            <a:ext cx="5349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Set 2</a:t>
            </a:r>
          </a:p>
        </p:txBody>
      </p:sp>
      <p:sp>
        <p:nvSpPr>
          <p:cNvPr id="21545" name="Text Box 76"/>
          <p:cNvSpPr txBox="1">
            <a:spLocks noChangeArrowheads="1"/>
          </p:cNvSpPr>
          <p:nvPr/>
        </p:nvSpPr>
        <p:spPr bwMode="auto">
          <a:xfrm>
            <a:off x="8153400" y="3805238"/>
            <a:ext cx="33813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 b="1"/>
              <a:t>…</a:t>
            </a:r>
          </a:p>
        </p:txBody>
      </p:sp>
      <p:sp>
        <p:nvSpPr>
          <p:cNvPr id="21546" name="Text Box 76"/>
          <p:cNvSpPr txBox="1">
            <a:spLocks noChangeArrowheads="1"/>
          </p:cNvSpPr>
          <p:nvPr/>
        </p:nvSpPr>
        <p:spPr bwMode="auto">
          <a:xfrm>
            <a:off x="8066088" y="4579938"/>
            <a:ext cx="677862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Set n-3</a:t>
            </a:r>
          </a:p>
        </p:txBody>
      </p:sp>
      <p:sp>
        <p:nvSpPr>
          <p:cNvPr id="21547" name="Text Box 76"/>
          <p:cNvSpPr txBox="1">
            <a:spLocks noChangeArrowheads="1"/>
          </p:cNvSpPr>
          <p:nvPr/>
        </p:nvSpPr>
        <p:spPr bwMode="auto">
          <a:xfrm>
            <a:off x="8064500" y="4849813"/>
            <a:ext cx="677863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Set n-2</a:t>
            </a:r>
          </a:p>
        </p:txBody>
      </p:sp>
      <p:sp>
        <p:nvSpPr>
          <p:cNvPr id="21548" name="Text Box 76"/>
          <p:cNvSpPr txBox="1">
            <a:spLocks noChangeArrowheads="1"/>
          </p:cNvSpPr>
          <p:nvPr/>
        </p:nvSpPr>
        <p:spPr bwMode="auto">
          <a:xfrm>
            <a:off x="8062913" y="5121275"/>
            <a:ext cx="677862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Set n-1</a:t>
            </a:r>
          </a:p>
        </p:txBody>
      </p:sp>
      <p:sp>
        <p:nvSpPr>
          <p:cNvPr id="60" name="TextBox 177"/>
          <p:cNvSpPr txBox="1">
            <a:spLocks noChangeArrowheads="1"/>
          </p:cNvSpPr>
          <p:nvPr/>
        </p:nvSpPr>
        <p:spPr bwMode="auto">
          <a:xfrm>
            <a:off x="2667000" y="2005012"/>
            <a:ext cx="7064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 dirty="0">
                <a:solidFill>
                  <a:srgbClr val="C00000"/>
                </a:solidFill>
              </a:rPr>
              <a:t>Way 0</a:t>
            </a:r>
          </a:p>
        </p:txBody>
      </p:sp>
      <p:sp>
        <p:nvSpPr>
          <p:cNvPr id="61" name="TextBox 177"/>
          <p:cNvSpPr txBox="1">
            <a:spLocks noChangeArrowheads="1"/>
          </p:cNvSpPr>
          <p:nvPr/>
        </p:nvSpPr>
        <p:spPr bwMode="auto">
          <a:xfrm>
            <a:off x="6075362" y="198120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>
                <a:solidFill>
                  <a:srgbClr val="C00000"/>
                </a:solidFill>
              </a:rPr>
              <a:t>Way </a:t>
            </a:r>
            <a:r>
              <a:rPr lang="en-US" sz="1600" b="1" smtClean="0">
                <a:solidFill>
                  <a:srgbClr val="C00000"/>
                </a:solidFill>
              </a:rPr>
              <a:t>1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1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Pipelines (Sandy Bridge)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90625"/>
            <a:ext cx="67056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4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Cache Miss Penalty (#2)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65464"/>
            <a:ext cx="6244597" cy="4906736"/>
          </a:xfrm>
        </p:spPr>
        <p:txBody>
          <a:bodyPr/>
          <a:lstStyle/>
          <a:p>
            <a:r>
              <a:rPr lang="en-US" dirty="0" smtClean="0"/>
              <a:t>Use multiple levels of caches</a:t>
            </a:r>
          </a:p>
          <a:p>
            <a:pPr lvl="1"/>
            <a:r>
              <a:rPr lang="en-US" dirty="0" smtClean="0"/>
              <a:t>Primary cache (Level-1 or L1) attached to CPU</a:t>
            </a:r>
          </a:p>
          <a:p>
            <a:pPr lvl="2"/>
            <a:r>
              <a:rPr lang="en-US" dirty="0" smtClean="0"/>
              <a:t>Small, but fast</a:t>
            </a:r>
          </a:p>
          <a:p>
            <a:pPr lvl="1"/>
            <a:r>
              <a:rPr lang="en-US" dirty="0" smtClean="0"/>
              <a:t>Level-2 (L2) cache services misses from primary cache</a:t>
            </a:r>
          </a:p>
          <a:p>
            <a:pPr lvl="2"/>
            <a:r>
              <a:rPr lang="en-US" dirty="0" smtClean="0"/>
              <a:t>Larger, slower, but faster than L3 </a:t>
            </a:r>
          </a:p>
          <a:p>
            <a:pPr lvl="1"/>
            <a:r>
              <a:rPr lang="en-US" dirty="0" smtClean="0"/>
              <a:t>Level-3 (L3) cache services misses from L2 cache</a:t>
            </a:r>
          </a:p>
          <a:p>
            <a:pPr lvl="2"/>
            <a:r>
              <a:rPr lang="en-US" dirty="0" smtClean="0"/>
              <a:t>Largest, slowest, but faster than main memory</a:t>
            </a:r>
          </a:p>
          <a:p>
            <a:pPr lvl="1"/>
            <a:r>
              <a:rPr lang="en-US" dirty="0" smtClean="0"/>
              <a:t>Main memory services L3 cache misses</a:t>
            </a:r>
          </a:p>
          <a:p>
            <a:endParaRPr lang="en-US" dirty="0" smtClean="0"/>
          </a:p>
          <a:p>
            <a:r>
              <a:rPr lang="en-US" dirty="0" smtClean="0"/>
              <a:t>Advancement in semiconductor technology allows enough room on the die for L1, L2, and, L3 caches </a:t>
            </a:r>
          </a:p>
          <a:p>
            <a:pPr lvl="1"/>
            <a:r>
              <a:rPr lang="en-US" dirty="0" smtClean="0"/>
              <a:t>L2 and L3 caches are typically unified, meaning that it holds both instructions and data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07F2E-6A94-4BFC-BBA0-22150187E5C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101724" y="1143000"/>
            <a:ext cx="14224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>
              <a:buFont typeface="Wingdings" pitchFamily="2" charset="2"/>
              <a:buNone/>
            </a:pPr>
            <a:r>
              <a:rPr lang="en-US" dirty="0"/>
              <a:t>CPU Core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7228724" y="1752599"/>
            <a:ext cx="1141412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</a:rPr>
              <a:t>Reg File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923924" y="2362199"/>
            <a:ext cx="914400" cy="533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1200" b="1">
                <a:solidFill>
                  <a:srgbClr val="C00000"/>
                </a:solidFill>
              </a:rPr>
              <a:t>L1 I$ (32KB)  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914524" y="2362199"/>
            <a:ext cx="914400" cy="533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1200" b="1">
                <a:solidFill>
                  <a:srgbClr val="C00000"/>
                </a:solidFill>
              </a:rPr>
              <a:t>L1 D$ (32KB)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892925" y="3733799"/>
            <a:ext cx="2022475" cy="1143001"/>
            <a:chOff x="6892925" y="3733799"/>
            <a:chExt cx="2022475" cy="1143001"/>
          </a:xfrm>
        </p:grpSpPr>
        <p:sp>
          <p:nvSpPr>
            <p:cNvPr id="12" name="Rectangle 3" descr="10%"/>
            <p:cNvSpPr>
              <a:spLocks noChangeArrowheads="1"/>
            </p:cNvSpPr>
            <p:nvPr/>
          </p:nvSpPr>
          <p:spPr bwMode="auto">
            <a:xfrm>
              <a:off x="6892925" y="4038600"/>
              <a:ext cx="2022475" cy="838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0488" tIns="44450" rIns="90488" bIns="44450" anchor="ctr" anchorCtr="1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b="1" dirty="0">
                  <a:solidFill>
                    <a:srgbClr val="C00000"/>
                  </a:solidFill>
                </a:rPr>
                <a:t>L3 Cache (8MB</a:t>
              </a:r>
              <a:r>
                <a:rPr lang="en-US" b="1" dirty="0" smtClean="0">
                  <a:solidFill>
                    <a:srgbClr val="C00000"/>
                  </a:solidFill>
                </a:rPr>
                <a:t>)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Connector 21"/>
            <p:cNvCxnSpPr>
              <a:cxnSpLocks noChangeShapeType="1"/>
            </p:cNvCxnSpPr>
            <p:nvPr/>
          </p:nvCxnSpPr>
          <p:spPr bwMode="auto">
            <a:xfrm rot="5400000">
              <a:off x="7720849" y="3886199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</p:grpSp>
      <p:cxnSp>
        <p:nvCxnSpPr>
          <p:cNvPr id="14" name="Straight Connector 23"/>
          <p:cNvCxnSpPr>
            <a:cxnSpLocks noChangeShapeType="1"/>
          </p:cNvCxnSpPr>
          <p:nvPr/>
        </p:nvCxnSpPr>
        <p:spPr bwMode="auto">
          <a:xfrm rot="5400000">
            <a:off x="7267853" y="2261285"/>
            <a:ext cx="304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5" name="Straight Connector 24"/>
          <p:cNvCxnSpPr>
            <a:cxnSpLocks noChangeShapeType="1"/>
          </p:cNvCxnSpPr>
          <p:nvPr/>
        </p:nvCxnSpPr>
        <p:spPr bwMode="auto">
          <a:xfrm rot="5400000">
            <a:off x="8192552" y="2261285"/>
            <a:ext cx="304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grpSp>
        <p:nvGrpSpPr>
          <p:cNvPr id="32" name="Group 31"/>
          <p:cNvGrpSpPr/>
          <p:nvPr/>
        </p:nvGrpSpPr>
        <p:grpSpPr>
          <a:xfrm>
            <a:off x="6899275" y="2868827"/>
            <a:ext cx="1981200" cy="864973"/>
            <a:chOff x="6899275" y="2868827"/>
            <a:chExt cx="1981200" cy="864973"/>
          </a:xfrm>
        </p:grpSpPr>
        <p:sp>
          <p:nvSpPr>
            <p:cNvPr id="7" name="Rectangle 3" descr="10%"/>
            <p:cNvSpPr>
              <a:spLocks noChangeArrowheads="1"/>
            </p:cNvSpPr>
            <p:nvPr/>
          </p:nvSpPr>
          <p:spPr bwMode="auto">
            <a:xfrm>
              <a:off x="6899275" y="3160713"/>
              <a:ext cx="1981200" cy="57308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0488" tIns="44450" rIns="90488" bIns="44450" anchor="ctr" anchorCtr="1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b="1" dirty="0">
                  <a:solidFill>
                    <a:srgbClr val="C00000"/>
                  </a:solidFill>
                </a:rPr>
                <a:t>L2 Cache (256KB)</a:t>
              </a:r>
            </a:p>
          </p:txBody>
        </p:sp>
        <p:cxnSp>
          <p:nvCxnSpPr>
            <p:cNvPr id="16" name="Straight Connector 25"/>
            <p:cNvCxnSpPr>
              <a:cxnSpLocks noChangeShapeType="1"/>
            </p:cNvCxnSpPr>
            <p:nvPr/>
          </p:nvCxnSpPr>
          <p:spPr bwMode="auto">
            <a:xfrm rot="5400000">
              <a:off x="8219324" y="3021227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cxnSp>
          <p:nvCxnSpPr>
            <p:cNvPr id="17" name="Straight Connector 26"/>
            <p:cNvCxnSpPr>
              <a:cxnSpLocks noChangeShapeType="1"/>
            </p:cNvCxnSpPr>
            <p:nvPr/>
          </p:nvCxnSpPr>
          <p:spPr bwMode="auto">
            <a:xfrm rot="5400000">
              <a:off x="7267853" y="3033584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</p:grpSp>
      <p:sp>
        <p:nvSpPr>
          <p:cNvPr id="29" name="Rectangle 3" descr="10%"/>
          <p:cNvSpPr>
            <a:spLocks noChangeArrowheads="1"/>
          </p:cNvSpPr>
          <p:nvPr/>
        </p:nvSpPr>
        <p:spPr bwMode="auto">
          <a:xfrm>
            <a:off x="6934200" y="5334000"/>
            <a:ext cx="2022475" cy="8382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C00000"/>
                </a:solidFill>
              </a:rPr>
              <a:t>Memory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0" name="Straight Connector 21"/>
          <p:cNvCxnSpPr>
            <a:cxnSpLocks noChangeShapeType="1"/>
          </p:cNvCxnSpPr>
          <p:nvPr/>
        </p:nvCxnSpPr>
        <p:spPr bwMode="auto">
          <a:xfrm>
            <a:off x="7861852" y="4876800"/>
            <a:ext cx="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8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Core i7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A6236-5B3A-4B0E-B604-090C017C33E6}" type="slidenum">
              <a:rPr lang="en-US" smtClean="0"/>
              <a:pPr/>
              <a:t>51</a:t>
            </a:fld>
            <a:endParaRPr lang="en-US" smtClean="0"/>
          </a:p>
        </p:txBody>
      </p:sp>
      <p:pic>
        <p:nvPicPr>
          <p:cNvPr id="23556" name="Picture 2" descr="C:\Documents and Settings\user\My Documents\KU\선도교사교육\core_i7_wafer_layo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25" y="2133600"/>
            <a:ext cx="39401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283075" y="1295400"/>
            <a:ext cx="4648200" cy="4724400"/>
            <a:chOff x="4283826" y="1295400"/>
            <a:chExt cx="4648200" cy="4724400"/>
          </a:xfrm>
        </p:grpSpPr>
        <p:sp>
          <p:nvSpPr>
            <p:cNvPr id="23558" name="Rectangle 2"/>
            <p:cNvSpPr>
              <a:spLocks noChangeArrowheads="1"/>
            </p:cNvSpPr>
            <p:nvPr/>
          </p:nvSpPr>
          <p:spPr bwMode="auto">
            <a:xfrm>
              <a:off x="4283826" y="1295400"/>
              <a:ext cx="4648200" cy="4724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>
                <a:buFont typeface="Wingdings" pitchFamily="2" charset="2"/>
                <a:buNone/>
              </a:pPr>
              <a:r>
                <a:rPr lang="en-US" b="1"/>
                <a:t>Core i7</a:t>
              </a:r>
            </a:p>
          </p:txBody>
        </p:sp>
        <p:sp>
          <p:nvSpPr>
            <p:cNvPr id="7" name="Rectangle 3" descr="10%"/>
            <p:cNvSpPr>
              <a:spLocks noChangeArrowheads="1"/>
            </p:cNvSpPr>
            <p:nvPr/>
          </p:nvSpPr>
          <p:spPr bwMode="auto">
            <a:xfrm>
              <a:off x="4496551" y="3694113"/>
              <a:ext cx="1981200" cy="6858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0488" tIns="44450" rIns="90488" bIns="44450" anchor="ctr" anchorCtr="1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b="1" dirty="0">
                  <a:solidFill>
                    <a:srgbClr val="C00000"/>
                  </a:solidFill>
                </a:rPr>
                <a:t>L2 Cache (256KB)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4699000" y="1676400"/>
              <a:ext cx="1422400" cy="990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>
                <a:buFont typeface="Wingdings" pitchFamily="2" charset="2"/>
                <a:buNone/>
              </a:pPr>
              <a:r>
                <a:rPr lang="en-US" dirty="0"/>
                <a:t>CPU Core</a:t>
              </a:r>
            </a:p>
          </p:txBody>
        </p:sp>
        <p:sp>
          <p:nvSpPr>
            <p:cNvPr id="23561" name="Rectangle 16"/>
            <p:cNvSpPr>
              <a:spLocks noChangeArrowheads="1"/>
            </p:cNvSpPr>
            <p:nvPr/>
          </p:nvSpPr>
          <p:spPr bwMode="auto">
            <a:xfrm>
              <a:off x="4826000" y="2285999"/>
              <a:ext cx="1141412" cy="3048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Font typeface="Wingdings" pitchFamily="2" charset="2"/>
                <a:buNone/>
              </a:pPr>
              <a:r>
                <a:rPr lang="en-US" b="1">
                  <a:solidFill>
                    <a:srgbClr val="C00000"/>
                  </a:solidFill>
                </a:rPr>
                <a:t>Reg File</a:t>
              </a:r>
            </a:p>
          </p:txBody>
        </p:sp>
        <p:sp>
          <p:nvSpPr>
            <p:cNvPr id="23562" name="Rectangle 13"/>
            <p:cNvSpPr>
              <a:spLocks noChangeArrowheads="1"/>
            </p:cNvSpPr>
            <p:nvPr/>
          </p:nvSpPr>
          <p:spPr bwMode="auto">
            <a:xfrm>
              <a:off x="4521200" y="2895599"/>
              <a:ext cx="914400" cy="533400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>
                <a:buFont typeface="Wingdings" pitchFamily="2" charset="2"/>
                <a:buNone/>
              </a:pPr>
              <a:r>
                <a:rPr lang="en-US" sz="1200" b="1">
                  <a:solidFill>
                    <a:srgbClr val="C00000"/>
                  </a:solidFill>
                </a:rPr>
                <a:t>L1 I$ (32KB)  </a:t>
              </a:r>
            </a:p>
          </p:txBody>
        </p:sp>
        <p:sp>
          <p:nvSpPr>
            <p:cNvPr id="23563" name="Rectangle 14"/>
            <p:cNvSpPr>
              <a:spLocks noChangeArrowheads="1"/>
            </p:cNvSpPr>
            <p:nvPr/>
          </p:nvSpPr>
          <p:spPr bwMode="auto">
            <a:xfrm>
              <a:off x="5511800" y="2895599"/>
              <a:ext cx="914400" cy="533400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>
                <a:buFont typeface="Wingdings" pitchFamily="2" charset="2"/>
                <a:buNone/>
              </a:pPr>
              <a:r>
                <a:rPr lang="en-US" sz="1200" b="1">
                  <a:solidFill>
                    <a:srgbClr val="C00000"/>
                  </a:solidFill>
                </a:rPr>
                <a:t>L1 D$ (32KB)</a:t>
              </a:r>
            </a:p>
          </p:txBody>
        </p:sp>
        <p:sp>
          <p:nvSpPr>
            <p:cNvPr id="16" name="Rectangle 3" descr="10%"/>
            <p:cNvSpPr>
              <a:spLocks noChangeArrowheads="1"/>
            </p:cNvSpPr>
            <p:nvPr/>
          </p:nvSpPr>
          <p:spPr bwMode="auto">
            <a:xfrm>
              <a:off x="4455276" y="4648200"/>
              <a:ext cx="4308475" cy="1219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0488" tIns="44450" rIns="90488" bIns="44450" anchor="ctr" anchorCtr="1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b="1" dirty="0">
                  <a:solidFill>
                    <a:srgbClr val="C00000"/>
                  </a:solidFill>
                </a:rPr>
                <a:t>L3 Cache (8MB) - Shared</a:t>
              </a:r>
            </a:p>
          </p:txBody>
        </p:sp>
        <p:cxnSp>
          <p:nvCxnSpPr>
            <p:cNvPr id="23565" name="Straight Connector 21"/>
            <p:cNvCxnSpPr>
              <a:cxnSpLocks noChangeShapeType="1"/>
            </p:cNvCxnSpPr>
            <p:nvPr/>
          </p:nvCxnSpPr>
          <p:spPr bwMode="auto">
            <a:xfrm rot="5400000">
              <a:off x="5283200" y="4495799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cxnSp>
          <p:nvCxnSpPr>
            <p:cNvPr id="23566" name="Straight Connector 23"/>
            <p:cNvCxnSpPr>
              <a:cxnSpLocks noChangeShapeType="1"/>
            </p:cNvCxnSpPr>
            <p:nvPr/>
          </p:nvCxnSpPr>
          <p:spPr bwMode="auto">
            <a:xfrm rot="5400000">
              <a:off x="4865129" y="2794685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cxnSp>
          <p:nvCxnSpPr>
            <p:cNvPr id="23567" name="Straight Connector 24"/>
            <p:cNvCxnSpPr>
              <a:cxnSpLocks noChangeShapeType="1"/>
            </p:cNvCxnSpPr>
            <p:nvPr/>
          </p:nvCxnSpPr>
          <p:spPr bwMode="auto">
            <a:xfrm rot="5400000">
              <a:off x="5789828" y="2794685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cxnSp>
          <p:nvCxnSpPr>
            <p:cNvPr id="23568" name="Straight Connector 25"/>
            <p:cNvCxnSpPr>
              <a:cxnSpLocks noChangeShapeType="1"/>
            </p:cNvCxnSpPr>
            <p:nvPr/>
          </p:nvCxnSpPr>
          <p:spPr bwMode="auto">
            <a:xfrm rot="5400000">
              <a:off x="5816600" y="3554627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cxnSp>
          <p:nvCxnSpPr>
            <p:cNvPr id="23569" name="Straight Connector 26"/>
            <p:cNvCxnSpPr>
              <a:cxnSpLocks noChangeShapeType="1"/>
            </p:cNvCxnSpPr>
            <p:nvPr/>
          </p:nvCxnSpPr>
          <p:spPr bwMode="auto">
            <a:xfrm rot="5400000">
              <a:off x="4865129" y="3566984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sp>
          <p:nvSpPr>
            <p:cNvPr id="18" name="Rectangle 3" descr="10%"/>
            <p:cNvSpPr>
              <a:spLocks noChangeArrowheads="1"/>
            </p:cNvSpPr>
            <p:nvPr/>
          </p:nvSpPr>
          <p:spPr bwMode="auto">
            <a:xfrm>
              <a:off x="6782551" y="3694113"/>
              <a:ext cx="1981200" cy="6858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0488" tIns="44450" rIns="90488" bIns="44450" anchor="ctr" anchorCtr="1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b="1" dirty="0">
                  <a:solidFill>
                    <a:srgbClr val="C00000"/>
                  </a:solidFill>
                </a:rPr>
                <a:t>L2 Cache (256KB)</a:t>
              </a:r>
            </a:p>
          </p:txBody>
        </p:sp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6985000" y="1676400"/>
              <a:ext cx="1422400" cy="990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>
                <a:buFont typeface="Wingdings" pitchFamily="2" charset="2"/>
                <a:buNone/>
              </a:pPr>
              <a:r>
                <a:rPr lang="en-US" dirty="0"/>
                <a:t>CPU Core</a:t>
              </a:r>
            </a:p>
          </p:txBody>
        </p:sp>
        <p:sp>
          <p:nvSpPr>
            <p:cNvPr id="23572" name="Rectangle 16"/>
            <p:cNvSpPr>
              <a:spLocks noChangeArrowheads="1"/>
            </p:cNvSpPr>
            <p:nvPr/>
          </p:nvSpPr>
          <p:spPr bwMode="auto">
            <a:xfrm>
              <a:off x="7112000" y="2285999"/>
              <a:ext cx="1141412" cy="3048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Font typeface="Wingdings" pitchFamily="2" charset="2"/>
                <a:buNone/>
              </a:pPr>
              <a:r>
                <a:rPr lang="en-US" b="1">
                  <a:solidFill>
                    <a:srgbClr val="C00000"/>
                  </a:solidFill>
                </a:rPr>
                <a:t>Reg File</a:t>
              </a:r>
            </a:p>
          </p:txBody>
        </p:sp>
        <p:sp>
          <p:nvSpPr>
            <p:cNvPr id="23573" name="Rectangle 13"/>
            <p:cNvSpPr>
              <a:spLocks noChangeArrowheads="1"/>
            </p:cNvSpPr>
            <p:nvPr/>
          </p:nvSpPr>
          <p:spPr bwMode="auto">
            <a:xfrm>
              <a:off x="6807200" y="2895599"/>
              <a:ext cx="914400" cy="533400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>
                <a:buFont typeface="Wingdings" pitchFamily="2" charset="2"/>
                <a:buNone/>
              </a:pPr>
              <a:r>
                <a:rPr lang="en-US" sz="1200" b="1">
                  <a:solidFill>
                    <a:srgbClr val="C00000"/>
                  </a:solidFill>
                </a:rPr>
                <a:t>L1 I$ (32KB)  </a:t>
              </a:r>
            </a:p>
          </p:txBody>
        </p:sp>
        <p:sp>
          <p:nvSpPr>
            <p:cNvPr id="23574" name="Rectangle 14"/>
            <p:cNvSpPr>
              <a:spLocks noChangeArrowheads="1"/>
            </p:cNvSpPr>
            <p:nvPr/>
          </p:nvSpPr>
          <p:spPr bwMode="auto">
            <a:xfrm>
              <a:off x="7797800" y="2895599"/>
              <a:ext cx="914400" cy="533400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>
                <a:buFont typeface="Wingdings" pitchFamily="2" charset="2"/>
                <a:buNone/>
              </a:pPr>
              <a:r>
                <a:rPr lang="en-US" sz="1200" b="1">
                  <a:solidFill>
                    <a:srgbClr val="C00000"/>
                  </a:solidFill>
                </a:rPr>
                <a:t>L1 D$ (32KB)</a:t>
              </a:r>
            </a:p>
          </p:txBody>
        </p:sp>
        <p:cxnSp>
          <p:nvCxnSpPr>
            <p:cNvPr id="23575" name="Straight Connector 21"/>
            <p:cNvCxnSpPr>
              <a:cxnSpLocks noChangeShapeType="1"/>
            </p:cNvCxnSpPr>
            <p:nvPr/>
          </p:nvCxnSpPr>
          <p:spPr bwMode="auto">
            <a:xfrm rot="5400000">
              <a:off x="7569200" y="4495799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cxnSp>
          <p:nvCxnSpPr>
            <p:cNvPr id="23576" name="Straight Connector 23"/>
            <p:cNvCxnSpPr>
              <a:cxnSpLocks noChangeShapeType="1"/>
            </p:cNvCxnSpPr>
            <p:nvPr/>
          </p:nvCxnSpPr>
          <p:spPr bwMode="auto">
            <a:xfrm rot="5400000">
              <a:off x="7151129" y="2794685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cxnSp>
          <p:nvCxnSpPr>
            <p:cNvPr id="23577" name="Straight Connector 24"/>
            <p:cNvCxnSpPr>
              <a:cxnSpLocks noChangeShapeType="1"/>
            </p:cNvCxnSpPr>
            <p:nvPr/>
          </p:nvCxnSpPr>
          <p:spPr bwMode="auto">
            <a:xfrm rot="5400000">
              <a:off x="8075828" y="2794685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cxnSp>
          <p:nvCxnSpPr>
            <p:cNvPr id="23578" name="Straight Connector 25"/>
            <p:cNvCxnSpPr>
              <a:cxnSpLocks noChangeShapeType="1"/>
            </p:cNvCxnSpPr>
            <p:nvPr/>
          </p:nvCxnSpPr>
          <p:spPr bwMode="auto">
            <a:xfrm rot="5400000">
              <a:off x="8102600" y="3554627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cxnSp>
          <p:nvCxnSpPr>
            <p:cNvPr id="23579" name="Straight Connector 26"/>
            <p:cNvCxnSpPr>
              <a:cxnSpLocks noChangeShapeType="1"/>
            </p:cNvCxnSpPr>
            <p:nvPr/>
          </p:nvCxnSpPr>
          <p:spPr bwMode="auto">
            <a:xfrm rot="5400000">
              <a:off x="7151129" y="3566984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sp>
          <p:nvSpPr>
            <p:cNvPr id="23580" name="Text Box 31"/>
            <p:cNvSpPr txBox="1">
              <a:spLocks noChangeArrowheads="1"/>
            </p:cNvSpPr>
            <p:nvPr/>
          </p:nvSpPr>
          <p:spPr bwMode="auto">
            <a:xfrm>
              <a:off x="6324600" y="1905000"/>
              <a:ext cx="4572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000" b="1"/>
                <a:t>..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7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Virtualization -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VT-x / AMD-V</a:t>
            </a:r>
            <a:endParaRPr 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664575" y="6354763"/>
            <a:ext cx="479425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77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3989938" cy="5112568"/>
          </a:xfrm>
        </p:spPr>
        <p:txBody>
          <a:bodyPr/>
          <a:lstStyle/>
          <a:p>
            <a:r>
              <a:rPr lang="en-US" altLang="ko-KR" dirty="0" smtClean="0"/>
              <a:t>Virtualization refers to the act of creating a virtual (rather than actual) version of something, including a virtual computer hardware platform, operating system (OS), storage device, or computer network resources</a:t>
            </a:r>
          </a:p>
          <a:p>
            <a:r>
              <a:rPr lang="en-US" altLang="ko-KR" dirty="0" smtClean="0"/>
              <a:t>Hardware virtualization or platform virtualization refers to the creation of a virtual machine that acts like a real computer with an operating system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is virtualization?</a:t>
            </a:r>
            <a:endParaRPr lang="ko-KR" altLang="en-US" dirty="0"/>
          </a:p>
        </p:txBody>
      </p:sp>
      <p:pic>
        <p:nvPicPr>
          <p:cNvPr id="1026" name="Picture 2" descr="Virt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780" y="1131740"/>
            <a:ext cx="4464496" cy="27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upload.wikimedia.org/wikipedia/commons/a/af/VirtualBox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99" y="4419394"/>
            <a:ext cx="3069441" cy="230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7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Major types of hardware virtualization include:</a:t>
            </a:r>
          </a:p>
          <a:p>
            <a:pPr lvl="1"/>
            <a:r>
              <a:rPr lang="en-US" altLang="ko-KR" dirty="0" smtClean="0"/>
              <a:t>Full virtualization</a:t>
            </a:r>
          </a:p>
          <a:p>
            <a:pPr lvl="2"/>
            <a:r>
              <a:rPr lang="en-US" altLang="ko-KR" dirty="0" smtClean="0"/>
              <a:t>almost complete simulation of the actual hardware to allow software, which typically consists of a guest operating system, to run unmodified</a:t>
            </a:r>
          </a:p>
          <a:p>
            <a:pPr lvl="1"/>
            <a:r>
              <a:rPr lang="en-US" altLang="ko-KR" dirty="0" err="1" smtClean="0"/>
              <a:t>Paravirtualization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 hardware environment is not simulated; however, the guest programs are executed in their own isolated domains, as if they are running on a separate system</a:t>
            </a:r>
          </a:p>
          <a:p>
            <a:pPr lvl="2"/>
            <a:r>
              <a:rPr lang="en-US" altLang="ko-KR" dirty="0" smtClean="0"/>
              <a:t>Guest programs need to be specifically modified to run in this environment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Hardware virtualization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9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Binary translation</a:t>
            </a:r>
          </a:p>
          <a:p>
            <a:pPr lvl="1"/>
            <a:r>
              <a:rPr lang="en-US" smtClean="0"/>
              <a:t>Emulation of one instruction set by another for same CPU.</a:t>
            </a:r>
          </a:p>
          <a:p>
            <a:pPr lvl="1"/>
            <a:r>
              <a:rPr lang="en-US" smtClean="0"/>
              <a:t>When source and target instruction set are the same, it’s called instruction set simulation</a:t>
            </a:r>
          </a:p>
          <a:p>
            <a:pPr lvl="1"/>
            <a:r>
              <a:rPr lang="en-US" smtClean="0"/>
              <a:t>can be done “just in time” (JIT)</a:t>
            </a:r>
          </a:p>
          <a:p>
            <a:pPr lvl="2"/>
            <a:r>
              <a:rPr lang="en-US" smtClean="0"/>
              <a:t>can do some caching to be more efficient (i.e., hot spot detection)</a:t>
            </a:r>
          </a:p>
          <a:p>
            <a:r>
              <a:rPr lang="en-US" smtClean="0"/>
              <a:t>Para-virtualization</a:t>
            </a:r>
          </a:p>
          <a:p>
            <a:pPr lvl="1"/>
            <a:r>
              <a:rPr lang="en-US" smtClean="0"/>
              <a:t>modification of guest kernel to support being virtualized</a:t>
            </a:r>
          </a:p>
          <a:p>
            <a:pPr lvl="1"/>
            <a:r>
              <a:rPr lang="en-US" smtClean="0"/>
              <a:t>Can be pretty efficient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E658-60ED-8149-8543-3DDC7ED3E89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x86 assembly cannot be virtualized because some privileged instructions don’t generate exceptions</a:t>
            </a:r>
          </a:p>
          <a:p>
            <a:r>
              <a:rPr lang="en-US" smtClean="0"/>
              <a:t>Workaround: translate the unsafe assembly from the guest to safe assembly</a:t>
            </a:r>
          </a:p>
          <a:p>
            <a:pPr lvl="1"/>
            <a:r>
              <a:rPr lang="en-US" smtClean="0"/>
              <a:t>Known as binary translation</a:t>
            </a:r>
          </a:p>
          <a:p>
            <a:pPr lvl="1"/>
            <a:r>
              <a:rPr lang="en-US" smtClean="0"/>
              <a:t>Performed by the VMM</a:t>
            </a:r>
          </a:p>
          <a:p>
            <a:pPr lvl="1"/>
            <a:r>
              <a:rPr lang="en-US" smtClean="0"/>
              <a:t>Privileged instructions are changed to function calls to code in VMM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Translation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Guest OS Assembly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do_atomic_operation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cli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1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</a:t>
            </a:r>
            <a:r>
              <a:rPr lang="en-US" dirty="0" err="1" smtClean="0"/>
              <a:t>lock_addr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     test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eax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jnz</a:t>
            </a:r>
            <a:r>
              <a:rPr lang="en-US" dirty="0" smtClean="0"/>
              <a:t> spinlock</a:t>
            </a:r>
          </a:p>
          <a:p>
            <a:pPr marL="0" indent="0">
              <a:buNone/>
            </a:pPr>
            <a:r>
              <a:rPr lang="en-US" dirty="0" smtClean="0"/>
              <a:t>      …</a:t>
            </a:r>
          </a:p>
          <a:p>
            <a:pPr marL="0" indent="0">
              <a:buNone/>
            </a:pPr>
            <a:r>
              <a:rPr lang="en-US" dirty="0" smtClean="0"/>
              <a:t>      …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mov</a:t>
            </a:r>
            <a:r>
              <a:rPr lang="en-US" dirty="0" smtClean="0"/>
              <a:t> [</a:t>
            </a:r>
            <a:r>
              <a:rPr lang="en-US" dirty="0" err="1" smtClean="0"/>
              <a:t>lock_addr</a:t>
            </a:r>
            <a:r>
              <a:rPr lang="en-US" dirty="0" smtClean="0"/>
              <a:t>], 0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sti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ret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Translated Assembly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do_atomic_operation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call [</a:t>
            </a:r>
            <a:r>
              <a:rPr lang="en-US" dirty="0" err="1" smtClean="0"/>
              <a:t>vmm_disable_interrupts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1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</a:t>
            </a:r>
            <a:r>
              <a:rPr lang="en-US" dirty="0" err="1" smtClean="0"/>
              <a:t>lock_addr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     test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eax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jnz</a:t>
            </a:r>
            <a:r>
              <a:rPr lang="en-US" dirty="0" smtClean="0"/>
              <a:t> spinlock</a:t>
            </a:r>
          </a:p>
          <a:p>
            <a:pPr marL="0" indent="0">
              <a:buNone/>
            </a:pPr>
            <a:r>
              <a:rPr lang="en-US" dirty="0" smtClean="0"/>
              <a:t>      …</a:t>
            </a:r>
          </a:p>
          <a:p>
            <a:pPr marL="0" indent="0">
              <a:buNone/>
            </a:pPr>
            <a:r>
              <a:rPr lang="en-US" dirty="0" smtClean="0"/>
              <a:t>      …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mov</a:t>
            </a:r>
            <a:r>
              <a:rPr lang="en-US" dirty="0" smtClean="0"/>
              <a:t> [</a:t>
            </a:r>
            <a:r>
              <a:rPr lang="en-US" dirty="0" err="1" smtClean="0"/>
              <a:t>lock_addr</a:t>
            </a:r>
            <a:r>
              <a:rPr lang="en-US" dirty="0" smtClean="0"/>
              <a:t>], 0</a:t>
            </a:r>
          </a:p>
          <a:p>
            <a:pPr marL="0" indent="0">
              <a:buNone/>
            </a:pPr>
            <a:r>
              <a:rPr lang="en-US" dirty="0" smtClean="0"/>
              <a:t>      call [</a:t>
            </a:r>
            <a:r>
              <a:rPr lang="en-US" dirty="0" err="1" smtClean="0"/>
              <a:t>vmm_enable_interrupts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     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301" y="2429648"/>
            <a:ext cx="696036" cy="4094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7301" y="5302724"/>
            <a:ext cx="696036" cy="4094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1523337" y="2634364"/>
            <a:ext cx="356206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>
            <a:off x="1523337" y="5507440"/>
            <a:ext cx="354841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/>
      <p:bldP spid="1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translation –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410575" y="6354763"/>
            <a:ext cx="479425" cy="365125"/>
          </a:xfrm>
        </p:spPr>
        <p:txBody>
          <a:bodyPr/>
          <a:lstStyle/>
          <a:p>
            <a:fld id="{3D86C690-4F62-4AFC-8745-06DC9BF07935}" type="slidenum">
              <a:rPr lang="hu-HU" smtClean="0"/>
              <a:pPr/>
              <a:t>58</a:t>
            </a:fld>
            <a:endParaRPr lang="hu-HU"/>
          </a:p>
        </p:txBody>
      </p:sp>
      <p:cxnSp>
        <p:nvCxnSpPr>
          <p:cNvPr id="47" name="Straight Arrow Connector 60"/>
          <p:cNvCxnSpPr>
            <a:stCxn id="62" idx="3"/>
            <a:endCxn id="52" idx="1"/>
          </p:cNvCxnSpPr>
          <p:nvPr/>
        </p:nvCxnSpPr>
        <p:spPr>
          <a:xfrm>
            <a:off x="3733800" y="2514600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64"/>
          <p:cNvCxnSpPr>
            <a:stCxn id="64" idx="3"/>
            <a:endCxn id="53" idx="1"/>
          </p:cNvCxnSpPr>
          <p:nvPr/>
        </p:nvCxnSpPr>
        <p:spPr>
          <a:xfrm>
            <a:off x="3733800" y="3124200"/>
            <a:ext cx="1371600" cy="1524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65"/>
          <p:cNvCxnSpPr>
            <a:stCxn id="65" idx="3"/>
            <a:endCxn id="54" idx="1"/>
          </p:cNvCxnSpPr>
          <p:nvPr/>
        </p:nvCxnSpPr>
        <p:spPr>
          <a:xfrm>
            <a:off x="3733800" y="3429000"/>
            <a:ext cx="1371600" cy="7620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66"/>
          <p:cNvCxnSpPr>
            <a:stCxn id="66" idx="3"/>
            <a:endCxn id="55" idx="1"/>
          </p:cNvCxnSpPr>
          <p:nvPr/>
        </p:nvCxnSpPr>
        <p:spPr>
          <a:xfrm>
            <a:off x="3733800" y="3733800"/>
            <a:ext cx="1371600" cy="12192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93"/>
          <p:cNvCxnSpPr>
            <a:stCxn id="61" idx="3"/>
            <a:endCxn id="56" idx="1"/>
          </p:cNvCxnSpPr>
          <p:nvPr/>
        </p:nvCxnSpPr>
        <p:spPr>
          <a:xfrm>
            <a:off x="3733800" y="2209800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 Brace 20"/>
          <p:cNvSpPr/>
          <p:nvPr/>
        </p:nvSpPr>
        <p:spPr>
          <a:xfrm>
            <a:off x="5105400" y="2438400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21"/>
          <p:cNvSpPr/>
          <p:nvPr/>
        </p:nvSpPr>
        <p:spPr>
          <a:xfrm>
            <a:off x="5105400" y="3048000"/>
            <a:ext cx="76200" cy="4572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22"/>
          <p:cNvSpPr/>
          <p:nvPr/>
        </p:nvSpPr>
        <p:spPr>
          <a:xfrm>
            <a:off x="5105400" y="3657600"/>
            <a:ext cx="76200" cy="10668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23"/>
          <p:cNvSpPr/>
          <p:nvPr/>
        </p:nvSpPr>
        <p:spPr>
          <a:xfrm>
            <a:off x="5105400" y="4876800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95"/>
          <p:cNvSpPr/>
          <p:nvPr/>
        </p:nvSpPr>
        <p:spPr>
          <a:xfrm>
            <a:off x="5105400" y="2133600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96"/>
          <p:cNvSpPr/>
          <p:nvPr/>
        </p:nvSpPr>
        <p:spPr>
          <a:xfrm>
            <a:off x="5105400" y="2743200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97"/>
          <p:cNvCxnSpPr>
            <a:stCxn id="63" idx="3"/>
            <a:endCxn id="57" idx="1"/>
          </p:cNvCxnSpPr>
          <p:nvPr/>
        </p:nvCxnSpPr>
        <p:spPr>
          <a:xfrm>
            <a:off x="3733800" y="2819400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/>
          <p:cNvCxnSpPr>
            <a:stCxn id="60" idx="3"/>
            <a:endCxn id="61" idx="1"/>
          </p:cNvCxnSpPr>
          <p:nvPr/>
        </p:nvCxnSpPr>
        <p:spPr>
          <a:xfrm>
            <a:off x="1295400" y="22098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3"/>
          <p:cNvSpPr/>
          <p:nvPr/>
        </p:nvSpPr>
        <p:spPr>
          <a:xfrm>
            <a:off x="609600" y="2057400"/>
            <a:ext cx="685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vEPC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1" name="Rectangle 31"/>
          <p:cNvSpPr/>
          <p:nvPr/>
        </p:nvSpPr>
        <p:spPr>
          <a:xfrm>
            <a:off x="1524000" y="2057400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32"/>
          <p:cNvSpPr/>
          <p:nvPr/>
        </p:nvSpPr>
        <p:spPr>
          <a:xfrm>
            <a:off x="1524000" y="2362200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cli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Rectangle 33"/>
          <p:cNvSpPr/>
          <p:nvPr/>
        </p:nvSpPr>
        <p:spPr>
          <a:xfrm>
            <a:off x="1524000" y="2667000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~0xfff</a:t>
            </a:r>
          </a:p>
        </p:txBody>
      </p:sp>
      <p:sp>
        <p:nvSpPr>
          <p:cNvPr id="64" name="Rectangle 34"/>
          <p:cNvSpPr/>
          <p:nvPr/>
        </p:nvSpPr>
        <p:spPr>
          <a:xfrm>
            <a:off x="1524000" y="2971800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cr3</a:t>
            </a:r>
          </a:p>
        </p:txBody>
      </p:sp>
      <p:sp>
        <p:nvSpPr>
          <p:cNvPr id="65" name="Rectangle 35"/>
          <p:cNvSpPr/>
          <p:nvPr/>
        </p:nvSpPr>
        <p:spPr>
          <a:xfrm>
            <a:off x="1524000" y="3276600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sti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ectangle 36"/>
          <p:cNvSpPr/>
          <p:nvPr/>
        </p:nvSpPr>
        <p:spPr>
          <a:xfrm>
            <a:off x="1524000" y="3581400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</p:txBody>
      </p:sp>
      <p:cxnSp>
        <p:nvCxnSpPr>
          <p:cNvPr id="67" name="Straight Connector 38"/>
          <p:cNvCxnSpPr/>
          <p:nvPr/>
        </p:nvCxnSpPr>
        <p:spPr>
          <a:xfrm rot="5400000">
            <a:off x="304800" y="2971800"/>
            <a:ext cx="2438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9"/>
          <p:cNvCxnSpPr/>
          <p:nvPr/>
        </p:nvCxnSpPr>
        <p:spPr>
          <a:xfrm rot="5400000">
            <a:off x="2515394" y="2971006"/>
            <a:ext cx="2438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40"/>
          <p:cNvSpPr/>
          <p:nvPr/>
        </p:nvSpPr>
        <p:spPr>
          <a:xfrm>
            <a:off x="5257800" y="2057400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41"/>
          <p:cNvSpPr/>
          <p:nvPr/>
        </p:nvSpPr>
        <p:spPr>
          <a:xfrm>
            <a:off x="5257800" y="2362200"/>
            <a:ext cx="2209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[VIF], 0</a:t>
            </a:r>
          </a:p>
        </p:txBody>
      </p:sp>
      <p:sp>
        <p:nvSpPr>
          <p:cNvPr id="71" name="Rectangle 42"/>
          <p:cNvSpPr/>
          <p:nvPr/>
        </p:nvSpPr>
        <p:spPr>
          <a:xfrm>
            <a:off x="5257800" y="2667000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~0xfff</a:t>
            </a:r>
          </a:p>
        </p:txBody>
      </p:sp>
      <p:sp>
        <p:nvSpPr>
          <p:cNvPr id="72" name="Rectangle 43"/>
          <p:cNvSpPr/>
          <p:nvPr/>
        </p:nvSpPr>
        <p:spPr>
          <a:xfrm>
            <a:off x="5257800" y="2971800"/>
            <a:ext cx="2209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[CO_ARG],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44"/>
          <p:cNvSpPr/>
          <p:nvPr/>
        </p:nvSpPr>
        <p:spPr>
          <a:xfrm>
            <a:off x="5257800" y="3276600"/>
            <a:ext cx="2209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 HANDLE_CR3</a:t>
            </a:r>
          </a:p>
        </p:txBody>
      </p:sp>
      <p:sp>
        <p:nvSpPr>
          <p:cNvPr id="74" name="Rectangle 45"/>
          <p:cNvSpPr/>
          <p:nvPr/>
        </p:nvSpPr>
        <p:spPr>
          <a:xfrm>
            <a:off x="5257800" y="3581400"/>
            <a:ext cx="2209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[VIF], 1</a:t>
            </a:r>
          </a:p>
        </p:txBody>
      </p:sp>
      <p:cxnSp>
        <p:nvCxnSpPr>
          <p:cNvPr id="75" name="Straight Connector 46"/>
          <p:cNvCxnSpPr/>
          <p:nvPr/>
        </p:nvCxnSpPr>
        <p:spPr>
          <a:xfrm rot="5400000">
            <a:off x="3429794" y="3581400"/>
            <a:ext cx="36568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47"/>
          <p:cNvCxnSpPr/>
          <p:nvPr/>
        </p:nvCxnSpPr>
        <p:spPr>
          <a:xfrm rot="5400000">
            <a:off x="5639594" y="3580606"/>
            <a:ext cx="3657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48"/>
          <p:cNvSpPr/>
          <p:nvPr/>
        </p:nvSpPr>
        <p:spPr>
          <a:xfrm>
            <a:off x="5257800" y="3886200"/>
            <a:ext cx="2209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  [INT_PEND], 1</a:t>
            </a:r>
          </a:p>
        </p:txBody>
      </p:sp>
      <p:sp>
        <p:nvSpPr>
          <p:cNvPr id="78" name="Rectangle 49"/>
          <p:cNvSpPr/>
          <p:nvPr/>
        </p:nvSpPr>
        <p:spPr>
          <a:xfrm>
            <a:off x="5257800" y="4191000"/>
            <a:ext cx="2209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jne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50"/>
          <p:cNvSpPr/>
          <p:nvPr/>
        </p:nvSpPr>
        <p:spPr>
          <a:xfrm>
            <a:off x="5257800" y="4495800"/>
            <a:ext cx="2209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 HANDLE_INTS</a:t>
            </a:r>
          </a:p>
        </p:txBody>
      </p:sp>
      <p:sp>
        <p:nvSpPr>
          <p:cNvPr id="80" name="Rectangle 51"/>
          <p:cNvSpPr/>
          <p:nvPr/>
        </p:nvSpPr>
        <p:spPr>
          <a:xfrm>
            <a:off x="5257800" y="4800600"/>
            <a:ext cx="2209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HANDLE_RET</a:t>
            </a:r>
          </a:p>
        </p:txBody>
      </p:sp>
      <p:sp>
        <p:nvSpPr>
          <p:cNvPr id="81" name="Rectangle 77"/>
          <p:cNvSpPr/>
          <p:nvPr/>
        </p:nvSpPr>
        <p:spPr>
          <a:xfrm>
            <a:off x="7772400" y="2057400"/>
            <a:ext cx="685800" cy="30480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82" name="TextBox 107"/>
          <p:cNvSpPr txBox="1"/>
          <p:nvPr/>
        </p:nvSpPr>
        <p:spPr>
          <a:xfrm>
            <a:off x="1990424" y="1295400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 Code</a:t>
            </a:r>
            <a:endParaRPr lang="en-US" b="1" dirty="0"/>
          </a:p>
        </p:txBody>
      </p:sp>
      <p:sp>
        <p:nvSpPr>
          <p:cNvPr id="83" name="TextBox 109"/>
          <p:cNvSpPr txBox="1"/>
          <p:nvPr/>
        </p:nvSpPr>
        <p:spPr>
          <a:xfrm>
            <a:off x="5429496" y="1295400"/>
            <a:ext cx="18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Translation Cache</a:t>
            </a:r>
            <a:endParaRPr lang="en-US" b="1" dirty="0"/>
          </a:p>
        </p:txBody>
      </p:sp>
      <p:sp>
        <p:nvSpPr>
          <p:cNvPr id="84" name="Right Arrow 120"/>
          <p:cNvSpPr/>
          <p:nvPr/>
        </p:nvSpPr>
        <p:spPr>
          <a:xfrm>
            <a:off x="7467600" y="4876800"/>
            <a:ext cx="381000" cy="152400"/>
          </a:xfrm>
          <a:prstGeom prst="rightArrow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85" name="Left-Right Arrow 125"/>
          <p:cNvSpPr/>
          <p:nvPr/>
        </p:nvSpPr>
        <p:spPr>
          <a:xfrm>
            <a:off x="7467600" y="4572000"/>
            <a:ext cx="381000" cy="152400"/>
          </a:xfrm>
          <a:prstGeom prst="leftRightArrow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86" name="Left-Right Arrow 126"/>
          <p:cNvSpPr/>
          <p:nvPr/>
        </p:nvSpPr>
        <p:spPr>
          <a:xfrm>
            <a:off x="7467600" y="3352800"/>
            <a:ext cx="381000" cy="152400"/>
          </a:xfrm>
          <a:prstGeom prst="leftRightArrow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cxnSp>
        <p:nvCxnSpPr>
          <p:cNvPr id="87" name="Elbow Connector 132"/>
          <p:cNvCxnSpPr/>
          <p:nvPr/>
        </p:nvCxnSpPr>
        <p:spPr>
          <a:xfrm>
            <a:off x="6019800" y="4343400"/>
            <a:ext cx="1219200" cy="4572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ight Arrow 127"/>
          <p:cNvSpPr/>
          <p:nvPr/>
        </p:nvSpPr>
        <p:spPr>
          <a:xfrm flipH="1">
            <a:off x="7445827" y="2133600"/>
            <a:ext cx="402772" cy="152400"/>
          </a:xfrm>
          <a:prstGeom prst="rightArrow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89" name="Szövegdoboz 88"/>
          <p:cNvSpPr txBox="1"/>
          <p:nvPr/>
        </p:nvSpPr>
        <p:spPr>
          <a:xfrm>
            <a:off x="5219328" y="6087779"/>
            <a:ext cx="39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hu-HU" sz="1200" dirty="0" smtClean="0"/>
              <a:t>: </a:t>
            </a:r>
            <a:r>
              <a:rPr lang="en-US" sz="1200" dirty="0"/>
              <a:t>Carl </a:t>
            </a:r>
            <a:r>
              <a:rPr lang="en-US" sz="1200" dirty="0" err="1" smtClean="0"/>
              <a:t>Waldspurger</a:t>
            </a:r>
            <a:r>
              <a:rPr lang="hu-HU" sz="1200" dirty="0"/>
              <a:t>,</a:t>
            </a:r>
            <a:r>
              <a:rPr lang="hu-HU" sz="1200" dirty="0" smtClean="0"/>
              <a:t> </a:t>
            </a:r>
            <a:r>
              <a:rPr lang="hu-HU" sz="1200" dirty="0" err="1"/>
              <a:t>Introduction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Virtual</a:t>
            </a:r>
            <a:r>
              <a:rPr lang="hu-HU" sz="1200" dirty="0"/>
              <a:t> </a:t>
            </a:r>
            <a:r>
              <a:rPr lang="hu-HU" sz="1200" dirty="0" err="1"/>
              <a:t>Machines</a:t>
            </a:r>
            <a:endParaRPr lang="hu-HU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5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/>
      <p:bldP spid="84" grpId="0" animBg="1"/>
      <p:bldP spid="85" grpId="0" animBg="1"/>
      <p:bldP spid="86" grpId="0" animBg="1"/>
      <p:bldP spid="8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A hypervisor or virtual machine monitor (VMM) is a piece of computer software, firmware or hardware that creates and runs virtual machines</a:t>
            </a:r>
          </a:p>
          <a:p>
            <a:r>
              <a:rPr lang="en-US" smtClean="0"/>
              <a:t>A computer on which a hypervisor is running one or more virtual machines is defined as a host machine</a:t>
            </a:r>
          </a:p>
          <a:p>
            <a:r>
              <a:rPr lang="en-US" smtClean="0"/>
              <a:t>Each virtual machine is called a guest machine</a:t>
            </a:r>
          </a:p>
          <a:p>
            <a:r>
              <a:rPr lang="en-US" smtClean="0"/>
              <a:t>The hypervisor presents the guest operating systems with a virtual operating platform and manages the execution of the guest operating systems</a:t>
            </a:r>
          </a:p>
          <a:p>
            <a:r>
              <a:rPr lang="en-US" smtClean="0"/>
              <a:t>Multiple instances of a variety of operating systems may share the virtualized hardware resources.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microcode for </a:t>
            </a:r>
            <a:r>
              <a:rPr lang="en-US" dirty="0" err="1" smtClean="0"/>
              <a:t>movsb</a:t>
            </a:r>
            <a:r>
              <a:rPr lang="en-US" dirty="0" smtClean="0"/>
              <a:t> (AMD)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movsb</a:t>
            </a:r>
            <a:r>
              <a:rPr lang="en-US" dirty="0" smtClean="0"/>
              <a:t> (move byte string)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524" y="1873918"/>
            <a:ext cx="8088952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1. LDDF </a:t>
            </a:r>
            <a:r>
              <a:rPr lang="en-US" dirty="0" smtClean="0"/>
              <a:t>		; </a:t>
            </a:r>
            <a:r>
              <a:rPr lang="en-US" dirty="0"/>
              <a:t>load </a:t>
            </a:r>
            <a:r>
              <a:rPr lang="en-US" dirty="0" err="1"/>
              <a:t>directioni</a:t>
            </a:r>
            <a:r>
              <a:rPr lang="en-US" dirty="0"/>
              <a:t> flag to latch in </a:t>
            </a:r>
            <a:r>
              <a:rPr lang="en-US" dirty="0" err="1"/>
              <a:t>funtional</a:t>
            </a:r>
            <a:r>
              <a:rPr lang="en-US" dirty="0"/>
              <a:t> unit</a:t>
            </a:r>
          </a:p>
          <a:p>
            <a:r>
              <a:rPr lang="en-US" dirty="0"/>
              <a:t>2. OR </a:t>
            </a:r>
            <a:r>
              <a:rPr lang="en-US" dirty="0" err="1"/>
              <a:t>ecx</a:t>
            </a:r>
            <a:r>
              <a:rPr lang="en-US" dirty="0"/>
              <a:t>, </a:t>
            </a:r>
            <a:r>
              <a:rPr lang="en-US" dirty="0" err="1"/>
              <a:t>ecx</a:t>
            </a:r>
            <a:r>
              <a:rPr lang="en-US" dirty="0"/>
              <a:t> </a:t>
            </a:r>
            <a:r>
              <a:rPr lang="en-US" dirty="0" smtClean="0"/>
              <a:t>	; </a:t>
            </a:r>
            <a:r>
              <a:rPr lang="en-US" dirty="0"/>
              <a:t>test if ECX is zero</a:t>
            </a:r>
          </a:p>
          <a:p>
            <a:r>
              <a:rPr lang="en-US" dirty="0"/>
              <a:t>3. JZ end </a:t>
            </a:r>
            <a:r>
              <a:rPr lang="en-US" dirty="0" smtClean="0"/>
              <a:t>		; </a:t>
            </a:r>
            <a:r>
              <a:rPr lang="en-US" dirty="0"/>
              <a:t>terminate string move if ECX is zero</a:t>
            </a:r>
          </a:p>
          <a:p>
            <a:r>
              <a:rPr lang="en-US" dirty="0"/>
              <a:t>loop:</a:t>
            </a:r>
          </a:p>
          <a:p>
            <a:r>
              <a:rPr lang="en-US" dirty="0"/>
              <a:t>4. MOVFM+ tmp0, [</a:t>
            </a:r>
            <a:r>
              <a:rPr lang="en-US" dirty="0" err="1"/>
              <a:t>esi</a:t>
            </a:r>
            <a:r>
              <a:rPr lang="en-US" dirty="0"/>
              <a:t>] </a:t>
            </a:r>
            <a:r>
              <a:rPr lang="en-US" dirty="0" smtClean="0"/>
              <a:t>	; </a:t>
            </a:r>
            <a:r>
              <a:rPr lang="en-US" dirty="0"/>
              <a:t>move to </a:t>
            </a:r>
            <a:r>
              <a:rPr lang="en-US" dirty="0" err="1"/>
              <a:t>tmp</a:t>
            </a:r>
            <a:r>
              <a:rPr lang="en-US" dirty="0"/>
              <a:t> data from source and </a:t>
            </a:r>
            <a:r>
              <a:rPr lang="en-US" dirty="0" err="1"/>
              <a:t>inc</a:t>
            </a:r>
            <a:r>
              <a:rPr lang="en-US" dirty="0"/>
              <a:t>/</a:t>
            </a:r>
            <a:r>
              <a:rPr lang="en-US" dirty="0" err="1"/>
              <a:t>dec</a:t>
            </a:r>
            <a:r>
              <a:rPr lang="en-US" dirty="0"/>
              <a:t> ESI</a:t>
            </a:r>
          </a:p>
          <a:p>
            <a:r>
              <a:rPr lang="en-US" dirty="0"/>
              <a:t>5. MOVTM+ [</a:t>
            </a:r>
            <a:r>
              <a:rPr lang="en-US" dirty="0" err="1"/>
              <a:t>edi</a:t>
            </a:r>
            <a:r>
              <a:rPr lang="en-US" dirty="0"/>
              <a:t>], tmp0 </a:t>
            </a:r>
            <a:r>
              <a:rPr lang="en-US" dirty="0" smtClean="0"/>
              <a:t>	; </a:t>
            </a:r>
            <a:r>
              <a:rPr lang="en-US" dirty="0"/>
              <a:t>move the data to destination and </a:t>
            </a:r>
            <a:r>
              <a:rPr lang="en-US" dirty="0" err="1"/>
              <a:t>inc</a:t>
            </a:r>
            <a:r>
              <a:rPr lang="en-US" dirty="0"/>
              <a:t>/</a:t>
            </a:r>
            <a:r>
              <a:rPr lang="en-US" dirty="0" err="1"/>
              <a:t>dec</a:t>
            </a:r>
            <a:r>
              <a:rPr lang="en-US" dirty="0"/>
              <a:t> EDI</a:t>
            </a:r>
          </a:p>
          <a:p>
            <a:r>
              <a:rPr lang="en-US" dirty="0"/>
              <a:t>6. DECXJNZ loop </a:t>
            </a:r>
            <a:r>
              <a:rPr lang="en-US" dirty="0" smtClean="0"/>
              <a:t>		; </a:t>
            </a:r>
            <a:r>
              <a:rPr lang="en-US" dirty="0" err="1"/>
              <a:t>dec</a:t>
            </a:r>
            <a:r>
              <a:rPr lang="en-US" dirty="0"/>
              <a:t> ECX and repeat until zero</a:t>
            </a:r>
          </a:p>
          <a:p>
            <a:r>
              <a:rPr lang="en-US" dirty="0"/>
              <a:t>end:</a:t>
            </a:r>
          </a:p>
          <a:p>
            <a:r>
              <a:rPr lang="en-US" dirty="0"/>
              <a:t>7. EXIT</a:t>
            </a:r>
          </a:p>
        </p:txBody>
      </p:sp>
    </p:spTree>
    <p:extLst>
      <p:ext uri="{BB962C8B-B14F-4D97-AF65-F5344CB8AC3E}">
        <p14:creationId xmlns:p14="http://schemas.microsoft.com/office/powerpoint/2010/main" val="7371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Hypervisor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628" y="2072444"/>
            <a:ext cx="7772400" cy="3505200"/>
            <a:chOff x="400000" y="2012032"/>
            <a:chExt cx="7772400" cy="3505200"/>
          </a:xfrm>
        </p:grpSpPr>
        <p:sp>
          <p:nvSpPr>
            <p:cNvPr id="10" name="Rectangle 9"/>
            <p:cNvSpPr/>
            <p:nvPr/>
          </p:nvSpPr>
          <p:spPr>
            <a:xfrm>
              <a:off x="1314400" y="2012032"/>
              <a:ext cx="1676400" cy="6858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Linux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05200" y="2012032"/>
              <a:ext cx="1676400" cy="6858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Windows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96000" y="2012032"/>
              <a:ext cx="1676400" cy="6858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OS X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67000" y="3460202"/>
              <a:ext cx="3352800" cy="114263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Hypervisor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(Virtual Machine Monitor)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67000" y="3466490"/>
              <a:ext cx="762000" cy="38063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Virtual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Machine</a:t>
              </a: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62400" y="3466490"/>
              <a:ext cx="762000" cy="38063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Virtual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Machine</a:t>
              </a: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45223" y="3466490"/>
              <a:ext cx="762000" cy="38063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Virtual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Machine</a:t>
              </a: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7" name="Straight Arrow Connector 16"/>
            <p:cNvCxnSpPr>
              <a:stCxn id="10" idx="2"/>
              <a:endCxn id="14" idx="0"/>
            </p:cNvCxnSpPr>
            <p:nvPr/>
          </p:nvCxnSpPr>
          <p:spPr>
            <a:xfrm>
              <a:off x="2152600" y="2697832"/>
              <a:ext cx="1295400" cy="76865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" name="Straight Arrow Connector 17"/>
            <p:cNvCxnSpPr>
              <a:stCxn id="11" idx="2"/>
              <a:endCxn id="15" idx="0"/>
            </p:cNvCxnSpPr>
            <p:nvPr/>
          </p:nvCxnSpPr>
          <p:spPr>
            <a:xfrm>
              <a:off x="4743400" y="2697832"/>
              <a:ext cx="0" cy="76865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" name="Straight Arrow Connector 18"/>
            <p:cNvCxnSpPr>
              <a:stCxn id="12" idx="2"/>
              <a:endCxn id="16" idx="0"/>
            </p:cNvCxnSpPr>
            <p:nvPr/>
          </p:nvCxnSpPr>
          <p:spPr>
            <a:xfrm flipH="1">
              <a:off x="6026223" y="2697832"/>
              <a:ext cx="1307977" cy="76865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" name="Rectangle 19"/>
            <p:cNvSpPr/>
            <p:nvPr/>
          </p:nvSpPr>
          <p:spPr>
            <a:xfrm>
              <a:off x="3067000" y="4907632"/>
              <a:ext cx="3352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Platform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(CPU, Memory, IO, </a:t>
              </a:r>
              <a:r>
                <a:rPr kumimoji="0" lang="en-US" altLang="ko-KR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etc</a:t>
              </a: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1" name="Straight Arrow Connector 20"/>
            <p:cNvCxnSpPr>
              <a:stCxn id="13" idx="2"/>
              <a:endCxn id="20" idx="0"/>
            </p:cNvCxnSpPr>
            <p:nvPr/>
          </p:nvCxnSpPr>
          <p:spPr>
            <a:xfrm>
              <a:off x="4743400" y="4602832"/>
              <a:ext cx="0" cy="3048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2" name="Rectangle 21"/>
            <p:cNvSpPr/>
            <p:nvPr/>
          </p:nvSpPr>
          <p:spPr>
            <a:xfrm>
              <a:off x="2097916" y="3847120"/>
              <a:ext cx="6642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dirty="0" smtClean="0">
                  <a:solidFill>
                    <a:srgbClr val="FF0000"/>
                  </a:solidFill>
                  <a:latin typeface="Calibri"/>
                  <a:ea typeface="맑은 고딕" panose="020B0503020000020004" pitchFamily="50" charset="-127"/>
                </a:rPr>
                <a:t>Host</a:t>
              </a:r>
              <a:endParaRPr lang="ko-KR" altLang="en-US" sz="20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0000" y="2154877"/>
              <a:ext cx="7941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dirty="0" smtClean="0">
                  <a:solidFill>
                    <a:srgbClr val="FF0000"/>
                  </a:solidFill>
                  <a:latin typeface="Calibri"/>
                  <a:ea typeface="맑은 고딕" panose="020B0503020000020004" pitchFamily="50" charset="-127"/>
                </a:rPr>
                <a:t>Guest</a:t>
              </a:r>
              <a:endParaRPr lang="ko-KR" altLang="en-US" sz="20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7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Type-1: native or bare-metal hypervisors</a:t>
            </a:r>
          </a:p>
          <a:p>
            <a:pPr lvl="1"/>
            <a:r>
              <a:rPr lang="en-US" smtClean="0"/>
              <a:t>run directly on the host's hardware to control the hardware and to manage guest operating systems</a:t>
            </a:r>
          </a:p>
          <a:p>
            <a:r>
              <a:rPr lang="en-US" smtClean="0"/>
              <a:t>Type-2: hosted hypervisors</a:t>
            </a:r>
          </a:p>
          <a:p>
            <a:pPr lvl="1"/>
            <a:r>
              <a:rPr lang="en-US" smtClean="0"/>
              <a:t>run on a conventional operating system just as other computer programs do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Hypervisor</a:t>
            </a:r>
            <a:endParaRPr lang="en-US" dirty="0"/>
          </a:p>
        </p:txBody>
      </p:sp>
      <p:pic>
        <p:nvPicPr>
          <p:cNvPr id="9" name="Picture 2" descr="http://upload.wikimedia.org/wikipedia/commons/e/e1/Hypervise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303" y="3645024"/>
            <a:ext cx="38290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mtClean="0"/>
              <a:t>Hardware-assisted virtualization</a:t>
            </a:r>
          </a:p>
          <a:p>
            <a:pPr lvl="1"/>
            <a:r>
              <a:rPr lang="en-US" altLang="ko-KR" smtClean="0"/>
              <a:t>A way of improving overall efficiency of virtualization</a:t>
            </a:r>
          </a:p>
          <a:p>
            <a:pPr lvl="1"/>
            <a:r>
              <a:rPr lang="en-US" altLang="ko-KR" smtClean="0"/>
              <a:t>It involves CPUs that provide support for virtualization in hardware, and other hardware components that help improve the performance of a guest environment.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Hardware-assisted virtualization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1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Vendor technologies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61938" y="1265238"/>
          <a:ext cx="8229600" cy="340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5030"/>
                <a:gridCol w="2710173"/>
                <a:gridCol w="316439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CPU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Virtual Machine Extensions (VMX)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Secure</a:t>
                      </a:r>
                      <a:r>
                        <a:rPr lang="en-US" baseline="0" dirty="0" smtClean="0"/>
                        <a:t> Virtual Machine (SVM)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Processor emulation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VT-x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AMD-v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Extended page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Extended page tables (EPT)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Rapid Virtualization</a:t>
                      </a:r>
                      <a:r>
                        <a:rPr lang="en-US" baseline="0" dirty="0" smtClean="0"/>
                        <a:t> Indexing (RVI)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MMU emulation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VT-d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AMD-Vi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Network emulation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VT-c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PCI emulation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PCI-SIG I/O Virtualization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PCI-SIG I/O Virtualization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E658-60ED-8149-8543-3DDC7ED3E89C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9219" y="5192889"/>
            <a:ext cx="5771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will be focused on Intel VT-x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35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The 64-bit feature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CPUID input-value 0x80000001 for obtaining extended feature bits</a:t>
            </a:r>
          </a:p>
          <a:p>
            <a:r>
              <a:rPr lang="en-US" smtClean="0"/>
              <a:t>Returned in the ECX and EDX registers</a:t>
            </a:r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E658-60ED-8149-8543-3DDC7ED3E89C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33375" y="3467100"/>
            <a:ext cx="8477250" cy="2438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/>
              <a:t>data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ext_features</a:t>
            </a:r>
            <a:r>
              <a:rPr lang="en-US" dirty="0" smtClean="0"/>
              <a:t>  DB 8 DUP(0)	# 8 bytes (zeroed) for </a:t>
            </a:r>
            <a:r>
              <a:rPr lang="en-US" dirty="0"/>
              <a:t>extended features bits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.code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	</a:t>
            </a:r>
            <a:r>
              <a:rPr lang="en-US" dirty="0" err="1" smtClean="0"/>
              <a:t>eax</a:t>
            </a:r>
            <a:r>
              <a:rPr lang="en-US" dirty="0" smtClean="0"/>
              <a:t>, 80000001h	</a:t>
            </a:r>
            <a:r>
              <a:rPr lang="en-US" dirty="0"/>
              <a:t>	</a:t>
            </a:r>
            <a:r>
              <a:rPr lang="en-US" dirty="0" smtClean="0"/>
              <a:t>	# </a:t>
            </a:r>
            <a:r>
              <a:rPr lang="en-US" dirty="0"/>
              <a:t>setup input-value in EAX</a:t>
            </a:r>
          </a:p>
          <a:p>
            <a:r>
              <a:rPr lang="en-US" dirty="0"/>
              <a:t>	</a:t>
            </a:r>
            <a:r>
              <a:rPr lang="en-US" dirty="0" err="1"/>
              <a:t>cpuid</a:t>
            </a:r>
            <a:r>
              <a:rPr lang="en-US" dirty="0"/>
              <a:t>				</a:t>
            </a:r>
            <a:r>
              <a:rPr lang="en-US" dirty="0" smtClean="0"/>
              <a:t>		# </a:t>
            </a:r>
            <a:r>
              <a:rPr lang="en-US" dirty="0"/>
              <a:t>then execute CPUID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	</a:t>
            </a:r>
            <a:r>
              <a:rPr lang="en-US" dirty="0" smtClean="0"/>
              <a:t>[ext_features</a:t>
            </a:r>
            <a:r>
              <a:rPr lang="en-US" dirty="0"/>
              <a:t>+</a:t>
            </a:r>
            <a:r>
              <a:rPr lang="en-US" dirty="0" smtClean="0"/>
              <a:t>0], </a:t>
            </a:r>
            <a:r>
              <a:rPr lang="en-US" dirty="0" err="1" smtClean="0"/>
              <a:t>edx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# </a:t>
            </a:r>
            <a:r>
              <a:rPr lang="en-US" dirty="0"/>
              <a:t>save feature-bits from EDX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	</a:t>
            </a:r>
            <a:r>
              <a:rPr lang="en-US" dirty="0" smtClean="0"/>
              <a:t>[ext_features+4], </a:t>
            </a:r>
            <a:r>
              <a:rPr lang="en-US" dirty="0" err="1" smtClean="0"/>
              <a:t>ecx</a:t>
            </a:r>
            <a:r>
              <a:rPr lang="en-US" dirty="0"/>
              <a:t>		# save feature-bits from ECX</a:t>
            </a:r>
          </a:p>
        </p:txBody>
      </p:sp>
    </p:spTree>
    <p:extLst>
      <p:ext uri="{BB962C8B-B14F-4D97-AF65-F5344CB8AC3E}">
        <p14:creationId xmlns:p14="http://schemas.microsoft.com/office/powerpoint/2010/main" val="16894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Extended features bits</a:t>
            </a:r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ECE658-60ED-8149-8543-3DDC7ED3E89C}" type="slidenum">
              <a:rPr lang="en-US" smtClean="0"/>
              <a:t>65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27125" y="1678198"/>
            <a:ext cx="7522950" cy="2671762"/>
            <a:chOff x="1127125" y="1678198"/>
            <a:chExt cx="7522950" cy="2671762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2192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14478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6764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19050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21336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23622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25908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28194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30480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32766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35052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37338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39624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41910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44196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46482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8768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51054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53340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55626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57912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60198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62484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64770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67056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9342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71628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73914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76200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78486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8077200" y="1911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8305800" y="1911560"/>
              <a:ext cx="228600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  <a:p>
              <a:pPr algn="ctr"/>
              <a:r>
                <a:rPr lang="en-US"/>
                <a:t>S</a:t>
              </a:r>
            </a:p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8708" name="Text Box 36"/>
            <p:cNvSpPr txBox="1">
              <a:spLocks noChangeArrowheads="1"/>
            </p:cNvSpPr>
            <p:nvPr/>
          </p:nvSpPr>
          <p:spPr bwMode="auto">
            <a:xfrm>
              <a:off x="1127125" y="1678198"/>
              <a:ext cx="7522950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50" b="1" dirty="0"/>
                <a:t>  31   30   29   28    27   26   25   24   23   22   21   20    19   18   17   16    15   14   13   12    11   10    9     8      7      6     5     4     3     2     1     0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2192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14478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1676400" y="3435560"/>
              <a:ext cx="228600" cy="914400"/>
            </a:xfrm>
            <a:prstGeom prst="rect">
              <a:avLst/>
            </a:prstGeom>
            <a:solidFill>
              <a:srgbClr val="A3F1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wordArtVert" wrap="none" anchor="ctr"/>
            <a:lstStyle/>
            <a:p>
              <a:pPr algn="ctr"/>
              <a:r>
                <a:rPr lang="en-US" sz="1400" spc="-800" dirty="0" smtClean="0"/>
                <a:t>IA32e</a:t>
              </a:r>
              <a:endParaRPr lang="en-US" sz="1400" spc="-800" dirty="0"/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19050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21336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23622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25908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28194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30480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18" name="Rectangle 46"/>
            <p:cNvSpPr>
              <a:spLocks noChangeArrowheads="1"/>
            </p:cNvSpPr>
            <p:nvPr/>
          </p:nvSpPr>
          <p:spPr bwMode="auto">
            <a:xfrm>
              <a:off x="32766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35052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>
              <a:off x="3733800" y="3435560"/>
              <a:ext cx="228600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39624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22" name="Rectangle 50"/>
            <p:cNvSpPr>
              <a:spLocks noChangeArrowheads="1"/>
            </p:cNvSpPr>
            <p:nvPr/>
          </p:nvSpPr>
          <p:spPr bwMode="auto">
            <a:xfrm>
              <a:off x="41910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23" name="Rectangle 51"/>
            <p:cNvSpPr>
              <a:spLocks noChangeArrowheads="1"/>
            </p:cNvSpPr>
            <p:nvPr/>
          </p:nvSpPr>
          <p:spPr bwMode="auto">
            <a:xfrm>
              <a:off x="44196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24" name="Rectangle 52"/>
            <p:cNvSpPr>
              <a:spLocks noChangeArrowheads="1"/>
            </p:cNvSpPr>
            <p:nvPr/>
          </p:nvSpPr>
          <p:spPr bwMode="auto">
            <a:xfrm>
              <a:off x="46482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25" name="Rectangle 53"/>
            <p:cNvSpPr>
              <a:spLocks noChangeArrowheads="1"/>
            </p:cNvSpPr>
            <p:nvPr/>
          </p:nvSpPr>
          <p:spPr bwMode="auto">
            <a:xfrm>
              <a:off x="48768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26" name="Rectangle 54"/>
            <p:cNvSpPr>
              <a:spLocks noChangeArrowheads="1"/>
            </p:cNvSpPr>
            <p:nvPr/>
          </p:nvSpPr>
          <p:spPr bwMode="auto">
            <a:xfrm>
              <a:off x="51054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27" name="Rectangle 55"/>
            <p:cNvSpPr>
              <a:spLocks noChangeArrowheads="1"/>
            </p:cNvSpPr>
            <p:nvPr/>
          </p:nvSpPr>
          <p:spPr bwMode="auto">
            <a:xfrm>
              <a:off x="53340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28" name="Rectangle 56"/>
            <p:cNvSpPr>
              <a:spLocks noChangeArrowheads="1"/>
            </p:cNvSpPr>
            <p:nvPr/>
          </p:nvSpPr>
          <p:spPr bwMode="auto">
            <a:xfrm>
              <a:off x="55626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29" name="Rectangle 57"/>
            <p:cNvSpPr>
              <a:spLocks noChangeArrowheads="1"/>
            </p:cNvSpPr>
            <p:nvPr/>
          </p:nvSpPr>
          <p:spPr bwMode="auto">
            <a:xfrm>
              <a:off x="5791200" y="3435560"/>
              <a:ext cx="228600" cy="914400"/>
            </a:xfrm>
            <a:prstGeom prst="rect">
              <a:avLst/>
            </a:prstGeom>
            <a:solidFill>
              <a:srgbClr val="A3F1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 b="1" dirty="0"/>
                <a:t>S</a:t>
              </a:r>
            </a:p>
            <a:p>
              <a:pPr algn="ctr"/>
              <a:r>
                <a:rPr lang="en-US" sz="800" b="1" dirty="0"/>
                <a:t>Y</a:t>
              </a:r>
            </a:p>
            <a:p>
              <a:pPr algn="ctr"/>
              <a:r>
                <a:rPr lang="en-US" sz="800" b="1" dirty="0"/>
                <a:t>S</a:t>
              </a:r>
            </a:p>
            <a:p>
              <a:pPr algn="ctr"/>
              <a:r>
                <a:rPr lang="en-US" sz="800" b="1" dirty="0"/>
                <a:t>C</a:t>
              </a:r>
            </a:p>
            <a:p>
              <a:pPr algn="ctr"/>
              <a:r>
                <a:rPr lang="en-US" sz="800" b="1" dirty="0"/>
                <a:t>A</a:t>
              </a:r>
            </a:p>
            <a:p>
              <a:pPr algn="ctr"/>
              <a:r>
                <a:rPr lang="en-US" sz="800" b="1" dirty="0"/>
                <a:t>L</a:t>
              </a:r>
            </a:p>
            <a:p>
              <a:pPr algn="ctr"/>
              <a:r>
                <a:rPr lang="en-US" sz="800" b="1" dirty="0"/>
                <a:t>L</a:t>
              </a:r>
            </a:p>
            <a:p>
              <a:pPr algn="ctr"/>
              <a:endParaRPr lang="en-US" sz="800" b="1" dirty="0"/>
            </a:p>
          </p:txBody>
        </p:sp>
        <p:sp>
          <p:nvSpPr>
            <p:cNvPr id="28730" name="Rectangle 58"/>
            <p:cNvSpPr>
              <a:spLocks noChangeArrowheads="1"/>
            </p:cNvSpPr>
            <p:nvPr/>
          </p:nvSpPr>
          <p:spPr bwMode="auto">
            <a:xfrm>
              <a:off x="60198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31" name="Rectangle 59"/>
            <p:cNvSpPr>
              <a:spLocks noChangeArrowheads="1"/>
            </p:cNvSpPr>
            <p:nvPr/>
          </p:nvSpPr>
          <p:spPr bwMode="auto">
            <a:xfrm>
              <a:off x="62484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32" name="Rectangle 60"/>
            <p:cNvSpPr>
              <a:spLocks noChangeArrowheads="1"/>
            </p:cNvSpPr>
            <p:nvPr/>
          </p:nvSpPr>
          <p:spPr bwMode="auto">
            <a:xfrm>
              <a:off x="64770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33" name="Rectangle 61"/>
            <p:cNvSpPr>
              <a:spLocks noChangeArrowheads="1"/>
            </p:cNvSpPr>
            <p:nvPr/>
          </p:nvSpPr>
          <p:spPr bwMode="auto">
            <a:xfrm>
              <a:off x="67056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34" name="Rectangle 62"/>
            <p:cNvSpPr>
              <a:spLocks noChangeArrowheads="1"/>
            </p:cNvSpPr>
            <p:nvPr/>
          </p:nvSpPr>
          <p:spPr bwMode="auto">
            <a:xfrm>
              <a:off x="69342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71628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36" name="Rectangle 64"/>
            <p:cNvSpPr>
              <a:spLocks noChangeArrowheads="1"/>
            </p:cNvSpPr>
            <p:nvPr/>
          </p:nvSpPr>
          <p:spPr bwMode="auto">
            <a:xfrm>
              <a:off x="73914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37" name="Rectangle 65"/>
            <p:cNvSpPr>
              <a:spLocks noChangeArrowheads="1"/>
            </p:cNvSpPr>
            <p:nvPr/>
          </p:nvSpPr>
          <p:spPr bwMode="auto">
            <a:xfrm>
              <a:off x="76200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38" name="Rectangle 66"/>
            <p:cNvSpPr>
              <a:spLocks noChangeArrowheads="1"/>
            </p:cNvSpPr>
            <p:nvPr/>
          </p:nvSpPr>
          <p:spPr bwMode="auto">
            <a:xfrm>
              <a:off x="78486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39" name="Rectangle 67"/>
            <p:cNvSpPr>
              <a:spLocks noChangeArrowheads="1"/>
            </p:cNvSpPr>
            <p:nvPr/>
          </p:nvSpPr>
          <p:spPr bwMode="auto">
            <a:xfrm>
              <a:off x="80772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40" name="Rectangle 68"/>
            <p:cNvSpPr>
              <a:spLocks noChangeArrowheads="1"/>
            </p:cNvSpPr>
            <p:nvPr/>
          </p:nvSpPr>
          <p:spPr bwMode="auto">
            <a:xfrm>
              <a:off x="8305800" y="3435560"/>
              <a:ext cx="228600" cy="914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741" name="Text Box 69"/>
            <p:cNvSpPr txBox="1">
              <a:spLocks noChangeArrowheads="1"/>
            </p:cNvSpPr>
            <p:nvPr/>
          </p:nvSpPr>
          <p:spPr bwMode="auto">
            <a:xfrm>
              <a:off x="1127125" y="3202198"/>
              <a:ext cx="7522950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50" b="1" dirty="0"/>
                <a:t>  31   30   29   28    27   26   25   24   23   22   21   20    19   18   17   16    15   14   13   12    11   10    9     8      7      6     5     4     3     2     1     0</a:t>
              </a:r>
            </a:p>
          </p:txBody>
        </p:sp>
      </p:grpSp>
      <p:sp>
        <p:nvSpPr>
          <p:cNvPr id="28742" name="Text Box 70"/>
          <p:cNvSpPr txBox="1">
            <a:spLocks noChangeArrowheads="1"/>
          </p:cNvSpPr>
          <p:nvPr/>
        </p:nvSpPr>
        <p:spPr bwMode="auto">
          <a:xfrm>
            <a:off x="288925" y="2176673"/>
            <a:ext cx="850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ECX =</a:t>
            </a:r>
          </a:p>
        </p:txBody>
      </p:sp>
      <p:sp>
        <p:nvSpPr>
          <p:cNvPr id="28743" name="Text Box 71"/>
          <p:cNvSpPr txBox="1">
            <a:spLocks noChangeArrowheads="1"/>
          </p:cNvSpPr>
          <p:nvPr/>
        </p:nvSpPr>
        <p:spPr bwMode="auto">
          <a:xfrm>
            <a:off x="304800" y="3664160"/>
            <a:ext cx="85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EDX =</a:t>
            </a:r>
          </a:p>
        </p:txBody>
      </p:sp>
      <p:sp>
        <p:nvSpPr>
          <p:cNvPr id="28746" name="Text Box 74"/>
          <p:cNvSpPr txBox="1">
            <a:spLocks noChangeArrowheads="1"/>
          </p:cNvSpPr>
          <p:nvPr/>
        </p:nvSpPr>
        <p:spPr bwMode="auto">
          <a:xfrm>
            <a:off x="822325" y="5044467"/>
            <a:ext cx="56422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IA32e	= Intel 64</a:t>
            </a:r>
            <a:r>
              <a:rPr lang="en-US" dirty="0"/>
              <a:t>-bit </a:t>
            </a:r>
            <a:r>
              <a:rPr lang="en-US" dirty="0" smtClean="0"/>
              <a:t>Technology</a:t>
            </a:r>
          </a:p>
          <a:p>
            <a:r>
              <a:rPr lang="en-US" dirty="0" smtClean="0"/>
              <a:t>	XD 		= </a:t>
            </a:r>
            <a:r>
              <a:rPr lang="en-US" dirty="0" err="1" smtClean="0"/>
              <a:t>eXecute</a:t>
            </a:r>
            <a:r>
              <a:rPr lang="en-US" dirty="0" smtClean="0"/>
              <a:t> Disable paging-bit implemented</a:t>
            </a:r>
          </a:p>
          <a:p>
            <a:r>
              <a:rPr lang="en-US" dirty="0"/>
              <a:t>	SYSCALL </a:t>
            </a:r>
            <a:r>
              <a:rPr lang="en-US" dirty="0" smtClean="0"/>
              <a:t>	= Fast </a:t>
            </a:r>
            <a:r>
              <a:rPr lang="en-US" dirty="0"/>
              <a:t>SYSCALL / SYSRET (64-bit mode) </a:t>
            </a:r>
            <a:endParaRPr lang="en-US" dirty="0" smtClean="0"/>
          </a:p>
          <a:p>
            <a:r>
              <a:rPr lang="en-US" dirty="0"/>
              <a:t>	LSF </a:t>
            </a:r>
            <a:r>
              <a:rPr lang="en-US" dirty="0" smtClean="0"/>
              <a:t>		= </a:t>
            </a:r>
            <a:r>
              <a:rPr lang="en-US" dirty="0"/>
              <a:t>LAHF / SAHF implemented in 64-bit </a:t>
            </a:r>
            <a:r>
              <a:rPr lang="en-US" dirty="0" smtClean="0"/>
              <a:t>mode</a:t>
            </a:r>
          </a:p>
          <a:p>
            <a:r>
              <a:rPr lang="en-US" dirty="0"/>
              <a:t>	</a:t>
            </a:r>
            <a:r>
              <a:rPr lang="en-US" dirty="0" smtClean="0"/>
              <a:t>R 		= reserved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43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instructions (x64)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592047"/>
              </p:ext>
            </p:extLst>
          </p:nvPr>
        </p:nvGraphicFramePr>
        <p:xfrm>
          <a:off x="261938" y="1265238"/>
          <a:ext cx="8229600" cy="39776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82879"/>
                <a:gridCol w="60467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CDQE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Convert </a:t>
                      </a:r>
                      <a:r>
                        <a:rPr lang="en-US" sz="1800" kern="1200" dirty="0" err="1" smtClean="0"/>
                        <a:t>doubleword</a:t>
                      </a:r>
                      <a:r>
                        <a:rPr lang="en-US" sz="1800" kern="1200" dirty="0" smtClean="0"/>
                        <a:t> to </a:t>
                      </a:r>
                      <a:r>
                        <a:rPr lang="en-US" sz="1800" kern="1200" dirty="0" err="1" smtClean="0"/>
                        <a:t>quadword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CMPSQ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Compare string operands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CMPXCHG16B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Compare RDX:RAX with m128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LODSQ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Load qword at address (R)SI into RAX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MOVSQ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Move qword from address (R)SI to (R)DI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MOVZX (64-bits)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Move </a:t>
                      </a:r>
                      <a:r>
                        <a:rPr lang="en-US" sz="1800" kern="1200" dirty="0" err="1" smtClean="0"/>
                        <a:t>doubleword</a:t>
                      </a:r>
                      <a:r>
                        <a:rPr lang="en-US" sz="1800" kern="1200" dirty="0" smtClean="0"/>
                        <a:t> to </a:t>
                      </a:r>
                      <a:r>
                        <a:rPr lang="en-US" sz="1800" kern="1200" dirty="0" err="1" smtClean="0"/>
                        <a:t>quadword</a:t>
                      </a:r>
                      <a:r>
                        <a:rPr lang="en-US" sz="1800" kern="1200" dirty="0" smtClean="0"/>
                        <a:t>, zero-extension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STOSQ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Store RAX at address RDI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SWAPGS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Exchanges current GS base register value with value in MSR address C0000102H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SYSCALL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Fast call to privilege level 0 system procedures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SYSRET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Return from fast system call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E658-60ED-8149-8543-3DDC7ED3E89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mtClean="0"/>
              <a:t>Privilege ring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Hardware-assisted virtualization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276672" y="1826096"/>
            <a:ext cx="1676400" cy="2362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3372" y="3350096"/>
            <a:ext cx="1143000" cy="457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OS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1072" y="1958521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38672" y="2054696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9122" y="2172325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572" y="2279597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62272" y="3007196"/>
            <a:ext cx="33528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362272" y="343796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0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2272" y="2197511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3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62272" y="4569296"/>
            <a:ext cx="8458200" cy="0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18"/>
          <p:cNvSpPr/>
          <p:nvPr/>
        </p:nvSpPr>
        <p:spPr>
          <a:xfrm>
            <a:off x="1125623" y="5026496"/>
            <a:ext cx="1979849" cy="457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VMM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2272" y="503648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0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3726" y="4199964"/>
            <a:ext cx="224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Non-Root Mode</a:t>
            </a:r>
            <a:endParaRPr lang="ko-KR" altLang="en-US" sz="18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3726" y="4580964"/>
            <a:ext cx="177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Root Mode</a:t>
            </a:r>
            <a:endParaRPr lang="ko-KR" altLang="en-US" sz="18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14485" y="4199964"/>
            <a:ext cx="0" cy="7686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Rectangle 23"/>
          <p:cNvSpPr/>
          <p:nvPr/>
        </p:nvSpPr>
        <p:spPr>
          <a:xfrm>
            <a:off x="2849871" y="4445201"/>
            <a:ext cx="820813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VM Exit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53072" y="3394030"/>
            <a:ext cx="2094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MOV CR, RDMSR, WRMSR</a:t>
            </a:r>
            <a:endParaRPr lang="ko-KR" altLang="en-US" sz="14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858072" y="2614144"/>
            <a:ext cx="3661669" cy="3479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VMX Non-Root: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Operation restricted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Certain instructions cause a VM Exit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Certain events cause a VM Exit</a:t>
            </a:r>
            <a:endParaRPr lang="en-US" altLang="ko-KR" sz="24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VMX Root: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Full control over the processor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Some new instructions</a:t>
            </a:r>
            <a:endParaRPr lang="ko-KR" altLang="en-US" sz="2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22508" y="1797401"/>
            <a:ext cx="79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Guest</a:t>
            </a:r>
            <a:endParaRPr lang="ko-KR" altLang="en-US" sz="20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6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mtClean="0"/>
              <a:t>Privilege ring</a:t>
            </a:r>
            <a:endParaRPr lang="ko-KR" altLang="en-US" smtClean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Hardware-assisted virtualization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2000229"/>
            <a:ext cx="1676400" cy="2362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5900" y="3524229"/>
            <a:ext cx="1143000" cy="457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OS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3600" y="2132654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1200" y="2228829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1650" y="2346458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2100" y="2453730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3181329"/>
            <a:ext cx="33528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304800" y="3612097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0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237164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3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4743429"/>
            <a:ext cx="2819400" cy="11668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18"/>
          <p:cNvSpPr/>
          <p:nvPr/>
        </p:nvSpPr>
        <p:spPr>
          <a:xfrm>
            <a:off x="1068151" y="5200629"/>
            <a:ext cx="1979849" cy="457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VMM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" y="5210616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0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6254" y="4374097"/>
            <a:ext cx="224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Non-Root Mode</a:t>
            </a:r>
            <a:endParaRPr lang="ko-KR" altLang="en-US" sz="18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254" y="4755097"/>
            <a:ext cx="177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Root Mode</a:t>
            </a:r>
            <a:endParaRPr lang="ko-KR" altLang="en-US" sz="18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53000" y="1541348"/>
            <a:ext cx="4038600" cy="4038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10200" y="2006063"/>
            <a:ext cx="3124200" cy="311836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62410" y="2490350"/>
            <a:ext cx="2219780" cy="221563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24600" y="2990829"/>
            <a:ext cx="1322199" cy="12954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Ring 0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90625" y="2556310"/>
            <a:ext cx="76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1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90625" y="2044163"/>
            <a:ext cx="76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</a:t>
            </a: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0625" y="1543029"/>
            <a:ext cx="76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</a:t>
            </a: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30" name="Straight Arrow Connector 29"/>
          <p:cNvCxnSpPr>
            <a:stCxn id="10" idx="3"/>
          </p:cNvCxnSpPr>
          <p:nvPr/>
        </p:nvCxnSpPr>
        <p:spPr>
          <a:xfrm flipV="1">
            <a:off x="2628900" y="3448029"/>
            <a:ext cx="3961725" cy="304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Arrow Connector 30"/>
          <p:cNvCxnSpPr>
            <a:stCxn id="14" idx="3"/>
          </p:cNvCxnSpPr>
          <p:nvPr/>
        </p:nvCxnSpPr>
        <p:spPr>
          <a:xfrm flipV="1">
            <a:off x="2133600" y="1727695"/>
            <a:ext cx="4457025" cy="9165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" name="Rectangle 31"/>
          <p:cNvSpPr/>
          <p:nvPr/>
        </p:nvSpPr>
        <p:spPr>
          <a:xfrm>
            <a:off x="1165036" y="1971534"/>
            <a:ext cx="79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Guest</a:t>
            </a:r>
            <a:endParaRPr lang="ko-KR" altLang="en-US" sz="20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78801" y="3565246"/>
            <a:ext cx="1322199" cy="558284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Ring -1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Straight Arrow Connector 33"/>
          <p:cNvCxnSpPr>
            <a:stCxn id="19" idx="3"/>
          </p:cNvCxnSpPr>
          <p:nvPr/>
        </p:nvCxnSpPr>
        <p:spPr>
          <a:xfrm flipV="1">
            <a:off x="3048000" y="3886179"/>
            <a:ext cx="3924299" cy="154305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34"/>
          <p:cNvSpPr/>
          <p:nvPr/>
        </p:nvSpPr>
        <p:spPr>
          <a:xfrm>
            <a:off x="228600" y="5579948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Ring </a:t>
            </a:r>
            <a:r>
              <a:rPr lang="en-US" altLang="ko-KR" sz="1800" b="1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-1</a:t>
            </a:r>
            <a:endParaRPr lang="ko-KR" altLang="en-US" sz="18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52800" y="4490271"/>
            <a:ext cx="1752600" cy="1077218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VMX Root Mode is a new protection level added for virtualization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14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mtClean="0"/>
              <a:t>Privilege ring</a:t>
            </a:r>
            <a:endParaRPr lang="ko-KR" altLang="en-US" smtClean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Hardware-assisted virtualization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1931640"/>
            <a:ext cx="1676400" cy="2362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5900" y="3455640"/>
            <a:ext cx="1143000" cy="457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OS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3600" y="2064065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1200" y="2160240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1650" y="2277869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2100" y="2385141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3112740"/>
            <a:ext cx="33528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304800" y="3543508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0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230305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3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4674840"/>
            <a:ext cx="2819400" cy="11668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18"/>
          <p:cNvSpPr/>
          <p:nvPr/>
        </p:nvSpPr>
        <p:spPr>
          <a:xfrm>
            <a:off x="1068151" y="5132040"/>
            <a:ext cx="1979849" cy="457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VMM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" y="5142027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0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6254" y="4305508"/>
            <a:ext cx="224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Non-Root Mode</a:t>
            </a:r>
            <a:endParaRPr lang="ko-KR" altLang="en-US" sz="18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254" y="4686508"/>
            <a:ext cx="177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Root Mode</a:t>
            </a:r>
            <a:endParaRPr lang="ko-KR" altLang="en-US" sz="18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53000" y="1472759"/>
            <a:ext cx="4038600" cy="4038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10200" y="1937474"/>
            <a:ext cx="3124200" cy="311836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62410" y="2421761"/>
            <a:ext cx="2219780" cy="221563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24600" y="2922240"/>
            <a:ext cx="1322199" cy="12954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Ring 0+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(Virtual Ring 0)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34946" y="2487721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</a:t>
            </a:r>
            <a:r>
              <a:rPr lang="en-US" altLang="ko-KR" sz="1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1+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(Virtual Ring </a:t>
            </a:r>
            <a:r>
              <a:rPr lang="en-US" altLang="ko-KR" sz="1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1)</a:t>
            </a:r>
            <a:endParaRPr lang="en-US" altLang="ko-KR" sz="14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34946" y="1975574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</a:t>
            </a:r>
            <a:r>
              <a:rPr lang="en-US" altLang="ko-KR" sz="1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2+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(Virtual Ring </a:t>
            </a:r>
            <a:r>
              <a:rPr lang="en-US" altLang="ko-KR" sz="1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2)</a:t>
            </a:r>
            <a:endParaRPr lang="en-US" altLang="ko-KR" sz="14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4946" y="1474440"/>
            <a:ext cx="127470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</a:t>
            </a:r>
            <a:r>
              <a:rPr lang="en-US" altLang="ko-KR" sz="1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3+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(Virtual Ring </a:t>
            </a:r>
            <a:r>
              <a:rPr lang="en-US" altLang="ko-KR" sz="1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3)</a:t>
            </a:r>
            <a:endParaRPr lang="en-US" altLang="ko-KR" sz="14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4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30" name="Straight Arrow Connector 29"/>
          <p:cNvCxnSpPr>
            <a:stCxn id="10" idx="3"/>
          </p:cNvCxnSpPr>
          <p:nvPr/>
        </p:nvCxnSpPr>
        <p:spPr>
          <a:xfrm flipV="1">
            <a:off x="2628900" y="3303240"/>
            <a:ext cx="3961725" cy="3810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Arrow Connector 30"/>
          <p:cNvCxnSpPr>
            <a:stCxn id="14" idx="3"/>
          </p:cNvCxnSpPr>
          <p:nvPr/>
        </p:nvCxnSpPr>
        <p:spPr>
          <a:xfrm flipV="1">
            <a:off x="2133600" y="1659106"/>
            <a:ext cx="4457025" cy="9165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" name="Rectangle 31"/>
          <p:cNvSpPr/>
          <p:nvPr/>
        </p:nvSpPr>
        <p:spPr>
          <a:xfrm>
            <a:off x="1165036" y="1902945"/>
            <a:ext cx="79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Guest</a:t>
            </a:r>
            <a:endParaRPr lang="ko-KR" altLang="en-US" sz="20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78801" y="3735556"/>
            <a:ext cx="1322199" cy="558284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Ring 0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Straight Arrow Connector 33"/>
          <p:cNvCxnSpPr>
            <a:stCxn id="19" idx="3"/>
          </p:cNvCxnSpPr>
          <p:nvPr/>
        </p:nvCxnSpPr>
        <p:spPr>
          <a:xfrm flipV="1">
            <a:off x="3048000" y="4065240"/>
            <a:ext cx="3810000" cy="12954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34"/>
          <p:cNvSpPr/>
          <p:nvPr/>
        </p:nvSpPr>
        <p:spPr>
          <a:xfrm>
            <a:off x="3352800" y="4421682"/>
            <a:ext cx="1752600" cy="1077218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VMX Root Mode is a new protection level added for virtualization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6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Take advantage of the principle of locality to present the user with as much memory as is available in the cheapest technology at the speed offered by the fastest technology</a:t>
            </a:r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49FB2-3930-45BD-9041-9C9B8C2D586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609600" y="3200400"/>
            <a:ext cx="4953000" cy="1849438"/>
          </a:xfrm>
          <a:prstGeom prst="rect">
            <a:avLst/>
          </a:prstGeom>
          <a:solidFill>
            <a:schemeClr val="bg1"/>
          </a:solidFill>
          <a:ln w="38100">
            <a:solidFill>
              <a:srgbClr val="1003BD"/>
            </a:solidFill>
            <a:prstDash val="sysDot"/>
            <a:miter lim="800000"/>
            <a:headEnd/>
            <a:tailEnd/>
          </a:ln>
        </p:spPr>
        <p:txBody>
          <a:bodyPr wrap="none" anchorCtr="1"/>
          <a:lstStyle/>
          <a:p>
            <a:pPr>
              <a:buFont typeface="Wingdings" pitchFamily="2" charset="2"/>
              <a:buNone/>
            </a:pPr>
            <a:r>
              <a:rPr lang="en-US"/>
              <a:t>On-Chip Components</a:t>
            </a:r>
          </a:p>
        </p:txBody>
      </p:sp>
      <p:sp>
        <p:nvSpPr>
          <p:cNvPr id="8198" name="Rectangle 3" descr="10%"/>
          <p:cNvSpPr>
            <a:spLocks noChangeArrowheads="1"/>
          </p:cNvSpPr>
          <p:nvPr/>
        </p:nvSpPr>
        <p:spPr bwMode="auto">
          <a:xfrm>
            <a:off x="4205288" y="3678238"/>
            <a:ext cx="1189037" cy="12747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b="1">
                <a:solidFill>
                  <a:srgbClr val="C00000"/>
                </a:solidFill>
              </a:rPr>
              <a:t>L2 (Second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b="1">
                <a:solidFill>
                  <a:srgbClr val="C00000"/>
                </a:solidFill>
              </a:rPr>
              <a:t>Level)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b="1">
                <a:solidFill>
                  <a:srgbClr val="C00000"/>
                </a:solidFill>
              </a:rPr>
              <a:t>Cache</a:t>
            </a:r>
          </a:p>
        </p:txBody>
      </p:sp>
      <p:sp>
        <p:nvSpPr>
          <p:cNvPr id="8199" name="Rectangle 4" descr="10%"/>
          <p:cNvSpPr>
            <a:spLocks noChangeArrowheads="1"/>
          </p:cNvSpPr>
          <p:nvPr/>
        </p:nvSpPr>
        <p:spPr bwMode="auto">
          <a:xfrm>
            <a:off x="2514600" y="4364038"/>
            <a:ext cx="228600" cy="609600"/>
          </a:xfrm>
          <a:prstGeom prst="rect">
            <a:avLst/>
          </a:prstGeom>
          <a:pattFill prst="pct10">
            <a:fgClr>
              <a:srgbClr val="0000B6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88988" y="3602038"/>
            <a:ext cx="1422400" cy="13477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>
              <a:buFont typeface="Wingdings" pitchFamily="2" charset="2"/>
              <a:buNone/>
            </a:pPr>
            <a:r>
              <a:rPr lang="en-US"/>
              <a:t>CPU Core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7467600" y="2611438"/>
            <a:ext cx="1371600" cy="243205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sz="1600" b="1">
                <a:solidFill>
                  <a:srgbClr val="C00000"/>
                </a:solidFill>
              </a:rPr>
              <a:t>Secondary</a:t>
            </a:r>
          </a:p>
          <a:p>
            <a:pPr algn="ctr">
              <a:buFont typeface="Wingdings" pitchFamily="2" charset="2"/>
              <a:buNone/>
            </a:pPr>
            <a:r>
              <a:rPr lang="en-US" sz="1600" b="1">
                <a:solidFill>
                  <a:srgbClr val="C00000"/>
                </a:solidFill>
              </a:rPr>
              <a:t>Storage</a:t>
            </a:r>
          </a:p>
          <a:p>
            <a:pPr algn="ctr">
              <a:buFont typeface="Wingdings" pitchFamily="2" charset="2"/>
              <a:buNone/>
            </a:pPr>
            <a:r>
              <a:rPr lang="en-US" sz="1600" b="1">
                <a:solidFill>
                  <a:srgbClr val="C00000"/>
                </a:solidFill>
              </a:rPr>
              <a:t>(Disk)</a:t>
            </a:r>
          </a:p>
        </p:txBody>
      </p:sp>
      <p:sp>
        <p:nvSpPr>
          <p:cNvPr id="14346" name="Line 14"/>
          <p:cNvSpPr>
            <a:spLocks noChangeShapeType="1"/>
          </p:cNvSpPr>
          <p:nvPr/>
        </p:nvSpPr>
        <p:spPr bwMode="auto">
          <a:xfrm flipV="1">
            <a:off x="2057400" y="2590800"/>
            <a:ext cx="5410200" cy="15446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5"/>
          <p:cNvSpPr>
            <a:spLocks noChangeShapeType="1"/>
          </p:cNvSpPr>
          <p:nvPr/>
        </p:nvSpPr>
        <p:spPr bwMode="auto">
          <a:xfrm>
            <a:off x="2154238" y="4908550"/>
            <a:ext cx="5389562" cy="1968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6"/>
          <p:cNvSpPr>
            <a:spLocks noChangeArrowheads="1"/>
          </p:cNvSpPr>
          <p:nvPr/>
        </p:nvSpPr>
        <p:spPr bwMode="auto">
          <a:xfrm>
            <a:off x="1524000" y="4114800"/>
            <a:ext cx="533400" cy="762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buFont typeface="Wingdings" pitchFamily="2" charset="2"/>
              <a:buNone/>
            </a:pPr>
            <a:r>
              <a:rPr lang="en-US" sz="1400" b="1" dirty="0" err="1">
                <a:solidFill>
                  <a:srgbClr val="C00000"/>
                </a:solidFill>
              </a:rPr>
              <a:t>Reg</a:t>
            </a:r>
            <a:r>
              <a:rPr lang="en-US" sz="1400" b="1" dirty="0">
                <a:solidFill>
                  <a:srgbClr val="C00000"/>
                </a:solidFill>
              </a:rPr>
              <a:t> File</a:t>
            </a:r>
          </a:p>
        </p:txBody>
      </p:sp>
      <p:sp>
        <p:nvSpPr>
          <p:cNvPr id="14349" name="Rectangle 19" descr="10%"/>
          <p:cNvSpPr>
            <a:spLocks noChangeArrowheads="1"/>
          </p:cNvSpPr>
          <p:nvPr/>
        </p:nvSpPr>
        <p:spPr bwMode="auto">
          <a:xfrm>
            <a:off x="5867400" y="3276600"/>
            <a:ext cx="1295400" cy="1752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</a:rPr>
              <a:t>Main</a:t>
            </a:r>
          </a:p>
          <a:p>
            <a:pPr algn="ctr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</a:rPr>
              <a:t>Memory</a:t>
            </a:r>
          </a:p>
          <a:p>
            <a:pPr algn="ctr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</a:rPr>
              <a:t>(DRAM)</a:t>
            </a:r>
          </a:p>
        </p:txBody>
      </p:sp>
      <p:sp>
        <p:nvSpPr>
          <p:cNvPr id="8218" name="Rectangle 24" descr="10%"/>
          <p:cNvSpPr>
            <a:spLocks noChangeArrowheads="1"/>
          </p:cNvSpPr>
          <p:nvPr/>
        </p:nvSpPr>
        <p:spPr bwMode="auto">
          <a:xfrm>
            <a:off x="2514600" y="3678238"/>
            <a:ext cx="228600" cy="609600"/>
          </a:xfrm>
          <a:prstGeom prst="rect">
            <a:avLst/>
          </a:prstGeom>
          <a:pattFill prst="pct10">
            <a:fgClr>
              <a:srgbClr val="0000B6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8219" name="Text Box 25"/>
          <p:cNvSpPr txBox="1">
            <a:spLocks noChangeArrowheads="1"/>
          </p:cNvSpPr>
          <p:nvPr/>
        </p:nvSpPr>
        <p:spPr bwMode="auto">
          <a:xfrm rot="5400000" flipH="1">
            <a:off x="2293972" y="3824874"/>
            <a:ext cx="68961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</a:rPr>
              <a:t>ITLB</a:t>
            </a:r>
          </a:p>
        </p:txBody>
      </p:sp>
      <p:sp>
        <p:nvSpPr>
          <p:cNvPr id="8220" name="Text Box 26"/>
          <p:cNvSpPr txBox="1">
            <a:spLocks noChangeArrowheads="1"/>
          </p:cNvSpPr>
          <p:nvPr/>
        </p:nvSpPr>
        <p:spPr bwMode="auto">
          <a:xfrm rot="5400000" flipH="1">
            <a:off x="2257087" y="4478924"/>
            <a:ext cx="76655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</a:rPr>
              <a:t>DTLB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048000" y="3683000"/>
            <a:ext cx="685800" cy="533400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1200" b="1">
                <a:solidFill>
                  <a:srgbClr val="C00000"/>
                </a:solidFill>
              </a:rPr>
              <a:t>L1I  (Instr  Cache)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048000" y="4343400"/>
            <a:ext cx="685800" cy="533400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1200" b="1">
                <a:solidFill>
                  <a:srgbClr val="C00000"/>
                </a:solidFill>
              </a:rPr>
              <a:t>L1D (Data  Cache)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5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8199" grpId="0" animBg="1"/>
      <p:bldP spid="14349" grpId="0" animBg="1"/>
      <p:bldP spid="8218" grpId="0" animBg="1"/>
      <p:bldP spid="8219" grpId="0"/>
      <p:bldP spid="8220" grpId="0"/>
      <p:bldP spid="32" grpId="0" animBg="1"/>
      <p:bldP spid="3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mtClean="0"/>
              <a:t>Virtual Machine Control Structure (VMCS)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Hardware-assisted virtualization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429072" y="1919064"/>
            <a:ext cx="1676400" cy="179653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5772" y="3290664"/>
            <a:ext cx="1143000" cy="3048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OS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3472" y="2051489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1072" y="2147664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522" y="2265293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1972" y="2372565"/>
            <a:ext cx="5715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672" y="3290664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0+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4672" y="2290479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3+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14672" y="4117196"/>
            <a:ext cx="2819400" cy="11668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Rectangle 17"/>
          <p:cNvSpPr/>
          <p:nvPr/>
        </p:nvSpPr>
        <p:spPr>
          <a:xfrm>
            <a:off x="1278023" y="5348064"/>
            <a:ext cx="1979849" cy="457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VMM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4672" y="5358051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Ring 0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9872" y="3790310"/>
            <a:ext cx="1975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Non-Root Mode</a:t>
            </a:r>
            <a:endParaRPr lang="ko-KR" altLang="en-US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9872" y="4128864"/>
            <a:ext cx="1563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Root Mode</a:t>
            </a:r>
            <a:endParaRPr lang="ko-KR" altLang="en-US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74908" y="1890369"/>
            <a:ext cx="79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Guest</a:t>
            </a:r>
            <a:endParaRPr lang="ko-KR" altLang="en-US" sz="20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14672" y="3100164"/>
            <a:ext cx="33528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95772" y="4509864"/>
            <a:ext cx="1143000" cy="3048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VMCS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553022" y="3715598"/>
            <a:ext cx="285750" cy="75182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" name="Rectangle 25"/>
          <p:cNvSpPr/>
          <p:nvPr/>
        </p:nvSpPr>
        <p:spPr>
          <a:xfrm>
            <a:off x="3008557" y="3821180"/>
            <a:ext cx="789001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VM Exit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04211" y="3715598"/>
            <a:ext cx="0" cy="1556266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Arrow Connector 27"/>
          <p:cNvCxnSpPr/>
          <p:nvPr/>
        </p:nvCxnSpPr>
        <p:spPr>
          <a:xfrm flipH="1" flipV="1">
            <a:off x="1810073" y="3715599"/>
            <a:ext cx="247649" cy="75182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Arrow Connector 28"/>
          <p:cNvCxnSpPr/>
          <p:nvPr/>
        </p:nvCxnSpPr>
        <p:spPr>
          <a:xfrm flipV="1">
            <a:off x="1505272" y="3715599"/>
            <a:ext cx="0" cy="155626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Rectangle 29"/>
          <p:cNvSpPr/>
          <p:nvPr/>
        </p:nvSpPr>
        <p:spPr>
          <a:xfrm>
            <a:off x="590872" y="4890864"/>
            <a:ext cx="870751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VM Entry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400872" y="1690464"/>
            <a:ext cx="4419600" cy="3652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 VMCS defines the behavior of operation when in VMX Non-Root mode and manages transitions into and out of VMX Non-Root mode</a:t>
            </a:r>
          </a:p>
          <a:p>
            <a:pPr fontAlgn="auto"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Defined sections: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Guest State Area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Host State Area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VM Execution Control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VM Entry Control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VM Exit Control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VM Exit Information</a:t>
            </a:r>
          </a:p>
          <a:p>
            <a:pPr fontAlgn="auto"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Up to a 4Kbyte structure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read/write by VMREAD/VMWRITE ops. </a:t>
            </a:r>
          </a:p>
          <a:p>
            <a:pPr fontAlgn="auto">
              <a:spcAft>
                <a:spcPts val="0"/>
              </a:spcAft>
            </a:pPr>
            <a:endParaRPr lang="ko-KR" altLang="en-US" sz="2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8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Hardware-assisted virtualization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65457" y="1577752"/>
            <a:ext cx="1676400" cy="16002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6583" y="1196752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Active Guest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09775" y="1196752"/>
            <a:ext cx="1132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Idle Guest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32457" y="1577752"/>
            <a:ext cx="1371600" cy="1600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Hypervisor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(VMM)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VMPTRLD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VMLAUNCH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94057" y="2263552"/>
            <a:ext cx="1219200" cy="3048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OS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17957" y="1653952"/>
            <a:ext cx="571500" cy="3810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32207" y="1730152"/>
            <a:ext cx="571500" cy="3810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6457" y="1801913"/>
            <a:ext cx="571500" cy="3810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94057" y="2720752"/>
            <a:ext cx="1219200" cy="3048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Virtual Processor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37916" y="1577752"/>
            <a:ext cx="1676400" cy="16002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66516" y="2263552"/>
            <a:ext cx="1219200" cy="3048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OS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90416" y="1653952"/>
            <a:ext cx="571500" cy="3810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04666" y="1730152"/>
            <a:ext cx="571500" cy="3810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18916" y="1801913"/>
            <a:ext cx="571500" cy="3810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6516" y="2720752"/>
            <a:ext cx="1219200" cy="3048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Virtual Processor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2457" y="3939952"/>
            <a:ext cx="1371600" cy="1295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Core 0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8008" y="4268088"/>
            <a:ext cx="177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Root Mode</a:t>
            </a:r>
            <a:endParaRPr lang="ko-KR" altLang="en-US" sz="18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65457" y="3430596"/>
            <a:ext cx="712618" cy="6096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VMCS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26666" y="3430596"/>
            <a:ext cx="712618" cy="6096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VMCS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Straight Arrow Connector 27"/>
          <p:cNvCxnSpPr>
            <a:stCxn id="24" idx="0"/>
            <a:endCxn id="12" idx="2"/>
          </p:cNvCxnSpPr>
          <p:nvPr/>
        </p:nvCxnSpPr>
        <p:spPr>
          <a:xfrm flipV="1">
            <a:off x="4518257" y="3177952"/>
            <a:ext cx="0" cy="7620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" name="Rectangle 28"/>
          <p:cNvSpPr/>
          <p:nvPr/>
        </p:nvSpPr>
        <p:spPr>
          <a:xfrm>
            <a:off x="2308457" y="5006752"/>
            <a:ext cx="977099" cy="73384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VMXON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3285556" y="5006752"/>
            <a:ext cx="546901" cy="36692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Arrow Connector 30"/>
          <p:cNvCxnSpPr>
            <a:endCxn id="26" idx="3"/>
          </p:cNvCxnSpPr>
          <p:nvPr/>
        </p:nvCxnSpPr>
        <p:spPr>
          <a:xfrm flipH="1" flipV="1">
            <a:off x="1878075" y="3735396"/>
            <a:ext cx="1954384" cy="66175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Arrow Connector 31"/>
          <p:cNvCxnSpPr/>
          <p:nvPr/>
        </p:nvCxnSpPr>
        <p:spPr>
          <a:xfrm>
            <a:off x="1878076" y="3558952"/>
            <a:ext cx="1954381" cy="6858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Rectangle 32"/>
          <p:cNvSpPr/>
          <p:nvPr/>
        </p:nvSpPr>
        <p:spPr>
          <a:xfrm>
            <a:off x="4161948" y="4147954"/>
            <a:ext cx="712618" cy="6096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VMCS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Straight Arrow Connector 33"/>
          <p:cNvCxnSpPr>
            <a:stCxn id="24" idx="0"/>
            <a:endCxn id="9" idx="2"/>
          </p:cNvCxnSpPr>
          <p:nvPr/>
        </p:nvCxnSpPr>
        <p:spPr>
          <a:xfrm flipH="1" flipV="1">
            <a:off x="2003657" y="3177952"/>
            <a:ext cx="2514600" cy="7620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34"/>
          <p:cNvSpPr/>
          <p:nvPr/>
        </p:nvSpPr>
        <p:spPr>
          <a:xfrm>
            <a:off x="5418008" y="4625752"/>
            <a:ext cx="224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Non-Root Mode</a:t>
            </a:r>
            <a:endParaRPr lang="ko-KR" altLang="en-US" sz="18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16594" y="3265820"/>
            <a:ext cx="93006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VM Exit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3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 animBg="1"/>
      <p:bldP spid="35" grpId="0"/>
      <p:bldP spid="3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Hardware-assisted virtualization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148" y="1577752"/>
            <a:ext cx="1676400" cy="16002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2274" y="1196752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Active Guest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15466" y="1196752"/>
            <a:ext cx="1132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Idle Guest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38148" y="1577752"/>
            <a:ext cx="1371600" cy="1600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Hypervisor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(VMM)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VMRESUME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VMCLEAR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99748" y="2263552"/>
            <a:ext cx="1219200" cy="3048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OS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23648" y="1653952"/>
            <a:ext cx="571500" cy="3810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37898" y="1730152"/>
            <a:ext cx="571500" cy="3810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52148" y="1801913"/>
            <a:ext cx="571500" cy="3810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99748" y="2720752"/>
            <a:ext cx="1219200" cy="3048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Virtual Processor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3607" y="1577752"/>
            <a:ext cx="1676400" cy="16002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72207" y="2263552"/>
            <a:ext cx="1219200" cy="3048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OS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96107" y="1653952"/>
            <a:ext cx="571500" cy="3810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0357" y="1730152"/>
            <a:ext cx="571500" cy="3810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4607" y="1801913"/>
            <a:ext cx="571500" cy="3810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2207" y="2720752"/>
            <a:ext cx="1219200" cy="3048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Virtual Processor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8148" y="3939952"/>
            <a:ext cx="1371600" cy="1295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Core 0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23699" y="4268088"/>
            <a:ext cx="177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Root Mode</a:t>
            </a:r>
            <a:endParaRPr lang="ko-KR" altLang="en-US" sz="18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71148" y="3430596"/>
            <a:ext cx="712618" cy="6096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VMCS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2357" y="3430596"/>
            <a:ext cx="712618" cy="6096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VMCS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Straight Arrow Connector 27"/>
          <p:cNvCxnSpPr>
            <a:stCxn id="24" idx="0"/>
            <a:endCxn id="12" idx="2"/>
          </p:cNvCxnSpPr>
          <p:nvPr/>
        </p:nvCxnSpPr>
        <p:spPr>
          <a:xfrm flipV="1">
            <a:off x="4523948" y="3177952"/>
            <a:ext cx="0" cy="7620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" name="Rectangle 28"/>
          <p:cNvSpPr/>
          <p:nvPr/>
        </p:nvSpPr>
        <p:spPr>
          <a:xfrm>
            <a:off x="2314148" y="5006752"/>
            <a:ext cx="977099" cy="73384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VMXON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3291247" y="5006752"/>
            <a:ext cx="546901" cy="36692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Arrow Connector 30"/>
          <p:cNvCxnSpPr>
            <a:endCxn id="26" idx="3"/>
          </p:cNvCxnSpPr>
          <p:nvPr/>
        </p:nvCxnSpPr>
        <p:spPr>
          <a:xfrm flipH="1" flipV="1">
            <a:off x="1883766" y="3735396"/>
            <a:ext cx="1954384" cy="66175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Arrow Connector 31"/>
          <p:cNvCxnSpPr/>
          <p:nvPr/>
        </p:nvCxnSpPr>
        <p:spPr>
          <a:xfrm>
            <a:off x="1883767" y="3558952"/>
            <a:ext cx="1954381" cy="6858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Rectangle 32"/>
          <p:cNvSpPr/>
          <p:nvPr/>
        </p:nvSpPr>
        <p:spPr>
          <a:xfrm>
            <a:off x="4167639" y="4147954"/>
            <a:ext cx="712618" cy="6096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VMCS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Straight Arrow Connector 33"/>
          <p:cNvCxnSpPr>
            <a:stCxn id="24" idx="0"/>
            <a:endCxn id="9" idx="2"/>
          </p:cNvCxnSpPr>
          <p:nvPr/>
        </p:nvCxnSpPr>
        <p:spPr>
          <a:xfrm flipH="1" flipV="1">
            <a:off x="2009348" y="3177952"/>
            <a:ext cx="2514600" cy="7620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34"/>
          <p:cNvSpPr/>
          <p:nvPr/>
        </p:nvSpPr>
        <p:spPr>
          <a:xfrm>
            <a:off x="5423699" y="4625752"/>
            <a:ext cx="224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Non-Root Mode</a:t>
            </a:r>
            <a:endParaRPr lang="ko-KR" altLang="en-US" sz="18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22285" y="3265820"/>
            <a:ext cx="93006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VM Exit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1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1636 L -0.08282 0.00999 C -0.1 0.03804 -0.12604 0.05387 -0.15295 0.05387 C -0.18386 0.05387 -0.20851 0.03804 -0.2257 0.00999 L -0.30834 -0.11636 " pathEditMode="relative" rAng="0" ptsTypes="FffFF">
                                      <p:cBhvr>
                                        <p:cTn id="5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8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5" grpId="2"/>
      <p:bldP spid="33" grpId="0" animBg="1"/>
      <p:bldP spid="35" grpId="0"/>
      <p:bldP spid="35" grpId="1"/>
      <p:bldP spid="35" grpId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Hardware-assisted virtualization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148" y="1573782"/>
            <a:ext cx="1676400" cy="16002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2274" y="1192782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Active Guest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15466" y="1192782"/>
            <a:ext cx="1132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Idle Guest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38148" y="1573782"/>
            <a:ext cx="1371600" cy="1600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Hypervisor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(VMM)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VMPTRLD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VMLAUNCH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99748" y="2259582"/>
            <a:ext cx="1219200" cy="3048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OS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23648" y="1649982"/>
            <a:ext cx="571500" cy="3810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37898" y="1726182"/>
            <a:ext cx="571500" cy="3810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52148" y="1797943"/>
            <a:ext cx="571500" cy="3810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99748" y="2716782"/>
            <a:ext cx="1219200" cy="3048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Virtual Processor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3607" y="1573782"/>
            <a:ext cx="1676400" cy="16002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72207" y="2259582"/>
            <a:ext cx="1219200" cy="3048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OS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96107" y="1649982"/>
            <a:ext cx="571500" cy="3810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0357" y="1726182"/>
            <a:ext cx="571500" cy="3810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4607" y="1797943"/>
            <a:ext cx="571500" cy="3810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Apps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2207" y="2716782"/>
            <a:ext cx="1219200" cy="3048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Virtual Processor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8148" y="3935982"/>
            <a:ext cx="1371600" cy="1295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Core 0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23699" y="4264118"/>
            <a:ext cx="177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Root Mode</a:t>
            </a:r>
            <a:endParaRPr lang="ko-KR" altLang="en-US" sz="18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71148" y="3426626"/>
            <a:ext cx="712618" cy="609600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VMCS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2357" y="3426626"/>
            <a:ext cx="712618" cy="6096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VMCS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Straight Arrow Connector 27"/>
          <p:cNvCxnSpPr>
            <a:stCxn id="24" idx="0"/>
            <a:endCxn id="12" idx="2"/>
          </p:cNvCxnSpPr>
          <p:nvPr/>
        </p:nvCxnSpPr>
        <p:spPr>
          <a:xfrm flipV="1">
            <a:off x="4523948" y="3173982"/>
            <a:ext cx="0" cy="7620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" name="Rectangle 28"/>
          <p:cNvSpPr/>
          <p:nvPr/>
        </p:nvSpPr>
        <p:spPr>
          <a:xfrm>
            <a:off x="2314148" y="5002782"/>
            <a:ext cx="977099" cy="73384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VMXON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3291247" y="5002782"/>
            <a:ext cx="546901" cy="36692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Arrow Connector 30"/>
          <p:cNvCxnSpPr/>
          <p:nvPr/>
        </p:nvCxnSpPr>
        <p:spPr>
          <a:xfrm flipV="1">
            <a:off x="5209748" y="3897882"/>
            <a:ext cx="1986359" cy="29000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Arrow Connector 31"/>
          <p:cNvCxnSpPr/>
          <p:nvPr/>
        </p:nvCxnSpPr>
        <p:spPr>
          <a:xfrm flipH="1">
            <a:off x="5209748" y="3631182"/>
            <a:ext cx="1986360" cy="40504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Arrow Connector 32"/>
          <p:cNvCxnSpPr>
            <a:stCxn id="24" idx="0"/>
            <a:endCxn id="18" idx="2"/>
          </p:cNvCxnSpPr>
          <p:nvPr/>
        </p:nvCxnSpPr>
        <p:spPr>
          <a:xfrm flipV="1">
            <a:off x="4523948" y="3173982"/>
            <a:ext cx="2557859" cy="7620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Rectangle 33"/>
          <p:cNvSpPr/>
          <p:nvPr/>
        </p:nvSpPr>
        <p:spPr>
          <a:xfrm>
            <a:off x="5423699" y="4621782"/>
            <a:ext cx="224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VMX Non-Root Mode</a:t>
            </a:r>
            <a:endParaRPr lang="ko-KR" altLang="en-US" sz="18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67639" y="4187886"/>
            <a:ext cx="712618" cy="609600"/>
          </a:xfrm>
          <a:prstGeom prst="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VMCS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04733" y="118186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Active Guest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43007" y="1200011"/>
            <a:ext cx="1132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Idle Guest</a:t>
            </a:r>
            <a:endParaRPr lang="ko-KR" altLang="en-US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9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5" grpId="0"/>
      <p:bldP spid="34" grpId="0"/>
      <p:bldP spid="35" grpId="0" animBg="1"/>
      <p:bldP spid="36" grpId="0"/>
      <p:bldP spid="3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Virtualization - </a:t>
            </a:r>
            <a:br>
              <a:rPr lang="en-US" altLang="ko-KR" dirty="0" smtClean="0"/>
            </a:br>
            <a:r>
              <a:rPr lang="en-US" altLang="ko-KR" dirty="0" smtClean="0"/>
              <a:t>memory management</a:t>
            </a:r>
            <a:endParaRPr 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664575" y="6354763"/>
            <a:ext cx="479425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7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IA32e Page Table Walk Process</a:t>
            </a:r>
            <a:endParaRPr lang="en-US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3A9217E-1C84-488B-A9FB-5858BA51A18E}"/>
              </a:ext>
            </a:extLst>
          </p:cNvPr>
          <p:cNvGrpSpPr/>
          <p:nvPr/>
        </p:nvGrpSpPr>
        <p:grpSpPr>
          <a:xfrm>
            <a:off x="116381" y="1453663"/>
            <a:ext cx="8911238" cy="2727681"/>
            <a:chOff x="136397" y="1026944"/>
            <a:chExt cx="8911238" cy="2727681"/>
          </a:xfrm>
        </p:grpSpPr>
        <p:sp>
          <p:nvSpPr>
            <p:cNvPr id="6" name="Freeform 37768">
              <a:extLst>
                <a:ext uri="{FF2B5EF4-FFF2-40B4-BE49-F238E27FC236}">
                  <a16:creationId xmlns="" xmlns:a16="http://schemas.microsoft.com/office/drawing/2014/main" id="{0CF98622-B260-4E45-931A-7B81A4DF9667}"/>
                </a:ext>
              </a:extLst>
            </p:cNvPr>
            <p:cNvSpPr/>
            <p:nvPr/>
          </p:nvSpPr>
          <p:spPr>
            <a:xfrm>
              <a:off x="6119621" y="1550671"/>
              <a:ext cx="389254" cy="1687829"/>
            </a:xfrm>
            <a:custGeom>
              <a:avLst/>
              <a:gdLst/>
              <a:ahLst/>
              <a:cxnLst/>
              <a:rect l="0" t="0" r="0" b="0"/>
              <a:pathLst>
                <a:path w="389254" h="1687829">
                  <a:moveTo>
                    <a:pt x="0" y="0"/>
                  </a:moveTo>
                  <a:lnTo>
                    <a:pt x="0" y="1687829"/>
                  </a:lnTo>
                  <a:lnTo>
                    <a:pt x="389254" y="1687829"/>
                  </a:lnTo>
                </a:path>
              </a:pathLst>
            </a:custGeom>
            <a:noFill/>
            <a:ln w="19811" cap="flat" cmpd="sng">
              <a:solidFill>
                <a:srgbClr val="00206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37769">
              <a:extLst>
                <a:ext uri="{FF2B5EF4-FFF2-40B4-BE49-F238E27FC236}">
                  <a16:creationId xmlns="" xmlns:a16="http://schemas.microsoft.com/office/drawing/2014/main" id="{81C24A0A-44C1-42B8-AD13-C6469C7AF5A6}"/>
                </a:ext>
              </a:extLst>
            </p:cNvPr>
            <p:cNvSpPr/>
            <p:nvPr/>
          </p:nvSpPr>
          <p:spPr>
            <a:xfrm>
              <a:off x="6432678" y="3194057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206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7770">
              <a:extLst>
                <a:ext uri="{FF2B5EF4-FFF2-40B4-BE49-F238E27FC236}">
                  <a16:creationId xmlns="" xmlns:a16="http://schemas.microsoft.com/office/drawing/2014/main" id="{02E65EA3-53C5-4AE4-BCFA-3B721330CE50}"/>
                </a:ext>
              </a:extLst>
            </p:cNvPr>
            <p:cNvSpPr/>
            <p:nvPr/>
          </p:nvSpPr>
          <p:spPr>
            <a:xfrm>
              <a:off x="166878" y="3359659"/>
              <a:ext cx="780287" cy="342900"/>
            </a:xfrm>
            <a:custGeom>
              <a:avLst/>
              <a:gdLst/>
              <a:ahLst/>
              <a:cxnLst/>
              <a:rect l="0" t="0" r="0" b="0"/>
              <a:pathLst>
                <a:path w="780287" h="342900">
                  <a:moveTo>
                    <a:pt x="0" y="0"/>
                  </a:moveTo>
                  <a:lnTo>
                    <a:pt x="780287" y="0"/>
                  </a:lnTo>
                  <a:lnTo>
                    <a:pt x="780287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7771">
              <a:extLst>
                <a:ext uri="{FF2B5EF4-FFF2-40B4-BE49-F238E27FC236}">
                  <a16:creationId xmlns="" xmlns:a16="http://schemas.microsoft.com/office/drawing/2014/main" id="{F450235A-B743-424B-AD18-EC664C340A5D}"/>
                </a:ext>
              </a:extLst>
            </p:cNvPr>
            <p:cNvSpPr/>
            <p:nvPr/>
          </p:nvSpPr>
          <p:spPr>
            <a:xfrm>
              <a:off x="1710689" y="2137410"/>
              <a:ext cx="646176" cy="1568196"/>
            </a:xfrm>
            <a:custGeom>
              <a:avLst/>
              <a:gdLst/>
              <a:ahLst/>
              <a:cxnLst/>
              <a:rect l="0" t="0" r="0" b="0"/>
              <a:pathLst>
                <a:path w="646176" h="1568196">
                  <a:moveTo>
                    <a:pt x="0" y="0"/>
                  </a:moveTo>
                  <a:lnTo>
                    <a:pt x="646176" y="0"/>
                  </a:lnTo>
                  <a:lnTo>
                    <a:pt x="646176" y="1568196"/>
                  </a:lnTo>
                  <a:lnTo>
                    <a:pt x="0" y="1568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7772">
              <a:extLst>
                <a:ext uri="{FF2B5EF4-FFF2-40B4-BE49-F238E27FC236}">
                  <a16:creationId xmlns="" xmlns:a16="http://schemas.microsoft.com/office/drawing/2014/main" id="{60F18A1B-D89B-43EB-B9D7-A9406C7FB62E}"/>
                </a:ext>
              </a:extLst>
            </p:cNvPr>
            <p:cNvSpPr/>
            <p:nvPr/>
          </p:nvSpPr>
          <p:spPr>
            <a:xfrm>
              <a:off x="1710689" y="2332483"/>
              <a:ext cx="646176" cy="115824"/>
            </a:xfrm>
            <a:custGeom>
              <a:avLst/>
              <a:gdLst/>
              <a:ahLst/>
              <a:cxnLst/>
              <a:rect l="0" t="0" r="0" b="0"/>
              <a:pathLst>
                <a:path w="646176" h="115824">
                  <a:moveTo>
                    <a:pt x="0" y="0"/>
                  </a:moveTo>
                  <a:lnTo>
                    <a:pt x="646176" y="0"/>
                  </a:lnTo>
                  <a:lnTo>
                    <a:pt x="646176" y="115824"/>
                  </a:lnTo>
                  <a:lnTo>
                    <a:pt x="0" y="11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198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7773">
              <a:extLst>
                <a:ext uri="{FF2B5EF4-FFF2-40B4-BE49-F238E27FC236}">
                  <a16:creationId xmlns="" xmlns:a16="http://schemas.microsoft.com/office/drawing/2014/main" id="{249FE0EF-D965-4F39-A93C-0E5504683C47}"/>
                </a:ext>
              </a:extLst>
            </p:cNvPr>
            <p:cNvSpPr/>
            <p:nvPr/>
          </p:nvSpPr>
          <p:spPr>
            <a:xfrm>
              <a:off x="1710689" y="2332483"/>
              <a:ext cx="646176" cy="115824"/>
            </a:xfrm>
            <a:custGeom>
              <a:avLst/>
              <a:gdLst/>
              <a:ahLst/>
              <a:cxnLst/>
              <a:rect l="0" t="0" r="0" b="0"/>
              <a:pathLst>
                <a:path w="646176" h="115824">
                  <a:moveTo>
                    <a:pt x="0" y="0"/>
                  </a:moveTo>
                  <a:lnTo>
                    <a:pt x="646176" y="0"/>
                  </a:lnTo>
                  <a:lnTo>
                    <a:pt x="646176" y="115824"/>
                  </a:lnTo>
                  <a:lnTo>
                    <a:pt x="0" y="11582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7774">
              <a:extLst>
                <a:ext uri="{FF2B5EF4-FFF2-40B4-BE49-F238E27FC236}">
                  <a16:creationId xmlns="" xmlns:a16="http://schemas.microsoft.com/office/drawing/2014/main" id="{9BD7FCF4-86DA-41E3-96A4-2A2F91E53648}"/>
                </a:ext>
              </a:extLst>
            </p:cNvPr>
            <p:cNvSpPr/>
            <p:nvPr/>
          </p:nvSpPr>
          <p:spPr>
            <a:xfrm>
              <a:off x="7820406" y="1550671"/>
              <a:ext cx="427456" cy="904494"/>
            </a:xfrm>
            <a:custGeom>
              <a:avLst/>
              <a:gdLst/>
              <a:ahLst/>
              <a:cxnLst/>
              <a:rect l="0" t="0" r="0" b="0"/>
              <a:pathLst>
                <a:path w="427456" h="904494">
                  <a:moveTo>
                    <a:pt x="0" y="0"/>
                  </a:moveTo>
                  <a:lnTo>
                    <a:pt x="0" y="904494"/>
                  </a:lnTo>
                  <a:lnTo>
                    <a:pt x="427456" y="904494"/>
                  </a:lnTo>
                </a:path>
              </a:pathLst>
            </a:custGeom>
            <a:noFill/>
            <a:ln w="19811" cap="flat" cmpd="sng">
              <a:solidFill>
                <a:srgbClr val="00206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7775">
              <a:extLst>
                <a:ext uri="{FF2B5EF4-FFF2-40B4-BE49-F238E27FC236}">
                  <a16:creationId xmlns="" xmlns:a16="http://schemas.microsoft.com/office/drawing/2014/main" id="{5D0B7EAE-D10E-43F5-AB83-8952F1B8AD0E}"/>
                </a:ext>
              </a:extLst>
            </p:cNvPr>
            <p:cNvSpPr/>
            <p:nvPr/>
          </p:nvSpPr>
          <p:spPr>
            <a:xfrm>
              <a:off x="8171661" y="2410718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206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7776">
              <a:extLst>
                <a:ext uri="{FF2B5EF4-FFF2-40B4-BE49-F238E27FC236}">
                  <a16:creationId xmlns="" xmlns:a16="http://schemas.microsoft.com/office/drawing/2014/main" id="{84B9BEB0-40E2-4EE6-9865-6184A4AB8F92}"/>
                </a:ext>
              </a:extLst>
            </p:cNvPr>
            <p:cNvSpPr/>
            <p:nvPr/>
          </p:nvSpPr>
          <p:spPr>
            <a:xfrm>
              <a:off x="4572761" y="1549147"/>
              <a:ext cx="324853" cy="1440941"/>
            </a:xfrm>
            <a:custGeom>
              <a:avLst/>
              <a:gdLst/>
              <a:ahLst/>
              <a:cxnLst/>
              <a:rect l="0" t="0" r="0" b="0"/>
              <a:pathLst>
                <a:path w="324853" h="1440941">
                  <a:moveTo>
                    <a:pt x="0" y="0"/>
                  </a:moveTo>
                  <a:lnTo>
                    <a:pt x="0" y="1440941"/>
                  </a:lnTo>
                  <a:lnTo>
                    <a:pt x="324853" y="1440941"/>
                  </a:lnTo>
                </a:path>
              </a:pathLst>
            </a:custGeom>
            <a:noFill/>
            <a:ln w="19811" cap="flat" cmpd="sng">
              <a:solidFill>
                <a:srgbClr val="00206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37777">
              <a:extLst>
                <a:ext uri="{FF2B5EF4-FFF2-40B4-BE49-F238E27FC236}">
                  <a16:creationId xmlns="" xmlns:a16="http://schemas.microsoft.com/office/drawing/2014/main" id="{2EAEDB3A-A406-4948-9F57-9C8774D50606}"/>
                </a:ext>
              </a:extLst>
            </p:cNvPr>
            <p:cNvSpPr/>
            <p:nvPr/>
          </p:nvSpPr>
          <p:spPr>
            <a:xfrm>
              <a:off x="4821420" y="2945640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206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37778">
              <a:extLst>
                <a:ext uri="{FF2B5EF4-FFF2-40B4-BE49-F238E27FC236}">
                  <a16:creationId xmlns="" xmlns:a16="http://schemas.microsoft.com/office/drawing/2014/main" id="{A13ACEB6-E72D-4C42-85B8-94B896367EBF}"/>
                </a:ext>
              </a:extLst>
            </p:cNvPr>
            <p:cNvSpPr/>
            <p:nvPr/>
          </p:nvSpPr>
          <p:spPr>
            <a:xfrm>
              <a:off x="2957322" y="1550671"/>
              <a:ext cx="344589" cy="1897252"/>
            </a:xfrm>
            <a:custGeom>
              <a:avLst/>
              <a:gdLst/>
              <a:ahLst/>
              <a:cxnLst/>
              <a:rect l="0" t="0" r="0" b="0"/>
              <a:pathLst>
                <a:path w="344589" h="1897252">
                  <a:moveTo>
                    <a:pt x="0" y="0"/>
                  </a:moveTo>
                  <a:lnTo>
                    <a:pt x="0" y="1897252"/>
                  </a:lnTo>
                  <a:lnTo>
                    <a:pt x="344589" y="1897252"/>
                  </a:lnTo>
                </a:path>
              </a:pathLst>
            </a:custGeom>
            <a:noFill/>
            <a:ln w="19811" cap="flat" cmpd="sng">
              <a:solidFill>
                <a:srgbClr val="00206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37779">
              <a:extLst>
                <a:ext uri="{FF2B5EF4-FFF2-40B4-BE49-F238E27FC236}">
                  <a16:creationId xmlns="" xmlns:a16="http://schemas.microsoft.com/office/drawing/2014/main" id="{3A33BB7E-BF42-4BDE-9BA3-7F4580CE6A26}"/>
                </a:ext>
              </a:extLst>
            </p:cNvPr>
            <p:cNvSpPr/>
            <p:nvPr/>
          </p:nvSpPr>
          <p:spPr>
            <a:xfrm>
              <a:off x="3225707" y="3403473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206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37780">
              <a:extLst>
                <a:ext uri="{FF2B5EF4-FFF2-40B4-BE49-F238E27FC236}">
                  <a16:creationId xmlns="" xmlns:a16="http://schemas.microsoft.com/office/drawing/2014/main" id="{9EBE3016-B03D-4197-871B-ADDC92BFBE03}"/>
                </a:ext>
              </a:extLst>
            </p:cNvPr>
            <p:cNvSpPr/>
            <p:nvPr/>
          </p:nvSpPr>
          <p:spPr>
            <a:xfrm>
              <a:off x="1271777" y="1549145"/>
              <a:ext cx="419226" cy="841997"/>
            </a:xfrm>
            <a:custGeom>
              <a:avLst/>
              <a:gdLst/>
              <a:ahLst/>
              <a:cxnLst/>
              <a:rect l="0" t="0" r="0" b="0"/>
              <a:pathLst>
                <a:path w="419226" h="841997">
                  <a:moveTo>
                    <a:pt x="0" y="0"/>
                  </a:moveTo>
                  <a:lnTo>
                    <a:pt x="0" y="841997"/>
                  </a:lnTo>
                  <a:lnTo>
                    <a:pt x="419226" y="841997"/>
                  </a:lnTo>
                </a:path>
              </a:pathLst>
            </a:custGeom>
            <a:noFill/>
            <a:ln w="19811" cap="flat" cmpd="sng">
              <a:solidFill>
                <a:srgbClr val="00206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37781">
              <a:extLst>
                <a:ext uri="{FF2B5EF4-FFF2-40B4-BE49-F238E27FC236}">
                  <a16:creationId xmlns="" xmlns:a16="http://schemas.microsoft.com/office/drawing/2014/main" id="{900C22A3-8D5B-4648-B311-1A1432D01439}"/>
                </a:ext>
              </a:extLst>
            </p:cNvPr>
            <p:cNvSpPr/>
            <p:nvPr/>
          </p:nvSpPr>
          <p:spPr>
            <a:xfrm>
              <a:off x="1614805" y="2346696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206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37782">
              <a:extLst>
                <a:ext uri="{FF2B5EF4-FFF2-40B4-BE49-F238E27FC236}">
                  <a16:creationId xmlns="" xmlns:a16="http://schemas.microsoft.com/office/drawing/2014/main" id="{AD03B8EF-5A70-4BB1-865F-A9A02E5D9292}"/>
                </a:ext>
              </a:extLst>
            </p:cNvPr>
            <p:cNvSpPr/>
            <p:nvPr/>
          </p:nvSpPr>
          <p:spPr>
            <a:xfrm>
              <a:off x="2164842" y="2390395"/>
              <a:ext cx="440245" cy="0"/>
            </a:xfrm>
            <a:custGeom>
              <a:avLst/>
              <a:gdLst/>
              <a:ahLst/>
              <a:cxnLst/>
              <a:rect l="0" t="0" r="0" b="0"/>
              <a:pathLst>
                <a:path w="440245">
                  <a:moveTo>
                    <a:pt x="0" y="0"/>
                  </a:moveTo>
                  <a:lnTo>
                    <a:pt x="440245" y="0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37783">
              <a:extLst>
                <a:ext uri="{FF2B5EF4-FFF2-40B4-BE49-F238E27FC236}">
                  <a16:creationId xmlns="" xmlns:a16="http://schemas.microsoft.com/office/drawing/2014/main" id="{83CDD1F8-6512-4AC4-B3AC-3B3D2E0C15DE}"/>
                </a:ext>
              </a:extLst>
            </p:cNvPr>
            <p:cNvSpPr/>
            <p:nvPr/>
          </p:nvSpPr>
          <p:spPr>
            <a:xfrm>
              <a:off x="2605277" y="3705606"/>
              <a:ext cx="697064" cy="0"/>
            </a:xfrm>
            <a:custGeom>
              <a:avLst/>
              <a:gdLst/>
              <a:ahLst/>
              <a:cxnLst/>
              <a:rect l="0" t="0" r="0" b="0"/>
              <a:pathLst>
                <a:path w="697064">
                  <a:moveTo>
                    <a:pt x="0" y="0"/>
                  </a:moveTo>
                  <a:lnTo>
                    <a:pt x="697064" y="0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37784">
              <a:extLst>
                <a:ext uri="{FF2B5EF4-FFF2-40B4-BE49-F238E27FC236}">
                  <a16:creationId xmlns="" xmlns:a16="http://schemas.microsoft.com/office/drawing/2014/main" id="{245DC6D3-9762-4214-8F36-F98A45278617}"/>
                </a:ext>
              </a:extLst>
            </p:cNvPr>
            <p:cNvSpPr/>
            <p:nvPr/>
          </p:nvSpPr>
          <p:spPr>
            <a:xfrm>
              <a:off x="3226149" y="3661153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noFill/>
            <a:ln w="19811" cap="rnd" cmpd="sng">
              <a:solidFill>
                <a:srgbClr val="C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37785">
              <a:extLst>
                <a:ext uri="{FF2B5EF4-FFF2-40B4-BE49-F238E27FC236}">
                  <a16:creationId xmlns="" xmlns:a16="http://schemas.microsoft.com/office/drawing/2014/main" id="{2B274ACA-FB59-4BC5-A30D-9BEFE3B3F87F}"/>
                </a:ext>
              </a:extLst>
            </p:cNvPr>
            <p:cNvSpPr/>
            <p:nvPr/>
          </p:nvSpPr>
          <p:spPr>
            <a:xfrm>
              <a:off x="2605277" y="2390395"/>
              <a:ext cx="0" cy="1320952"/>
            </a:xfrm>
            <a:custGeom>
              <a:avLst/>
              <a:gdLst/>
              <a:ahLst/>
              <a:cxnLst/>
              <a:rect l="0" t="0" r="0" b="0"/>
              <a:pathLst>
                <a:path h="1320952">
                  <a:moveTo>
                    <a:pt x="0" y="0"/>
                  </a:moveTo>
                  <a:lnTo>
                    <a:pt x="0" y="1320952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37786">
              <a:extLst>
                <a:ext uri="{FF2B5EF4-FFF2-40B4-BE49-F238E27FC236}">
                  <a16:creationId xmlns="" xmlns:a16="http://schemas.microsoft.com/office/drawing/2014/main" id="{5C878143-C622-4493-B84A-CE927E56B9F1}"/>
                </a:ext>
              </a:extLst>
            </p:cNvPr>
            <p:cNvSpPr/>
            <p:nvPr/>
          </p:nvSpPr>
          <p:spPr>
            <a:xfrm>
              <a:off x="4199382" y="3710178"/>
              <a:ext cx="693978" cy="0"/>
            </a:xfrm>
            <a:custGeom>
              <a:avLst/>
              <a:gdLst/>
              <a:ahLst/>
              <a:cxnLst/>
              <a:rect l="0" t="0" r="0" b="0"/>
              <a:pathLst>
                <a:path w="693978">
                  <a:moveTo>
                    <a:pt x="0" y="0"/>
                  </a:moveTo>
                  <a:lnTo>
                    <a:pt x="693978" y="0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37787">
              <a:extLst>
                <a:ext uri="{FF2B5EF4-FFF2-40B4-BE49-F238E27FC236}">
                  <a16:creationId xmlns="" xmlns:a16="http://schemas.microsoft.com/office/drawing/2014/main" id="{D6FA8046-C9DC-4A16-BE4B-B307C03420EE}"/>
                </a:ext>
              </a:extLst>
            </p:cNvPr>
            <p:cNvSpPr/>
            <p:nvPr/>
          </p:nvSpPr>
          <p:spPr>
            <a:xfrm>
              <a:off x="4817164" y="3665725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noFill/>
            <a:ln w="19811" cap="rnd" cmpd="sng">
              <a:solidFill>
                <a:srgbClr val="C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37788">
              <a:extLst>
                <a:ext uri="{FF2B5EF4-FFF2-40B4-BE49-F238E27FC236}">
                  <a16:creationId xmlns="" xmlns:a16="http://schemas.microsoft.com/office/drawing/2014/main" id="{16084FB9-3371-4C3A-AB4B-F0D8E588CCD5}"/>
                </a:ext>
              </a:extLst>
            </p:cNvPr>
            <p:cNvSpPr/>
            <p:nvPr/>
          </p:nvSpPr>
          <p:spPr>
            <a:xfrm>
              <a:off x="4199382" y="3452622"/>
              <a:ext cx="0" cy="263423"/>
            </a:xfrm>
            <a:custGeom>
              <a:avLst/>
              <a:gdLst/>
              <a:ahLst/>
              <a:cxnLst/>
              <a:rect l="0" t="0" r="0" b="0"/>
              <a:pathLst>
                <a:path h="263423">
                  <a:moveTo>
                    <a:pt x="0" y="0"/>
                  </a:moveTo>
                  <a:lnTo>
                    <a:pt x="0" y="263423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37789">
              <a:extLst>
                <a:ext uri="{FF2B5EF4-FFF2-40B4-BE49-F238E27FC236}">
                  <a16:creationId xmlns="" xmlns:a16="http://schemas.microsoft.com/office/drawing/2014/main" id="{6E281D72-6DBD-4A83-9566-54BD5CC858E9}"/>
                </a:ext>
              </a:extLst>
            </p:cNvPr>
            <p:cNvSpPr/>
            <p:nvPr/>
          </p:nvSpPr>
          <p:spPr>
            <a:xfrm>
              <a:off x="5737097" y="3705606"/>
              <a:ext cx="771829" cy="0"/>
            </a:xfrm>
            <a:custGeom>
              <a:avLst/>
              <a:gdLst/>
              <a:ahLst/>
              <a:cxnLst/>
              <a:rect l="0" t="0" r="0" b="0"/>
              <a:pathLst>
                <a:path w="771829">
                  <a:moveTo>
                    <a:pt x="0" y="0"/>
                  </a:moveTo>
                  <a:lnTo>
                    <a:pt x="771829" y="0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37790">
              <a:extLst>
                <a:ext uri="{FF2B5EF4-FFF2-40B4-BE49-F238E27FC236}">
                  <a16:creationId xmlns="" xmlns:a16="http://schemas.microsoft.com/office/drawing/2014/main" id="{11BA7EF7-2CCA-4F6E-9FA6-FF68E5511243}"/>
                </a:ext>
              </a:extLst>
            </p:cNvPr>
            <p:cNvSpPr/>
            <p:nvPr/>
          </p:nvSpPr>
          <p:spPr>
            <a:xfrm>
              <a:off x="6432725" y="3661153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noFill/>
            <a:ln w="19811" cap="rnd" cmpd="sng">
              <a:solidFill>
                <a:srgbClr val="C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37791">
              <a:extLst>
                <a:ext uri="{FF2B5EF4-FFF2-40B4-BE49-F238E27FC236}">
                  <a16:creationId xmlns="" xmlns:a16="http://schemas.microsoft.com/office/drawing/2014/main" id="{03573A56-AF44-4EB9-981C-0447D6FFD814}"/>
                </a:ext>
              </a:extLst>
            </p:cNvPr>
            <p:cNvSpPr/>
            <p:nvPr/>
          </p:nvSpPr>
          <p:spPr>
            <a:xfrm>
              <a:off x="5737097" y="2998471"/>
              <a:ext cx="0" cy="706831"/>
            </a:xfrm>
            <a:custGeom>
              <a:avLst/>
              <a:gdLst/>
              <a:ahLst/>
              <a:cxnLst/>
              <a:rect l="0" t="0" r="0" b="0"/>
              <a:pathLst>
                <a:path h="706831">
                  <a:moveTo>
                    <a:pt x="0" y="0"/>
                  </a:moveTo>
                  <a:lnTo>
                    <a:pt x="0" y="706831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37792">
              <a:extLst>
                <a:ext uri="{FF2B5EF4-FFF2-40B4-BE49-F238E27FC236}">
                  <a16:creationId xmlns="" xmlns:a16="http://schemas.microsoft.com/office/drawing/2014/main" id="{40D16364-91DA-434A-A705-6F6D16198536}"/>
                </a:ext>
              </a:extLst>
            </p:cNvPr>
            <p:cNvSpPr/>
            <p:nvPr/>
          </p:nvSpPr>
          <p:spPr>
            <a:xfrm>
              <a:off x="7552181" y="3710178"/>
              <a:ext cx="697039" cy="0"/>
            </a:xfrm>
            <a:custGeom>
              <a:avLst/>
              <a:gdLst/>
              <a:ahLst/>
              <a:cxnLst/>
              <a:rect l="0" t="0" r="0" b="0"/>
              <a:pathLst>
                <a:path w="697039">
                  <a:moveTo>
                    <a:pt x="0" y="0"/>
                  </a:moveTo>
                  <a:lnTo>
                    <a:pt x="697039" y="0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7793">
              <a:extLst>
                <a:ext uri="{FF2B5EF4-FFF2-40B4-BE49-F238E27FC236}">
                  <a16:creationId xmlns="" xmlns:a16="http://schemas.microsoft.com/office/drawing/2014/main" id="{6C197CE0-2002-4F7B-AD8A-297F5B202E11}"/>
                </a:ext>
              </a:extLst>
            </p:cNvPr>
            <p:cNvSpPr/>
            <p:nvPr/>
          </p:nvSpPr>
          <p:spPr>
            <a:xfrm>
              <a:off x="8173018" y="3665725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noFill/>
            <a:ln w="19811" cap="rnd" cmpd="sng">
              <a:solidFill>
                <a:srgbClr val="C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7794">
              <a:extLst>
                <a:ext uri="{FF2B5EF4-FFF2-40B4-BE49-F238E27FC236}">
                  <a16:creationId xmlns="" xmlns:a16="http://schemas.microsoft.com/office/drawing/2014/main" id="{E4E0B80F-B892-4731-993B-9792917F8CA1}"/>
                </a:ext>
              </a:extLst>
            </p:cNvPr>
            <p:cNvSpPr/>
            <p:nvPr/>
          </p:nvSpPr>
          <p:spPr>
            <a:xfrm>
              <a:off x="7552181" y="3242310"/>
              <a:ext cx="0" cy="469303"/>
            </a:xfrm>
            <a:custGeom>
              <a:avLst/>
              <a:gdLst/>
              <a:ahLst/>
              <a:cxnLst/>
              <a:rect l="0" t="0" r="0" b="0"/>
              <a:pathLst>
                <a:path h="469303">
                  <a:moveTo>
                    <a:pt x="0" y="0"/>
                  </a:moveTo>
                  <a:lnTo>
                    <a:pt x="0" y="469303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7795">
              <a:extLst>
                <a:ext uri="{FF2B5EF4-FFF2-40B4-BE49-F238E27FC236}">
                  <a16:creationId xmlns="" xmlns:a16="http://schemas.microsoft.com/office/drawing/2014/main" id="{007733F9-B8D3-4A89-BA2B-2ADC0B6EB7DF}"/>
                </a:ext>
              </a:extLst>
            </p:cNvPr>
            <p:cNvSpPr/>
            <p:nvPr/>
          </p:nvSpPr>
          <p:spPr>
            <a:xfrm>
              <a:off x="1152905" y="3710178"/>
              <a:ext cx="538543" cy="0"/>
            </a:xfrm>
            <a:custGeom>
              <a:avLst/>
              <a:gdLst/>
              <a:ahLst/>
              <a:cxnLst/>
              <a:rect l="0" t="0" r="0" b="0"/>
              <a:pathLst>
                <a:path w="538543">
                  <a:moveTo>
                    <a:pt x="0" y="0"/>
                  </a:moveTo>
                  <a:lnTo>
                    <a:pt x="538543" y="0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7796">
              <a:extLst>
                <a:ext uri="{FF2B5EF4-FFF2-40B4-BE49-F238E27FC236}">
                  <a16:creationId xmlns="" xmlns:a16="http://schemas.microsoft.com/office/drawing/2014/main" id="{71548DFE-B6A4-4E30-AA1E-A243A5AB8EB6}"/>
                </a:ext>
              </a:extLst>
            </p:cNvPr>
            <p:cNvSpPr/>
            <p:nvPr/>
          </p:nvSpPr>
          <p:spPr>
            <a:xfrm>
              <a:off x="1615246" y="3665725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noFill/>
            <a:ln w="19811" cap="rnd" cmpd="sng">
              <a:solidFill>
                <a:srgbClr val="C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7797">
              <a:extLst>
                <a:ext uri="{FF2B5EF4-FFF2-40B4-BE49-F238E27FC236}">
                  <a16:creationId xmlns="" xmlns:a16="http://schemas.microsoft.com/office/drawing/2014/main" id="{5BF84ACF-2309-4A7B-86D6-8170568DA438}"/>
                </a:ext>
              </a:extLst>
            </p:cNvPr>
            <p:cNvSpPr/>
            <p:nvPr/>
          </p:nvSpPr>
          <p:spPr>
            <a:xfrm>
              <a:off x="3321558" y="2137410"/>
              <a:ext cx="644652" cy="1568196"/>
            </a:xfrm>
            <a:custGeom>
              <a:avLst/>
              <a:gdLst/>
              <a:ahLst/>
              <a:cxnLst/>
              <a:rect l="0" t="0" r="0" b="0"/>
              <a:pathLst>
                <a:path w="644652" h="1568196">
                  <a:moveTo>
                    <a:pt x="0" y="0"/>
                  </a:moveTo>
                  <a:lnTo>
                    <a:pt x="644652" y="0"/>
                  </a:lnTo>
                  <a:lnTo>
                    <a:pt x="644652" y="1568196"/>
                  </a:lnTo>
                  <a:lnTo>
                    <a:pt x="0" y="1568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7798">
              <a:extLst>
                <a:ext uri="{FF2B5EF4-FFF2-40B4-BE49-F238E27FC236}">
                  <a16:creationId xmlns="" xmlns:a16="http://schemas.microsoft.com/office/drawing/2014/main" id="{C9D15BBE-37A1-4542-AAE0-98AAA64EC7D5}"/>
                </a:ext>
              </a:extLst>
            </p:cNvPr>
            <p:cNvSpPr/>
            <p:nvPr/>
          </p:nvSpPr>
          <p:spPr>
            <a:xfrm>
              <a:off x="3321558" y="3390139"/>
              <a:ext cx="644652" cy="115824"/>
            </a:xfrm>
            <a:custGeom>
              <a:avLst/>
              <a:gdLst/>
              <a:ahLst/>
              <a:cxnLst/>
              <a:rect l="0" t="0" r="0" b="0"/>
              <a:pathLst>
                <a:path w="644652" h="115824">
                  <a:moveTo>
                    <a:pt x="0" y="0"/>
                  </a:moveTo>
                  <a:lnTo>
                    <a:pt x="644652" y="0"/>
                  </a:lnTo>
                  <a:lnTo>
                    <a:pt x="644652" y="115824"/>
                  </a:lnTo>
                  <a:lnTo>
                    <a:pt x="0" y="11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900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37799">
              <a:extLst>
                <a:ext uri="{FF2B5EF4-FFF2-40B4-BE49-F238E27FC236}">
                  <a16:creationId xmlns="" xmlns:a16="http://schemas.microsoft.com/office/drawing/2014/main" id="{D5B1C60A-B49E-400C-8AD8-7FF169F241D0}"/>
                </a:ext>
              </a:extLst>
            </p:cNvPr>
            <p:cNvSpPr/>
            <p:nvPr/>
          </p:nvSpPr>
          <p:spPr>
            <a:xfrm>
              <a:off x="4917185" y="2137410"/>
              <a:ext cx="644652" cy="1568196"/>
            </a:xfrm>
            <a:custGeom>
              <a:avLst/>
              <a:gdLst/>
              <a:ahLst/>
              <a:cxnLst/>
              <a:rect l="0" t="0" r="0" b="0"/>
              <a:pathLst>
                <a:path w="644652" h="1568196">
                  <a:moveTo>
                    <a:pt x="0" y="0"/>
                  </a:moveTo>
                  <a:lnTo>
                    <a:pt x="644652" y="0"/>
                  </a:lnTo>
                  <a:lnTo>
                    <a:pt x="644652" y="1568196"/>
                  </a:lnTo>
                  <a:lnTo>
                    <a:pt x="0" y="1568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37800">
              <a:extLst>
                <a:ext uri="{FF2B5EF4-FFF2-40B4-BE49-F238E27FC236}">
                  <a16:creationId xmlns="" xmlns:a16="http://schemas.microsoft.com/office/drawing/2014/main" id="{FFB7EBFB-99A0-46D6-961A-A8DF4A99351F}"/>
                </a:ext>
              </a:extLst>
            </p:cNvPr>
            <p:cNvSpPr/>
            <p:nvPr/>
          </p:nvSpPr>
          <p:spPr>
            <a:xfrm>
              <a:off x="4917185" y="2931415"/>
              <a:ext cx="644652" cy="115824"/>
            </a:xfrm>
            <a:custGeom>
              <a:avLst/>
              <a:gdLst/>
              <a:ahLst/>
              <a:cxnLst/>
              <a:rect l="0" t="0" r="0" b="0"/>
              <a:pathLst>
                <a:path w="644652" h="115824">
                  <a:moveTo>
                    <a:pt x="0" y="0"/>
                  </a:moveTo>
                  <a:lnTo>
                    <a:pt x="644652" y="0"/>
                  </a:lnTo>
                  <a:lnTo>
                    <a:pt x="644652" y="115824"/>
                  </a:lnTo>
                  <a:lnTo>
                    <a:pt x="0" y="11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37801">
              <a:extLst>
                <a:ext uri="{FF2B5EF4-FFF2-40B4-BE49-F238E27FC236}">
                  <a16:creationId xmlns="" xmlns:a16="http://schemas.microsoft.com/office/drawing/2014/main" id="{37DB5ADD-5689-4745-8C44-76FBD9F1A74F}"/>
                </a:ext>
              </a:extLst>
            </p:cNvPr>
            <p:cNvSpPr/>
            <p:nvPr/>
          </p:nvSpPr>
          <p:spPr>
            <a:xfrm>
              <a:off x="6528054" y="2137410"/>
              <a:ext cx="644652" cy="1568196"/>
            </a:xfrm>
            <a:custGeom>
              <a:avLst/>
              <a:gdLst/>
              <a:ahLst/>
              <a:cxnLst/>
              <a:rect l="0" t="0" r="0" b="0"/>
              <a:pathLst>
                <a:path w="644652" h="1568196">
                  <a:moveTo>
                    <a:pt x="0" y="0"/>
                  </a:moveTo>
                  <a:lnTo>
                    <a:pt x="644652" y="0"/>
                  </a:lnTo>
                  <a:lnTo>
                    <a:pt x="644652" y="1568196"/>
                  </a:lnTo>
                  <a:lnTo>
                    <a:pt x="0" y="1568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37802">
              <a:extLst>
                <a:ext uri="{FF2B5EF4-FFF2-40B4-BE49-F238E27FC236}">
                  <a16:creationId xmlns="" xmlns:a16="http://schemas.microsoft.com/office/drawing/2014/main" id="{F63C15FA-5736-489A-A962-A370BB27DB8D}"/>
                </a:ext>
              </a:extLst>
            </p:cNvPr>
            <p:cNvSpPr/>
            <p:nvPr/>
          </p:nvSpPr>
          <p:spPr>
            <a:xfrm>
              <a:off x="6528054" y="3179827"/>
              <a:ext cx="644652" cy="115824"/>
            </a:xfrm>
            <a:custGeom>
              <a:avLst/>
              <a:gdLst/>
              <a:ahLst/>
              <a:cxnLst/>
              <a:rect l="0" t="0" r="0" b="0"/>
              <a:pathLst>
                <a:path w="644652" h="115824">
                  <a:moveTo>
                    <a:pt x="0" y="0"/>
                  </a:moveTo>
                  <a:lnTo>
                    <a:pt x="644652" y="0"/>
                  </a:lnTo>
                  <a:lnTo>
                    <a:pt x="644652" y="115824"/>
                  </a:lnTo>
                  <a:lnTo>
                    <a:pt x="0" y="11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37803">
              <a:extLst>
                <a:ext uri="{FF2B5EF4-FFF2-40B4-BE49-F238E27FC236}">
                  <a16:creationId xmlns="" xmlns:a16="http://schemas.microsoft.com/office/drawing/2014/main" id="{D37F9D0D-0DFE-40F6-9AA0-0D68700225BC}"/>
                </a:ext>
              </a:extLst>
            </p:cNvPr>
            <p:cNvSpPr/>
            <p:nvPr/>
          </p:nvSpPr>
          <p:spPr>
            <a:xfrm>
              <a:off x="8268461" y="2137410"/>
              <a:ext cx="644652" cy="1568196"/>
            </a:xfrm>
            <a:custGeom>
              <a:avLst/>
              <a:gdLst/>
              <a:ahLst/>
              <a:cxnLst/>
              <a:rect l="0" t="0" r="0" b="0"/>
              <a:pathLst>
                <a:path w="644652" h="1568196">
                  <a:moveTo>
                    <a:pt x="0" y="0"/>
                  </a:moveTo>
                  <a:lnTo>
                    <a:pt x="644652" y="0"/>
                  </a:lnTo>
                  <a:lnTo>
                    <a:pt x="644652" y="1568196"/>
                  </a:lnTo>
                  <a:lnTo>
                    <a:pt x="0" y="1568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37804">
              <a:extLst>
                <a:ext uri="{FF2B5EF4-FFF2-40B4-BE49-F238E27FC236}">
                  <a16:creationId xmlns="" xmlns:a16="http://schemas.microsoft.com/office/drawing/2014/main" id="{49D5D9F6-1084-4B55-8CCD-962393C54635}"/>
                </a:ext>
              </a:extLst>
            </p:cNvPr>
            <p:cNvSpPr/>
            <p:nvPr/>
          </p:nvSpPr>
          <p:spPr>
            <a:xfrm>
              <a:off x="8268461" y="2396491"/>
              <a:ext cx="644652" cy="115824"/>
            </a:xfrm>
            <a:custGeom>
              <a:avLst/>
              <a:gdLst/>
              <a:ahLst/>
              <a:cxnLst/>
              <a:rect l="0" t="0" r="0" b="0"/>
              <a:pathLst>
                <a:path w="644652" h="115824">
                  <a:moveTo>
                    <a:pt x="0" y="0"/>
                  </a:moveTo>
                  <a:lnTo>
                    <a:pt x="644652" y="0"/>
                  </a:lnTo>
                  <a:lnTo>
                    <a:pt x="644652" y="115824"/>
                  </a:lnTo>
                  <a:lnTo>
                    <a:pt x="0" y="11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100000"/>
              </a:srgbClr>
            </a:solidFill>
            <a:ln w="198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37805">
              <a:extLst>
                <a:ext uri="{FF2B5EF4-FFF2-40B4-BE49-F238E27FC236}">
                  <a16:creationId xmlns="" xmlns:a16="http://schemas.microsoft.com/office/drawing/2014/main" id="{4E301434-3603-4D56-AD75-EC3084ED398C}"/>
                </a:ext>
              </a:extLst>
            </p:cNvPr>
            <p:cNvSpPr/>
            <p:nvPr/>
          </p:nvSpPr>
          <p:spPr>
            <a:xfrm>
              <a:off x="8268461" y="2396491"/>
              <a:ext cx="644652" cy="115824"/>
            </a:xfrm>
            <a:custGeom>
              <a:avLst/>
              <a:gdLst/>
              <a:ahLst/>
              <a:cxnLst/>
              <a:rect l="0" t="0" r="0" b="0"/>
              <a:pathLst>
                <a:path w="644652" h="115824">
                  <a:moveTo>
                    <a:pt x="0" y="0"/>
                  </a:moveTo>
                  <a:lnTo>
                    <a:pt x="644652" y="0"/>
                  </a:lnTo>
                  <a:lnTo>
                    <a:pt x="644652" y="115824"/>
                  </a:lnTo>
                  <a:lnTo>
                    <a:pt x="0" y="11582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37806">
              <a:extLst>
                <a:ext uri="{FF2B5EF4-FFF2-40B4-BE49-F238E27FC236}">
                  <a16:creationId xmlns="" xmlns:a16="http://schemas.microsoft.com/office/drawing/2014/main" id="{352BE7BB-810F-42E1-9A5C-5CC5032F257E}"/>
                </a:ext>
              </a:extLst>
            </p:cNvPr>
            <p:cNvSpPr/>
            <p:nvPr/>
          </p:nvSpPr>
          <p:spPr>
            <a:xfrm>
              <a:off x="6902957" y="3242310"/>
              <a:ext cx="653567" cy="0"/>
            </a:xfrm>
            <a:custGeom>
              <a:avLst/>
              <a:gdLst/>
              <a:ahLst/>
              <a:cxnLst/>
              <a:rect l="0" t="0" r="0" b="0"/>
              <a:pathLst>
                <a:path w="653567">
                  <a:moveTo>
                    <a:pt x="0" y="0"/>
                  </a:moveTo>
                  <a:lnTo>
                    <a:pt x="653567" y="0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37807">
              <a:extLst>
                <a:ext uri="{FF2B5EF4-FFF2-40B4-BE49-F238E27FC236}">
                  <a16:creationId xmlns="" xmlns:a16="http://schemas.microsoft.com/office/drawing/2014/main" id="{3F4BF672-2A93-47A2-93D0-CEFBBA144DBF}"/>
                </a:ext>
              </a:extLst>
            </p:cNvPr>
            <p:cNvSpPr/>
            <p:nvPr/>
          </p:nvSpPr>
          <p:spPr>
            <a:xfrm>
              <a:off x="5359146" y="2992374"/>
              <a:ext cx="376529" cy="0"/>
            </a:xfrm>
            <a:custGeom>
              <a:avLst/>
              <a:gdLst/>
              <a:ahLst/>
              <a:cxnLst/>
              <a:rect l="0" t="0" r="0" b="0"/>
              <a:pathLst>
                <a:path w="376529">
                  <a:moveTo>
                    <a:pt x="0" y="0"/>
                  </a:moveTo>
                  <a:lnTo>
                    <a:pt x="376529" y="0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37808">
              <a:extLst>
                <a:ext uri="{FF2B5EF4-FFF2-40B4-BE49-F238E27FC236}">
                  <a16:creationId xmlns="" xmlns:a16="http://schemas.microsoft.com/office/drawing/2014/main" id="{D568A048-C397-43A2-8BDE-B0896A368A8F}"/>
                </a:ext>
              </a:extLst>
            </p:cNvPr>
            <p:cNvSpPr/>
            <p:nvPr/>
          </p:nvSpPr>
          <p:spPr>
            <a:xfrm>
              <a:off x="3728465" y="3452622"/>
              <a:ext cx="471843" cy="0"/>
            </a:xfrm>
            <a:custGeom>
              <a:avLst/>
              <a:gdLst/>
              <a:ahLst/>
              <a:cxnLst/>
              <a:rect l="0" t="0" r="0" b="0"/>
              <a:pathLst>
                <a:path w="471843">
                  <a:moveTo>
                    <a:pt x="0" y="0"/>
                  </a:moveTo>
                  <a:lnTo>
                    <a:pt x="471843" y="0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37809">
              <a:extLst>
                <a:ext uri="{FF2B5EF4-FFF2-40B4-BE49-F238E27FC236}">
                  <a16:creationId xmlns="" xmlns:a16="http://schemas.microsoft.com/office/drawing/2014/main" id="{F5663320-E86F-4229-9D5C-B58698A6F763}"/>
                </a:ext>
              </a:extLst>
            </p:cNvPr>
            <p:cNvSpPr/>
            <p:nvPr/>
          </p:nvSpPr>
          <p:spPr>
            <a:xfrm>
              <a:off x="1152905" y="3531871"/>
              <a:ext cx="0" cy="185381"/>
            </a:xfrm>
            <a:custGeom>
              <a:avLst/>
              <a:gdLst/>
              <a:ahLst/>
              <a:cxnLst/>
              <a:rect l="0" t="0" r="0" b="0"/>
              <a:pathLst>
                <a:path h="185381">
                  <a:moveTo>
                    <a:pt x="0" y="0"/>
                  </a:moveTo>
                  <a:lnTo>
                    <a:pt x="0" y="185381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37810">
              <a:extLst>
                <a:ext uri="{FF2B5EF4-FFF2-40B4-BE49-F238E27FC236}">
                  <a16:creationId xmlns="" xmlns:a16="http://schemas.microsoft.com/office/drawing/2014/main" id="{AB9591BE-8E73-4903-B940-B38EAC428D7E}"/>
                </a:ext>
              </a:extLst>
            </p:cNvPr>
            <p:cNvSpPr/>
            <p:nvPr/>
          </p:nvSpPr>
          <p:spPr>
            <a:xfrm>
              <a:off x="800862" y="3531871"/>
              <a:ext cx="352526" cy="0"/>
            </a:xfrm>
            <a:custGeom>
              <a:avLst/>
              <a:gdLst/>
              <a:ahLst/>
              <a:cxnLst/>
              <a:rect l="0" t="0" r="0" b="0"/>
              <a:pathLst>
                <a:path w="352526">
                  <a:moveTo>
                    <a:pt x="0" y="0"/>
                  </a:moveTo>
                  <a:lnTo>
                    <a:pt x="352526" y="0"/>
                  </a:lnTo>
                </a:path>
              </a:pathLst>
            </a:custGeom>
            <a:noFill/>
            <a:ln w="19811" cap="flat" cmpd="sng">
              <a:solidFill>
                <a:srgbClr val="C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37811">
              <a:extLst>
                <a:ext uri="{FF2B5EF4-FFF2-40B4-BE49-F238E27FC236}">
                  <a16:creationId xmlns="" xmlns:a16="http://schemas.microsoft.com/office/drawing/2014/main" id="{F02C58C5-AF66-40F6-A754-0CFE086BEE2C}"/>
                </a:ext>
              </a:extLst>
            </p:cNvPr>
            <p:cNvSpPr/>
            <p:nvPr/>
          </p:nvSpPr>
          <p:spPr>
            <a:xfrm>
              <a:off x="3960114" y="1207771"/>
              <a:ext cx="1607820" cy="342900"/>
            </a:xfrm>
            <a:custGeom>
              <a:avLst/>
              <a:gdLst/>
              <a:ahLst/>
              <a:cxnLst/>
              <a:rect l="0" t="0" r="0" b="0"/>
              <a:pathLst>
                <a:path w="1607820" h="342900">
                  <a:moveTo>
                    <a:pt x="0" y="0"/>
                  </a:moveTo>
                  <a:lnTo>
                    <a:pt x="1607820" y="0"/>
                  </a:lnTo>
                  <a:lnTo>
                    <a:pt x="160782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37812">
              <a:extLst>
                <a:ext uri="{FF2B5EF4-FFF2-40B4-BE49-F238E27FC236}">
                  <a16:creationId xmlns="" xmlns:a16="http://schemas.microsoft.com/office/drawing/2014/main" id="{E40B53C4-119A-4864-872F-2E491D7905DE}"/>
                </a:ext>
              </a:extLst>
            </p:cNvPr>
            <p:cNvSpPr/>
            <p:nvPr/>
          </p:nvSpPr>
          <p:spPr>
            <a:xfrm>
              <a:off x="5567934" y="1207771"/>
              <a:ext cx="1607820" cy="342900"/>
            </a:xfrm>
            <a:custGeom>
              <a:avLst/>
              <a:gdLst/>
              <a:ahLst/>
              <a:cxnLst/>
              <a:rect l="0" t="0" r="0" b="0"/>
              <a:pathLst>
                <a:path w="1607820" h="342900">
                  <a:moveTo>
                    <a:pt x="0" y="0"/>
                  </a:moveTo>
                  <a:lnTo>
                    <a:pt x="1607820" y="0"/>
                  </a:lnTo>
                  <a:lnTo>
                    <a:pt x="160782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>
                <a:alpha val="100000"/>
              </a:srgbClr>
            </a:solidFill>
            <a:ln w="198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37813">
              <a:extLst>
                <a:ext uri="{FF2B5EF4-FFF2-40B4-BE49-F238E27FC236}">
                  <a16:creationId xmlns="" xmlns:a16="http://schemas.microsoft.com/office/drawing/2014/main" id="{B58A79E2-B739-404F-8EAB-8B9AD31D647F}"/>
                </a:ext>
              </a:extLst>
            </p:cNvPr>
            <p:cNvSpPr/>
            <p:nvPr/>
          </p:nvSpPr>
          <p:spPr>
            <a:xfrm>
              <a:off x="5567934" y="1207771"/>
              <a:ext cx="1607820" cy="342900"/>
            </a:xfrm>
            <a:custGeom>
              <a:avLst/>
              <a:gdLst/>
              <a:ahLst/>
              <a:cxnLst/>
              <a:rect l="0" t="0" r="0" b="0"/>
              <a:pathLst>
                <a:path w="1607820" h="342900">
                  <a:moveTo>
                    <a:pt x="0" y="0"/>
                  </a:moveTo>
                  <a:lnTo>
                    <a:pt x="1607820" y="0"/>
                  </a:lnTo>
                  <a:lnTo>
                    <a:pt x="160782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37814">
              <a:extLst>
                <a:ext uri="{FF2B5EF4-FFF2-40B4-BE49-F238E27FC236}">
                  <a16:creationId xmlns="" xmlns:a16="http://schemas.microsoft.com/office/drawing/2014/main" id="{25F4C6B1-F050-4BCC-894A-C2EEBC3036E8}"/>
                </a:ext>
              </a:extLst>
            </p:cNvPr>
            <p:cNvSpPr/>
            <p:nvPr/>
          </p:nvSpPr>
          <p:spPr>
            <a:xfrm>
              <a:off x="7175754" y="1207771"/>
              <a:ext cx="1737360" cy="342900"/>
            </a:xfrm>
            <a:custGeom>
              <a:avLst/>
              <a:gdLst/>
              <a:ahLst/>
              <a:cxnLst/>
              <a:rect l="0" t="0" r="0" b="0"/>
              <a:pathLst>
                <a:path w="1737360" h="342900">
                  <a:moveTo>
                    <a:pt x="0" y="0"/>
                  </a:moveTo>
                  <a:lnTo>
                    <a:pt x="1737360" y="0"/>
                  </a:lnTo>
                  <a:lnTo>
                    <a:pt x="173736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37815">
              <a:extLst>
                <a:ext uri="{FF2B5EF4-FFF2-40B4-BE49-F238E27FC236}">
                  <a16:creationId xmlns="" xmlns:a16="http://schemas.microsoft.com/office/drawing/2014/main" id="{B4604F13-65B4-46DE-84B1-FC45B5311441}"/>
                </a:ext>
              </a:extLst>
            </p:cNvPr>
            <p:cNvSpPr/>
            <p:nvPr/>
          </p:nvSpPr>
          <p:spPr>
            <a:xfrm>
              <a:off x="2352294" y="1207771"/>
              <a:ext cx="1607819" cy="342900"/>
            </a:xfrm>
            <a:custGeom>
              <a:avLst/>
              <a:gdLst/>
              <a:ahLst/>
              <a:cxnLst/>
              <a:rect l="0" t="0" r="0" b="0"/>
              <a:pathLst>
                <a:path w="1607819" h="342900">
                  <a:moveTo>
                    <a:pt x="0" y="0"/>
                  </a:moveTo>
                  <a:lnTo>
                    <a:pt x="1607819" y="0"/>
                  </a:lnTo>
                  <a:lnTo>
                    <a:pt x="1607819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37816">
              <a:extLst>
                <a:ext uri="{FF2B5EF4-FFF2-40B4-BE49-F238E27FC236}">
                  <a16:creationId xmlns="" xmlns:a16="http://schemas.microsoft.com/office/drawing/2014/main" id="{64D22C59-C53D-4349-B294-D5059598BE8A}"/>
                </a:ext>
              </a:extLst>
            </p:cNvPr>
            <p:cNvSpPr/>
            <p:nvPr/>
          </p:nvSpPr>
          <p:spPr>
            <a:xfrm>
              <a:off x="750569" y="1207771"/>
              <a:ext cx="1607820" cy="342900"/>
            </a:xfrm>
            <a:custGeom>
              <a:avLst/>
              <a:gdLst/>
              <a:ahLst/>
              <a:cxnLst/>
              <a:rect l="0" t="0" r="0" b="0"/>
              <a:pathLst>
                <a:path w="1607820" h="342900">
                  <a:moveTo>
                    <a:pt x="0" y="0"/>
                  </a:moveTo>
                  <a:lnTo>
                    <a:pt x="1607820" y="0"/>
                  </a:lnTo>
                  <a:lnTo>
                    <a:pt x="160782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>
                <a:alpha val="100000"/>
              </a:srgbClr>
            </a:solidFill>
            <a:ln w="198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37817">
              <a:extLst>
                <a:ext uri="{FF2B5EF4-FFF2-40B4-BE49-F238E27FC236}">
                  <a16:creationId xmlns="" xmlns:a16="http://schemas.microsoft.com/office/drawing/2014/main" id="{14379705-7B42-42E2-9F68-06680EC31922}"/>
                </a:ext>
              </a:extLst>
            </p:cNvPr>
            <p:cNvSpPr/>
            <p:nvPr/>
          </p:nvSpPr>
          <p:spPr>
            <a:xfrm>
              <a:off x="750569" y="1207771"/>
              <a:ext cx="1607820" cy="342900"/>
            </a:xfrm>
            <a:custGeom>
              <a:avLst/>
              <a:gdLst/>
              <a:ahLst/>
              <a:cxnLst/>
              <a:rect l="0" t="0" r="0" b="0"/>
              <a:pathLst>
                <a:path w="1607820" h="342900">
                  <a:moveTo>
                    <a:pt x="0" y="0"/>
                  </a:moveTo>
                  <a:lnTo>
                    <a:pt x="1607820" y="0"/>
                  </a:lnTo>
                  <a:lnTo>
                    <a:pt x="160782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37818">
              <a:extLst>
                <a:ext uri="{FF2B5EF4-FFF2-40B4-BE49-F238E27FC236}">
                  <a16:creationId xmlns="" xmlns:a16="http://schemas.microsoft.com/office/drawing/2014/main" id="{C276ABB4-F6D0-419B-8A78-3859B6C7CBF2}"/>
                </a:ext>
              </a:extLst>
            </p:cNvPr>
            <p:cNvSpPr/>
            <p:nvPr/>
          </p:nvSpPr>
          <p:spPr>
            <a:xfrm>
              <a:off x="136397" y="1207771"/>
              <a:ext cx="614173" cy="342900"/>
            </a:xfrm>
            <a:custGeom>
              <a:avLst/>
              <a:gdLst/>
              <a:ahLst/>
              <a:cxnLst/>
              <a:rect l="0" t="0" r="0" b="0"/>
              <a:pathLst>
                <a:path w="614173" h="342900">
                  <a:moveTo>
                    <a:pt x="0" y="0"/>
                  </a:moveTo>
                  <a:lnTo>
                    <a:pt x="614173" y="0"/>
                  </a:lnTo>
                  <a:lnTo>
                    <a:pt x="614173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8A7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37822">
              <a:extLst>
                <a:ext uri="{FF2B5EF4-FFF2-40B4-BE49-F238E27FC236}">
                  <a16:creationId xmlns="" xmlns:a16="http://schemas.microsoft.com/office/drawing/2014/main" id="{5D027DCC-952B-4C50-886F-D02BD6EA49D2}"/>
                </a:ext>
              </a:extLst>
            </p:cNvPr>
            <p:cNvSpPr/>
            <p:nvPr/>
          </p:nvSpPr>
          <p:spPr>
            <a:xfrm>
              <a:off x="8157840" y="1558927"/>
              <a:ext cx="889795" cy="38408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1" i="0" spc="-85" baseline="0" dirty="0"/>
                <a:t>T</a:t>
              </a:r>
              <a:r>
                <a:rPr lang="en-US" sz="1200" b="1" i="0" spc="0" baseline="0" dirty="0"/>
                <a:t>arget Page</a:t>
              </a:r>
            </a:p>
            <a:p>
              <a:pPr marL="33528">
                <a:lnSpc>
                  <a:spcPts val="1727"/>
                </a:lnSpc>
              </a:pPr>
              <a:r>
                <a:rPr lang="en-US" sz="1200" b="1" i="0" spc="0" baseline="0" dirty="0"/>
                <a:t>(4KB each)</a:t>
              </a:r>
            </a:p>
          </p:txBody>
        </p:sp>
        <p:sp>
          <p:nvSpPr>
            <p:cNvPr id="58" name="Rectangle 37823">
              <a:extLst>
                <a:ext uri="{FF2B5EF4-FFF2-40B4-BE49-F238E27FC236}">
                  <a16:creationId xmlns="" xmlns:a16="http://schemas.microsoft.com/office/drawing/2014/main" id="{D0D3D7D9-1345-43F9-B468-7EDA63AFC2C6}"/>
                </a:ext>
              </a:extLst>
            </p:cNvPr>
            <p:cNvSpPr/>
            <p:nvPr/>
          </p:nvSpPr>
          <p:spPr>
            <a:xfrm>
              <a:off x="6535805" y="1569900"/>
              <a:ext cx="642805" cy="49404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3790"/>
              <a:r>
                <a:rPr lang="en-US" sz="1200" b="1" i="0" spc="0" baseline="0" dirty="0"/>
                <a:t>Page</a:t>
              </a:r>
            </a:p>
            <a:p>
              <a:pPr marL="113123">
                <a:lnSpc>
                  <a:spcPts val="1727"/>
                </a:lnSpc>
              </a:pPr>
              <a:r>
                <a:rPr lang="en-US" sz="1200" b="1" i="0" spc="-85" baseline="0" dirty="0"/>
                <a:t>T</a:t>
              </a:r>
              <a:r>
                <a:rPr lang="en-US" sz="1200" b="1" i="0" spc="0" baseline="0" dirty="0"/>
                <a:t>able</a:t>
              </a:r>
            </a:p>
            <a:p>
              <a:pPr marL="0">
                <a:lnSpc>
                  <a:spcPts val="670"/>
                </a:lnSpc>
                <a:tabLst>
                  <a:tab pos="581199" algn="l"/>
                </a:tabLst>
              </a:pPr>
              <a:r>
                <a:rPr lang="en-US" sz="803" b="0" i="0" spc="0" baseline="0" dirty="0"/>
                <a:t>63	0</a:t>
              </a:r>
            </a:p>
          </p:txBody>
        </p:sp>
        <p:sp>
          <p:nvSpPr>
            <p:cNvPr id="59" name="Rectangle 37824">
              <a:extLst>
                <a:ext uri="{FF2B5EF4-FFF2-40B4-BE49-F238E27FC236}">
                  <a16:creationId xmlns="" xmlns:a16="http://schemas.microsoft.com/office/drawing/2014/main" id="{55DDE870-704B-4B4E-B472-2DDD01DC3EA1}"/>
                </a:ext>
              </a:extLst>
            </p:cNvPr>
            <p:cNvSpPr/>
            <p:nvPr/>
          </p:nvSpPr>
          <p:spPr>
            <a:xfrm>
              <a:off x="402299" y="3435424"/>
              <a:ext cx="31739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1" i="0" spc="0" baseline="0" dirty="0"/>
                <a:t>CR3</a:t>
              </a:r>
            </a:p>
          </p:txBody>
        </p:sp>
        <p:sp>
          <p:nvSpPr>
            <p:cNvPr id="60" name="Rectangle 37825">
              <a:extLst>
                <a:ext uri="{FF2B5EF4-FFF2-40B4-BE49-F238E27FC236}">
                  <a16:creationId xmlns="" xmlns:a16="http://schemas.microsoft.com/office/drawing/2014/main" id="{55317CB2-68C5-433F-B51A-0228C81BD8DC}"/>
                </a:ext>
              </a:extLst>
            </p:cNvPr>
            <p:cNvSpPr/>
            <p:nvPr/>
          </p:nvSpPr>
          <p:spPr>
            <a:xfrm>
              <a:off x="199340" y="3184354"/>
              <a:ext cx="738985" cy="12356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676057" algn="l"/>
                </a:tabLst>
              </a:pPr>
              <a:r>
                <a:rPr lang="en-US" sz="803" b="0" i="0" spc="0" baseline="0" dirty="0"/>
                <a:t>63	0</a:t>
              </a:r>
            </a:p>
          </p:txBody>
        </p:sp>
        <p:sp>
          <p:nvSpPr>
            <p:cNvPr id="61" name="Rectangle 37830">
              <a:extLst>
                <a:ext uri="{FF2B5EF4-FFF2-40B4-BE49-F238E27FC236}">
                  <a16:creationId xmlns="" xmlns:a16="http://schemas.microsoft.com/office/drawing/2014/main" id="{91F69A1D-3FD7-48F0-BFF5-5755AB612102}"/>
                </a:ext>
              </a:extLst>
            </p:cNvPr>
            <p:cNvSpPr/>
            <p:nvPr/>
          </p:nvSpPr>
          <p:spPr>
            <a:xfrm>
              <a:off x="4906487" y="1558927"/>
              <a:ext cx="732188" cy="50526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49352"/>
              <a:r>
                <a:rPr lang="en-US" sz="1200" b="1" i="0" spc="0" baseline="0" dirty="0"/>
                <a:t>Page</a:t>
              </a:r>
            </a:p>
            <a:p>
              <a:pPr marL="0">
                <a:lnSpc>
                  <a:spcPts val="1727"/>
                </a:lnSpc>
              </a:pPr>
              <a:r>
                <a:rPr lang="en-US" sz="1200" b="1" i="0" spc="0" baseline="0" dirty="0"/>
                <a:t>Directory</a:t>
              </a:r>
            </a:p>
            <a:p>
              <a:pPr marL="17250">
                <a:lnSpc>
                  <a:spcPts val="757"/>
                </a:lnSpc>
                <a:tabLst>
                  <a:tab pos="598449" algn="l"/>
                </a:tabLst>
              </a:pPr>
              <a:r>
                <a:rPr lang="en-US" sz="803" b="0" i="0" spc="0" baseline="0" dirty="0"/>
                <a:t>63	0</a:t>
              </a:r>
            </a:p>
          </p:txBody>
        </p:sp>
        <p:sp>
          <p:nvSpPr>
            <p:cNvPr id="62" name="Rectangle 37831">
              <a:extLst>
                <a:ext uri="{FF2B5EF4-FFF2-40B4-BE49-F238E27FC236}">
                  <a16:creationId xmlns="" xmlns:a16="http://schemas.microsoft.com/office/drawing/2014/main" id="{B7A45FDD-2211-4141-BCC6-1D80C73DDEAF}"/>
                </a:ext>
              </a:extLst>
            </p:cNvPr>
            <p:cNvSpPr/>
            <p:nvPr/>
          </p:nvSpPr>
          <p:spPr>
            <a:xfrm>
              <a:off x="3101314" y="1538598"/>
              <a:ext cx="1141979" cy="51809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1" i="0" spc="0" baseline="0" dirty="0"/>
                <a:t>Page Directory</a:t>
              </a:r>
            </a:p>
            <a:p>
              <a:pPr marL="57911">
                <a:lnSpc>
                  <a:spcPts val="1727"/>
                </a:lnSpc>
              </a:pPr>
              <a:r>
                <a:rPr lang="en-US" sz="1200" b="1" i="0" spc="0" baseline="0" dirty="0"/>
                <a:t>Pointer </a:t>
              </a:r>
              <a:r>
                <a:rPr lang="en-US" sz="1200" b="1" i="0" spc="-85" baseline="0" dirty="0"/>
                <a:t>T</a:t>
              </a:r>
              <a:r>
                <a:rPr lang="en-US" sz="1200" b="1" i="0" spc="0" baseline="0" dirty="0"/>
                <a:t>able</a:t>
              </a:r>
            </a:p>
            <a:p>
              <a:pPr marL="218537">
                <a:lnSpc>
                  <a:spcPts val="917"/>
                </a:lnSpc>
                <a:tabLst>
                  <a:tab pos="799735" algn="l"/>
                </a:tabLst>
              </a:pPr>
              <a:r>
                <a:rPr lang="en-US" sz="803" b="0" i="0" spc="0" baseline="0" dirty="0"/>
                <a:t>63	0</a:t>
              </a:r>
            </a:p>
          </p:txBody>
        </p:sp>
        <p:sp>
          <p:nvSpPr>
            <p:cNvPr id="63" name="Rectangle 37832">
              <a:extLst>
                <a:ext uri="{FF2B5EF4-FFF2-40B4-BE49-F238E27FC236}">
                  <a16:creationId xmlns="" xmlns:a16="http://schemas.microsoft.com/office/drawing/2014/main" id="{8A749DBC-4314-450C-9792-D359CD838F51}"/>
                </a:ext>
              </a:extLst>
            </p:cNvPr>
            <p:cNvSpPr/>
            <p:nvPr/>
          </p:nvSpPr>
          <p:spPr>
            <a:xfrm>
              <a:off x="1676589" y="1558927"/>
              <a:ext cx="752963" cy="38408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1" i="0" spc="0" baseline="0" dirty="0"/>
                <a:t>Page Map</a:t>
              </a:r>
            </a:p>
            <a:p>
              <a:pPr marL="97536">
                <a:lnSpc>
                  <a:spcPts val="1727"/>
                </a:lnSpc>
              </a:pPr>
              <a:r>
                <a:rPr lang="en-US" sz="1200" b="1" i="0" spc="0" baseline="0" dirty="0"/>
                <a:t>Le</a:t>
              </a:r>
              <a:r>
                <a:rPr lang="en-US" sz="1200" b="1" i="0" spc="-19" baseline="0" dirty="0"/>
                <a:t>v</a:t>
              </a:r>
              <a:r>
                <a:rPr lang="en-US" sz="1200" b="1" i="0" spc="0" baseline="0" dirty="0"/>
                <a:t>el 4</a:t>
              </a:r>
            </a:p>
          </p:txBody>
        </p:sp>
        <p:sp>
          <p:nvSpPr>
            <p:cNvPr id="64" name="Rectangle 37833">
              <a:extLst>
                <a:ext uri="{FF2B5EF4-FFF2-40B4-BE49-F238E27FC236}">
                  <a16:creationId xmlns="" xmlns:a16="http://schemas.microsoft.com/office/drawing/2014/main" id="{1831F6B2-3886-48F5-9003-2E57DC31FAC5}"/>
                </a:ext>
              </a:extLst>
            </p:cNvPr>
            <p:cNvSpPr/>
            <p:nvPr/>
          </p:nvSpPr>
          <p:spPr>
            <a:xfrm>
              <a:off x="1701534" y="1969172"/>
              <a:ext cx="642805" cy="12356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581198" algn="l"/>
                </a:tabLst>
              </a:pPr>
              <a:r>
                <a:rPr lang="en-US" sz="803" b="0" i="0" spc="0" baseline="0" dirty="0"/>
                <a:t>63	0</a:t>
              </a:r>
            </a:p>
          </p:txBody>
        </p:sp>
        <p:sp>
          <p:nvSpPr>
            <p:cNvPr id="65" name="Rectangle 37834">
              <a:extLst>
                <a:ext uri="{FF2B5EF4-FFF2-40B4-BE49-F238E27FC236}">
                  <a16:creationId xmlns="" xmlns:a16="http://schemas.microsoft.com/office/drawing/2014/main" id="{12EEFACD-3A60-4D87-9251-38BA96B28E3F}"/>
                </a:ext>
              </a:extLst>
            </p:cNvPr>
            <p:cNvSpPr/>
            <p:nvPr/>
          </p:nvSpPr>
          <p:spPr>
            <a:xfrm>
              <a:off x="4172408" y="1229954"/>
              <a:ext cx="1254639" cy="29848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996" b="0" i="0" spc="0" baseline="0" dirty="0"/>
                <a:t>Page Director</a:t>
              </a:r>
              <a:r>
                <a:rPr lang="en-US" sz="996" b="0" i="0" spc="-29" baseline="0" dirty="0"/>
                <a:t>y</a:t>
              </a:r>
              <a:r>
                <a:rPr lang="en-US" sz="996" b="0" i="0" spc="0" baseline="0" dirty="0"/>
                <a:t> Index</a:t>
              </a:r>
            </a:p>
            <a:p>
              <a:pPr marL="320024">
                <a:lnSpc>
                  <a:spcPts val="1200"/>
                </a:lnSpc>
              </a:pPr>
              <a:r>
                <a:rPr lang="en-US" sz="996" b="0" i="0" spc="0" baseline="0" dirty="0"/>
                <a:t>(1 of</a:t>
              </a:r>
              <a:r>
                <a:rPr lang="en-US" sz="996" b="0" i="0" spc="-12" baseline="0" dirty="0"/>
                <a:t> </a:t>
              </a:r>
              <a:r>
                <a:rPr lang="en-US" sz="996" b="0" i="0" spc="0" baseline="0" dirty="0"/>
                <a:t>512)</a:t>
              </a:r>
            </a:p>
          </p:txBody>
        </p:sp>
        <p:sp>
          <p:nvSpPr>
            <p:cNvPr id="66" name="Rectangle 37835">
              <a:extLst>
                <a:ext uri="{FF2B5EF4-FFF2-40B4-BE49-F238E27FC236}">
                  <a16:creationId xmlns="" xmlns:a16="http://schemas.microsoft.com/office/drawing/2014/main" id="{65105D61-203A-4EF5-A89D-F888EAD33516}"/>
                </a:ext>
              </a:extLst>
            </p:cNvPr>
            <p:cNvSpPr/>
            <p:nvPr/>
          </p:nvSpPr>
          <p:spPr>
            <a:xfrm>
              <a:off x="5876122" y="1229954"/>
              <a:ext cx="1029193" cy="29848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996" b="0" i="0" spc="0" baseline="0" dirty="0"/>
                <a:t>Page Table</a:t>
              </a:r>
              <a:r>
                <a:rPr lang="en-US" sz="996" b="0" i="0" spc="-12" baseline="0" dirty="0"/>
                <a:t> </a:t>
              </a:r>
              <a:r>
                <a:rPr lang="en-US" sz="996" b="0" i="0" spc="0" baseline="0" dirty="0"/>
                <a:t>Index</a:t>
              </a:r>
            </a:p>
            <a:p>
              <a:pPr marL="224017">
                <a:lnSpc>
                  <a:spcPts val="1200"/>
                </a:lnSpc>
              </a:pPr>
              <a:r>
                <a:rPr lang="en-US" sz="996" b="0" i="0" spc="0" baseline="0" dirty="0"/>
                <a:t>(1 of</a:t>
              </a:r>
              <a:r>
                <a:rPr lang="en-US" sz="996" b="0" i="0" spc="-12" baseline="0" dirty="0"/>
                <a:t> </a:t>
              </a:r>
              <a:r>
                <a:rPr lang="en-US" sz="996" b="0" i="0" spc="0" baseline="0" dirty="0"/>
                <a:t>512)</a:t>
              </a:r>
            </a:p>
          </p:txBody>
        </p:sp>
        <p:sp>
          <p:nvSpPr>
            <p:cNvPr id="67" name="Rectangle 37836">
              <a:extLst>
                <a:ext uri="{FF2B5EF4-FFF2-40B4-BE49-F238E27FC236}">
                  <a16:creationId xmlns="" xmlns:a16="http://schemas.microsoft.com/office/drawing/2014/main" id="{11F349E4-F497-4A14-A221-55DA0162C524}"/>
                </a:ext>
              </a:extLst>
            </p:cNvPr>
            <p:cNvSpPr/>
            <p:nvPr/>
          </p:nvSpPr>
          <p:spPr>
            <a:xfrm>
              <a:off x="5391322" y="1026944"/>
              <a:ext cx="1775486" cy="12356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1647307" algn="l"/>
                </a:tabLst>
              </a:pPr>
              <a:r>
                <a:rPr lang="en-US" sz="803" b="0" i="0" spc="0" baseline="0" dirty="0"/>
                <a:t>2</a:t>
              </a:r>
              <a:r>
                <a:rPr lang="en-US" sz="803" b="0" i="0" spc="689" baseline="0" dirty="0"/>
                <a:t>1</a:t>
              </a:r>
              <a:r>
                <a:rPr lang="en-US" sz="803" b="0" i="0" spc="0" baseline="0" dirty="0"/>
                <a:t>20	12</a:t>
              </a:r>
            </a:p>
          </p:txBody>
        </p:sp>
        <p:sp>
          <p:nvSpPr>
            <p:cNvPr id="68" name="Rectangle 37837">
              <a:extLst>
                <a:ext uri="{FF2B5EF4-FFF2-40B4-BE49-F238E27FC236}">
                  <a16:creationId xmlns="" xmlns:a16="http://schemas.microsoft.com/office/drawing/2014/main" id="{010CD365-9298-4FED-8EEE-F99238AA436C}"/>
                </a:ext>
              </a:extLst>
            </p:cNvPr>
            <p:cNvSpPr/>
            <p:nvPr/>
          </p:nvSpPr>
          <p:spPr>
            <a:xfrm>
              <a:off x="7461142" y="1229954"/>
              <a:ext cx="1212127" cy="29848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996" b="0" i="0" spc="0" baseline="0" dirty="0"/>
                <a:t>Location</a:t>
              </a:r>
              <a:r>
                <a:rPr lang="en-US" sz="996" b="0" i="0" spc="-12" baseline="0" dirty="0"/>
                <a:t> </a:t>
              </a:r>
              <a:r>
                <a:rPr lang="en-US" sz="996" b="0" i="0" spc="-11" baseline="0" dirty="0"/>
                <a:t>w</a:t>
              </a:r>
              <a:r>
                <a:rPr lang="en-US" sz="996" b="0" i="0" spc="0" baseline="0" dirty="0"/>
                <a:t>ithin Page</a:t>
              </a:r>
            </a:p>
            <a:p>
              <a:pPr marL="277397">
                <a:lnSpc>
                  <a:spcPts val="1200"/>
                </a:lnSpc>
              </a:pPr>
              <a:r>
                <a:rPr lang="en-US" sz="996" b="0" i="0" spc="0" baseline="0" dirty="0"/>
                <a:t>(1 of</a:t>
              </a:r>
              <a:r>
                <a:rPr lang="en-US" sz="996" b="0" i="0" spc="-12" baseline="0" dirty="0"/>
                <a:t> </a:t>
              </a:r>
              <a:r>
                <a:rPr lang="en-US" sz="996" b="0" i="0" spc="0" baseline="0" dirty="0"/>
                <a:t>4096)</a:t>
              </a:r>
            </a:p>
          </p:txBody>
        </p:sp>
        <p:sp>
          <p:nvSpPr>
            <p:cNvPr id="69" name="Rectangle 37838">
              <a:extLst>
                <a:ext uri="{FF2B5EF4-FFF2-40B4-BE49-F238E27FC236}">
                  <a16:creationId xmlns="" xmlns:a16="http://schemas.microsoft.com/office/drawing/2014/main" id="{8E8AEF87-9DC3-4805-AC2D-2E4E803D593E}"/>
                </a:ext>
              </a:extLst>
            </p:cNvPr>
            <p:cNvSpPr/>
            <p:nvPr/>
          </p:nvSpPr>
          <p:spPr>
            <a:xfrm>
              <a:off x="7216755" y="1026944"/>
              <a:ext cx="1687963" cy="12356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1616370" algn="l"/>
                </a:tabLst>
              </a:pPr>
              <a:r>
                <a:rPr lang="en-US" sz="803" b="0" i="0" spc="0" baseline="0" dirty="0"/>
                <a:t>11	0</a:t>
              </a:r>
            </a:p>
          </p:txBody>
        </p:sp>
        <p:sp>
          <p:nvSpPr>
            <p:cNvPr id="70" name="Rectangle 37839">
              <a:extLst>
                <a:ext uri="{FF2B5EF4-FFF2-40B4-BE49-F238E27FC236}">
                  <a16:creationId xmlns="" xmlns:a16="http://schemas.microsoft.com/office/drawing/2014/main" id="{1F6A6628-539C-4051-9D92-D756A7C35942}"/>
                </a:ext>
              </a:extLst>
            </p:cNvPr>
            <p:cNvSpPr/>
            <p:nvPr/>
          </p:nvSpPr>
          <p:spPr>
            <a:xfrm>
              <a:off x="2852677" y="1229954"/>
              <a:ext cx="610745" cy="29848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996" b="0" i="0" spc="0" baseline="0" dirty="0"/>
                <a:t>PDP Index</a:t>
              </a:r>
            </a:p>
            <a:p>
              <a:pPr marL="32002">
                <a:lnSpc>
                  <a:spcPts val="1200"/>
                </a:lnSpc>
              </a:pPr>
              <a:r>
                <a:rPr lang="en-US" sz="996" b="0" i="0" spc="0" baseline="0" dirty="0"/>
                <a:t>(1 of</a:t>
              </a:r>
              <a:r>
                <a:rPr lang="en-US" sz="996" b="0" i="0" spc="-12" baseline="0" dirty="0"/>
                <a:t> </a:t>
              </a:r>
              <a:r>
                <a:rPr lang="en-US" sz="996" b="0" i="0" spc="0" baseline="0" dirty="0"/>
                <a:t>512)</a:t>
              </a:r>
            </a:p>
          </p:txBody>
        </p:sp>
        <p:sp>
          <p:nvSpPr>
            <p:cNvPr id="71" name="Rectangle 37840">
              <a:extLst>
                <a:ext uri="{FF2B5EF4-FFF2-40B4-BE49-F238E27FC236}">
                  <a16:creationId xmlns="" xmlns:a16="http://schemas.microsoft.com/office/drawing/2014/main" id="{BE9C2D64-AEB7-41A6-979E-1027833371E3}"/>
                </a:ext>
              </a:extLst>
            </p:cNvPr>
            <p:cNvSpPr/>
            <p:nvPr/>
          </p:nvSpPr>
          <p:spPr>
            <a:xfrm>
              <a:off x="3802950" y="1026944"/>
              <a:ext cx="304955" cy="12356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803" b="0" i="0" spc="0" baseline="0" dirty="0"/>
                <a:t>3</a:t>
              </a:r>
              <a:r>
                <a:rPr lang="en-US" sz="803" b="0" i="0" spc="628" baseline="0" dirty="0"/>
                <a:t>0</a:t>
              </a:r>
              <a:r>
                <a:rPr lang="en-US" sz="803" b="0" i="0" spc="0" baseline="0" dirty="0"/>
                <a:t>29</a:t>
              </a:r>
            </a:p>
          </p:txBody>
        </p:sp>
        <p:sp>
          <p:nvSpPr>
            <p:cNvPr id="72" name="Rectangle 37842">
              <a:extLst>
                <a:ext uri="{FF2B5EF4-FFF2-40B4-BE49-F238E27FC236}">
                  <a16:creationId xmlns="" xmlns:a16="http://schemas.microsoft.com/office/drawing/2014/main" id="{69AE0CAA-7A24-406C-98BE-C82B9B2C6A87}"/>
                </a:ext>
              </a:extLst>
            </p:cNvPr>
            <p:cNvSpPr/>
            <p:nvPr/>
          </p:nvSpPr>
          <p:spPr>
            <a:xfrm>
              <a:off x="1214970" y="1229954"/>
              <a:ext cx="692497" cy="29848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996" b="0" i="0" spc="0" baseline="0" dirty="0"/>
                <a:t>PML4 Index</a:t>
              </a:r>
            </a:p>
            <a:p>
              <a:pPr marL="67040">
                <a:lnSpc>
                  <a:spcPts val="1200"/>
                </a:lnSpc>
              </a:pPr>
              <a:r>
                <a:rPr lang="en-US" sz="996" b="0" i="0" spc="0" baseline="0" dirty="0"/>
                <a:t>(1 of</a:t>
              </a:r>
              <a:r>
                <a:rPr lang="en-US" sz="996" b="0" i="0" spc="-12" baseline="0" dirty="0"/>
                <a:t> </a:t>
              </a:r>
              <a:r>
                <a:rPr lang="en-US" sz="996" b="0" i="0" spc="0" baseline="0" dirty="0"/>
                <a:t>512)</a:t>
              </a:r>
            </a:p>
          </p:txBody>
        </p:sp>
        <p:sp>
          <p:nvSpPr>
            <p:cNvPr id="73" name="Rectangle 37843">
              <a:extLst>
                <a:ext uri="{FF2B5EF4-FFF2-40B4-BE49-F238E27FC236}">
                  <a16:creationId xmlns="" xmlns:a16="http://schemas.microsoft.com/office/drawing/2014/main" id="{888D3390-753C-4EFE-82A5-B7F35A1E3CAC}"/>
                </a:ext>
              </a:extLst>
            </p:cNvPr>
            <p:cNvSpPr/>
            <p:nvPr/>
          </p:nvSpPr>
          <p:spPr>
            <a:xfrm>
              <a:off x="793288" y="1026944"/>
              <a:ext cx="1733551" cy="12356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1414706" algn="l"/>
                </a:tabLst>
              </a:pPr>
              <a:r>
                <a:rPr lang="en-US" sz="803" b="0" i="0" spc="0" baseline="0" dirty="0"/>
                <a:t>47	3</a:t>
              </a:r>
              <a:r>
                <a:rPr lang="en-US" sz="803" b="0" i="0" spc="628" baseline="0" dirty="0"/>
                <a:t>9</a:t>
              </a:r>
              <a:r>
                <a:rPr lang="en-US" sz="803" b="0" i="0" spc="0" baseline="0" dirty="0"/>
                <a:t>38</a:t>
              </a:r>
            </a:p>
          </p:txBody>
        </p:sp>
        <p:sp>
          <p:nvSpPr>
            <p:cNvPr id="74" name="Rectangle 37844">
              <a:extLst>
                <a:ext uri="{FF2B5EF4-FFF2-40B4-BE49-F238E27FC236}">
                  <a16:creationId xmlns="" xmlns:a16="http://schemas.microsoft.com/office/drawing/2014/main" id="{4C271278-E35D-4258-AEBD-2990D91A5FBE}"/>
                </a:ext>
              </a:extLst>
            </p:cNvPr>
            <p:cNvSpPr/>
            <p:nvPr/>
          </p:nvSpPr>
          <p:spPr>
            <a:xfrm>
              <a:off x="175951" y="1229954"/>
              <a:ext cx="570669" cy="29848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40153"/>
              <a:r>
                <a:rPr lang="en-US" sz="996" b="0" i="0" spc="0" baseline="0" dirty="0"/>
                <a:t>Sign</a:t>
              </a:r>
            </a:p>
            <a:p>
              <a:pPr marL="0">
                <a:lnSpc>
                  <a:spcPts val="1200"/>
                </a:lnSpc>
              </a:pPr>
              <a:r>
                <a:rPr lang="en-US" sz="996" b="0" i="0" spc="0" baseline="0" dirty="0"/>
                <a:t>Extended</a:t>
              </a:r>
            </a:p>
          </p:txBody>
        </p:sp>
        <p:sp>
          <p:nvSpPr>
            <p:cNvPr id="75" name="Rectangle 37845">
              <a:extLst>
                <a:ext uri="{FF2B5EF4-FFF2-40B4-BE49-F238E27FC236}">
                  <a16:creationId xmlns="" xmlns:a16="http://schemas.microsoft.com/office/drawing/2014/main" id="{30BFBB75-CC08-48A4-B360-9C1646C41AB7}"/>
                </a:ext>
              </a:extLst>
            </p:cNvPr>
            <p:cNvSpPr/>
            <p:nvPr/>
          </p:nvSpPr>
          <p:spPr>
            <a:xfrm>
              <a:off x="199340" y="1026944"/>
              <a:ext cx="112210" cy="12356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803" b="0" i="0" spc="0" baseline="0" dirty="0"/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1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27119" y="-1022319"/>
            <a:ext cx="6489764" cy="883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Native </a:t>
            </a:r>
            <a:r>
              <a:rPr lang="en-US" altLang="ko-KR" dirty="0"/>
              <a:t>System Memory Management Unit Diagram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709738"/>
            <a:ext cx="81248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Shadow Page Tables Diagram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0" y="3077705"/>
            <a:ext cx="83857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+mj-lt"/>
              </a:rPr>
              <a:t>VMM </a:t>
            </a:r>
            <a:r>
              <a:rPr lang="en-US" altLang="ko-KR" sz="1600" dirty="0">
                <a:latin typeface="+mj-lt"/>
              </a:rPr>
              <a:t>maintains PPN-&gt;MPN mappings in its internal data structures and stores </a:t>
            </a:r>
            <a:r>
              <a:rPr lang="en-US" altLang="ko-KR" sz="1600" dirty="0" smtClean="0">
                <a:latin typeface="+mj-lt"/>
              </a:rPr>
              <a:t>LPN-</a:t>
            </a:r>
            <a:r>
              <a:rPr lang="en-US" altLang="ko-KR" sz="1600" dirty="0">
                <a:latin typeface="+mj-lt"/>
              </a:rPr>
              <a:t>&gt;MPN mappings in shadow page tables that are exposed to the </a:t>
            </a:r>
            <a:r>
              <a:rPr lang="en-US" altLang="ko-KR" sz="1600" dirty="0" smtClean="0">
                <a:latin typeface="+mj-lt"/>
              </a:rPr>
              <a:t>hardware.</a:t>
            </a:r>
          </a:p>
          <a:p>
            <a:r>
              <a:rPr lang="en-US" altLang="ko-KR" sz="1600" dirty="0" smtClean="0">
                <a:latin typeface="+mj-lt"/>
              </a:rPr>
              <a:t>Recently </a:t>
            </a:r>
            <a:r>
              <a:rPr lang="en-US" altLang="ko-KR" sz="1600" dirty="0">
                <a:latin typeface="+mj-lt"/>
              </a:rPr>
              <a:t>used LPN-&gt;MPN translations are cached in the hardware TLB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r>
              <a:rPr lang="en-US" altLang="ko-KR" sz="1600" dirty="0" smtClean="0">
                <a:latin typeface="+mj-lt"/>
              </a:rPr>
              <a:t>VMM </a:t>
            </a:r>
            <a:r>
              <a:rPr lang="en-US" altLang="ko-KR" sz="1600" dirty="0">
                <a:latin typeface="+mj-lt"/>
              </a:rPr>
              <a:t>keeps these shadow page </a:t>
            </a:r>
            <a:r>
              <a:rPr lang="en-US" altLang="ko-KR" sz="1600" dirty="0" smtClean="0">
                <a:latin typeface="+mj-lt"/>
              </a:rPr>
              <a:t>tables </a:t>
            </a:r>
            <a:r>
              <a:rPr lang="en-US" altLang="ko-KR" sz="1600" dirty="0">
                <a:latin typeface="+mj-lt"/>
              </a:rPr>
              <a:t>synchronized to the guest page tables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r>
              <a:rPr lang="en-US" altLang="ko-KR" sz="1600" dirty="0" smtClean="0">
                <a:latin typeface="+mj-lt"/>
              </a:rPr>
              <a:t>This </a:t>
            </a:r>
            <a:r>
              <a:rPr lang="en-US" altLang="ko-KR" sz="1600" dirty="0">
                <a:latin typeface="+mj-lt"/>
              </a:rPr>
              <a:t>synchronization introduces virtualization overhead when </a:t>
            </a:r>
            <a:r>
              <a:rPr lang="en-US" altLang="ko-KR" sz="1600" dirty="0" smtClean="0">
                <a:latin typeface="+mj-lt"/>
              </a:rPr>
              <a:t>the </a:t>
            </a:r>
            <a:r>
              <a:rPr lang="en-US" altLang="ko-KR" sz="1600" dirty="0">
                <a:latin typeface="+mj-lt"/>
              </a:rPr>
              <a:t>guest updates its page tables.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Second Level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AMD-V and VT-x help the VMM control guests</a:t>
            </a:r>
          </a:p>
          <a:p>
            <a:r>
              <a:rPr lang="en-US" smtClean="0"/>
              <a:t>… but, they don’t address the need for shadow page tables</a:t>
            </a:r>
          </a:p>
          <a:p>
            <a:r>
              <a:rPr lang="en-US" smtClean="0"/>
              <a:t>Second level address translation (SLAT) allows the MMU to directly support guest page tables</a:t>
            </a:r>
          </a:p>
          <a:p>
            <a:pPr lvl="1"/>
            <a:r>
              <a:rPr lang="en-US" smtClean="0"/>
              <a:t>Intel: Extended Page Tables (EPT)</a:t>
            </a:r>
          </a:p>
          <a:p>
            <a:pPr lvl="1"/>
            <a:r>
              <a:rPr lang="en-US" smtClean="0"/>
              <a:t>AMD: Rapid Virtualization Indexing (RVI)</a:t>
            </a:r>
          </a:p>
          <a:p>
            <a:pPr lvl="1"/>
            <a:r>
              <a:rPr lang="en-US" smtClean="0"/>
              <a:t>Also known as Two Dimensional Paging (TDP)</a:t>
            </a:r>
          </a:p>
          <a:p>
            <a:pPr lvl="1"/>
            <a:r>
              <a:rPr lang="en-US" smtClean="0"/>
              <a:t>Introduced in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is the Hierarchy Managed?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Who manages data transfer between</a:t>
            </a:r>
          </a:p>
          <a:p>
            <a:pPr lvl="1"/>
            <a:r>
              <a:rPr lang="en-US" smtClean="0"/>
              <a:t>Main memory </a:t>
            </a:r>
            <a:r>
              <a:rPr lang="en-US" smtClean="0">
                <a:sym typeface="Symbol" pitchFamily="18" charset="2"/>
              </a:rPr>
              <a:t></a:t>
            </a:r>
            <a:r>
              <a:rPr lang="en-US" smtClean="0"/>
              <a:t> Disks</a:t>
            </a:r>
          </a:p>
          <a:p>
            <a:pPr lvl="2"/>
            <a:r>
              <a:rPr lang="en-US" smtClean="0"/>
              <a:t>by the operating system (virtual memory)</a:t>
            </a:r>
          </a:p>
          <a:p>
            <a:pPr lvl="2"/>
            <a:r>
              <a:rPr lang="en-US" smtClean="0"/>
              <a:t>by the programmer (files)</a:t>
            </a:r>
          </a:p>
          <a:p>
            <a:pPr lvl="1"/>
            <a:r>
              <a:rPr lang="en-US" smtClean="0"/>
              <a:t>Registers </a:t>
            </a:r>
            <a:r>
              <a:rPr lang="en-US" smtClean="0">
                <a:sym typeface="Symbol" pitchFamily="18" charset="2"/>
              </a:rPr>
              <a:t></a:t>
            </a:r>
            <a:r>
              <a:rPr lang="en-US" smtClean="0"/>
              <a:t> Main memory</a:t>
            </a:r>
          </a:p>
          <a:p>
            <a:pPr lvl="2"/>
            <a:r>
              <a:rPr lang="en-US" smtClean="0"/>
              <a:t>by compiler (and programmer)</a:t>
            </a:r>
          </a:p>
          <a:p>
            <a:pPr lvl="1"/>
            <a:r>
              <a:rPr lang="en-US" smtClean="0"/>
              <a:t>Cache </a:t>
            </a:r>
            <a:r>
              <a:rPr lang="en-US" smtClean="0">
                <a:sym typeface="Symbol" pitchFamily="18" charset="2"/>
              </a:rPr>
              <a:t></a:t>
            </a:r>
            <a:r>
              <a:rPr lang="en-US" smtClean="0"/>
              <a:t> Main memory</a:t>
            </a:r>
          </a:p>
          <a:p>
            <a:pPr lvl="2"/>
            <a:r>
              <a:rPr lang="en-US" smtClean="0"/>
              <a:t>by hardware (cache controller)</a:t>
            </a:r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DCAFD5-E875-408D-9661-118E5710E030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19461" name="Picture 5" descr="C:\Documents and Settings\Taeweon\My Documents\KU\ESCA\teaching\comp212_CA\harddis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42672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C:\Documents and Settings\Taeweon\My Documents\KU\ESCA\teaching\comp212_CA\ddr3_memo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1025" y="4267200"/>
            <a:ext cx="1397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C:\Documents and Settings\Taeweon\My Documents\KU\ESCA\teaching\comp212_CA\1993_intel_pentium_larg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25" y="4267200"/>
            <a:ext cx="18081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Left-Right Arrow 28"/>
          <p:cNvSpPr>
            <a:spLocks noChangeArrowheads="1"/>
          </p:cNvSpPr>
          <p:nvPr/>
        </p:nvSpPr>
        <p:spPr bwMode="auto">
          <a:xfrm>
            <a:off x="5686425" y="5029200"/>
            <a:ext cx="609600" cy="228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CC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Left-Right Arrow 29"/>
          <p:cNvSpPr>
            <a:spLocks noChangeArrowheads="1"/>
          </p:cNvSpPr>
          <p:nvPr/>
        </p:nvSpPr>
        <p:spPr bwMode="auto">
          <a:xfrm>
            <a:off x="3781425" y="5105400"/>
            <a:ext cx="609600" cy="228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CC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6" name="TextBox 29"/>
          <p:cNvSpPr txBox="1">
            <a:spLocks noChangeArrowheads="1"/>
          </p:cNvSpPr>
          <p:nvPr/>
        </p:nvSpPr>
        <p:spPr bwMode="auto">
          <a:xfrm>
            <a:off x="5138738" y="4343400"/>
            <a:ext cx="7762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>
                <a:solidFill>
                  <a:srgbClr val="C00000"/>
                </a:solidFill>
              </a:rPr>
              <a:t>DDR3</a:t>
            </a:r>
          </a:p>
        </p:txBody>
      </p:sp>
      <p:sp>
        <p:nvSpPr>
          <p:cNvPr id="19467" name="TextBox 29"/>
          <p:cNvSpPr txBox="1">
            <a:spLocks noChangeArrowheads="1"/>
          </p:cNvSpPr>
          <p:nvPr/>
        </p:nvSpPr>
        <p:spPr bwMode="auto">
          <a:xfrm>
            <a:off x="7653338" y="4343400"/>
            <a:ext cx="6524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>
                <a:solidFill>
                  <a:srgbClr val="C00000"/>
                </a:solidFill>
              </a:rPr>
              <a:t>HDD</a:t>
            </a:r>
          </a:p>
        </p:txBody>
      </p:sp>
      <p:sp>
        <p:nvSpPr>
          <p:cNvPr id="19468" name="TextBox 29"/>
          <p:cNvSpPr txBox="1">
            <a:spLocks noChangeArrowheads="1"/>
          </p:cNvSpPr>
          <p:nvPr/>
        </p:nvSpPr>
        <p:spPr bwMode="auto">
          <a:xfrm>
            <a:off x="504825" y="4929188"/>
            <a:ext cx="10461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b="1">
                <a:solidFill>
                  <a:srgbClr val="C00000"/>
                </a:solidFill>
              </a:rPr>
              <a:t>Pentium</a:t>
            </a:r>
          </a:p>
          <a:p>
            <a:pPr algn="ctr">
              <a:buFont typeface="Wingdings" pitchFamily="2" charset="2"/>
              <a:buNone/>
            </a:pPr>
            <a:r>
              <a:rPr lang="en-US" sz="1600" b="1">
                <a:solidFill>
                  <a:srgbClr val="C00000"/>
                </a:solidFill>
              </a:rPr>
              <a:t>(1993)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SLAT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VMM installs first and second level tables in the MMU</a:t>
            </a:r>
          </a:p>
          <a:p>
            <a:pPr lvl="1"/>
            <a:r>
              <a:rPr lang="en-US" smtClean="0"/>
              <a:t>Context switch to the guest via vmenter</a:t>
            </a:r>
          </a:p>
          <a:p>
            <a:r>
              <a:rPr lang="en-US" smtClean="0"/>
              <a:t>Steps to translate an address:</a:t>
            </a:r>
          </a:p>
          <a:p>
            <a:pPr lvl="1"/>
            <a:r>
              <a:rPr lang="en-US" smtClean="0"/>
              <a:t>MMU queries the level 1 (guest) table</a:t>
            </a:r>
          </a:p>
          <a:p>
            <a:pPr lvl="1"/>
            <a:r>
              <a:rPr lang="en-US" smtClean="0"/>
              <a:t>MMU queries the level 2 (VMM) table</a:t>
            </a:r>
          </a:p>
          <a:p>
            <a:r>
              <a:rPr lang="en-US" smtClean="0"/>
              <a:t>If any step yields an invalid PTE than page fault to the VMM (vmexit)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474544" y="594267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CPU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SLAT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Huge performance advantages vs. shadow page tables</a:t>
            </a:r>
          </a:p>
          <a:p>
            <a:r>
              <a:rPr lang="en-US" smtClean="0"/>
              <a:t>When guests mov cr3, the CPU updates vmcr3 register</a:t>
            </a:r>
          </a:p>
          <a:p>
            <a:pPr lvl="1"/>
            <a:r>
              <a:rPr lang="en-US" smtClean="0"/>
              <a:t>No need to vmexit when guest OS switches context</a:t>
            </a:r>
          </a:p>
          <a:p>
            <a:r>
              <a:rPr lang="en-US" smtClean="0"/>
              <a:t>EPT can be filled on-demand or pre-initialized with PFN</a:t>
            </a:r>
            <a:r>
              <a:rPr lang="en-US" smtClean="0">
                <a:sym typeface="Wingdings" panose="05000000000000000000" pitchFamily="2" charset="2"/>
              </a:rPr>
              <a:t>MFN entries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On-demand: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Slower, since many address translations will trigger hidden misses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… but hardware pages for the guest can be allocated when needed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And, the EPT will be smaller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Preallocation: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No need to vmexit when the guest OS creates or modifies it’s page tables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… but hardware pages need to be reserved for the guest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And, the EPT table will be larger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Hardware Memory Management Unit Diagram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55195"/>
            <a:ext cx="8458200" cy="337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Hardware Memory Management Unit Diagram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>
                <a:latin typeface="+mj-lt"/>
              </a:rPr>
              <a:t>Guest maintain </a:t>
            </a:r>
            <a:r>
              <a:rPr lang="en-US" altLang="ko-KR" sz="1800" dirty="0">
                <a:latin typeface="+mj-lt"/>
              </a:rPr>
              <a:t>LPN-&gt;PPN mappings in the guest page </a:t>
            </a:r>
            <a:r>
              <a:rPr lang="en-US" altLang="ko-KR" sz="1800" dirty="0" smtClean="0">
                <a:latin typeface="+mj-lt"/>
              </a:rPr>
              <a:t>tables</a:t>
            </a:r>
            <a:endParaRPr lang="en-US" altLang="ko-KR" sz="1800" dirty="0">
              <a:latin typeface="+mj-lt"/>
            </a:endParaRPr>
          </a:p>
          <a:p>
            <a:r>
              <a:rPr lang="en-US" altLang="ko-KR" sz="1800" dirty="0" smtClean="0">
                <a:latin typeface="+mj-lt"/>
              </a:rPr>
              <a:t>VMM </a:t>
            </a:r>
            <a:r>
              <a:rPr lang="en-US" altLang="ko-KR" sz="1800" dirty="0">
                <a:latin typeface="+mj-lt"/>
              </a:rPr>
              <a:t>maintains PPN-&gt;MPN </a:t>
            </a:r>
            <a:r>
              <a:rPr lang="en-US" altLang="ko-KR" sz="1800" dirty="0" smtClean="0">
                <a:latin typeface="+mj-lt"/>
              </a:rPr>
              <a:t>mappings </a:t>
            </a:r>
            <a:r>
              <a:rPr lang="en-US" altLang="ko-KR" sz="1800" dirty="0">
                <a:latin typeface="+mj-lt"/>
              </a:rPr>
              <a:t>called nested page tables </a:t>
            </a:r>
          </a:p>
          <a:p>
            <a:r>
              <a:rPr lang="en-US" altLang="ko-KR" sz="1800" dirty="0" smtClean="0">
                <a:latin typeface="+mj-lt"/>
              </a:rPr>
              <a:t>Both </a:t>
            </a:r>
            <a:r>
              <a:rPr lang="en-US" altLang="ko-KR" sz="1800" dirty="0">
                <a:latin typeface="+mj-lt"/>
              </a:rPr>
              <a:t>the guest page tables and the nested page tables are exposed to the hardware. </a:t>
            </a:r>
          </a:p>
          <a:p>
            <a:r>
              <a:rPr lang="en-US" altLang="ko-KR" sz="1800" dirty="0">
                <a:latin typeface="+mj-lt"/>
              </a:rPr>
              <a:t>When a logical address is accessed, the hardware walks the guest page tables as in the case of native execution, </a:t>
            </a:r>
          </a:p>
          <a:p>
            <a:r>
              <a:rPr lang="en-US" altLang="ko-KR" sz="1800" dirty="0" smtClean="0">
                <a:latin typeface="+mj-lt"/>
              </a:rPr>
              <a:t>For </a:t>
            </a:r>
            <a:r>
              <a:rPr lang="en-US" altLang="ko-KR" sz="1800" dirty="0">
                <a:latin typeface="+mj-lt"/>
              </a:rPr>
              <a:t>every PPN accessed during the guest page table walk, the hardware also walks the nested page tables </a:t>
            </a:r>
            <a:r>
              <a:rPr lang="en-US" altLang="ko-KR" sz="1800" dirty="0" smtClean="0">
                <a:latin typeface="+mj-lt"/>
              </a:rPr>
              <a:t>to </a:t>
            </a:r>
            <a:r>
              <a:rPr lang="en-US" altLang="ko-KR" sz="1800" dirty="0">
                <a:latin typeface="+mj-lt"/>
              </a:rPr>
              <a:t>determine the corresponding MPN</a:t>
            </a:r>
            <a:r>
              <a:rPr lang="en-US" altLang="ko-KR" sz="1800" dirty="0" smtClean="0">
                <a:latin typeface="+mj-lt"/>
              </a:rPr>
              <a:t>.</a:t>
            </a:r>
          </a:p>
          <a:p>
            <a:r>
              <a:rPr lang="en-US" altLang="ko-KR" sz="1800" dirty="0" smtClean="0">
                <a:latin typeface="+mj-lt"/>
              </a:rPr>
              <a:t>This </a:t>
            </a:r>
            <a:r>
              <a:rPr lang="en-US" altLang="ko-KR" sz="1800" dirty="0">
                <a:latin typeface="+mj-lt"/>
              </a:rPr>
              <a:t>composite translation eliminates the need to maintain shadow </a:t>
            </a:r>
            <a:r>
              <a:rPr lang="en-US" altLang="ko-KR" sz="1800" dirty="0" smtClean="0">
                <a:latin typeface="+mj-lt"/>
              </a:rPr>
              <a:t>page </a:t>
            </a:r>
            <a:r>
              <a:rPr lang="en-US" altLang="ko-KR" sz="1800" dirty="0">
                <a:latin typeface="+mj-lt"/>
              </a:rPr>
              <a:t>tables and synchronize them with the guest page </a:t>
            </a:r>
            <a:r>
              <a:rPr lang="en-US" altLang="ko-KR" sz="1800" dirty="0" smtClean="0">
                <a:latin typeface="+mj-lt"/>
              </a:rPr>
              <a:t>tables.</a:t>
            </a:r>
          </a:p>
          <a:p>
            <a:r>
              <a:rPr lang="en-US" altLang="ko-KR" sz="1800" dirty="0" smtClean="0">
                <a:latin typeface="+mj-lt"/>
              </a:rPr>
              <a:t>However </a:t>
            </a:r>
            <a:r>
              <a:rPr lang="en-US" altLang="ko-KR" sz="1800" dirty="0">
                <a:latin typeface="+mj-lt"/>
              </a:rPr>
              <a:t>the extra operation also increases the </a:t>
            </a:r>
            <a:r>
              <a:rPr lang="en-US" altLang="ko-KR" sz="1800" dirty="0" smtClean="0">
                <a:latin typeface="+mj-lt"/>
              </a:rPr>
              <a:t>cost </a:t>
            </a:r>
            <a:r>
              <a:rPr lang="en-US" altLang="ko-KR" sz="1800" dirty="0">
                <a:latin typeface="+mj-lt"/>
              </a:rPr>
              <a:t>of a page walk, thereby impacting the performance of applications that stress the </a:t>
            </a:r>
            <a:r>
              <a:rPr lang="en-US" altLang="ko-KR" sz="1800" dirty="0" smtClean="0">
                <a:latin typeface="+mj-lt"/>
              </a:rPr>
              <a:t>TLB.</a:t>
            </a:r>
          </a:p>
          <a:p>
            <a:r>
              <a:rPr lang="en-US" altLang="ko-KR" sz="1800" dirty="0" smtClean="0">
                <a:latin typeface="+mj-lt"/>
              </a:rPr>
              <a:t>This </a:t>
            </a:r>
            <a:r>
              <a:rPr lang="en-US" altLang="ko-KR" sz="1800" dirty="0">
                <a:latin typeface="+mj-lt"/>
              </a:rPr>
              <a:t>cost can be </a:t>
            </a:r>
            <a:r>
              <a:rPr lang="en-US" altLang="ko-KR" sz="1800" dirty="0" smtClean="0">
                <a:latin typeface="+mj-lt"/>
              </a:rPr>
              <a:t>reduced </a:t>
            </a:r>
            <a:r>
              <a:rPr lang="en-US" altLang="ko-KR" sz="1800" dirty="0">
                <a:latin typeface="+mj-lt"/>
              </a:rPr>
              <a:t>by using large pages, thus reducing the stress on the TLB for applications with good spatial locality.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63" y="1178008"/>
            <a:ext cx="6841873" cy="45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20354"/>
            <a:ext cx="812482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Hardware-Assisted Page Walks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Two-dimensional page walks for virtualized systems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86</a:t>
            </a:fld>
            <a:endParaRPr lang="ko-KR" altLang="en-US"/>
          </a:p>
        </p:txBody>
      </p:sp>
      <p:sp>
        <p:nvSpPr>
          <p:cNvPr id="87" name="Rounded Rectangle 86"/>
          <p:cNvSpPr/>
          <p:nvPr/>
        </p:nvSpPr>
        <p:spPr>
          <a:xfrm>
            <a:off x="1691680" y="1879085"/>
            <a:ext cx="4536504" cy="1152128"/>
          </a:xfrm>
          <a:prstGeom prst="roundRect">
            <a:avLst>
              <a:gd name="adj" fmla="val 7604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236682" y="2138836"/>
            <a:ext cx="452368" cy="467298"/>
            <a:chOff x="1830927" y="2321451"/>
            <a:chExt cx="452368" cy="467298"/>
          </a:xfrm>
        </p:grpSpPr>
        <p:sp>
          <p:nvSpPr>
            <p:cNvPr id="89" name="Rectangle 88"/>
            <p:cNvSpPr/>
            <p:nvPr/>
          </p:nvSpPr>
          <p:spPr>
            <a:xfrm>
              <a:off x="1851247" y="2349634"/>
              <a:ext cx="432048" cy="396044"/>
            </a:xfrm>
            <a:prstGeom prst="rect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30927" y="2321451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gL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endParaRPr lang="ko-KR" altLang="en-US" sz="105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22298" y="251175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5</a:t>
              </a:r>
              <a:endParaRPr lang="ko-KR" altLang="en-US" sz="1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028770" y="2138836"/>
            <a:ext cx="452368" cy="467298"/>
            <a:chOff x="1830927" y="2321451"/>
            <a:chExt cx="452368" cy="467298"/>
          </a:xfrm>
        </p:grpSpPr>
        <p:sp>
          <p:nvSpPr>
            <p:cNvPr id="93" name="Rectangle 92"/>
            <p:cNvSpPr/>
            <p:nvPr/>
          </p:nvSpPr>
          <p:spPr>
            <a:xfrm>
              <a:off x="1851247" y="2349634"/>
              <a:ext cx="432048" cy="396044"/>
            </a:xfrm>
            <a:prstGeom prst="rect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30927" y="2321451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gL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  <a:endParaRPr lang="ko-KR" altLang="en-US" sz="105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00430" y="251175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10</a:t>
              </a:r>
              <a:endParaRPr lang="ko-KR" altLang="en-US" sz="1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797451" y="2138836"/>
            <a:ext cx="452368" cy="467298"/>
            <a:chOff x="1830927" y="2321451"/>
            <a:chExt cx="452368" cy="467298"/>
          </a:xfrm>
        </p:grpSpPr>
        <p:sp>
          <p:nvSpPr>
            <p:cNvPr id="97" name="Rectangle 96"/>
            <p:cNvSpPr/>
            <p:nvPr/>
          </p:nvSpPr>
          <p:spPr>
            <a:xfrm>
              <a:off x="1851247" y="2349634"/>
              <a:ext cx="432048" cy="396044"/>
            </a:xfrm>
            <a:prstGeom prst="rect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30927" y="2321451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gL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  <a:endParaRPr lang="ko-KR" altLang="en-US" sz="105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00430" y="251175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15</a:t>
              </a:r>
              <a:endParaRPr lang="ko-KR" altLang="en-US" sz="1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559792" y="2138836"/>
            <a:ext cx="452368" cy="467298"/>
            <a:chOff x="1830927" y="2321451"/>
            <a:chExt cx="452368" cy="467298"/>
          </a:xfrm>
        </p:grpSpPr>
        <p:sp>
          <p:nvSpPr>
            <p:cNvPr id="101" name="Rectangle 100"/>
            <p:cNvSpPr/>
            <p:nvPr/>
          </p:nvSpPr>
          <p:spPr>
            <a:xfrm>
              <a:off x="1851247" y="2349634"/>
              <a:ext cx="432048" cy="396044"/>
            </a:xfrm>
            <a:prstGeom prst="rect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830927" y="2321451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gL</a:t>
              </a:r>
              <a:r>
                <a:rPr lang="en-US" altLang="ko-KR" sz="105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ko-KR" altLang="en-US" sz="105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00430" y="251175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20</a:t>
              </a:r>
              <a:endParaRPr lang="ko-KR" altLang="en-US" sz="1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23" name="Flowchart: Summing Junction 122"/>
          <p:cNvSpPr/>
          <p:nvPr/>
        </p:nvSpPr>
        <p:spPr>
          <a:xfrm>
            <a:off x="3386479" y="2771462"/>
            <a:ext cx="180600" cy="1806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24" name="Straight Connector 123"/>
          <p:cNvCxnSpPr>
            <a:stCxn id="89" idx="2"/>
            <a:endCxn id="123" idx="0"/>
          </p:cNvCxnSpPr>
          <p:nvPr/>
        </p:nvCxnSpPr>
        <p:spPr>
          <a:xfrm>
            <a:off x="3473026" y="2563063"/>
            <a:ext cx="3753" cy="2083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Summing Junction 125"/>
          <p:cNvSpPr/>
          <p:nvPr/>
        </p:nvSpPr>
        <p:spPr>
          <a:xfrm>
            <a:off x="4178784" y="2769856"/>
            <a:ext cx="180600" cy="1806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27" name="Straight Connector 126"/>
          <p:cNvCxnSpPr>
            <a:stCxn id="93" idx="2"/>
            <a:endCxn id="126" idx="0"/>
          </p:cNvCxnSpPr>
          <p:nvPr/>
        </p:nvCxnSpPr>
        <p:spPr>
          <a:xfrm>
            <a:off x="4265114" y="2563063"/>
            <a:ext cx="3970" cy="2067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Summing Junction 128"/>
          <p:cNvSpPr/>
          <p:nvPr/>
        </p:nvSpPr>
        <p:spPr>
          <a:xfrm>
            <a:off x="4941467" y="2768250"/>
            <a:ext cx="180600" cy="1806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30" name="Straight Connector 129"/>
          <p:cNvCxnSpPr>
            <a:stCxn id="97" idx="2"/>
            <a:endCxn id="129" idx="0"/>
          </p:cNvCxnSpPr>
          <p:nvPr/>
        </p:nvCxnSpPr>
        <p:spPr>
          <a:xfrm flipH="1">
            <a:off x="5031767" y="2563063"/>
            <a:ext cx="2028" cy="2051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Summing Junction 131"/>
          <p:cNvSpPr/>
          <p:nvPr/>
        </p:nvSpPr>
        <p:spPr>
          <a:xfrm>
            <a:off x="5705274" y="2768250"/>
            <a:ext cx="180600" cy="1806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33" name="Straight Connector 132"/>
          <p:cNvCxnSpPr>
            <a:stCxn id="101" idx="2"/>
            <a:endCxn id="132" idx="0"/>
          </p:cNvCxnSpPr>
          <p:nvPr/>
        </p:nvCxnSpPr>
        <p:spPr>
          <a:xfrm flipH="1">
            <a:off x="5795574" y="2563063"/>
            <a:ext cx="562" cy="2051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Summing Junction 134"/>
          <p:cNvSpPr/>
          <p:nvPr/>
        </p:nvSpPr>
        <p:spPr>
          <a:xfrm>
            <a:off x="2594391" y="2771543"/>
            <a:ext cx="180600" cy="1806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36" name="Straight Connector 135"/>
          <p:cNvCxnSpPr>
            <a:endCxn id="135" idx="0"/>
          </p:cNvCxnSpPr>
          <p:nvPr/>
        </p:nvCxnSpPr>
        <p:spPr>
          <a:xfrm>
            <a:off x="2680938" y="2446613"/>
            <a:ext cx="3753" cy="32493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373553" y="213734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gCR3</a:t>
            </a:r>
            <a:endParaRPr lang="ko-KR" altLang="en-US" sz="105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39" name="Straight Connector 138"/>
          <p:cNvCxnSpPr>
            <a:endCxn id="135" idx="2"/>
          </p:cNvCxnSpPr>
          <p:nvPr/>
        </p:nvCxnSpPr>
        <p:spPr>
          <a:xfrm>
            <a:off x="1979712" y="2861762"/>
            <a:ext cx="614679" cy="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985004" y="2467634"/>
            <a:ext cx="0" cy="394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725481" y="2138836"/>
            <a:ext cx="51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gVA</a:t>
            </a:r>
            <a:endParaRPr lang="ko-KR" altLang="en-US" sz="105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42" name="Straight Connector 141"/>
          <p:cNvCxnSpPr>
            <a:stCxn id="135" idx="6"/>
            <a:endCxn id="123" idx="2"/>
          </p:cNvCxnSpPr>
          <p:nvPr/>
        </p:nvCxnSpPr>
        <p:spPr>
          <a:xfrm flipV="1">
            <a:off x="2774991" y="2861762"/>
            <a:ext cx="611488" cy="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23" idx="6"/>
            <a:endCxn id="126" idx="2"/>
          </p:cNvCxnSpPr>
          <p:nvPr/>
        </p:nvCxnSpPr>
        <p:spPr>
          <a:xfrm flipV="1">
            <a:off x="3567079" y="2860156"/>
            <a:ext cx="611705" cy="160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26" idx="6"/>
            <a:endCxn id="129" idx="2"/>
          </p:cNvCxnSpPr>
          <p:nvPr/>
        </p:nvCxnSpPr>
        <p:spPr>
          <a:xfrm flipV="1">
            <a:off x="4359384" y="2858550"/>
            <a:ext cx="582083" cy="160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9" idx="6"/>
            <a:endCxn id="132" idx="2"/>
          </p:cNvCxnSpPr>
          <p:nvPr/>
        </p:nvCxnSpPr>
        <p:spPr>
          <a:xfrm>
            <a:off x="5122067" y="2858550"/>
            <a:ext cx="58320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372200" y="2239746"/>
            <a:ext cx="1914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Guest page table</a:t>
            </a:r>
          </a:p>
          <a:p>
            <a:pPr algn="ctr"/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gLn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691680" y="3218955"/>
            <a:ext cx="4536504" cy="2952329"/>
          </a:xfrm>
          <a:prstGeom prst="roundRect">
            <a:avLst>
              <a:gd name="adj" fmla="val 76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3233344" y="2192279"/>
            <a:ext cx="1031769" cy="3609133"/>
            <a:chOff x="3233344" y="2498313"/>
            <a:chExt cx="1031769" cy="3609133"/>
          </a:xfrm>
        </p:grpSpPr>
        <p:grpSp>
          <p:nvGrpSpPr>
            <p:cNvPr id="6" name="Group 5"/>
            <p:cNvGrpSpPr/>
            <p:nvPr/>
          </p:nvGrpSpPr>
          <p:grpSpPr>
            <a:xfrm>
              <a:off x="3233344" y="3741014"/>
              <a:ext cx="456886" cy="467107"/>
              <a:chOff x="2458930" y="2492896"/>
              <a:chExt cx="456886" cy="467107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458930" y="25023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233344" y="4389086"/>
              <a:ext cx="456886" cy="467107"/>
              <a:chOff x="2458930" y="2492896"/>
              <a:chExt cx="456886" cy="467107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458930" y="25023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33344" y="5002099"/>
              <a:ext cx="456886" cy="467107"/>
              <a:chOff x="2458930" y="2492896"/>
              <a:chExt cx="456886" cy="467107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458930" y="2502323"/>
                <a:ext cx="449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8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3344" y="5640339"/>
              <a:ext cx="456886" cy="467107"/>
              <a:chOff x="2458930" y="2492896"/>
              <a:chExt cx="456886" cy="467107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458930" y="2502323"/>
                <a:ext cx="449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9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05" name="Elbow Connector 104"/>
            <p:cNvCxnSpPr>
              <a:stCxn id="76" idx="2"/>
              <a:endCxn id="93" idx="0"/>
            </p:cNvCxnSpPr>
            <p:nvPr/>
          </p:nvCxnSpPr>
          <p:spPr>
            <a:xfrm rot="5400000" flipH="1" flipV="1">
              <a:off x="2060491" y="3902824"/>
              <a:ext cx="3609133" cy="800111"/>
            </a:xfrm>
            <a:prstGeom prst="bentConnector5">
              <a:avLst>
                <a:gd name="adj1" fmla="val -6334"/>
                <a:gd name="adj2" fmla="val 44925"/>
                <a:gd name="adj3" fmla="val 106334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83" idx="4"/>
              <a:endCxn id="80" idx="0"/>
            </p:cNvCxnSpPr>
            <p:nvPr/>
          </p:nvCxnSpPr>
          <p:spPr>
            <a:xfrm>
              <a:off x="3474206" y="4173062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0" idx="4"/>
              <a:endCxn id="77" idx="0"/>
            </p:cNvCxnSpPr>
            <p:nvPr/>
          </p:nvCxnSpPr>
          <p:spPr>
            <a:xfrm>
              <a:off x="3474206" y="4821134"/>
              <a:ext cx="0" cy="180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77" idx="4"/>
              <a:endCxn id="74" idx="0"/>
            </p:cNvCxnSpPr>
            <p:nvPr/>
          </p:nvCxnSpPr>
          <p:spPr>
            <a:xfrm>
              <a:off x="3474206" y="5434147"/>
              <a:ext cx="0" cy="206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3" idx="4"/>
              <a:endCxn id="83" idx="0"/>
            </p:cNvCxnSpPr>
            <p:nvPr/>
          </p:nvCxnSpPr>
          <p:spPr>
            <a:xfrm flipH="1">
              <a:off x="3474206" y="3283356"/>
              <a:ext cx="2573" cy="45765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025432" y="2164096"/>
            <a:ext cx="998202" cy="3637316"/>
            <a:chOff x="4025432" y="2470130"/>
            <a:chExt cx="998202" cy="3637316"/>
          </a:xfrm>
        </p:grpSpPr>
        <p:grpSp>
          <p:nvGrpSpPr>
            <p:cNvPr id="10" name="Group 9"/>
            <p:cNvGrpSpPr/>
            <p:nvPr/>
          </p:nvGrpSpPr>
          <p:grpSpPr>
            <a:xfrm>
              <a:off x="4025432" y="3741014"/>
              <a:ext cx="456886" cy="467107"/>
              <a:chOff x="2458930" y="2492896"/>
              <a:chExt cx="456886" cy="467107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458930" y="25023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11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025432" y="4389086"/>
              <a:ext cx="456886" cy="467107"/>
              <a:chOff x="2458930" y="2492896"/>
              <a:chExt cx="456886" cy="46710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12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025432" y="5002099"/>
              <a:ext cx="456886" cy="467107"/>
              <a:chOff x="2458930" y="2492896"/>
              <a:chExt cx="456886" cy="467107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13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025432" y="5640339"/>
              <a:ext cx="456886" cy="467107"/>
              <a:chOff x="2458930" y="2492896"/>
              <a:chExt cx="456886" cy="46710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14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06" name="Elbow Connector 105"/>
            <p:cNvCxnSpPr>
              <a:stCxn id="52" idx="2"/>
              <a:endCxn id="98" idx="0"/>
            </p:cNvCxnSpPr>
            <p:nvPr/>
          </p:nvCxnSpPr>
          <p:spPr>
            <a:xfrm rot="5400000" flipH="1" flipV="1">
              <a:off x="2826818" y="3910629"/>
              <a:ext cx="3637316" cy="756317"/>
            </a:xfrm>
            <a:prstGeom prst="bentConnector5">
              <a:avLst>
                <a:gd name="adj1" fmla="val -6285"/>
                <a:gd name="adj2" fmla="val 46768"/>
                <a:gd name="adj3" fmla="val 105694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71" idx="4"/>
              <a:endCxn id="56" idx="0"/>
            </p:cNvCxnSpPr>
            <p:nvPr/>
          </p:nvCxnSpPr>
          <p:spPr>
            <a:xfrm>
              <a:off x="4266294" y="4173062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56" idx="4"/>
              <a:endCxn id="53" idx="0"/>
            </p:cNvCxnSpPr>
            <p:nvPr/>
          </p:nvCxnSpPr>
          <p:spPr>
            <a:xfrm>
              <a:off x="4266294" y="4821134"/>
              <a:ext cx="0" cy="180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53" idx="4"/>
              <a:endCxn id="50" idx="0"/>
            </p:cNvCxnSpPr>
            <p:nvPr/>
          </p:nvCxnSpPr>
          <p:spPr>
            <a:xfrm>
              <a:off x="4266294" y="5434147"/>
              <a:ext cx="0" cy="206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6" idx="4"/>
              <a:endCxn id="71" idx="0"/>
            </p:cNvCxnSpPr>
            <p:nvPr/>
          </p:nvCxnSpPr>
          <p:spPr>
            <a:xfrm flipH="1">
              <a:off x="4266294" y="3281750"/>
              <a:ext cx="2790" cy="45926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4792682" y="2138836"/>
            <a:ext cx="990888" cy="3672408"/>
            <a:chOff x="4792682" y="2444870"/>
            <a:chExt cx="990888" cy="3672408"/>
          </a:xfrm>
        </p:grpSpPr>
        <p:grpSp>
          <p:nvGrpSpPr>
            <p:cNvPr id="18" name="Group 17"/>
            <p:cNvGrpSpPr/>
            <p:nvPr/>
          </p:nvGrpSpPr>
          <p:grpSpPr>
            <a:xfrm>
              <a:off x="4792682" y="3752186"/>
              <a:ext cx="456886" cy="467107"/>
              <a:chOff x="2458930" y="2492896"/>
              <a:chExt cx="456886" cy="467107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458930" y="25023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16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792682" y="4389086"/>
              <a:ext cx="456886" cy="467107"/>
              <a:chOff x="2458930" y="2492896"/>
              <a:chExt cx="456886" cy="46710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17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92682" y="5002099"/>
              <a:ext cx="456886" cy="467107"/>
              <a:chOff x="2458930" y="2492896"/>
              <a:chExt cx="456886" cy="46710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18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792682" y="5650171"/>
              <a:ext cx="456886" cy="467107"/>
              <a:chOff x="2458930" y="2492896"/>
              <a:chExt cx="456886" cy="46710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19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07" name="Elbow Connector 106"/>
            <p:cNvCxnSpPr>
              <a:stCxn id="40" idx="2"/>
              <a:endCxn id="102" idx="0"/>
            </p:cNvCxnSpPr>
            <p:nvPr/>
          </p:nvCxnSpPr>
          <p:spPr>
            <a:xfrm rot="5400000" flipH="1" flipV="1">
              <a:off x="3572865" y="3906572"/>
              <a:ext cx="3672408" cy="749003"/>
            </a:xfrm>
            <a:prstGeom prst="bentConnector5">
              <a:avLst>
                <a:gd name="adj1" fmla="val -6225"/>
                <a:gd name="adj2" fmla="val 46897"/>
                <a:gd name="adj3" fmla="val 104760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47" idx="4"/>
              <a:endCxn id="44" idx="0"/>
            </p:cNvCxnSpPr>
            <p:nvPr/>
          </p:nvCxnSpPr>
          <p:spPr>
            <a:xfrm>
              <a:off x="5033544" y="4184234"/>
              <a:ext cx="0" cy="2048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44" idx="4"/>
              <a:endCxn id="41" idx="0"/>
            </p:cNvCxnSpPr>
            <p:nvPr/>
          </p:nvCxnSpPr>
          <p:spPr>
            <a:xfrm>
              <a:off x="5033544" y="4821134"/>
              <a:ext cx="0" cy="180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41" idx="4"/>
              <a:endCxn id="38" idx="0"/>
            </p:cNvCxnSpPr>
            <p:nvPr/>
          </p:nvCxnSpPr>
          <p:spPr>
            <a:xfrm>
              <a:off x="5033544" y="5434147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4"/>
              <a:endCxn id="47" idx="0"/>
            </p:cNvCxnSpPr>
            <p:nvPr/>
          </p:nvCxnSpPr>
          <p:spPr>
            <a:xfrm>
              <a:off x="5031767" y="3280144"/>
              <a:ext cx="1777" cy="4720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5549850" y="2974110"/>
            <a:ext cx="469424" cy="3245200"/>
            <a:chOff x="5549850" y="3280144"/>
            <a:chExt cx="469424" cy="3245200"/>
          </a:xfrm>
        </p:grpSpPr>
        <p:grpSp>
          <p:nvGrpSpPr>
            <p:cNvPr id="22" name="Group 21"/>
            <p:cNvGrpSpPr/>
            <p:nvPr/>
          </p:nvGrpSpPr>
          <p:grpSpPr>
            <a:xfrm>
              <a:off x="5555274" y="3741014"/>
              <a:ext cx="456886" cy="467107"/>
              <a:chOff x="2458930" y="2492896"/>
              <a:chExt cx="456886" cy="46710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58930" y="25023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21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555274" y="4389086"/>
              <a:ext cx="456886" cy="467107"/>
              <a:chOff x="2458930" y="2492896"/>
              <a:chExt cx="456886" cy="467107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22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555274" y="5002099"/>
              <a:ext cx="456886" cy="467107"/>
              <a:chOff x="2458930" y="2492896"/>
              <a:chExt cx="456886" cy="46710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23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555274" y="5650171"/>
              <a:ext cx="456886" cy="467107"/>
              <a:chOff x="2458930" y="2492896"/>
              <a:chExt cx="456886" cy="46710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24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20" name="Straight Connector 119"/>
            <p:cNvCxnSpPr>
              <a:stCxn id="35" idx="4"/>
              <a:endCxn id="32" idx="0"/>
            </p:cNvCxnSpPr>
            <p:nvPr/>
          </p:nvCxnSpPr>
          <p:spPr>
            <a:xfrm>
              <a:off x="5796136" y="4173062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32" idx="4"/>
              <a:endCxn id="29" idx="0"/>
            </p:cNvCxnSpPr>
            <p:nvPr/>
          </p:nvCxnSpPr>
          <p:spPr>
            <a:xfrm>
              <a:off x="5796136" y="4821134"/>
              <a:ext cx="0" cy="180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29" idx="4"/>
              <a:endCxn id="26" idx="0"/>
            </p:cNvCxnSpPr>
            <p:nvPr/>
          </p:nvCxnSpPr>
          <p:spPr>
            <a:xfrm>
              <a:off x="5796136" y="5434147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2" idx="4"/>
              <a:endCxn id="35" idx="0"/>
            </p:cNvCxnSpPr>
            <p:nvPr/>
          </p:nvCxnSpPr>
          <p:spPr>
            <a:xfrm>
              <a:off x="5795574" y="3280144"/>
              <a:ext cx="562" cy="46087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5786690" y="6087833"/>
              <a:ext cx="562" cy="2051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5549850" y="6217567"/>
              <a:ext cx="469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sPA</a:t>
              </a:r>
              <a:endParaRPr lang="ko-KR" altLang="en-US" sz="105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41256" y="3434980"/>
            <a:ext cx="456886" cy="467107"/>
            <a:chOff x="2458930" y="2492896"/>
            <a:chExt cx="456886" cy="467107"/>
          </a:xfrm>
        </p:grpSpPr>
        <p:sp>
          <p:nvSpPr>
            <p:cNvPr id="68" name="Oval 67"/>
            <p:cNvSpPr/>
            <p:nvPr/>
          </p:nvSpPr>
          <p:spPr>
            <a:xfrm>
              <a:off x="2483768" y="2492896"/>
              <a:ext cx="432048" cy="432048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58930" y="2502323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nL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endParaRPr lang="ko-KR" altLang="en-US" sz="105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55776" y="268300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441256" y="3892288"/>
            <a:ext cx="456886" cy="655492"/>
            <a:chOff x="2441256" y="4198322"/>
            <a:chExt cx="456886" cy="655492"/>
          </a:xfrm>
        </p:grpSpPr>
        <p:grpSp>
          <p:nvGrpSpPr>
            <p:cNvPr id="12" name="Group 11"/>
            <p:cNvGrpSpPr/>
            <p:nvPr/>
          </p:nvGrpSpPr>
          <p:grpSpPr>
            <a:xfrm>
              <a:off x="2441256" y="4386707"/>
              <a:ext cx="456886" cy="467107"/>
              <a:chOff x="2458930" y="2492896"/>
              <a:chExt cx="456886" cy="467107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458930" y="25023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08" name="Straight Connector 107"/>
            <p:cNvCxnSpPr>
              <a:stCxn id="68" idx="4"/>
              <a:endCxn id="65" idx="0"/>
            </p:cNvCxnSpPr>
            <p:nvPr/>
          </p:nvCxnSpPr>
          <p:spPr>
            <a:xfrm>
              <a:off x="2682118" y="4198322"/>
              <a:ext cx="0" cy="188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2441256" y="4537981"/>
            <a:ext cx="456886" cy="630754"/>
            <a:chOff x="2441256" y="4844015"/>
            <a:chExt cx="456886" cy="630754"/>
          </a:xfrm>
        </p:grpSpPr>
        <p:grpSp>
          <p:nvGrpSpPr>
            <p:cNvPr id="13" name="Group 12"/>
            <p:cNvGrpSpPr/>
            <p:nvPr/>
          </p:nvGrpSpPr>
          <p:grpSpPr>
            <a:xfrm>
              <a:off x="2441256" y="5007662"/>
              <a:ext cx="456886" cy="467107"/>
              <a:chOff x="2458930" y="2492896"/>
              <a:chExt cx="456886" cy="467107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458930" y="2502323"/>
                <a:ext cx="449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09" name="Straight Connector 108"/>
            <p:cNvCxnSpPr>
              <a:stCxn id="65" idx="4"/>
              <a:endCxn id="62" idx="0"/>
            </p:cNvCxnSpPr>
            <p:nvPr/>
          </p:nvCxnSpPr>
          <p:spPr>
            <a:xfrm>
              <a:off x="2682118" y="4844015"/>
              <a:ext cx="0" cy="1636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2441256" y="5158936"/>
            <a:ext cx="456886" cy="638207"/>
            <a:chOff x="2441256" y="5464970"/>
            <a:chExt cx="456886" cy="638207"/>
          </a:xfrm>
        </p:grpSpPr>
        <p:grpSp>
          <p:nvGrpSpPr>
            <p:cNvPr id="14" name="Group 13"/>
            <p:cNvGrpSpPr/>
            <p:nvPr/>
          </p:nvGrpSpPr>
          <p:grpSpPr>
            <a:xfrm>
              <a:off x="2441256" y="5636070"/>
              <a:ext cx="456886" cy="467107"/>
              <a:chOff x="2458930" y="2492896"/>
              <a:chExt cx="456886" cy="467107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58930" y="2502323"/>
                <a:ext cx="449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10" name="Straight Connector 109"/>
            <p:cNvCxnSpPr>
              <a:stCxn id="62" idx="4"/>
              <a:endCxn id="59" idx="0"/>
            </p:cNvCxnSpPr>
            <p:nvPr/>
          </p:nvCxnSpPr>
          <p:spPr>
            <a:xfrm>
              <a:off x="2682118" y="5464970"/>
              <a:ext cx="0" cy="171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1702963" y="3597049"/>
            <a:ext cx="738293" cy="687399"/>
            <a:chOff x="1702963" y="3903083"/>
            <a:chExt cx="738293" cy="687399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1993630" y="3913081"/>
              <a:ext cx="44762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988338" y="3903083"/>
              <a:ext cx="0" cy="3941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702963" y="4282705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nCR3</a:t>
              </a:r>
              <a:endParaRPr lang="ko-KR" altLang="en-US" sz="105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802945" y="2977403"/>
            <a:ext cx="904094" cy="501304"/>
            <a:chOff x="1802945" y="3283437"/>
            <a:chExt cx="904094" cy="501304"/>
          </a:xfrm>
        </p:grpSpPr>
        <p:cxnSp>
          <p:nvCxnSpPr>
            <p:cNvPr id="137" name="Straight Connector 136"/>
            <p:cNvCxnSpPr>
              <a:stCxn id="135" idx="4"/>
              <a:endCxn id="68" idx="0"/>
            </p:cNvCxnSpPr>
            <p:nvPr/>
          </p:nvCxnSpPr>
          <p:spPr>
            <a:xfrm flipH="1">
              <a:off x="2682118" y="3283437"/>
              <a:ext cx="2573" cy="48283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1802945" y="3507742"/>
              <a:ext cx="904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gPA</a:t>
              </a:r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(gL4) </a:t>
              </a:r>
              <a:endParaRPr lang="ko-KR" altLang="en-US" sz="10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205163" y="2192279"/>
            <a:ext cx="1267862" cy="3834989"/>
            <a:chOff x="2205163" y="2498313"/>
            <a:chExt cx="1267862" cy="3834989"/>
          </a:xfrm>
        </p:grpSpPr>
        <p:cxnSp>
          <p:nvCxnSpPr>
            <p:cNvPr id="104" name="Elbow Connector 103"/>
            <p:cNvCxnSpPr>
              <a:stCxn id="61" idx="2"/>
              <a:endCxn id="89" idx="0"/>
            </p:cNvCxnSpPr>
            <p:nvPr/>
          </p:nvCxnSpPr>
          <p:spPr>
            <a:xfrm rot="5400000" flipH="1" flipV="1">
              <a:off x="1257908" y="3913319"/>
              <a:ext cx="3630124" cy="800111"/>
            </a:xfrm>
            <a:prstGeom prst="bentConnector5">
              <a:avLst>
                <a:gd name="adj1" fmla="val -6297"/>
                <a:gd name="adj2" fmla="val 44925"/>
                <a:gd name="adj3" fmla="val 106297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2205163" y="6056303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sPA </a:t>
              </a:r>
              <a:endParaRPr lang="ko-KR" altLang="en-US" sz="10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6372200" y="5173914"/>
            <a:ext cx="2018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gVA: guest virtual address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372200" y="5447256"/>
            <a:ext cx="2125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gPA: guest physical address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385760" y="5717286"/>
            <a:ext cx="2192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sPA: system physical address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372200" y="3429290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Nested page table</a:t>
            </a:r>
          </a:p>
          <a:p>
            <a:pPr algn="ctr"/>
            <a:r>
              <a:rPr lang="en-US" altLang="ko-KR" sz="1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nLn</a:t>
            </a:r>
            <a:r>
              <a:rPr lang="en-US" altLang="ko-KR" sz="1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ko-KR" altLang="en-US" sz="1400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>
            <a:off x="1987245" y="2479418"/>
            <a:ext cx="0" cy="39412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993242" y="2857780"/>
            <a:ext cx="614679" cy="8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2688680" y="2438930"/>
            <a:ext cx="0" cy="36000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2776196" y="2865700"/>
            <a:ext cx="614679" cy="8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2683404" y="2945125"/>
            <a:ext cx="0" cy="50400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709584" y="2298357"/>
            <a:ext cx="76174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86_64</a:t>
            </a:r>
            <a:endParaRPr lang="ko-KR" altLang="en-US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Hardware-Assisted Page Walks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Two-dimensional page walks for virtualized systems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87" name="Rounded Rectangle 86"/>
          <p:cNvSpPr/>
          <p:nvPr/>
        </p:nvSpPr>
        <p:spPr>
          <a:xfrm>
            <a:off x="1691680" y="1879085"/>
            <a:ext cx="4536504" cy="1152128"/>
          </a:xfrm>
          <a:prstGeom prst="roundRect">
            <a:avLst>
              <a:gd name="adj" fmla="val 7604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236682" y="2138836"/>
            <a:ext cx="452368" cy="467298"/>
            <a:chOff x="1830927" y="2321451"/>
            <a:chExt cx="452368" cy="467298"/>
          </a:xfrm>
        </p:grpSpPr>
        <p:sp>
          <p:nvSpPr>
            <p:cNvPr id="89" name="Rectangle 88"/>
            <p:cNvSpPr/>
            <p:nvPr/>
          </p:nvSpPr>
          <p:spPr>
            <a:xfrm>
              <a:off x="1851247" y="2349634"/>
              <a:ext cx="432048" cy="396044"/>
            </a:xfrm>
            <a:prstGeom prst="rect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30927" y="2321451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gL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endParaRPr lang="ko-KR" altLang="en-US" sz="105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22298" y="251175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5</a:t>
              </a:r>
              <a:endParaRPr lang="ko-KR" altLang="en-US" sz="1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028770" y="2138836"/>
            <a:ext cx="452368" cy="467298"/>
            <a:chOff x="1830927" y="2321451"/>
            <a:chExt cx="452368" cy="467298"/>
          </a:xfrm>
        </p:grpSpPr>
        <p:sp>
          <p:nvSpPr>
            <p:cNvPr id="93" name="Rectangle 92"/>
            <p:cNvSpPr/>
            <p:nvPr/>
          </p:nvSpPr>
          <p:spPr>
            <a:xfrm>
              <a:off x="1851247" y="2349634"/>
              <a:ext cx="432048" cy="396044"/>
            </a:xfrm>
            <a:prstGeom prst="rect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30927" y="2321451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gL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  <a:endParaRPr lang="ko-KR" altLang="en-US" sz="105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00430" y="251175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10</a:t>
              </a:r>
              <a:endParaRPr lang="ko-KR" altLang="en-US" sz="1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797451" y="2138836"/>
            <a:ext cx="452368" cy="467298"/>
            <a:chOff x="1830927" y="2321451"/>
            <a:chExt cx="452368" cy="467298"/>
          </a:xfrm>
        </p:grpSpPr>
        <p:sp>
          <p:nvSpPr>
            <p:cNvPr id="97" name="Rectangle 96"/>
            <p:cNvSpPr/>
            <p:nvPr/>
          </p:nvSpPr>
          <p:spPr>
            <a:xfrm>
              <a:off x="1851247" y="2349634"/>
              <a:ext cx="432048" cy="396044"/>
            </a:xfrm>
            <a:prstGeom prst="rect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30927" y="2321451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gL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  <a:endParaRPr lang="ko-KR" altLang="en-US" sz="105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00430" y="251175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15</a:t>
              </a:r>
              <a:endParaRPr lang="ko-KR" altLang="en-US" sz="1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559792" y="2138836"/>
            <a:ext cx="452368" cy="467298"/>
            <a:chOff x="1830927" y="2321451"/>
            <a:chExt cx="452368" cy="467298"/>
          </a:xfrm>
        </p:grpSpPr>
        <p:sp>
          <p:nvSpPr>
            <p:cNvPr id="101" name="Rectangle 100"/>
            <p:cNvSpPr/>
            <p:nvPr/>
          </p:nvSpPr>
          <p:spPr>
            <a:xfrm>
              <a:off x="1851247" y="2349634"/>
              <a:ext cx="432048" cy="396044"/>
            </a:xfrm>
            <a:prstGeom prst="rect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830927" y="2321451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gL</a:t>
              </a:r>
              <a:r>
                <a:rPr lang="en-US" altLang="ko-KR" sz="105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ko-KR" altLang="en-US" sz="105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00430" y="251175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20</a:t>
              </a:r>
              <a:endParaRPr lang="ko-KR" altLang="en-US" sz="1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23" name="Flowchart: Summing Junction 122"/>
          <p:cNvSpPr/>
          <p:nvPr/>
        </p:nvSpPr>
        <p:spPr>
          <a:xfrm>
            <a:off x="3386479" y="2771462"/>
            <a:ext cx="180600" cy="1806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24" name="Straight Connector 123"/>
          <p:cNvCxnSpPr>
            <a:stCxn id="89" idx="2"/>
            <a:endCxn id="123" idx="0"/>
          </p:cNvCxnSpPr>
          <p:nvPr/>
        </p:nvCxnSpPr>
        <p:spPr>
          <a:xfrm>
            <a:off x="3473026" y="2563063"/>
            <a:ext cx="3753" cy="2083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Summing Junction 125"/>
          <p:cNvSpPr/>
          <p:nvPr/>
        </p:nvSpPr>
        <p:spPr>
          <a:xfrm>
            <a:off x="4178784" y="2769856"/>
            <a:ext cx="180600" cy="1806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27" name="Straight Connector 126"/>
          <p:cNvCxnSpPr>
            <a:stCxn id="93" idx="2"/>
            <a:endCxn id="126" idx="0"/>
          </p:cNvCxnSpPr>
          <p:nvPr/>
        </p:nvCxnSpPr>
        <p:spPr>
          <a:xfrm>
            <a:off x="4265114" y="2563063"/>
            <a:ext cx="3970" cy="2067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Summing Junction 128"/>
          <p:cNvSpPr/>
          <p:nvPr/>
        </p:nvSpPr>
        <p:spPr>
          <a:xfrm>
            <a:off x="4941467" y="2768250"/>
            <a:ext cx="180600" cy="1806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30" name="Straight Connector 129"/>
          <p:cNvCxnSpPr>
            <a:stCxn id="97" idx="2"/>
            <a:endCxn id="129" idx="0"/>
          </p:cNvCxnSpPr>
          <p:nvPr/>
        </p:nvCxnSpPr>
        <p:spPr>
          <a:xfrm flipH="1">
            <a:off x="5031767" y="2563063"/>
            <a:ext cx="2028" cy="2051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Summing Junction 131"/>
          <p:cNvSpPr/>
          <p:nvPr/>
        </p:nvSpPr>
        <p:spPr>
          <a:xfrm>
            <a:off x="5705274" y="2768250"/>
            <a:ext cx="180600" cy="1806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33" name="Straight Connector 132"/>
          <p:cNvCxnSpPr>
            <a:stCxn id="101" idx="2"/>
            <a:endCxn id="132" idx="0"/>
          </p:cNvCxnSpPr>
          <p:nvPr/>
        </p:nvCxnSpPr>
        <p:spPr>
          <a:xfrm flipH="1">
            <a:off x="5795574" y="2563063"/>
            <a:ext cx="562" cy="2051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Summing Junction 134"/>
          <p:cNvSpPr/>
          <p:nvPr/>
        </p:nvSpPr>
        <p:spPr>
          <a:xfrm>
            <a:off x="2594391" y="2771543"/>
            <a:ext cx="180600" cy="1806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36" name="Straight Connector 135"/>
          <p:cNvCxnSpPr>
            <a:endCxn id="135" idx="0"/>
          </p:cNvCxnSpPr>
          <p:nvPr/>
        </p:nvCxnSpPr>
        <p:spPr>
          <a:xfrm>
            <a:off x="2680938" y="2446613"/>
            <a:ext cx="3753" cy="32493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373553" y="213734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gCR3</a:t>
            </a:r>
            <a:endParaRPr lang="ko-KR" altLang="en-US" sz="105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39" name="Straight Connector 138"/>
          <p:cNvCxnSpPr>
            <a:endCxn id="135" idx="2"/>
          </p:cNvCxnSpPr>
          <p:nvPr/>
        </p:nvCxnSpPr>
        <p:spPr>
          <a:xfrm>
            <a:off x="1979712" y="2861762"/>
            <a:ext cx="614679" cy="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985004" y="2467634"/>
            <a:ext cx="0" cy="394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725481" y="2138836"/>
            <a:ext cx="51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gVA</a:t>
            </a:r>
            <a:endParaRPr lang="ko-KR" altLang="en-US" sz="105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42" name="Straight Connector 141"/>
          <p:cNvCxnSpPr>
            <a:stCxn id="135" idx="6"/>
            <a:endCxn id="123" idx="2"/>
          </p:cNvCxnSpPr>
          <p:nvPr/>
        </p:nvCxnSpPr>
        <p:spPr>
          <a:xfrm flipV="1">
            <a:off x="2774991" y="2861762"/>
            <a:ext cx="611488" cy="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23" idx="6"/>
            <a:endCxn id="126" idx="2"/>
          </p:cNvCxnSpPr>
          <p:nvPr/>
        </p:nvCxnSpPr>
        <p:spPr>
          <a:xfrm flipV="1">
            <a:off x="3567079" y="2860156"/>
            <a:ext cx="611705" cy="160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26" idx="6"/>
            <a:endCxn id="129" idx="2"/>
          </p:cNvCxnSpPr>
          <p:nvPr/>
        </p:nvCxnSpPr>
        <p:spPr>
          <a:xfrm flipV="1">
            <a:off x="4359384" y="2858550"/>
            <a:ext cx="582083" cy="160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9" idx="6"/>
            <a:endCxn id="132" idx="2"/>
          </p:cNvCxnSpPr>
          <p:nvPr/>
        </p:nvCxnSpPr>
        <p:spPr>
          <a:xfrm>
            <a:off x="5122067" y="2858550"/>
            <a:ext cx="58320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372200" y="2239746"/>
            <a:ext cx="1914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Guest page table</a:t>
            </a:r>
          </a:p>
          <a:p>
            <a:pPr algn="ctr"/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gLn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691680" y="3218955"/>
            <a:ext cx="4536504" cy="2952329"/>
          </a:xfrm>
          <a:prstGeom prst="roundRect">
            <a:avLst>
              <a:gd name="adj" fmla="val 76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3233344" y="2192279"/>
            <a:ext cx="1031769" cy="3609133"/>
            <a:chOff x="3233344" y="2498313"/>
            <a:chExt cx="1031769" cy="3609133"/>
          </a:xfrm>
        </p:grpSpPr>
        <p:grpSp>
          <p:nvGrpSpPr>
            <p:cNvPr id="6" name="Group 5"/>
            <p:cNvGrpSpPr/>
            <p:nvPr/>
          </p:nvGrpSpPr>
          <p:grpSpPr>
            <a:xfrm>
              <a:off x="3233344" y="3741014"/>
              <a:ext cx="456886" cy="467107"/>
              <a:chOff x="2458930" y="2492896"/>
              <a:chExt cx="456886" cy="467107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458930" y="25023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233344" y="4389086"/>
              <a:ext cx="456886" cy="467107"/>
              <a:chOff x="2458930" y="2492896"/>
              <a:chExt cx="456886" cy="467107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458930" y="25023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33344" y="5002099"/>
              <a:ext cx="456886" cy="467107"/>
              <a:chOff x="2458930" y="2492896"/>
              <a:chExt cx="456886" cy="467107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458930" y="2502323"/>
                <a:ext cx="449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8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3344" y="5640339"/>
              <a:ext cx="456886" cy="467107"/>
              <a:chOff x="2458930" y="2492896"/>
              <a:chExt cx="456886" cy="467107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458930" y="2502323"/>
                <a:ext cx="449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9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05" name="Elbow Connector 104"/>
            <p:cNvCxnSpPr>
              <a:stCxn id="76" idx="2"/>
              <a:endCxn id="93" idx="0"/>
            </p:cNvCxnSpPr>
            <p:nvPr/>
          </p:nvCxnSpPr>
          <p:spPr>
            <a:xfrm rot="5400000" flipH="1" flipV="1">
              <a:off x="2060491" y="3902824"/>
              <a:ext cx="3609133" cy="800111"/>
            </a:xfrm>
            <a:prstGeom prst="bentConnector5">
              <a:avLst>
                <a:gd name="adj1" fmla="val -6334"/>
                <a:gd name="adj2" fmla="val 44925"/>
                <a:gd name="adj3" fmla="val 106334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83" idx="4"/>
              <a:endCxn id="80" idx="0"/>
            </p:cNvCxnSpPr>
            <p:nvPr/>
          </p:nvCxnSpPr>
          <p:spPr>
            <a:xfrm>
              <a:off x="3474206" y="4173062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0" idx="4"/>
              <a:endCxn id="77" idx="0"/>
            </p:cNvCxnSpPr>
            <p:nvPr/>
          </p:nvCxnSpPr>
          <p:spPr>
            <a:xfrm>
              <a:off x="3474206" y="4821134"/>
              <a:ext cx="0" cy="180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77" idx="4"/>
              <a:endCxn id="74" idx="0"/>
            </p:cNvCxnSpPr>
            <p:nvPr/>
          </p:nvCxnSpPr>
          <p:spPr>
            <a:xfrm>
              <a:off x="3474206" y="5434147"/>
              <a:ext cx="0" cy="206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3" idx="4"/>
              <a:endCxn id="83" idx="0"/>
            </p:cNvCxnSpPr>
            <p:nvPr/>
          </p:nvCxnSpPr>
          <p:spPr>
            <a:xfrm flipH="1">
              <a:off x="3474206" y="3283356"/>
              <a:ext cx="2573" cy="45765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025432" y="2164096"/>
            <a:ext cx="998202" cy="3637316"/>
            <a:chOff x="4025432" y="2470130"/>
            <a:chExt cx="998202" cy="3637316"/>
          </a:xfrm>
        </p:grpSpPr>
        <p:grpSp>
          <p:nvGrpSpPr>
            <p:cNvPr id="10" name="Group 9"/>
            <p:cNvGrpSpPr/>
            <p:nvPr/>
          </p:nvGrpSpPr>
          <p:grpSpPr>
            <a:xfrm>
              <a:off x="4025432" y="3741014"/>
              <a:ext cx="456886" cy="467107"/>
              <a:chOff x="2458930" y="2492896"/>
              <a:chExt cx="456886" cy="467107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458930" y="25023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11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025432" y="4389086"/>
              <a:ext cx="456886" cy="467107"/>
              <a:chOff x="2458930" y="2492896"/>
              <a:chExt cx="456886" cy="46710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12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025432" y="5002099"/>
              <a:ext cx="456886" cy="467107"/>
              <a:chOff x="2458930" y="2492896"/>
              <a:chExt cx="456886" cy="467107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13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025432" y="5640339"/>
              <a:ext cx="456886" cy="467107"/>
              <a:chOff x="2458930" y="2492896"/>
              <a:chExt cx="456886" cy="46710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14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06" name="Elbow Connector 105"/>
            <p:cNvCxnSpPr>
              <a:stCxn id="52" idx="2"/>
              <a:endCxn id="98" idx="0"/>
            </p:cNvCxnSpPr>
            <p:nvPr/>
          </p:nvCxnSpPr>
          <p:spPr>
            <a:xfrm rot="5400000" flipH="1" flipV="1">
              <a:off x="2826818" y="3910629"/>
              <a:ext cx="3637316" cy="756317"/>
            </a:xfrm>
            <a:prstGeom prst="bentConnector5">
              <a:avLst>
                <a:gd name="adj1" fmla="val -6285"/>
                <a:gd name="adj2" fmla="val 46768"/>
                <a:gd name="adj3" fmla="val 105694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71" idx="4"/>
              <a:endCxn id="56" idx="0"/>
            </p:cNvCxnSpPr>
            <p:nvPr/>
          </p:nvCxnSpPr>
          <p:spPr>
            <a:xfrm>
              <a:off x="4266294" y="4173062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56" idx="4"/>
              <a:endCxn id="53" idx="0"/>
            </p:cNvCxnSpPr>
            <p:nvPr/>
          </p:nvCxnSpPr>
          <p:spPr>
            <a:xfrm>
              <a:off x="4266294" y="4821134"/>
              <a:ext cx="0" cy="180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53" idx="4"/>
              <a:endCxn id="50" idx="0"/>
            </p:cNvCxnSpPr>
            <p:nvPr/>
          </p:nvCxnSpPr>
          <p:spPr>
            <a:xfrm>
              <a:off x="4266294" y="5434147"/>
              <a:ext cx="0" cy="206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6" idx="4"/>
              <a:endCxn id="71" idx="0"/>
            </p:cNvCxnSpPr>
            <p:nvPr/>
          </p:nvCxnSpPr>
          <p:spPr>
            <a:xfrm flipH="1">
              <a:off x="4266294" y="3281750"/>
              <a:ext cx="2790" cy="45926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4792682" y="2138836"/>
            <a:ext cx="990888" cy="3672408"/>
            <a:chOff x="4792682" y="2444870"/>
            <a:chExt cx="990888" cy="3672408"/>
          </a:xfrm>
        </p:grpSpPr>
        <p:grpSp>
          <p:nvGrpSpPr>
            <p:cNvPr id="18" name="Group 17"/>
            <p:cNvGrpSpPr/>
            <p:nvPr/>
          </p:nvGrpSpPr>
          <p:grpSpPr>
            <a:xfrm>
              <a:off x="4792682" y="3752186"/>
              <a:ext cx="456886" cy="467107"/>
              <a:chOff x="2458930" y="2492896"/>
              <a:chExt cx="456886" cy="467107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458930" y="25023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16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792682" y="4389086"/>
              <a:ext cx="456886" cy="467107"/>
              <a:chOff x="2458930" y="2492896"/>
              <a:chExt cx="456886" cy="46710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17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92682" y="5002099"/>
              <a:ext cx="456886" cy="467107"/>
              <a:chOff x="2458930" y="2492896"/>
              <a:chExt cx="456886" cy="46710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18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792682" y="5650171"/>
              <a:ext cx="456886" cy="467107"/>
              <a:chOff x="2458930" y="2492896"/>
              <a:chExt cx="456886" cy="46710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19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07" name="Elbow Connector 106"/>
            <p:cNvCxnSpPr>
              <a:stCxn id="40" idx="2"/>
              <a:endCxn id="102" idx="0"/>
            </p:cNvCxnSpPr>
            <p:nvPr/>
          </p:nvCxnSpPr>
          <p:spPr>
            <a:xfrm rot="5400000" flipH="1" flipV="1">
              <a:off x="3572865" y="3906572"/>
              <a:ext cx="3672408" cy="749003"/>
            </a:xfrm>
            <a:prstGeom prst="bentConnector5">
              <a:avLst>
                <a:gd name="adj1" fmla="val -6225"/>
                <a:gd name="adj2" fmla="val 46897"/>
                <a:gd name="adj3" fmla="val 104760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47" idx="4"/>
              <a:endCxn id="44" idx="0"/>
            </p:cNvCxnSpPr>
            <p:nvPr/>
          </p:nvCxnSpPr>
          <p:spPr>
            <a:xfrm>
              <a:off x="5033544" y="4184234"/>
              <a:ext cx="0" cy="2048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44" idx="4"/>
              <a:endCxn id="41" idx="0"/>
            </p:cNvCxnSpPr>
            <p:nvPr/>
          </p:nvCxnSpPr>
          <p:spPr>
            <a:xfrm>
              <a:off x="5033544" y="4821134"/>
              <a:ext cx="0" cy="180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41" idx="4"/>
              <a:endCxn id="38" idx="0"/>
            </p:cNvCxnSpPr>
            <p:nvPr/>
          </p:nvCxnSpPr>
          <p:spPr>
            <a:xfrm>
              <a:off x="5033544" y="5434147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4"/>
              <a:endCxn id="47" idx="0"/>
            </p:cNvCxnSpPr>
            <p:nvPr/>
          </p:nvCxnSpPr>
          <p:spPr>
            <a:xfrm>
              <a:off x="5031767" y="3280144"/>
              <a:ext cx="1777" cy="4720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5549850" y="2974110"/>
            <a:ext cx="469424" cy="3245200"/>
            <a:chOff x="5549850" y="3280144"/>
            <a:chExt cx="469424" cy="3245200"/>
          </a:xfrm>
        </p:grpSpPr>
        <p:grpSp>
          <p:nvGrpSpPr>
            <p:cNvPr id="22" name="Group 21"/>
            <p:cNvGrpSpPr/>
            <p:nvPr/>
          </p:nvGrpSpPr>
          <p:grpSpPr>
            <a:xfrm>
              <a:off x="5555274" y="3741014"/>
              <a:ext cx="456886" cy="467107"/>
              <a:chOff x="2458930" y="2492896"/>
              <a:chExt cx="456886" cy="46710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58930" y="25023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21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555274" y="4389086"/>
              <a:ext cx="456886" cy="467107"/>
              <a:chOff x="2458930" y="2492896"/>
              <a:chExt cx="456886" cy="467107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22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555274" y="5002099"/>
              <a:ext cx="456886" cy="467107"/>
              <a:chOff x="2458930" y="2492896"/>
              <a:chExt cx="456886" cy="46710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23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555274" y="5650171"/>
              <a:ext cx="456886" cy="467107"/>
              <a:chOff x="2458930" y="2492896"/>
              <a:chExt cx="456886" cy="46710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458930" y="2502323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23524" y="26830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24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20" name="Straight Connector 119"/>
            <p:cNvCxnSpPr>
              <a:stCxn id="35" idx="4"/>
              <a:endCxn id="32" idx="0"/>
            </p:cNvCxnSpPr>
            <p:nvPr/>
          </p:nvCxnSpPr>
          <p:spPr>
            <a:xfrm>
              <a:off x="5796136" y="4173062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32" idx="4"/>
              <a:endCxn id="29" idx="0"/>
            </p:cNvCxnSpPr>
            <p:nvPr/>
          </p:nvCxnSpPr>
          <p:spPr>
            <a:xfrm>
              <a:off x="5796136" y="4821134"/>
              <a:ext cx="0" cy="180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29" idx="4"/>
              <a:endCxn id="26" idx="0"/>
            </p:cNvCxnSpPr>
            <p:nvPr/>
          </p:nvCxnSpPr>
          <p:spPr>
            <a:xfrm>
              <a:off x="5796136" y="5434147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2" idx="4"/>
              <a:endCxn id="35" idx="0"/>
            </p:cNvCxnSpPr>
            <p:nvPr/>
          </p:nvCxnSpPr>
          <p:spPr>
            <a:xfrm>
              <a:off x="5795574" y="3280144"/>
              <a:ext cx="562" cy="46087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5786690" y="6087833"/>
              <a:ext cx="562" cy="2051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5549850" y="6217567"/>
              <a:ext cx="469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sPA</a:t>
              </a:r>
              <a:endParaRPr lang="ko-KR" altLang="en-US" sz="105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41256" y="3434980"/>
            <a:ext cx="456886" cy="467107"/>
            <a:chOff x="2458930" y="2492896"/>
            <a:chExt cx="456886" cy="467107"/>
          </a:xfrm>
        </p:grpSpPr>
        <p:sp>
          <p:nvSpPr>
            <p:cNvPr id="68" name="Oval 67"/>
            <p:cNvSpPr/>
            <p:nvPr/>
          </p:nvSpPr>
          <p:spPr>
            <a:xfrm>
              <a:off x="2483768" y="2492896"/>
              <a:ext cx="432048" cy="432048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58930" y="2502323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nL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endParaRPr lang="ko-KR" altLang="en-US" sz="105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55776" y="268300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441256" y="3892288"/>
            <a:ext cx="456886" cy="655492"/>
            <a:chOff x="2441256" y="4198322"/>
            <a:chExt cx="456886" cy="655492"/>
          </a:xfrm>
        </p:grpSpPr>
        <p:grpSp>
          <p:nvGrpSpPr>
            <p:cNvPr id="12" name="Group 11"/>
            <p:cNvGrpSpPr/>
            <p:nvPr/>
          </p:nvGrpSpPr>
          <p:grpSpPr>
            <a:xfrm>
              <a:off x="2441256" y="4386707"/>
              <a:ext cx="456886" cy="467107"/>
              <a:chOff x="2458930" y="2492896"/>
              <a:chExt cx="456886" cy="467107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458930" y="25023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08" name="Straight Connector 107"/>
            <p:cNvCxnSpPr>
              <a:stCxn id="68" idx="4"/>
              <a:endCxn id="65" idx="0"/>
            </p:cNvCxnSpPr>
            <p:nvPr/>
          </p:nvCxnSpPr>
          <p:spPr>
            <a:xfrm>
              <a:off x="2682118" y="4198322"/>
              <a:ext cx="0" cy="188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2441256" y="4537981"/>
            <a:ext cx="456886" cy="630754"/>
            <a:chOff x="2441256" y="4844015"/>
            <a:chExt cx="456886" cy="630754"/>
          </a:xfrm>
        </p:grpSpPr>
        <p:grpSp>
          <p:nvGrpSpPr>
            <p:cNvPr id="13" name="Group 12"/>
            <p:cNvGrpSpPr/>
            <p:nvPr/>
          </p:nvGrpSpPr>
          <p:grpSpPr>
            <a:xfrm>
              <a:off x="2441256" y="5007662"/>
              <a:ext cx="456886" cy="467107"/>
              <a:chOff x="2458930" y="2492896"/>
              <a:chExt cx="456886" cy="467107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458930" y="2502323"/>
                <a:ext cx="449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09" name="Straight Connector 108"/>
            <p:cNvCxnSpPr>
              <a:stCxn id="65" idx="4"/>
              <a:endCxn id="62" idx="0"/>
            </p:cNvCxnSpPr>
            <p:nvPr/>
          </p:nvCxnSpPr>
          <p:spPr>
            <a:xfrm>
              <a:off x="2682118" y="4844015"/>
              <a:ext cx="0" cy="1636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2441256" y="5158936"/>
            <a:ext cx="456886" cy="638207"/>
            <a:chOff x="2441256" y="5464970"/>
            <a:chExt cx="456886" cy="638207"/>
          </a:xfrm>
        </p:grpSpPr>
        <p:grpSp>
          <p:nvGrpSpPr>
            <p:cNvPr id="14" name="Group 13"/>
            <p:cNvGrpSpPr/>
            <p:nvPr/>
          </p:nvGrpSpPr>
          <p:grpSpPr>
            <a:xfrm>
              <a:off x="2441256" y="5636070"/>
              <a:ext cx="456886" cy="467107"/>
              <a:chOff x="2458930" y="2492896"/>
              <a:chExt cx="456886" cy="467107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58930" y="2502323"/>
                <a:ext cx="449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nL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ko-KR" altLang="en-US" sz="105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555776" y="268300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  <a:endParaRPr lang="ko-KR" altLang="en-US" sz="1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110" name="Straight Connector 109"/>
            <p:cNvCxnSpPr>
              <a:stCxn id="62" idx="4"/>
              <a:endCxn id="59" idx="0"/>
            </p:cNvCxnSpPr>
            <p:nvPr/>
          </p:nvCxnSpPr>
          <p:spPr>
            <a:xfrm>
              <a:off x="2682118" y="5464970"/>
              <a:ext cx="0" cy="171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1702963" y="3597049"/>
            <a:ext cx="738293" cy="687399"/>
            <a:chOff x="1702963" y="3903083"/>
            <a:chExt cx="738293" cy="687399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1993630" y="3913081"/>
              <a:ext cx="44762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988338" y="3903083"/>
              <a:ext cx="0" cy="3941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702963" y="4282705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nCR3</a:t>
              </a:r>
              <a:endParaRPr lang="ko-KR" altLang="en-US" sz="105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826695" y="2977403"/>
            <a:ext cx="857996" cy="501304"/>
            <a:chOff x="1826695" y="3283437"/>
            <a:chExt cx="857996" cy="501304"/>
          </a:xfrm>
        </p:grpSpPr>
        <p:cxnSp>
          <p:nvCxnSpPr>
            <p:cNvPr id="137" name="Straight Connector 136"/>
            <p:cNvCxnSpPr>
              <a:stCxn id="135" idx="4"/>
              <a:endCxn id="68" idx="0"/>
            </p:cNvCxnSpPr>
            <p:nvPr/>
          </p:nvCxnSpPr>
          <p:spPr>
            <a:xfrm flipH="1">
              <a:off x="2682118" y="3283437"/>
              <a:ext cx="2573" cy="48283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1826695" y="3507742"/>
              <a:ext cx="81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gPA</a:t>
              </a:r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(L4) </a:t>
              </a:r>
              <a:endParaRPr lang="ko-KR" altLang="en-US" sz="10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205163" y="2192279"/>
            <a:ext cx="1267862" cy="3834989"/>
            <a:chOff x="2205163" y="2498313"/>
            <a:chExt cx="1267862" cy="3834989"/>
          </a:xfrm>
        </p:grpSpPr>
        <p:cxnSp>
          <p:nvCxnSpPr>
            <p:cNvPr id="104" name="Elbow Connector 103"/>
            <p:cNvCxnSpPr>
              <a:stCxn id="61" idx="2"/>
              <a:endCxn id="89" idx="0"/>
            </p:cNvCxnSpPr>
            <p:nvPr/>
          </p:nvCxnSpPr>
          <p:spPr>
            <a:xfrm rot="5400000" flipH="1" flipV="1">
              <a:off x="1257908" y="3913319"/>
              <a:ext cx="3630124" cy="800111"/>
            </a:xfrm>
            <a:prstGeom prst="bentConnector5">
              <a:avLst>
                <a:gd name="adj1" fmla="val -6297"/>
                <a:gd name="adj2" fmla="val 44925"/>
                <a:gd name="adj3" fmla="val 106297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2205163" y="6056303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sPA </a:t>
              </a:r>
              <a:endParaRPr lang="ko-KR" altLang="en-US" sz="10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6372200" y="4599130"/>
            <a:ext cx="2018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gVA: guest virtual address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372200" y="4872472"/>
            <a:ext cx="2125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gPA: guest physical address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396034" y="5142502"/>
            <a:ext cx="2192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sPA: system physical address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372200" y="3654025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Nested page table</a:t>
            </a:r>
          </a:p>
          <a:p>
            <a:pPr algn="ctr"/>
            <a:r>
              <a:rPr lang="en-US" altLang="ko-KR" sz="1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nLn</a:t>
            </a:r>
            <a:r>
              <a:rPr lang="en-US" altLang="ko-KR" sz="1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ko-KR" altLang="en-US" sz="1400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09584" y="2298357"/>
            <a:ext cx="76174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86_64</a:t>
            </a:r>
            <a:endParaRPr lang="ko-KR" altLang="en-US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236" y="1763815"/>
            <a:ext cx="9144000" cy="20703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Text Box 51"/>
          <p:cNvSpPr txBox="1">
            <a:spLocks noChangeArrowheads="1"/>
          </p:cNvSpPr>
          <p:nvPr/>
        </p:nvSpPr>
        <p:spPr bwMode="auto">
          <a:xfrm>
            <a:off x="880945" y="1794146"/>
            <a:ext cx="7719461" cy="1938992"/>
          </a:xfrm>
          <a:prstGeom prst="rect">
            <a:avLst/>
          </a:prstGeom>
          <a:solidFill>
            <a:srgbClr val="000080">
              <a:alpha val="90000"/>
            </a:srgb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Guest (</a:t>
            </a:r>
            <a:r>
              <a:rPr lang="en-US" altLang="ko-KR" sz="2400" dirty="0" smtClean="0">
                <a:solidFill>
                  <a:schemeClr val="accent3"/>
                </a:solidFill>
                <a:ea typeface="Tahoma" pitchFamily="34" charset="0"/>
                <a:cs typeface="Tahoma" pitchFamily="34" charset="0"/>
              </a:rPr>
              <a:t>m</a:t>
            </a:r>
            <a:r>
              <a:rPr lang="en-US" altLang="ko-KR" sz="2400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-levels) and nested (</a:t>
            </a:r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Tahoma" pitchFamily="34" charset="0"/>
                <a:cs typeface="Tahoma" pitchFamily="34" charset="0"/>
              </a:rPr>
              <a:t>n</a:t>
            </a:r>
            <a:r>
              <a:rPr lang="en-US" altLang="ko-KR" sz="2400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-levels) page tables</a:t>
            </a:r>
          </a:p>
          <a:p>
            <a:pPr algn="ctr">
              <a:spcBef>
                <a:spcPct val="50000"/>
              </a:spcBef>
            </a:pPr>
            <a:r>
              <a:rPr lang="en-US" altLang="ko-KR" sz="2400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# </a:t>
            </a:r>
            <a:r>
              <a:rPr lang="en-US" altLang="ko-KR" sz="24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of page </a:t>
            </a:r>
            <a:r>
              <a:rPr lang="en-US" altLang="ko-KR" sz="2400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walks: </a:t>
            </a:r>
            <a:r>
              <a:rPr lang="en-US" altLang="ko-KR" sz="2400" dirty="0" err="1" smtClean="0">
                <a:solidFill>
                  <a:schemeClr val="accent3"/>
                </a:solidFill>
                <a:ea typeface="Tahoma" pitchFamily="34" charset="0"/>
                <a:cs typeface="Tahoma" pitchFamily="34" charset="0"/>
              </a:rPr>
              <a:t>m</a:t>
            </a:r>
            <a:r>
              <a:rPr lang="en-US" altLang="ko-K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a typeface="Tahoma" pitchFamily="34" charset="0"/>
                <a:cs typeface="Tahoma" pitchFamily="34" charset="0"/>
              </a:rPr>
              <a:t>n</a:t>
            </a:r>
            <a:r>
              <a:rPr lang="en-US" altLang="ko-KR" sz="2400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 + </a:t>
            </a:r>
            <a:r>
              <a:rPr lang="en-US" altLang="ko-KR" sz="2400" dirty="0" smtClean="0">
                <a:solidFill>
                  <a:schemeClr val="accent3"/>
                </a:solidFill>
                <a:ea typeface="Tahoma" pitchFamily="34" charset="0"/>
                <a:cs typeface="Tahoma" pitchFamily="34" charset="0"/>
              </a:rPr>
              <a:t>m</a:t>
            </a:r>
            <a:r>
              <a:rPr lang="en-US" altLang="ko-KR" sz="2400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 + </a:t>
            </a:r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Tahoma" pitchFamily="34" charset="0"/>
                <a:cs typeface="Tahoma" pitchFamily="34" charset="0"/>
              </a:rPr>
              <a:t>n</a:t>
            </a:r>
          </a:p>
          <a:p>
            <a:pPr algn="ctr">
              <a:spcBef>
                <a:spcPct val="50000"/>
              </a:spcBef>
            </a:pPr>
            <a:r>
              <a:rPr lang="en-US" altLang="ko-KR" sz="2400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x86_64</a:t>
            </a:r>
            <a:r>
              <a:rPr lang="en-US" altLang="ko-KR" sz="24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:</a:t>
            </a:r>
            <a:r>
              <a:rPr lang="en-US" altLang="ko-KR" sz="2400" dirty="0">
                <a:solidFill>
                  <a:schemeClr val="accent3"/>
                </a:solidFill>
                <a:ea typeface="Tahoma" pitchFamily="34" charset="0"/>
                <a:cs typeface="Tahoma" pitchFamily="34" charset="0"/>
              </a:rPr>
              <a:t> 4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Tahoma" pitchFamily="34" charset="0"/>
                <a:cs typeface="Tahoma" pitchFamily="34" charset="0"/>
              </a:rPr>
              <a:t>*4 + </a:t>
            </a:r>
            <a:r>
              <a:rPr lang="en-US" altLang="ko-KR" sz="2400" dirty="0">
                <a:solidFill>
                  <a:schemeClr val="accent3"/>
                </a:solidFill>
                <a:ea typeface="Tahoma" pitchFamily="34" charset="0"/>
                <a:cs typeface="Tahoma" pitchFamily="34" charset="0"/>
              </a:rPr>
              <a:t>4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Tahoma" pitchFamily="34" charset="0"/>
                <a:cs typeface="Tahoma" pitchFamily="34" charset="0"/>
              </a:rPr>
              <a:t> + 4 </a:t>
            </a:r>
            <a:r>
              <a:rPr lang="en-US" altLang="ko-KR" sz="24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= </a:t>
            </a:r>
            <a:r>
              <a:rPr lang="en-US" altLang="ko-KR" sz="2400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24</a:t>
            </a:r>
            <a:endParaRPr lang="en-US" altLang="ko-KR" sz="240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58" name="Footer Placeholder 1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59" y="2225298"/>
            <a:ext cx="662488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Nested Paging</a:t>
            </a:r>
            <a:endParaRPr lang="ko-KR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+mj-lt"/>
              </a:rPr>
              <a:t>CPU maps each </a:t>
            </a:r>
            <a:r>
              <a:rPr lang="en-US" altLang="ko-KR" sz="1800" dirty="0" err="1">
                <a:latin typeface="+mj-lt"/>
              </a:rPr>
              <a:t>Guest_PA</a:t>
            </a:r>
            <a:r>
              <a:rPr lang="en-US" altLang="ko-KR" sz="1800" dirty="0">
                <a:latin typeface="+mj-lt"/>
              </a:rPr>
              <a:t> to </a:t>
            </a:r>
            <a:r>
              <a:rPr lang="en-US" altLang="ko-KR" sz="1800" dirty="0" err="1">
                <a:latin typeface="+mj-lt"/>
              </a:rPr>
              <a:t>Host_VA</a:t>
            </a:r>
            <a:r>
              <a:rPr lang="en-US" altLang="ko-KR" sz="1800" dirty="0">
                <a:latin typeface="+mj-lt"/>
              </a:rPr>
              <a:t> and then translates to </a:t>
            </a:r>
            <a:r>
              <a:rPr lang="en-US" altLang="ko-KR" sz="1800" dirty="0" err="1" smtClean="0">
                <a:latin typeface="+mj-lt"/>
              </a:rPr>
              <a:t>Host_PA</a:t>
            </a:r>
            <a:endParaRPr lang="en-US" altLang="ko-KR" sz="1800" dirty="0" smtClean="0">
              <a:latin typeface="+mj-lt"/>
            </a:endParaRPr>
          </a:p>
          <a:p>
            <a:r>
              <a:rPr lang="en-US" altLang="ko-KR" sz="1800" dirty="0" smtClean="0">
                <a:latin typeface="+mj-lt"/>
              </a:rPr>
              <a:t>CPU </a:t>
            </a:r>
            <a:r>
              <a:rPr lang="en-US" altLang="ko-KR" sz="1800" dirty="0">
                <a:latin typeface="+mj-lt"/>
              </a:rPr>
              <a:t>builds compound </a:t>
            </a:r>
            <a:r>
              <a:rPr lang="en-US" altLang="ko-KR" sz="1800" dirty="0" err="1">
                <a:latin typeface="+mj-lt"/>
              </a:rPr>
              <a:t>gVA_to_hPA</a:t>
            </a:r>
            <a:r>
              <a:rPr lang="en-US" altLang="ko-KR" sz="1800" dirty="0">
                <a:latin typeface="+mj-lt"/>
              </a:rPr>
              <a:t> TLB entries (guarded by ASID)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76200"/>
            <a:ext cx="4708525" cy="675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Scenario TBL Hit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86200" cy="493776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+mj-lt"/>
              </a:rPr>
              <a:t>Hypervisor starts a </a:t>
            </a:r>
            <a:r>
              <a:rPr lang="en-US" altLang="ko-KR" sz="1800" dirty="0" smtClean="0">
                <a:latin typeface="+mj-lt"/>
              </a:rPr>
              <a:t>guest </a:t>
            </a:r>
            <a:r>
              <a:rPr lang="en-US" altLang="ko-KR" sz="1800" dirty="0">
                <a:latin typeface="+mj-lt"/>
              </a:rPr>
              <a:t>with Nested </a:t>
            </a:r>
            <a:r>
              <a:rPr lang="en-US" altLang="ko-KR" sz="1800" dirty="0" smtClean="0">
                <a:latin typeface="+mj-lt"/>
              </a:rPr>
              <a:t>Paging enabled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+mj-lt"/>
              </a:rPr>
              <a:t>Guest </a:t>
            </a:r>
            <a:r>
              <a:rPr lang="en-US" altLang="ko-KR" sz="1800" dirty="0">
                <a:latin typeface="+mj-lt"/>
              </a:rPr>
              <a:t>reads from a </a:t>
            </a:r>
            <a:r>
              <a:rPr lang="en-US" altLang="ko-KR" sz="1800" dirty="0" smtClean="0">
                <a:latin typeface="+mj-lt"/>
              </a:rPr>
              <a:t>memory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>
                <a:latin typeface="+mj-lt"/>
              </a:rPr>
              <a:t>vCPU</a:t>
            </a:r>
            <a:r>
              <a:rPr lang="en-US" altLang="ko-KR" sz="1800" dirty="0">
                <a:latin typeface="+mj-lt"/>
              </a:rPr>
              <a:t> locates memory in </a:t>
            </a:r>
            <a:r>
              <a:rPr lang="en-US" altLang="ko-KR" sz="1800" dirty="0" smtClean="0">
                <a:latin typeface="+mj-lt"/>
              </a:rPr>
              <a:t>TLB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+mj-lt"/>
              </a:rPr>
              <a:t>Memory is fetched from </a:t>
            </a:r>
            <a:r>
              <a:rPr lang="en-US" altLang="ko-KR" sz="1800" dirty="0" smtClean="0">
                <a:latin typeface="+mj-lt"/>
              </a:rPr>
              <a:t>DRAM </a:t>
            </a:r>
            <a:r>
              <a:rPr lang="en-US" altLang="ko-KR" sz="1800" dirty="0">
                <a:latin typeface="+mj-lt"/>
              </a:rPr>
              <a:t>using system </a:t>
            </a:r>
            <a:r>
              <a:rPr lang="en-US" altLang="ko-KR" sz="1800" dirty="0" smtClean="0">
                <a:latin typeface="+mj-lt"/>
              </a:rPr>
              <a:t>physical </a:t>
            </a:r>
            <a:r>
              <a:rPr lang="en-US" altLang="ko-KR" sz="1800" dirty="0">
                <a:latin typeface="+mj-lt"/>
              </a:rPr>
              <a:t>address in TLB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Cache Operation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BC040-7301-455B-9921-A7CB36BAE51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" name="Rectangle 3" descr="10%"/>
          <p:cNvSpPr>
            <a:spLocks noChangeArrowheads="1"/>
          </p:cNvSpPr>
          <p:nvPr/>
        </p:nvSpPr>
        <p:spPr bwMode="auto">
          <a:xfrm>
            <a:off x="8001000" y="1206500"/>
            <a:ext cx="990600" cy="10033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en-US" sz="1600" b="1" dirty="0" smtClean="0">
                <a:solidFill>
                  <a:schemeClr val="bg1"/>
                </a:solidFill>
              </a:rPr>
              <a:t>Memory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chemeClr val="bg1"/>
                </a:solidFill>
              </a:rPr>
              <a:t>(DRAM)</a:t>
            </a:r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5943600" y="1066800"/>
            <a:ext cx="1438275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>
              <a:buFont typeface="Wingdings" pitchFamily="2" charset="2"/>
              <a:buNone/>
            </a:pPr>
            <a:r>
              <a:rPr lang="en-US" sz="1200" b="1"/>
              <a:t>Processor</a:t>
            </a:r>
          </a:p>
        </p:txBody>
      </p:sp>
      <p:cxnSp>
        <p:nvCxnSpPr>
          <p:cNvPr id="16390" name="Straight Arrow Connector 119"/>
          <p:cNvCxnSpPr>
            <a:cxnSpLocks noChangeShapeType="1"/>
          </p:cNvCxnSpPr>
          <p:nvPr/>
        </p:nvCxnSpPr>
        <p:spPr bwMode="auto">
          <a:xfrm>
            <a:off x="7391400" y="1501775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16391" name="Straight Arrow Connector 120"/>
          <p:cNvCxnSpPr>
            <a:cxnSpLocks noChangeShapeType="1"/>
          </p:cNvCxnSpPr>
          <p:nvPr/>
        </p:nvCxnSpPr>
        <p:spPr bwMode="auto">
          <a:xfrm>
            <a:off x="7391400" y="1957388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none" w="med" len="lg"/>
          </a:ln>
        </p:spPr>
      </p:cxnSp>
      <p:sp>
        <p:nvSpPr>
          <p:cNvPr id="16392" name="Text Box 59"/>
          <p:cNvSpPr txBox="1">
            <a:spLocks noChangeArrowheads="1"/>
          </p:cNvSpPr>
          <p:nvPr/>
        </p:nvSpPr>
        <p:spPr bwMode="auto">
          <a:xfrm>
            <a:off x="7348538" y="1223963"/>
            <a:ext cx="709612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address</a:t>
            </a:r>
          </a:p>
        </p:txBody>
      </p:sp>
      <p:sp>
        <p:nvSpPr>
          <p:cNvPr id="16393" name="Text Box 59"/>
          <p:cNvSpPr txBox="1">
            <a:spLocks noChangeArrowheads="1"/>
          </p:cNvSpPr>
          <p:nvPr/>
        </p:nvSpPr>
        <p:spPr bwMode="auto">
          <a:xfrm>
            <a:off x="7462838" y="1704975"/>
            <a:ext cx="481012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data</a:t>
            </a:r>
          </a:p>
        </p:txBody>
      </p:sp>
      <p:sp>
        <p:nvSpPr>
          <p:cNvPr id="11" name="Rectangle 3" descr="10%"/>
          <p:cNvSpPr>
            <a:spLocks noChangeArrowheads="1"/>
          </p:cNvSpPr>
          <p:nvPr/>
        </p:nvSpPr>
        <p:spPr bwMode="auto">
          <a:xfrm>
            <a:off x="6019800" y="1371600"/>
            <a:ext cx="552450" cy="838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C00000"/>
                </a:solidFill>
              </a:rPr>
              <a:t>CPU</a:t>
            </a:r>
          </a:p>
        </p:txBody>
      </p:sp>
      <p:sp>
        <p:nvSpPr>
          <p:cNvPr id="12" name="Rectangle 3" descr="10%"/>
          <p:cNvSpPr>
            <a:spLocks noChangeArrowheads="1"/>
          </p:cNvSpPr>
          <p:nvPr/>
        </p:nvSpPr>
        <p:spPr bwMode="auto">
          <a:xfrm>
            <a:off x="6629400" y="1371600"/>
            <a:ext cx="695325" cy="8382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3" name="Rectangle 3" descr="10%"/>
          <p:cNvSpPr>
            <a:spLocks noChangeArrowheads="1"/>
          </p:cNvSpPr>
          <p:nvPr/>
        </p:nvSpPr>
        <p:spPr bwMode="auto">
          <a:xfrm>
            <a:off x="685800" y="1676400"/>
            <a:ext cx="1066800" cy="838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CPU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438400" y="3427413"/>
          <a:ext cx="2686050" cy="175387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435" name="TextBox 17"/>
          <p:cNvSpPr txBox="1">
            <a:spLocks noChangeArrowheads="1"/>
          </p:cNvSpPr>
          <p:nvPr/>
        </p:nvSpPr>
        <p:spPr bwMode="auto">
          <a:xfrm>
            <a:off x="2057400" y="5257800"/>
            <a:ext cx="1404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 dirty="0"/>
              <a:t>TAG (Address)</a:t>
            </a:r>
          </a:p>
        </p:txBody>
      </p:sp>
      <p:sp>
        <p:nvSpPr>
          <p:cNvPr id="16436" name="TextBox 18"/>
          <p:cNvSpPr txBox="1">
            <a:spLocks noChangeArrowheads="1"/>
          </p:cNvSpPr>
          <p:nvPr/>
        </p:nvSpPr>
        <p:spPr bwMode="auto">
          <a:xfrm>
            <a:off x="3354668" y="5257800"/>
            <a:ext cx="423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/>
              <a:t>D0</a:t>
            </a:r>
          </a:p>
        </p:txBody>
      </p:sp>
      <p:sp>
        <p:nvSpPr>
          <p:cNvPr id="16437" name="TextBox 19"/>
          <p:cNvSpPr txBox="1">
            <a:spLocks noChangeArrowheads="1"/>
          </p:cNvSpPr>
          <p:nvPr/>
        </p:nvSpPr>
        <p:spPr bwMode="auto">
          <a:xfrm>
            <a:off x="3772180" y="5254625"/>
            <a:ext cx="423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/>
              <a:t>D1</a:t>
            </a:r>
          </a:p>
        </p:txBody>
      </p:sp>
      <p:sp>
        <p:nvSpPr>
          <p:cNvPr id="16438" name="TextBox 20"/>
          <p:cNvSpPr txBox="1">
            <a:spLocks noChangeArrowheads="1"/>
          </p:cNvSpPr>
          <p:nvPr/>
        </p:nvSpPr>
        <p:spPr bwMode="auto">
          <a:xfrm>
            <a:off x="4237318" y="5251450"/>
            <a:ext cx="423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/>
              <a:t>D2</a:t>
            </a:r>
          </a:p>
        </p:txBody>
      </p:sp>
      <p:sp>
        <p:nvSpPr>
          <p:cNvPr id="16439" name="TextBox 21"/>
          <p:cNvSpPr txBox="1">
            <a:spLocks noChangeArrowheads="1"/>
          </p:cNvSpPr>
          <p:nvPr/>
        </p:nvSpPr>
        <p:spPr bwMode="auto">
          <a:xfrm>
            <a:off x="4691343" y="5248275"/>
            <a:ext cx="423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400" b="1"/>
              <a:t>D3</a:t>
            </a:r>
          </a:p>
        </p:txBody>
      </p:sp>
      <p:sp>
        <p:nvSpPr>
          <p:cNvPr id="16440" name="TextBox 22"/>
          <p:cNvSpPr txBox="1">
            <a:spLocks noChangeArrowheads="1"/>
          </p:cNvSpPr>
          <p:nvPr/>
        </p:nvSpPr>
        <p:spPr bwMode="auto">
          <a:xfrm>
            <a:off x="2714625" y="4162425"/>
            <a:ext cx="46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41" name="TextBox 23"/>
          <p:cNvSpPr txBox="1">
            <a:spLocks noChangeArrowheads="1"/>
          </p:cNvSpPr>
          <p:nvPr/>
        </p:nvSpPr>
        <p:spPr bwMode="auto">
          <a:xfrm>
            <a:off x="3397250" y="4149725"/>
            <a:ext cx="4619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42" name="TextBox 24"/>
          <p:cNvSpPr txBox="1">
            <a:spLocks noChangeArrowheads="1"/>
          </p:cNvSpPr>
          <p:nvPr/>
        </p:nvSpPr>
        <p:spPr bwMode="auto">
          <a:xfrm>
            <a:off x="3835400" y="4149725"/>
            <a:ext cx="4603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43" name="TextBox 25"/>
          <p:cNvSpPr txBox="1">
            <a:spLocks noChangeArrowheads="1"/>
          </p:cNvSpPr>
          <p:nvPr/>
        </p:nvSpPr>
        <p:spPr bwMode="auto">
          <a:xfrm>
            <a:off x="4271963" y="4149725"/>
            <a:ext cx="4619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44" name="TextBox 26"/>
          <p:cNvSpPr txBox="1">
            <a:spLocks noChangeArrowheads="1"/>
          </p:cNvSpPr>
          <p:nvPr/>
        </p:nvSpPr>
        <p:spPr bwMode="auto">
          <a:xfrm>
            <a:off x="4745038" y="4149725"/>
            <a:ext cx="4619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550025" y="3124200"/>
          <a:ext cx="685800" cy="297256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591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바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6475" name="TextBox 41"/>
          <p:cNvSpPr txBox="1">
            <a:spLocks noChangeArrowheads="1"/>
          </p:cNvSpPr>
          <p:nvPr/>
        </p:nvSpPr>
        <p:spPr bwMode="auto">
          <a:xfrm>
            <a:off x="6754813" y="4824413"/>
            <a:ext cx="46196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800" b="1"/>
              <a:t>...</a:t>
            </a:r>
          </a:p>
        </p:txBody>
      </p:sp>
      <p:sp>
        <p:nvSpPr>
          <p:cNvPr id="16476" name="Rounded Rectangle 42"/>
          <p:cNvSpPr>
            <a:spLocks noChangeArrowheads="1"/>
          </p:cNvSpPr>
          <p:nvPr/>
        </p:nvSpPr>
        <p:spPr bwMode="auto">
          <a:xfrm>
            <a:off x="6615113" y="59436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11111111</a:t>
            </a:r>
          </a:p>
        </p:txBody>
      </p:sp>
      <p:sp>
        <p:nvSpPr>
          <p:cNvPr id="16477" name="Rounded Rectangle 43"/>
          <p:cNvSpPr>
            <a:spLocks noChangeArrowheads="1"/>
          </p:cNvSpPr>
          <p:nvPr/>
        </p:nvSpPr>
        <p:spPr bwMode="auto">
          <a:xfrm>
            <a:off x="6615113" y="5754688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22222222</a:t>
            </a:r>
          </a:p>
        </p:txBody>
      </p:sp>
      <p:sp>
        <p:nvSpPr>
          <p:cNvPr id="16478" name="Rounded Rectangle 44"/>
          <p:cNvSpPr>
            <a:spLocks noChangeArrowheads="1"/>
          </p:cNvSpPr>
          <p:nvPr/>
        </p:nvSpPr>
        <p:spPr bwMode="auto">
          <a:xfrm>
            <a:off x="6624638" y="5562600"/>
            <a:ext cx="573087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33333333</a:t>
            </a:r>
          </a:p>
        </p:txBody>
      </p:sp>
      <p:sp>
        <p:nvSpPr>
          <p:cNvPr id="16479" name="Rounded Rectangle 45"/>
          <p:cNvSpPr>
            <a:spLocks noChangeArrowheads="1"/>
          </p:cNvSpPr>
          <p:nvPr/>
        </p:nvSpPr>
        <p:spPr bwMode="auto">
          <a:xfrm>
            <a:off x="6615113" y="5370513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44444444</a:t>
            </a:r>
          </a:p>
        </p:txBody>
      </p:sp>
      <p:sp>
        <p:nvSpPr>
          <p:cNvPr id="16480" name="Rounded Rectangle 46"/>
          <p:cNvSpPr>
            <a:spLocks noChangeArrowheads="1"/>
          </p:cNvSpPr>
          <p:nvPr/>
        </p:nvSpPr>
        <p:spPr bwMode="auto">
          <a:xfrm>
            <a:off x="6615113" y="45085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55555555</a:t>
            </a:r>
          </a:p>
        </p:txBody>
      </p:sp>
      <p:sp>
        <p:nvSpPr>
          <p:cNvPr id="16481" name="Rounded Rectangle 47"/>
          <p:cNvSpPr>
            <a:spLocks noChangeArrowheads="1"/>
          </p:cNvSpPr>
          <p:nvPr/>
        </p:nvSpPr>
        <p:spPr bwMode="auto">
          <a:xfrm>
            <a:off x="6615113" y="4318000"/>
            <a:ext cx="571500" cy="141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66666666</a:t>
            </a:r>
          </a:p>
        </p:txBody>
      </p:sp>
      <p:sp>
        <p:nvSpPr>
          <p:cNvPr id="16482" name="Rounded Rectangle 48"/>
          <p:cNvSpPr>
            <a:spLocks noChangeArrowheads="1"/>
          </p:cNvSpPr>
          <p:nvPr/>
        </p:nvSpPr>
        <p:spPr bwMode="auto">
          <a:xfrm>
            <a:off x="6615113" y="41148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77777777</a:t>
            </a:r>
          </a:p>
        </p:txBody>
      </p:sp>
      <p:sp>
        <p:nvSpPr>
          <p:cNvPr id="16483" name="Rounded Rectangle 54"/>
          <p:cNvSpPr>
            <a:spLocks noChangeArrowheads="1"/>
          </p:cNvSpPr>
          <p:nvPr/>
        </p:nvSpPr>
        <p:spPr bwMode="auto">
          <a:xfrm>
            <a:off x="6615113" y="3922713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88888888</a:t>
            </a:r>
          </a:p>
        </p:txBody>
      </p:sp>
      <p:sp>
        <p:nvSpPr>
          <p:cNvPr id="16484" name="Rounded Rectangle 55"/>
          <p:cNvSpPr>
            <a:spLocks noChangeArrowheads="1"/>
          </p:cNvSpPr>
          <p:nvPr/>
        </p:nvSpPr>
        <p:spPr bwMode="auto">
          <a:xfrm>
            <a:off x="6615113" y="3732213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99999999</a:t>
            </a:r>
          </a:p>
        </p:txBody>
      </p:sp>
      <p:sp>
        <p:nvSpPr>
          <p:cNvPr id="16485" name="Rounded Rectangle 56"/>
          <p:cNvSpPr>
            <a:spLocks noChangeArrowheads="1"/>
          </p:cNvSpPr>
          <p:nvPr/>
        </p:nvSpPr>
        <p:spPr bwMode="auto">
          <a:xfrm>
            <a:off x="6615113" y="3540125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12121212</a:t>
            </a:r>
          </a:p>
        </p:txBody>
      </p:sp>
      <p:sp>
        <p:nvSpPr>
          <p:cNvPr id="16486" name="Rounded Rectangle 57"/>
          <p:cNvSpPr>
            <a:spLocks noChangeArrowheads="1"/>
          </p:cNvSpPr>
          <p:nvPr/>
        </p:nvSpPr>
        <p:spPr bwMode="auto">
          <a:xfrm>
            <a:off x="6615113" y="3348038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23232323</a:t>
            </a:r>
          </a:p>
        </p:txBody>
      </p:sp>
      <p:sp>
        <p:nvSpPr>
          <p:cNvPr id="16487" name="Rounded Rectangle 58"/>
          <p:cNvSpPr>
            <a:spLocks noChangeArrowheads="1"/>
          </p:cNvSpPr>
          <p:nvPr/>
        </p:nvSpPr>
        <p:spPr bwMode="auto">
          <a:xfrm>
            <a:off x="6615113" y="3157538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34343434</a:t>
            </a:r>
          </a:p>
        </p:txBody>
      </p:sp>
      <p:sp>
        <p:nvSpPr>
          <p:cNvPr id="16488" name="TextBox 59"/>
          <p:cNvSpPr txBox="1">
            <a:spLocks noChangeArrowheads="1"/>
          </p:cNvSpPr>
          <p:nvPr/>
        </p:nvSpPr>
        <p:spPr bwMode="auto">
          <a:xfrm>
            <a:off x="6367733" y="2743200"/>
            <a:ext cx="10647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/>
              <a:t>M</a:t>
            </a:r>
            <a:r>
              <a:rPr lang="en-US" b="1" dirty="0" smtClean="0"/>
              <a:t>emory</a:t>
            </a:r>
            <a:endParaRPr lang="en-US" b="1" dirty="0"/>
          </a:p>
        </p:txBody>
      </p:sp>
      <p:sp>
        <p:nvSpPr>
          <p:cNvPr id="16489" name="TextBox 60"/>
          <p:cNvSpPr txBox="1">
            <a:spLocks noChangeArrowheads="1"/>
          </p:cNvSpPr>
          <p:nvPr/>
        </p:nvSpPr>
        <p:spPr bwMode="auto">
          <a:xfrm>
            <a:off x="7312025" y="5889625"/>
            <a:ext cx="679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0x0000</a:t>
            </a:r>
          </a:p>
        </p:txBody>
      </p:sp>
      <p:sp>
        <p:nvSpPr>
          <p:cNvPr id="16490" name="TextBox 64"/>
          <p:cNvSpPr txBox="1">
            <a:spLocks noChangeArrowheads="1"/>
          </p:cNvSpPr>
          <p:nvPr/>
        </p:nvSpPr>
        <p:spPr bwMode="auto">
          <a:xfrm>
            <a:off x="7312025" y="5705475"/>
            <a:ext cx="679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0x0004</a:t>
            </a:r>
          </a:p>
        </p:txBody>
      </p:sp>
      <p:sp>
        <p:nvSpPr>
          <p:cNvPr id="16491" name="TextBox 65"/>
          <p:cNvSpPr txBox="1">
            <a:spLocks noChangeArrowheads="1"/>
          </p:cNvSpPr>
          <p:nvPr/>
        </p:nvSpPr>
        <p:spPr bwMode="auto">
          <a:xfrm>
            <a:off x="7313613" y="5508625"/>
            <a:ext cx="677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0x0008</a:t>
            </a:r>
          </a:p>
        </p:txBody>
      </p:sp>
      <p:sp>
        <p:nvSpPr>
          <p:cNvPr id="16492" name="TextBox 66"/>
          <p:cNvSpPr txBox="1">
            <a:spLocks noChangeArrowheads="1"/>
          </p:cNvSpPr>
          <p:nvPr/>
        </p:nvSpPr>
        <p:spPr bwMode="auto">
          <a:xfrm>
            <a:off x="7313613" y="5299075"/>
            <a:ext cx="6873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0x000C</a:t>
            </a:r>
          </a:p>
        </p:txBody>
      </p:sp>
      <p:sp>
        <p:nvSpPr>
          <p:cNvPr id="16493" name="TextBox 67"/>
          <p:cNvSpPr txBox="1">
            <a:spLocks noChangeArrowheads="1"/>
          </p:cNvSpPr>
          <p:nvPr/>
        </p:nvSpPr>
        <p:spPr bwMode="auto">
          <a:xfrm>
            <a:off x="7300913" y="4464050"/>
            <a:ext cx="6778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0x1200</a:t>
            </a:r>
          </a:p>
        </p:txBody>
      </p:sp>
      <p:sp>
        <p:nvSpPr>
          <p:cNvPr id="16494" name="TextBox 68"/>
          <p:cNvSpPr txBox="1">
            <a:spLocks noChangeArrowheads="1"/>
          </p:cNvSpPr>
          <p:nvPr/>
        </p:nvSpPr>
        <p:spPr bwMode="auto">
          <a:xfrm>
            <a:off x="7300913" y="4279900"/>
            <a:ext cx="677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0x1204</a:t>
            </a:r>
          </a:p>
        </p:txBody>
      </p:sp>
      <p:sp>
        <p:nvSpPr>
          <p:cNvPr id="16495" name="TextBox 69"/>
          <p:cNvSpPr txBox="1">
            <a:spLocks noChangeArrowheads="1"/>
          </p:cNvSpPr>
          <p:nvPr/>
        </p:nvSpPr>
        <p:spPr bwMode="auto">
          <a:xfrm>
            <a:off x="7300913" y="4083050"/>
            <a:ext cx="677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0x1208</a:t>
            </a:r>
          </a:p>
        </p:txBody>
      </p:sp>
      <p:sp>
        <p:nvSpPr>
          <p:cNvPr id="16496" name="TextBox 70"/>
          <p:cNvSpPr txBox="1">
            <a:spLocks noChangeArrowheads="1"/>
          </p:cNvSpPr>
          <p:nvPr/>
        </p:nvSpPr>
        <p:spPr bwMode="auto">
          <a:xfrm>
            <a:off x="7300913" y="3873500"/>
            <a:ext cx="6873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0x120C</a:t>
            </a:r>
          </a:p>
        </p:txBody>
      </p:sp>
      <p:sp>
        <p:nvSpPr>
          <p:cNvPr id="16497" name="TextBox 71"/>
          <p:cNvSpPr txBox="1">
            <a:spLocks noChangeArrowheads="1"/>
          </p:cNvSpPr>
          <p:nvPr/>
        </p:nvSpPr>
        <p:spPr bwMode="auto">
          <a:xfrm>
            <a:off x="7297738" y="3673475"/>
            <a:ext cx="679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0x1210</a:t>
            </a:r>
          </a:p>
        </p:txBody>
      </p:sp>
      <p:sp>
        <p:nvSpPr>
          <p:cNvPr id="16498" name="TextBox 72"/>
          <p:cNvSpPr txBox="1">
            <a:spLocks noChangeArrowheads="1"/>
          </p:cNvSpPr>
          <p:nvPr/>
        </p:nvSpPr>
        <p:spPr bwMode="auto">
          <a:xfrm>
            <a:off x="7297738" y="3489325"/>
            <a:ext cx="679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0x1214</a:t>
            </a:r>
          </a:p>
        </p:txBody>
      </p:sp>
      <p:sp>
        <p:nvSpPr>
          <p:cNvPr id="16499" name="TextBox 73"/>
          <p:cNvSpPr txBox="1">
            <a:spLocks noChangeArrowheads="1"/>
          </p:cNvSpPr>
          <p:nvPr/>
        </p:nvSpPr>
        <p:spPr bwMode="auto">
          <a:xfrm>
            <a:off x="7299325" y="3292475"/>
            <a:ext cx="6778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0x1218</a:t>
            </a:r>
          </a:p>
        </p:txBody>
      </p:sp>
      <p:sp>
        <p:nvSpPr>
          <p:cNvPr id="16500" name="TextBox 74"/>
          <p:cNvSpPr txBox="1">
            <a:spLocks noChangeArrowheads="1"/>
          </p:cNvSpPr>
          <p:nvPr/>
        </p:nvSpPr>
        <p:spPr bwMode="auto">
          <a:xfrm>
            <a:off x="7299325" y="3082925"/>
            <a:ext cx="6873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0x121C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01650" y="2514600"/>
            <a:ext cx="1860550" cy="2819400"/>
            <a:chOff x="501937" y="2514600"/>
            <a:chExt cx="1860263" cy="2819400"/>
          </a:xfrm>
        </p:grpSpPr>
        <p:cxnSp>
          <p:nvCxnSpPr>
            <p:cNvPr id="16521" name="Elbow Connector 79"/>
            <p:cNvCxnSpPr>
              <a:cxnSpLocks noChangeShapeType="1"/>
              <a:stCxn id="13" idx="2"/>
            </p:cNvCxnSpPr>
            <p:nvPr/>
          </p:nvCxnSpPr>
          <p:spPr bwMode="auto">
            <a:xfrm rot="16200000" flipH="1">
              <a:off x="533400" y="3200400"/>
              <a:ext cx="2514600" cy="1143000"/>
            </a:xfrm>
            <a:prstGeom prst="bentConnector3">
              <a:avLst>
                <a:gd name="adj1" fmla="val 10012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522" name="TextBox 87"/>
            <p:cNvSpPr txBox="1">
              <a:spLocks noChangeArrowheads="1"/>
            </p:cNvSpPr>
            <p:nvPr/>
          </p:nvSpPr>
          <p:spPr bwMode="auto">
            <a:xfrm>
              <a:off x="501937" y="5026223"/>
              <a:ext cx="125066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/>
                <a:t>0x0000_0004</a:t>
              </a:r>
            </a:p>
          </p:txBody>
        </p:sp>
      </p:grpSp>
      <p:sp>
        <p:nvSpPr>
          <p:cNvPr id="90" name="Rounded Rectangle 89"/>
          <p:cNvSpPr>
            <a:spLocks noChangeArrowheads="1"/>
          </p:cNvSpPr>
          <p:nvPr/>
        </p:nvSpPr>
        <p:spPr bwMode="auto">
          <a:xfrm>
            <a:off x="6616700" y="5957888"/>
            <a:ext cx="573088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11111111</a:t>
            </a:r>
          </a:p>
        </p:txBody>
      </p:sp>
      <p:sp>
        <p:nvSpPr>
          <p:cNvPr id="91" name="Rounded Rectangle 90"/>
          <p:cNvSpPr>
            <a:spLocks noChangeArrowheads="1"/>
          </p:cNvSpPr>
          <p:nvPr/>
        </p:nvSpPr>
        <p:spPr bwMode="auto">
          <a:xfrm>
            <a:off x="6616700" y="5768975"/>
            <a:ext cx="573088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22222222</a:t>
            </a:r>
          </a:p>
        </p:txBody>
      </p:sp>
      <p:sp>
        <p:nvSpPr>
          <p:cNvPr id="92" name="Rounded Rectangle 91"/>
          <p:cNvSpPr>
            <a:spLocks noChangeArrowheads="1"/>
          </p:cNvSpPr>
          <p:nvPr/>
        </p:nvSpPr>
        <p:spPr bwMode="auto">
          <a:xfrm>
            <a:off x="6627813" y="5576888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33333333</a:t>
            </a:r>
          </a:p>
        </p:txBody>
      </p:sp>
      <p:sp>
        <p:nvSpPr>
          <p:cNvPr id="93" name="Rounded Rectangle 92"/>
          <p:cNvSpPr>
            <a:spLocks noChangeArrowheads="1"/>
          </p:cNvSpPr>
          <p:nvPr/>
        </p:nvSpPr>
        <p:spPr bwMode="auto">
          <a:xfrm>
            <a:off x="6616700" y="5386388"/>
            <a:ext cx="573088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44444444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62213" y="4913313"/>
            <a:ext cx="8461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0x0000_0</a:t>
            </a:r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501650" y="2514600"/>
            <a:ext cx="1860550" cy="2819400"/>
            <a:chOff x="501937" y="2514600"/>
            <a:chExt cx="1860263" cy="2819400"/>
          </a:xfrm>
        </p:grpSpPr>
        <p:cxnSp>
          <p:nvCxnSpPr>
            <p:cNvPr id="16519" name="Elbow Connector 95"/>
            <p:cNvCxnSpPr>
              <a:cxnSpLocks noChangeShapeType="1"/>
            </p:cNvCxnSpPr>
            <p:nvPr/>
          </p:nvCxnSpPr>
          <p:spPr bwMode="auto">
            <a:xfrm rot="16200000" flipH="1">
              <a:off x="533400" y="3200400"/>
              <a:ext cx="2514600" cy="1143000"/>
            </a:xfrm>
            <a:prstGeom prst="bentConnector3">
              <a:avLst>
                <a:gd name="adj1" fmla="val 10012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520" name="TextBox 96"/>
            <p:cNvSpPr txBox="1">
              <a:spLocks noChangeArrowheads="1"/>
            </p:cNvSpPr>
            <p:nvPr/>
          </p:nvSpPr>
          <p:spPr bwMode="auto">
            <a:xfrm>
              <a:off x="501937" y="5026223"/>
              <a:ext cx="12602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dirty="0"/>
                <a:t>0x0000_000C</a:t>
              </a:r>
            </a:p>
          </p:txBody>
        </p:sp>
      </p:grpSp>
      <p:sp>
        <p:nvSpPr>
          <p:cNvPr id="98" name="Rounded Rectangle 97"/>
          <p:cNvSpPr>
            <a:spLocks noChangeArrowheads="1"/>
          </p:cNvSpPr>
          <p:nvPr/>
        </p:nvSpPr>
        <p:spPr bwMode="auto">
          <a:xfrm>
            <a:off x="3733800" y="4976813"/>
            <a:ext cx="573088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1000"/>
              <a:t>22222222</a:t>
            </a:r>
          </a:p>
        </p:txBody>
      </p:sp>
      <p:sp>
        <p:nvSpPr>
          <p:cNvPr id="99" name="Rounded Rectangle 98"/>
          <p:cNvSpPr>
            <a:spLocks noChangeArrowheads="1"/>
          </p:cNvSpPr>
          <p:nvPr/>
        </p:nvSpPr>
        <p:spPr bwMode="auto">
          <a:xfrm>
            <a:off x="4632325" y="4953000"/>
            <a:ext cx="573088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1000"/>
              <a:t>44444444</a:t>
            </a:r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457200" y="2517775"/>
            <a:ext cx="1981200" cy="1597025"/>
            <a:chOff x="501937" y="2514600"/>
            <a:chExt cx="1860263" cy="3110977"/>
          </a:xfrm>
        </p:grpSpPr>
        <p:cxnSp>
          <p:nvCxnSpPr>
            <p:cNvPr id="16517" name="Elbow Connector 100"/>
            <p:cNvCxnSpPr>
              <a:cxnSpLocks noChangeShapeType="1"/>
            </p:cNvCxnSpPr>
            <p:nvPr/>
          </p:nvCxnSpPr>
          <p:spPr bwMode="auto">
            <a:xfrm rot="16200000" flipH="1">
              <a:off x="533400" y="3200400"/>
              <a:ext cx="2514600" cy="1143000"/>
            </a:xfrm>
            <a:prstGeom prst="bentConnector3">
              <a:avLst>
                <a:gd name="adj1" fmla="val 10012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518" name="TextBox 101"/>
            <p:cNvSpPr txBox="1">
              <a:spLocks noChangeArrowheads="1"/>
            </p:cNvSpPr>
            <p:nvPr/>
          </p:nvSpPr>
          <p:spPr bwMode="auto">
            <a:xfrm>
              <a:off x="501937" y="5026222"/>
              <a:ext cx="1174320" cy="599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/>
                <a:t>0x0000_1208</a:t>
              </a:r>
            </a:p>
          </p:txBody>
        </p:sp>
      </p:grp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6618288" y="4519613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55555555</a:t>
            </a:r>
          </a:p>
        </p:txBody>
      </p:sp>
      <p:sp>
        <p:nvSpPr>
          <p:cNvPr id="104" name="Rounded Rectangle 103"/>
          <p:cNvSpPr>
            <a:spLocks noChangeArrowheads="1"/>
          </p:cNvSpPr>
          <p:nvPr/>
        </p:nvSpPr>
        <p:spPr bwMode="auto">
          <a:xfrm>
            <a:off x="6618288" y="4330700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66666666</a:t>
            </a:r>
          </a:p>
        </p:txBody>
      </p:sp>
      <p:sp>
        <p:nvSpPr>
          <p:cNvPr id="105" name="Rounded Rectangle 104"/>
          <p:cNvSpPr>
            <a:spLocks noChangeArrowheads="1"/>
          </p:cNvSpPr>
          <p:nvPr/>
        </p:nvSpPr>
        <p:spPr bwMode="auto">
          <a:xfrm>
            <a:off x="6618288" y="4125913"/>
            <a:ext cx="571500" cy="141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77777777</a:t>
            </a:r>
          </a:p>
        </p:txBody>
      </p:sp>
      <p:sp>
        <p:nvSpPr>
          <p:cNvPr id="106" name="Rounded Rectangle 105"/>
          <p:cNvSpPr>
            <a:spLocks noChangeArrowheads="1"/>
          </p:cNvSpPr>
          <p:nvPr/>
        </p:nvSpPr>
        <p:spPr bwMode="auto">
          <a:xfrm>
            <a:off x="6618288" y="3935413"/>
            <a:ext cx="571500" cy="139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88888888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490788" y="3681413"/>
            <a:ext cx="8445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200"/>
              <a:t>0x0000_1</a:t>
            </a:r>
          </a:p>
        </p:txBody>
      </p:sp>
      <p:sp>
        <p:nvSpPr>
          <p:cNvPr id="108" name="Rounded Rectangle 107"/>
          <p:cNvSpPr>
            <a:spLocks noChangeArrowheads="1"/>
          </p:cNvSpPr>
          <p:nvPr/>
        </p:nvSpPr>
        <p:spPr bwMode="auto">
          <a:xfrm>
            <a:off x="4203700" y="3721100"/>
            <a:ext cx="571500" cy="141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buFont typeface="Wingdings" pitchFamily="2" charset="2"/>
              <a:buNone/>
            </a:pPr>
            <a:r>
              <a:rPr lang="en-US" sz="900"/>
              <a:t>77777777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3124200" y="2590800"/>
            <a:ext cx="2259658" cy="609600"/>
            <a:chOff x="2178336" y="2590800"/>
            <a:chExt cx="3192798" cy="609600"/>
          </a:xfrm>
        </p:grpSpPr>
        <p:cxnSp>
          <p:nvCxnSpPr>
            <p:cNvPr id="74" name="Straight Arrow Connector 73"/>
            <p:cNvCxnSpPr/>
            <p:nvPr/>
          </p:nvCxnSpPr>
          <p:spPr bwMode="auto">
            <a:xfrm>
              <a:off x="2501337" y="3200400"/>
              <a:ext cx="253928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2178336" y="2590800"/>
              <a:ext cx="3192798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Cache line (block) </a:t>
              </a:r>
            </a:p>
            <a:p>
              <a:pPr algn="ctr">
                <a:buNone/>
              </a:pPr>
              <a:r>
                <a:rPr lang="en-US" dirty="0" smtClean="0"/>
                <a:t>(4 words in this example) </a:t>
              </a:r>
              <a:endParaRPr lang="en-US" dirty="0"/>
            </a:p>
          </p:txBody>
        </p:sp>
      </p:grpSp>
      <p:sp>
        <p:nvSpPr>
          <p:cNvPr id="77" name="Rounded Rectangle 76"/>
          <p:cNvSpPr/>
          <p:nvPr/>
        </p:nvSpPr>
        <p:spPr bwMode="auto">
          <a:xfrm>
            <a:off x="6464808" y="3886200"/>
            <a:ext cx="838200" cy="762000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6477000" y="5334000"/>
            <a:ext cx="838200" cy="762000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78" name="Text Box 43"/>
          <p:cNvSpPr txBox="1">
            <a:spLocks noChangeArrowheads="1"/>
          </p:cNvSpPr>
          <p:nvPr/>
        </p:nvSpPr>
        <p:spPr bwMode="auto">
          <a:xfrm>
            <a:off x="1981131" y="3395752"/>
            <a:ext cx="466794" cy="1823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 smtClean="0"/>
              <a:t>1023</a:t>
            </a:r>
            <a:endParaRPr lang="en-US" sz="1000" dirty="0"/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 smtClean="0"/>
              <a:t>1022</a:t>
            </a:r>
            <a:endParaRPr lang="en-US" sz="1000" dirty="0"/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 smtClean="0"/>
              <a:t>.</a:t>
            </a:r>
            <a:endParaRPr lang="en-US" sz="1000" dirty="0"/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/>
              <a:t>.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 smtClean="0"/>
              <a:t>.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 smtClean="0"/>
              <a:t>.</a:t>
            </a:r>
            <a:endParaRPr lang="en-US" sz="1000" dirty="0"/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/>
              <a:t>.</a:t>
            </a:r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 smtClean="0"/>
              <a:t>1</a:t>
            </a:r>
            <a:endParaRPr lang="en-US" sz="1000" dirty="0"/>
          </a:p>
          <a:p>
            <a:pPr algn="r">
              <a:lnSpc>
                <a:spcPts val="1500"/>
              </a:lnSpc>
              <a:buFont typeface="Wingdings" pitchFamily="2" charset="2"/>
              <a:buNone/>
            </a:pPr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51 -0.00509 C -0.04462 -0.00462 -0.05573 -0.00185 -0.06684 -0.00347 C -0.07552 -0.00486 -0.10798 -0.0222 -0.11614 -0.02636 C -0.12309 -0.03446 -0.13073 -0.0414 -0.1375 -0.04949 C -0.14548 -0.05897 -0.15139 -0.07169 -0.16024 -0.07979 C -0.18333 -0.1006 -0.21233 -0.11054 -0.24028 -0.1117 C -0.2651 -0.11263 -0.2901 -0.1117 -0.31493 -0.1117 " pathEditMode="relative" ptsTypes="ffffffA">
                                      <p:cBhvr>
                                        <p:cTn id="2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371 C -0.03108 0.01619 -0.04671 0.01203 -0.08212 0.00764 C -0.11146 -0.00115 -0.14046 -0.00485 -0.17032 -0.0111 C -0.19132 -0.01549 -0.21111 -0.02335 -0.23212 -0.02775 C -0.23664 -0.03122 -0.25365 -0.04232 -0.25695 -0.04833 C -0.26424 -0.06174 -0.26407 -0.07932 -0.26736 -0.09481 C -0.27257 -0.179 -0.25539 -0.2308 -0.23646 -0.30874 C -0.23594 -0.31799 -0.23073 -0.3536 -0.2349 -0.36285 C -0.23629 -0.36586 -0.24184 -0.3721 -0.24532 -0.37557 " pathEditMode="relative" rAng="0" ptsTypes="ffffffffA">
                                      <p:cBhvr>
                                        <p:cTn id="3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0" y="-1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3 -0.00555 L -0.10539 -0.02521 L -0.17066 -0.08025 L -0.26945 -0.08719 " pathEditMode="relative" ptsTypes="AAAA">
                                      <p:cBhvr>
                                        <p:cTn id="3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51 -0.00625 C -0.07864 -0.01041 -0.11441 -0.04603 -0.15746 -0.05782 C -0.17882 -0.0636 -0.19983 -0.06314 -0.22153 -0.06314 " pathEditMode="relative" ptsTypes="ffA">
                                      <p:cBhvr>
                                        <p:cTn id="4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51 -0.00254 C -0.04844 -0.00046 -0.06146 -0.00185 -0.07621 -0.00601 C -0.07882 -0.00786 -0.08142 -0.00971 -0.0842 -0.01133 C -0.09132 -0.01572 -0.10555 -0.02382 -0.10555 -0.02382 C -0.12014 -0.04625 -0.12222 -0.04833 -0.13351 -0.06822 C -0.14566 -0.08973 -0.15625 -0.11355 -0.17483 -0.12673 C -0.19149 -0.13853 -0.20972 -0.14084 -0.22812 -0.14269 C -0.36128 -0.14107 -0.32135 -0.16859 -0.36285 -0.13922 " pathEditMode="relative" ptsTypes="fffffffA">
                                      <p:cBhvr>
                                        <p:cTn id="4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2 3.92229E-6 C -0.03802 0.01017 -0.0099 0.00277 -0.06042 0.00902 C -0.07813 0.0111 -0.11354 0.01642 -0.11354 0.01665 C -0.20868 0.01433 -0.23993 0.01942 -0.31025 0.00532 C -0.31545 0.00231 -0.32084 0.00023 -0.32552 -0.0037 C -0.34028 -0.01596 -0.35087 -0.0525 -0.35886 -0.07378 C -0.36163 -0.09667 -0.36493 -0.11864 -0.36632 -0.14177 C -0.36493 -0.20722 -0.35608 -0.28169 -0.37396 -0.34436 C -0.37552 -0.36124 -0.37535 -0.35431 -0.37535 -0.36471 " pathEditMode="relative" rAng="0" ptsTypes="ffffffffA">
                                      <p:cBhvr>
                                        <p:cTn id="6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0" y="-1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29 -0.00023 C -0.04513 -0.00093 -0.05815 0.00023 -0.071 -0.00208 C -0.09305 -0.00624 -0.11684 -0.03284 -0.13767 -0.04464 C -0.15746 -0.05597 -0.17934 -0.0562 -0.20034 -0.05897 C -0.22204 -0.05759 -0.24392 -0.05527 -0.26562 -0.05527 " pathEditMode="relative" ptsTypes="ffffA">
                                      <p:cBhvr>
                                        <p:cTn id="8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323 C -0.0401 0.0067 -0.0809 0.00878 -0.121 0.01965 C -0.14462 0.02613 -0.16649 0.03237 -0.1908 0.03607 C -0.22291 0.03168 -0.24323 0.02636 -0.27239 0.01433 C -0.3 -0.01018 -0.31423 -0.01827 -0.32725 -0.0525 C -0.33003 -0.06036 -0.33298 -0.068 -0.33559 -0.07563 C -0.33975 -0.08835 -0.34705 -0.11379 -0.34705 -0.11356 C -0.34583 -0.17253 -0.34583 -0.15218 -0.34583 -0.17461 " pathEditMode="relative" rAng="0" ptsTypes="fffffffA">
                                      <p:cBhvr>
                                        <p:cTn id="9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00" y="-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29 -0.00093 C -0.06614 -0.00232 -0.10017 -0.0037 -0.13368 -0.01157 C -0.16076 -0.01804 -0.18854 -0.02752 -0.21631 -0.02752 " pathEditMode="relative" ptsTypes="ffA">
                                      <p:cBhvr>
                                        <p:cTn id="10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68 -0.00069 C -0.05052 0.00139 -0.06371 0.00394 -0.08177 -0.00254 C -0.09166 -0.00601 -0.11979 -0.04371 -0.1243 -0.04879 C -0.1375 -0.06383 -0.15295 -0.08071 -0.1684 -0.09135 C -0.21458 -0.12303 -0.25989 -0.12234 -0.31111 -0.12511 C -0.32187 -0.12419 -0.35572 -0.12881 -0.3644 -0.1073 " pathEditMode="relative" ptsTypes="fffffA">
                                      <p:cBhvr>
                                        <p:cTn id="10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29 0.00185 C -0.06388 0.0007 -0.09548 0.00093 -0.12708 -0.00162 C -0.13611 -0.00231 -0.14565 -0.01064 -0.15503 -0.01225 C -0.17361 -0.02891 -0.19496 -0.03469 -0.21631 -0.04255 C -0.23246 -0.04856 -0.24843 -0.05527 -0.2644 -0.06198 C -0.27569 -0.0666 -0.28628 -0.07076 -0.29774 -0.07447 C -0.30086 -0.07539 -0.30399 -0.07655 -0.30711 -0.07793 C -0.30937 -0.07886 -0.31371 -0.08163 -0.31371 -0.08163 " pathEditMode="relative" ptsTypes="fffffffA">
                                      <p:cBhvr>
                                        <p:cTn id="11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3" grpId="0" animBg="1"/>
      <p:bldP spid="104" grpId="0" animBg="1"/>
      <p:bldP spid="105" grpId="0" animBg="1"/>
      <p:bldP spid="106" grpId="0" animBg="1"/>
      <p:bldP spid="107" grpId="0"/>
      <p:bldP spid="108" grpId="0" animBg="1"/>
      <p:bldP spid="108" grpId="1" animBg="1"/>
      <p:bldP spid="108" grpId="2" animBg="1"/>
      <p:bldP spid="77" grpId="0" animBg="1"/>
      <p:bldP spid="7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575"/>
            <a:ext cx="4765675" cy="680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Scenario TBL Miss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86200" cy="493776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+mj-lt"/>
              </a:rPr>
              <a:t>Hypervisor starts a </a:t>
            </a:r>
            <a:r>
              <a:rPr lang="en-US" altLang="ko-KR" sz="1800" dirty="0" smtClean="0">
                <a:latin typeface="+mj-lt"/>
              </a:rPr>
              <a:t>guest </a:t>
            </a:r>
            <a:r>
              <a:rPr lang="en-US" altLang="ko-KR" sz="1800" dirty="0">
                <a:latin typeface="+mj-lt"/>
              </a:rPr>
              <a:t>with Nested </a:t>
            </a:r>
            <a:r>
              <a:rPr lang="en-US" altLang="ko-KR" sz="1800" dirty="0" smtClean="0">
                <a:latin typeface="+mj-lt"/>
              </a:rPr>
              <a:t>Paging enabled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+mj-lt"/>
              </a:rPr>
              <a:t>Guest </a:t>
            </a:r>
            <a:r>
              <a:rPr lang="en-US" altLang="ko-KR" sz="1800" dirty="0">
                <a:latin typeface="+mj-lt"/>
              </a:rPr>
              <a:t>reads from a </a:t>
            </a:r>
            <a:r>
              <a:rPr lang="en-US" altLang="ko-KR" sz="1800" dirty="0" smtClean="0">
                <a:latin typeface="+mj-lt"/>
              </a:rPr>
              <a:t>memory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>
                <a:latin typeface="+mj-lt"/>
              </a:rPr>
              <a:t>vCPU</a:t>
            </a:r>
            <a:r>
              <a:rPr lang="en-US" altLang="ko-KR" sz="1800" dirty="0">
                <a:latin typeface="+mj-lt"/>
              </a:rPr>
              <a:t> does not locate </a:t>
            </a:r>
            <a:r>
              <a:rPr lang="en-US" altLang="ko-KR" sz="1800" dirty="0" smtClean="0">
                <a:latin typeface="+mj-lt"/>
              </a:rPr>
              <a:t>memory </a:t>
            </a:r>
            <a:r>
              <a:rPr lang="en-US" altLang="ko-KR" sz="1800" dirty="0">
                <a:latin typeface="+mj-lt"/>
              </a:rPr>
              <a:t>in </a:t>
            </a:r>
            <a:r>
              <a:rPr lang="en-US" altLang="ko-KR" sz="1800" dirty="0" smtClean="0">
                <a:latin typeface="+mj-lt"/>
              </a:rPr>
              <a:t>TLB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+mj-lt"/>
              </a:rPr>
              <a:t>Processor walks Nested </a:t>
            </a:r>
            <a:r>
              <a:rPr lang="en-US" altLang="ko-KR" sz="1800" dirty="0" smtClean="0">
                <a:latin typeface="+mj-lt"/>
              </a:rPr>
              <a:t>Page </a:t>
            </a:r>
            <a:r>
              <a:rPr lang="en-US" altLang="ko-KR" sz="1800" dirty="0">
                <a:latin typeface="+mj-lt"/>
              </a:rPr>
              <a:t>Tables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Address space id (ASID)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61"/>
          <a:stretch/>
        </p:blipFill>
        <p:spPr bwMode="auto">
          <a:xfrm>
            <a:off x="747713" y="1436687"/>
            <a:ext cx="7646987" cy="371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agged TLB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Each VM has a unique ASID value, known only to the </a:t>
            </a:r>
            <a:r>
              <a:rPr lang="en-US" altLang="ko-KR" sz="2000" dirty="0" smtClean="0">
                <a:latin typeface="+mj-lt"/>
              </a:rPr>
              <a:t>hyper-visor </a:t>
            </a:r>
            <a:r>
              <a:rPr lang="en-US" altLang="ko-KR" sz="2000" dirty="0">
                <a:latin typeface="+mj-lt"/>
              </a:rPr>
              <a:t>and the TLB </a:t>
            </a:r>
            <a:r>
              <a:rPr lang="en-US" altLang="ko-KR" sz="2000" dirty="0" smtClean="0">
                <a:latin typeface="+mj-lt"/>
              </a:rPr>
              <a:t>hardware.</a:t>
            </a:r>
          </a:p>
          <a:p>
            <a:r>
              <a:rPr lang="en-US" altLang="ko-KR" sz="2000" dirty="0" smtClean="0">
                <a:latin typeface="+mj-lt"/>
              </a:rPr>
              <a:t>The </a:t>
            </a:r>
            <a:r>
              <a:rPr lang="en-US" altLang="ko-KR" sz="2000" dirty="0">
                <a:latin typeface="+mj-lt"/>
              </a:rPr>
              <a:t>ASID is invisible to the guest </a:t>
            </a:r>
            <a:r>
              <a:rPr lang="en-US" altLang="ko-KR" sz="2000" dirty="0" smtClean="0">
                <a:latin typeface="+mj-lt"/>
              </a:rPr>
              <a:t>OS</a:t>
            </a:r>
            <a:r>
              <a:rPr lang="en-US" altLang="ko-KR" sz="2000" dirty="0">
                <a:latin typeface="+mj-lt"/>
              </a:rPr>
              <a:t>, thus eliminating the need to modify the guest, preserving </a:t>
            </a:r>
            <a:r>
              <a:rPr lang="en-US" altLang="ko-KR" sz="2000" dirty="0" smtClean="0">
                <a:latin typeface="+mj-lt"/>
              </a:rPr>
              <a:t>the </a:t>
            </a:r>
            <a:r>
              <a:rPr lang="en-US" altLang="ko-KR" sz="2000" dirty="0">
                <a:latin typeface="+mj-lt"/>
              </a:rPr>
              <a:t>virtual illusion and avoiding any performance </a:t>
            </a:r>
            <a:r>
              <a:rPr lang="en-US" altLang="ko-KR" sz="2000" dirty="0" smtClean="0">
                <a:latin typeface="+mj-lt"/>
              </a:rPr>
              <a:t>degradation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859922"/>
            <a:ext cx="6934200" cy="371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Hardware support for Nested Paging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lt"/>
              </a:rPr>
              <a:t>Page Walk Cache (PWC)</a:t>
            </a:r>
          </a:p>
          <a:p>
            <a:pPr lvl="1"/>
            <a:r>
              <a:rPr lang="en-US" altLang="ko-KR" dirty="0" smtClean="0">
                <a:latin typeface="+mj-lt"/>
              </a:rPr>
              <a:t>AMD64 processors maintain a fast internal PWC for memory referenced by frequently used page table entries</a:t>
            </a:r>
          </a:p>
          <a:p>
            <a:r>
              <a:rPr lang="en-US" altLang="ko-KR" dirty="0" smtClean="0">
                <a:latin typeface="+mj-lt"/>
              </a:rPr>
              <a:t>Nested TLB (NTLB)</a:t>
            </a:r>
          </a:p>
          <a:p>
            <a:pPr lvl="1"/>
            <a:r>
              <a:rPr lang="en-US" altLang="ko-KR" dirty="0" smtClean="0">
                <a:latin typeface="+mj-lt"/>
              </a:rPr>
              <a:t>To cache guest physical to system physical translations</a:t>
            </a:r>
          </a:p>
          <a:p>
            <a:pPr lvl="1"/>
            <a:r>
              <a:rPr lang="en-US" altLang="ko-KR" dirty="0" smtClean="0">
                <a:latin typeface="+mj-lt"/>
              </a:rPr>
              <a:t>To reduce average # of page entry references during a nested walk</a:t>
            </a:r>
          </a:p>
          <a:p>
            <a:pPr lvl="1"/>
            <a:endParaRPr lang="ko-KR" alt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Virtualization - </a:t>
            </a:r>
            <a:br>
              <a:rPr lang="en-US" altLang="ko-KR" dirty="0" smtClean="0"/>
            </a:br>
            <a:r>
              <a:rPr lang="en-US" altLang="ko-KR" dirty="0" smtClean="0"/>
              <a:t>Interrupt</a:t>
            </a:r>
            <a:endParaRPr 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664575" y="6354763"/>
            <a:ext cx="479425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35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Interrupt </a:t>
            </a:r>
            <a:r>
              <a:rPr lang="en-US" altLang="ko-KR" dirty="0" smtClean="0"/>
              <a:t>Info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Interrupts </a:t>
            </a:r>
            <a:r>
              <a:rPr lang="en-US" altLang="ko-KR" dirty="0"/>
              <a:t>can cause the currently executing program </a:t>
            </a:r>
            <a:r>
              <a:rPr lang="en-US" altLang="ko-KR" dirty="0" smtClean="0"/>
              <a:t>to </a:t>
            </a:r>
            <a:r>
              <a:rPr lang="en-US" altLang="ko-KR" dirty="0"/>
              <a:t>be interrupted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Events </a:t>
            </a:r>
            <a:r>
              <a:rPr lang="en-US" altLang="ko-KR" dirty="0"/>
              <a:t>that are asynchronous to program </a:t>
            </a:r>
            <a:r>
              <a:rPr lang="en-US" altLang="ko-KR" dirty="0" smtClean="0"/>
              <a:t>execution</a:t>
            </a:r>
            <a:endParaRPr lang="en-US" altLang="ko-KR" dirty="0"/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interrupt request from a hardware device external to the </a:t>
            </a:r>
            <a:r>
              <a:rPr lang="en-US" altLang="ko-KR" dirty="0" smtClean="0"/>
              <a:t>processor </a:t>
            </a:r>
            <a:r>
              <a:rPr lang="en-US" altLang="ko-KR" dirty="0"/>
              <a:t>is recognized if recognition of external interrupts is </a:t>
            </a:r>
            <a:r>
              <a:rPr lang="en-US" altLang="ko-KR" dirty="0" smtClean="0"/>
              <a:t>enabled </a:t>
            </a:r>
            <a:r>
              <a:rPr lang="en-US" altLang="ko-KR" dirty="0"/>
              <a:t>(RFLAGS.IF=1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/>
              <a:t>assertion of the processor’s NMI (non-</a:t>
            </a:r>
            <a:r>
              <a:rPr lang="en-US" altLang="ko-KR" dirty="0" err="1"/>
              <a:t>maskableinterrupt</a:t>
            </a:r>
            <a:r>
              <a:rPr lang="en-US" altLang="ko-KR" dirty="0"/>
              <a:t>) </a:t>
            </a:r>
            <a:r>
              <a:rPr lang="en-US" altLang="ko-KR" dirty="0" smtClean="0"/>
              <a:t>input </a:t>
            </a:r>
            <a:r>
              <a:rPr lang="en-US" altLang="ko-KR" dirty="0"/>
              <a:t>or the reception of an NMI, SMI, or INIT# IPI from the </a:t>
            </a:r>
            <a:r>
              <a:rPr lang="en-US" altLang="ko-KR" dirty="0" smtClean="0"/>
              <a:t>chipset</a:t>
            </a:r>
            <a:endParaRPr lang="en-US" altLang="ko-KR" dirty="0"/>
          </a:p>
          <a:p>
            <a:pPr lvl="1"/>
            <a:r>
              <a:rPr lang="en-US" altLang="ko-KR" dirty="0" smtClean="0"/>
              <a:t>Events </a:t>
            </a:r>
            <a:r>
              <a:rPr lang="en-US" altLang="ko-KR" dirty="0"/>
              <a:t>that are synchronous to program </a:t>
            </a:r>
            <a:r>
              <a:rPr lang="en-US" altLang="ko-KR" dirty="0" smtClean="0"/>
              <a:t>execution</a:t>
            </a:r>
            <a:endParaRPr lang="en-US" altLang="ko-KR" dirty="0"/>
          </a:p>
          <a:p>
            <a:pPr lvl="2"/>
            <a:r>
              <a:rPr lang="en-US" altLang="ko-KR" dirty="0" smtClean="0"/>
              <a:t>Execution </a:t>
            </a:r>
            <a:r>
              <a:rPr lang="en-US" altLang="ko-KR" dirty="0"/>
              <a:t>of a software interrupt (INT) </a:t>
            </a:r>
            <a:r>
              <a:rPr lang="en-US" altLang="ko-KR" dirty="0" smtClean="0"/>
              <a:t>instruction</a:t>
            </a:r>
            <a:endParaRPr lang="en-US" altLang="ko-KR" dirty="0"/>
          </a:p>
          <a:p>
            <a:pPr lvl="2"/>
            <a:r>
              <a:rPr lang="en-US" altLang="ko-KR" dirty="0" smtClean="0"/>
              <a:t>Processor </a:t>
            </a:r>
            <a:r>
              <a:rPr lang="en-US" altLang="ko-KR" dirty="0"/>
              <a:t>detection of a software exception error </a:t>
            </a:r>
            <a:r>
              <a:rPr lang="en-US" altLang="ko-KR" dirty="0" smtClean="0"/>
              <a:t>condition</a:t>
            </a:r>
            <a:endParaRPr lang="en-US" altLang="ko-KR" dirty="0"/>
          </a:p>
          <a:p>
            <a:r>
              <a:rPr lang="en-US" altLang="ko-KR" dirty="0" smtClean="0"/>
              <a:t>Most </a:t>
            </a:r>
            <a:r>
              <a:rPr lang="en-US" altLang="ko-KR" dirty="0"/>
              <a:t>of these events are represented by an 8-bit </a:t>
            </a:r>
            <a:r>
              <a:rPr lang="en-US" altLang="ko-KR" dirty="0" smtClean="0"/>
              <a:t>Interrupt Vector</a:t>
            </a:r>
            <a:endParaRPr lang="en-US" altLang="ko-KR" dirty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Interrupt Vector is used to locate the correct </a:t>
            </a:r>
            <a:r>
              <a:rPr lang="en-US" altLang="ko-KR" dirty="0" smtClean="0"/>
              <a:t>Interrupt </a:t>
            </a:r>
            <a:r>
              <a:rPr lang="en-US" altLang="ko-KR" dirty="0"/>
              <a:t>Handler (Interrupt Service Routine, ISR) to </a:t>
            </a:r>
            <a:r>
              <a:rPr lang="en-US" altLang="ko-KR" dirty="0" smtClean="0"/>
              <a:t>handle </a:t>
            </a:r>
            <a:r>
              <a:rPr lang="en-US" altLang="ko-KR" dirty="0"/>
              <a:t>that specific </a:t>
            </a:r>
            <a:r>
              <a:rPr lang="en-US" altLang="ko-KR" dirty="0" smtClean="0"/>
              <a:t>event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890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Programmable </a:t>
            </a:r>
            <a:r>
              <a:rPr lang="en-US" altLang="ko-KR" sz="3200" dirty="0"/>
              <a:t>Interrupt </a:t>
            </a:r>
            <a:r>
              <a:rPr lang="en-US" altLang="ko-KR" sz="3200" dirty="0" smtClean="0"/>
              <a:t>Controller (PIC)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96</a:t>
            </a:fld>
            <a:endParaRPr lang="en-US" dirty="0"/>
          </a:p>
        </p:txBody>
      </p:sp>
      <p:pic>
        <p:nvPicPr>
          <p:cNvPr id="6" name="Picture 1558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2763" y="1119110"/>
            <a:ext cx="4078474" cy="5199444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4854410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Advanced PIC</a:t>
            </a:r>
            <a:r>
              <a:rPr lang="en-US" altLang="ko-KR" dirty="0"/>
              <a:t> </a:t>
            </a:r>
            <a:r>
              <a:rPr lang="en-US" altLang="ko-KR" dirty="0" smtClean="0"/>
              <a:t>– APIC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7" y="5029200"/>
            <a:ext cx="8621486" cy="1142999"/>
          </a:xfrm>
        </p:spPr>
        <p:txBody>
          <a:bodyPr/>
          <a:lstStyle/>
          <a:p>
            <a:r>
              <a:rPr lang="en-US" altLang="ko-KR" dirty="0" smtClean="0"/>
              <a:t>Starting </a:t>
            </a:r>
            <a:r>
              <a:rPr lang="en-US" altLang="ko-KR" dirty="0"/>
              <a:t>with the P54C version of the Pentium® processor, a Local </a:t>
            </a:r>
            <a:r>
              <a:rPr lang="en-US" altLang="ko-KR" dirty="0" smtClean="0"/>
              <a:t>APIC </a:t>
            </a:r>
            <a:r>
              <a:rPr lang="en-US" altLang="ko-KR" dirty="0"/>
              <a:t>was incorporated in the </a:t>
            </a:r>
            <a:r>
              <a:rPr lang="en-US" altLang="ko-KR" dirty="0" smtClean="0"/>
              <a:t>processor</a:t>
            </a:r>
            <a:endParaRPr lang="en-US" altLang="ko-KR" dirty="0"/>
          </a:p>
          <a:p>
            <a:r>
              <a:rPr lang="en-US" altLang="ko-KR" dirty="0" smtClean="0"/>
              <a:t>IO </a:t>
            </a:r>
            <a:r>
              <a:rPr lang="en-US" altLang="ko-KR" dirty="0"/>
              <a:t>APIC(s) is (are) implemented as part of the </a:t>
            </a:r>
            <a:r>
              <a:rPr lang="en-US" altLang="ko-KR" dirty="0" smtClean="0"/>
              <a:t>chipsets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97</a:t>
            </a:fld>
            <a:endParaRPr lang="en-US" dirty="0"/>
          </a:p>
        </p:txBody>
      </p:sp>
      <p:pic>
        <p:nvPicPr>
          <p:cNvPr id="6" name="Picture 1558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1928" y="1184388"/>
            <a:ext cx="4080145" cy="3662586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9149533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Interrupt Delivery Via </a:t>
            </a:r>
            <a:r>
              <a:rPr lang="en-US" altLang="ko-KR" sz="3200" dirty="0" smtClean="0"/>
              <a:t>APIC Bus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7" y="4769223"/>
            <a:ext cx="8621486" cy="1698812"/>
          </a:xfrm>
        </p:spPr>
        <p:txBody>
          <a:bodyPr/>
          <a:lstStyle/>
          <a:p>
            <a:r>
              <a:rPr lang="en-US" altLang="ko-KR" dirty="0" smtClean="0"/>
              <a:t>This </a:t>
            </a:r>
            <a:r>
              <a:rPr lang="en-US" altLang="ko-KR" dirty="0"/>
              <a:t>solution allowed the interrupt to target a specific processor, a </a:t>
            </a:r>
            <a:r>
              <a:rPr lang="en-US" altLang="ko-KR" dirty="0" smtClean="0"/>
              <a:t>group </a:t>
            </a:r>
            <a:r>
              <a:rPr lang="en-US" altLang="ko-KR" dirty="0"/>
              <a:t>of processors, all processors, or the processor currently running </a:t>
            </a:r>
            <a:r>
              <a:rPr lang="en-US" altLang="ko-KR" dirty="0" smtClean="0"/>
              <a:t>the </a:t>
            </a:r>
            <a:r>
              <a:rPr lang="en-US" altLang="ko-KR" dirty="0"/>
              <a:t>lowest-priority task (from the perspective of the OS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This </a:t>
            </a:r>
            <a:r>
              <a:rPr lang="en-US" altLang="ko-KR" dirty="0"/>
              <a:t>implementation also allowed a Local APIC to send an interrupt to </a:t>
            </a:r>
            <a:r>
              <a:rPr lang="en-US" altLang="ko-KR" dirty="0" smtClean="0"/>
              <a:t>another </a:t>
            </a:r>
            <a:r>
              <a:rPr lang="en-US" altLang="ko-KR" dirty="0"/>
              <a:t>Local APIC or set of Local </a:t>
            </a:r>
            <a:r>
              <a:rPr lang="en-US" altLang="ko-KR" dirty="0" smtClean="0"/>
              <a:t>APICs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98</a:t>
            </a:fld>
            <a:endParaRPr lang="en-US" dirty="0"/>
          </a:p>
        </p:txBody>
      </p:sp>
      <p:pic>
        <p:nvPicPr>
          <p:cNvPr id="7" name="Picture 1558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1928" y="1184388"/>
            <a:ext cx="4080145" cy="3662586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6454627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Interrupt Delivery As </a:t>
            </a:r>
            <a:r>
              <a:rPr lang="en-US" altLang="ko-KR" sz="3200" dirty="0" smtClean="0"/>
              <a:t>Messages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7" y="5000684"/>
            <a:ext cx="8621486" cy="11715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 </a:t>
            </a:r>
            <a:r>
              <a:rPr lang="en-US" altLang="ko-KR" dirty="0"/>
              <a:t>modern systems, IO based interrupts are now passed to the Local </a:t>
            </a:r>
            <a:r>
              <a:rPr lang="en-US" altLang="ko-KR" dirty="0" smtClean="0"/>
              <a:t>APIC </a:t>
            </a:r>
            <a:r>
              <a:rPr lang="en-US" altLang="ko-KR" dirty="0"/>
              <a:t>via in-band </a:t>
            </a:r>
            <a:r>
              <a:rPr lang="en-US" altLang="ko-KR" dirty="0" smtClean="0"/>
              <a:t>messages</a:t>
            </a:r>
            <a:endParaRPr lang="en-US" altLang="ko-KR" dirty="0"/>
          </a:p>
          <a:p>
            <a:r>
              <a:rPr lang="en-US" altLang="ko-KR" dirty="0" smtClean="0"/>
              <a:t>This </a:t>
            </a:r>
            <a:r>
              <a:rPr lang="en-US" altLang="ko-KR" dirty="0"/>
              <a:t>architecture is often referred to as </a:t>
            </a:r>
            <a:r>
              <a:rPr lang="en-US" altLang="ko-KR" dirty="0" err="1" smtClean="0"/>
              <a:t>xAPIC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99</a:t>
            </a:fld>
            <a:endParaRPr lang="en-US" dirty="0"/>
          </a:p>
        </p:txBody>
      </p:sp>
      <p:pic>
        <p:nvPicPr>
          <p:cNvPr id="6" name="Picture 156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755" y="1426829"/>
            <a:ext cx="3589337" cy="3573462"/>
          </a:xfrm>
          <a:prstGeom prst="rect">
            <a:avLst/>
          </a:prstGeom>
          <a:noFill/>
          <a:extLst/>
        </p:spPr>
      </p:pic>
      <p:pic>
        <p:nvPicPr>
          <p:cNvPr id="7" name="Picture 156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4292" y="1426829"/>
            <a:ext cx="4465636" cy="3287712"/>
          </a:xfrm>
          <a:prstGeom prst="rect">
            <a:avLst/>
          </a:prstGeom>
          <a:noFill/>
          <a:extLst/>
        </p:spPr>
      </p:pic>
      <p:sp>
        <p:nvSpPr>
          <p:cNvPr id="8" name="Rectangle 15623"/>
          <p:cNvSpPr/>
          <p:nvPr/>
        </p:nvSpPr>
        <p:spPr>
          <a:xfrm>
            <a:off x="1483677" y="1126828"/>
            <a:ext cx="5751126" cy="2480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062352" algn="l"/>
              </a:tabLst>
            </a:pPr>
            <a:r>
              <a:rPr lang="en-US" sz="1596" b="0" i="0" spc="0" baseline="0" dirty="0"/>
              <a:t>Intel Based</a:t>
            </a:r>
            <a:r>
              <a:rPr lang="en-US" sz="1596" b="0" i="0" spc="-11" baseline="0" dirty="0"/>
              <a:t> </a:t>
            </a:r>
            <a:r>
              <a:rPr lang="en-US" sz="1596" b="0" i="0" spc="0" baseline="0" dirty="0"/>
              <a:t>S</a:t>
            </a:r>
            <a:r>
              <a:rPr lang="en-US" sz="1596" b="0" i="0" spc="-17" baseline="0" dirty="0"/>
              <a:t>y</a:t>
            </a:r>
            <a:r>
              <a:rPr lang="en-US" sz="1596" b="0" i="0" spc="0" baseline="0" dirty="0"/>
              <a:t>stem	</a:t>
            </a:r>
            <a:r>
              <a:rPr lang="en-US" sz="2418" b="0" i="0" spc="0" baseline="3900" dirty="0"/>
              <a:t>AMD</a:t>
            </a:r>
            <a:r>
              <a:rPr lang="en-US" sz="2418" b="0" i="0" spc="-11" baseline="3900" dirty="0"/>
              <a:t> </a:t>
            </a:r>
            <a:r>
              <a:rPr lang="en-US" sz="2418" b="0" i="0" spc="0" baseline="3900" dirty="0"/>
              <a:t>Based S</a:t>
            </a:r>
            <a:r>
              <a:rPr lang="en-US" sz="2418" b="0" i="0" spc="-17" baseline="3900" dirty="0"/>
              <a:t>y</a:t>
            </a:r>
            <a:r>
              <a:rPr lang="en-US" sz="2418" b="0" i="0" spc="0" baseline="3900" dirty="0"/>
              <a:t>stem</a:t>
            </a:r>
          </a:p>
        </p:txBody>
      </p:sp>
    </p:spTree>
    <p:extLst>
      <p:ext uri="{BB962C8B-B14F-4D97-AF65-F5344CB8AC3E}">
        <p14:creationId xmlns:p14="http://schemas.microsoft.com/office/powerpoint/2010/main" val="634206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1881</TotalTime>
  <Words>9629</Words>
  <Application>Microsoft Office PowerPoint</Application>
  <PresentationFormat>On-screen Show (4:3)</PresentationFormat>
  <Paragraphs>2974</Paragraphs>
  <Slides>129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129</vt:i4>
      </vt:variant>
    </vt:vector>
  </HeadingPairs>
  <TitlesOfParts>
    <vt:vector size="150" baseType="lpstr">
      <vt:lpstr>標楷體</vt:lpstr>
      <vt:lpstr>微軟正黑體</vt:lpstr>
      <vt:lpstr>ＭＳ Ｐゴシック</vt:lpstr>
      <vt:lpstr>PMingLiU</vt:lpstr>
      <vt:lpstr>PMingLiU</vt:lpstr>
      <vt:lpstr>Rockwell</vt:lpstr>
      <vt:lpstr>Rockwell Condensed</vt:lpstr>
      <vt:lpstr>맑은 고딕</vt:lpstr>
      <vt:lpstr>바탕</vt:lpstr>
      <vt:lpstr>Arial</vt:lpstr>
      <vt:lpstr>Calibri</vt:lpstr>
      <vt:lpstr>Consolas</vt:lpstr>
      <vt:lpstr>Courier New</vt:lpstr>
      <vt:lpstr>Georgia</vt:lpstr>
      <vt:lpstr>Symbol</vt:lpstr>
      <vt:lpstr>Tahoma</vt:lpstr>
      <vt:lpstr>Times New Roman</vt:lpstr>
      <vt:lpstr>Wingdings</vt:lpstr>
      <vt:lpstr>목판</vt:lpstr>
      <vt:lpstr>Visio</vt:lpstr>
      <vt:lpstr>Chart</vt:lpstr>
      <vt:lpstr>CPU cache</vt:lpstr>
      <vt:lpstr>Layering and Interfaces</vt:lpstr>
      <vt:lpstr>Interfaces</vt:lpstr>
      <vt:lpstr>cache and main memory</vt:lpstr>
      <vt:lpstr>CPU Pipelines (Sandy Bridge)</vt:lpstr>
      <vt:lpstr>microcode for movsb (AMD)</vt:lpstr>
      <vt:lpstr>A Typical Memory Hierarchy</vt:lpstr>
      <vt:lpstr>How is the Hierarchy Managed?</vt:lpstr>
      <vt:lpstr>Basic Cache Operation</vt:lpstr>
      <vt:lpstr>Why Caches Work?</vt:lpstr>
      <vt:lpstr>Example of Locality</vt:lpstr>
      <vt:lpstr>Cache Terminology</vt:lpstr>
      <vt:lpstr>Direct-mapped Cache</vt:lpstr>
      <vt:lpstr>Memory Address</vt:lpstr>
      <vt:lpstr>Direct-mapped Cache</vt:lpstr>
      <vt:lpstr>Example</vt:lpstr>
      <vt:lpstr>Example: DM$, 8-Entry, 4B blocks</vt:lpstr>
      <vt:lpstr>Example: DM$, 8-Entry, 4B blocks</vt:lpstr>
      <vt:lpstr>Example: DM$, 8-Entry, 4B blocks</vt:lpstr>
      <vt:lpstr>Example: DM$, 8-Entry, 4B blocks</vt:lpstr>
      <vt:lpstr>Example: DM$, 8-Entry, 4B blocks</vt:lpstr>
      <vt:lpstr>Example: DM$, 8-Entry, 4B blocks</vt:lpstr>
      <vt:lpstr>Example: DM$, 8-Entry, 4B blocks</vt:lpstr>
      <vt:lpstr>Example: DM$, 8-Entry, 4B blocks</vt:lpstr>
      <vt:lpstr>Example: DM$, 8-Entry, 4B blocks</vt:lpstr>
      <vt:lpstr>Example: DM$, 8-Entry, 4B blocks</vt:lpstr>
      <vt:lpstr>Example: DM$, 8-Entry, 4B blocks</vt:lpstr>
      <vt:lpstr>Example: DM$, 8-Entry, 4B blocks</vt:lpstr>
      <vt:lpstr>Example: DM$, 8-Entry, 4B blocks</vt:lpstr>
      <vt:lpstr>Handling Writes</vt:lpstr>
      <vt:lpstr>Write-Allocate &amp; Write-back</vt:lpstr>
      <vt:lpstr>Write No-allocate &amp; Write-through</vt:lpstr>
      <vt:lpstr>Hits vs. Misses</vt:lpstr>
      <vt:lpstr>Direct Mapped Cache (4-word Block)</vt:lpstr>
      <vt:lpstr>Miss Rate vs Block Size vs Cache Size</vt:lpstr>
      <vt:lpstr>Cache Hardware Cost</vt:lpstr>
      <vt:lpstr>Reducing Cache Miss Rates (#1)</vt:lpstr>
      <vt:lpstr>Associative Cache Example</vt:lpstr>
      <vt:lpstr>Spectrum of Associativity</vt:lpstr>
      <vt:lpstr>4-Way Set Associative Cache</vt:lpstr>
      <vt:lpstr>Associative Caches</vt:lpstr>
      <vt:lpstr>Associativity Example</vt:lpstr>
      <vt:lpstr>Associativity Example</vt:lpstr>
      <vt:lpstr>Associativity Example (Cont')</vt:lpstr>
      <vt:lpstr>Associativity Example (Cont)</vt:lpstr>
      <vt:lpstr>Benefits of Set Associative Caches</vt:lpstr>
      <vt:lpstr>Range of Set Associative Caches</vt:lpstr>
      <vt:lpstr>Replacement Policy</vt:lpstr>
      <vt:lpstr>Example Cache Structure with LRU</vt:lpstr>
      <vt:lpstr>Reducing Cache Miss Penalty (#2)</vt:lpstr>
      <vt:lpstr>Core i7 Example</vt:lpstr>
      <vt:lpstr>Virtualization -  VT-x / AMD-V</vt:lpstr>
      <vt:lpstr>What is virtualization?</vt:lpstr>
      <vt:lpstr>Hardware virtualization</vt:lpstr>
      <vt:lpstr>Software based techniques</vt:lpstr>
      <vt:lpstr>Binary Translation</vt:lpstr>
      <vt:lpstr>Binary Translation Example</vt:lpstr>
      <vt:lpstr>Binary translation – example</vt:lpstr>
      <vt:lpstr>Hypervisor</vt:lpstr>
      <vt:lpstr>Hypervisor</vt:lpstr>
      <vt:lpstr>Hypervisor</vt:lpstr>
      <vt:lpstr>Hardware-assisted virtualization</vt:lpstr>
      <vt:lpstr>Vendor technologies</vt:lpstr>
      <vt:lpstr>Checking The 64-bit feature</vt:lpstr>
      <vt:lpstr>Extended features bits</vt:lpstr>
      <vt:lpstr>New instructions (x64)</vt:lpstr>
      <vt:lpstr>Hardware-assisted virtualization</vt:lpstr>
      <vt:lpstr>Hardware-assisted virtualization</vt:lpstr>
      <vt:lpstr>Hardware-assisted virtualization</vt:lpstr>
      <vt:lpstr>Hardware-assisted virtualization</vt:lpstr>
      <vt:lpstr>Hardware-assisted virtualization</vt:lpstr>
      <vt:lpstr>Hardware-assisted virtualization</vt:lpstr>
      <vt:lpstr>Hardware-assisted virtualization</vt:lpstr>
      <vt:lpstr>Virtualization -  memory management</vt:lpstr>
      <vt:lpstr>IA32e Page Table Walk Process</vt:lpstr>
      <vt:lpstr>PowerPoint Presentation</vt:lpstr>
      <vt:lpstr>Native System Memory Management Unit Diagram</vt:lpstr>
      <vt:lpstr>Shadow Page Tables Diagram</vt:lpstr>
      <vt:lpstr>Second Level Address Translation</vt:lpstr>
      <vt:lpstr>SLAT Implementation</vt:lpstr>
      <vt:lpstr>Advantages of SLAT</vt:lpstr>
      <vt:lpstr>Hardware Memory Management Unit Diagram</vt:lpstr>
      <vt:lpstr>Hardware Memory Management Unit Diagram</vt:lpstr>
      <vt:lpstr>PowerPoint Presentation</vt:lpstr>
      <vt:lpstr>PowerPoint Presentation</vt:lpstr>
      <vt:lpstr>Hardware-Assisted Page Walks</vt:lpstr>
      <vt:lpstr>Hardware-Assisted Page Walks</vt:lpstr>
      <vt:lpstr>Nested Paging</vt:lpstr>
      <vt:lpstr>Scenario TBL Hit</vt:lpstr>
      <vt:lpstr>Scenario TBL Miss</vt:lpstr>
      <vt:lpstr>Address space id (ASID)</vt:lpstr>
      <vt:lpstr>Tagged TLB</vt:lpstr>
      <vt:lpstr>Hardware support for Nested Paging</vt:lpstr>
      <vt:lpstr>Virtualization -  Interrupt</vt:lpstr>
      <vt:lpstr>Interrupt Info</vt:lpstr>
      <vt:lpstr>Programmable Interrupt Controller (PIC)</vt:lpstr>
      <vt:lpstr>Advanced PIC – APIC</vt:lpstr>
      <vt:lpstr>Interrupt Delivery Via APIC Bus</vt:lpstr>
      <vt:lpstr>Interrupt Delivery As Messages</vt:lpstr>
      <vt:lpstr>User-Defined Interrupts</vt:lpstr>
      <vt:lpstr>Priority of User-Defined Interrupts</vt:lpstr>
      <vt:lpstr>APIC Registers</vt:lpstr>
      <vt:lpstr>Multiple Interrupts in Process</vt:lpstr>
      <vt:lpstr>Multiple Interrupts in Process</vt:lpstr>
      <vt:lpstr>End Of Interrupt (EOI) </vt:lpstr>
      <vt:lpstr>Interrupt Control</vt:lpstr>
      <vt:lpstr>Interrupt Shadows</vt:lpstr>
      <vt:lpstr>Interrupts, Guests and Hypervisors </vt:lpstr>
      <vt:lpstr>Interrupt Handling</vt:lpstr>
      <vt:lpstr>Virtual VS. Physical Interrupts</vt:lpstr>
      <vt:lpstr>Special Case Of Fault Vectoring Through The Guest IDT</vt:lpstr>
      <vt:lpstr>APIC Virtualization</vt:lpstr>
      <vt:lpstr>Software Model of the APIC </vt:lpstr>
      <vt:lpstr>Intel External Interrupts</vt:lpstr>
      <vt:lpstr>Intel APIC Virtualization</vt:lpstr>
      <vt:lpstr>Intel Event Injection </vt:lpstr>
      <vt:lpstr>Errors During Intel Event Injection</vt:lpstr>
      <vt:lpstr>Intel Interruptibility States</vt:lpstr>
      <vt:lpstr>Intel Activity States</vt:lpstr>
      <vt:lpstr>AMD Interrupt Virtualization</vt:lpstr>
      <vt:lpstr>AMD Interrupt Injection</vt:lpstr>
      <vt:lpstr>AMD Event Injection</vt:lpstr>
      <vt:lpstr>AMD Event Injection Information</vt:lpstr>
      <vt:lpstr>The need For The IER</vt:lpstr>
      <vt:lpstr>AMD APIC Use Of The IER</vt:lpstr>
      <vt:lpstr>EOI Subject To IER</vt:lpstr>
      <vt:lpstr>AMD End Of Interrupt</vt:lpstr>
      <vt:lpstr>AMD Interrupt Enable Register</vt:lpstr>
      <vt:lpstr>AMD EXITINTINFO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Lim</cp:lastModifiedBy>
  <cp:revision>477</cp:revision>
  <dcterms:created xsi:type="dcterms:W3CDTF">2017-02-28T02:06:20Z</dcterms:created>
  <dcterms:modified xsi:type="dcterms:W3CDTF">2018-11-26T13:51:52Z</dcterms:modified>
</cp:coreProperties>
</file>