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97" r:id="rId3"/>
    <p:sldId id="585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74" d="100"/>
          <a:sy n="74" d="100"/>
        </p:scale>
        <p:origin x="3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9326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8665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641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939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71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450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1239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7694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587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</a:t>
            </a:r>
            <a:r>
              <a:rPr lang="en-US" altLang="ko-KR" i="0" dirty="0" smtClean="0"/>
              <a:t>10</a:t>
            </a: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문자열 이야기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모듈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정규식 예제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정규식 </a:t>
            </a:r>
            <a:r>
              <a:rPr lang="en-US" altLang="ko-KR" sz="1800" dirty="0"/>
              <a:t>'^app'</a:t>
            </a:r>
            <a:r>
              <a:rPr lang="ko-KR" altLang="en-US" sz="1800" dirty="0"/>
              <a:t>는 </a:t>
            </a:r>
            <a:r>
              <a:rPr lang="en-US" altLang="ko-KR" sz="1800" dirty="0"/>
              <a:t>'apple and orange'</a:t>
            </a:r>
            <a:r>
              <a:rPr lang="ko-KR" altLang="en-US" sz="1800" dirty="0"/>
              <a:t>는 매치되지만</a:t>
            </a:r>
            <a:r>
              <a:rPr lang="en-US" altLang="ko-KR" sz="1800" dirty="0"/>
              <a:t>, 'orange and apple'</a:t>
            </a:r>
            <a:r>
              <a:rPr lang="ko-KR" altLang="en-US" sz="1800" dirty="0"/>
              <a:t>는 매치되지 </a:t>
            </a:r>
            <a:r>
              <a:rPr lang="ko-KR" altLang="en-US" sz="1800" dirty="0" smtClean="0"/>
              <a:t>않음</a:t>
            </a: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정규식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ple</a:t>
            </a:r>
            <a:r>
              <a:rPr lang="en-US" altLang="ko-KR" sz="1800" dirty="0"/>
              <a:t>$'</a:t>
            </a:r>
            <a:r>
              <a:rPr lang="ko-KR" altLang="en-US" sz="1800" dirty="0"/>
              <a:t>는 </a:t>
            </a:r>
            <a:r>
              <a:rPr lang="en-US" altLang="ko-KR" sz="1800" dirty="0"/>
              <a:t>'orange and apple'</a:t>
            </a:r>
            <a:r>
              <a:rPr lang="ko-KR" altLang="en-US" sz="1800" dirty="0"/>
              <a:t>는 매치되지만</a:t>
            </a:r>
            <a:r>
              <a:rPr lang="en-US" altLang="ko-KR" sz="1800" dirty="0"/>
              <a:t>, 'apple and orange'</a:t>
            </a:r>
            <a:r>
              <a:rPr lang="ko-KR" altLang="en-US" sz="1800" dirty="0"/>
              <a:t>는 매치되지 </a:t>
            </a:r>
            <a:r>
              <a:rPr lang="ko-KR" altLang="en-US" sz="1800" dirty="0" smtClean="0"/>
              <a:t>않음</a:t>
            </a: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정규식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ap</a:t>
            </a:r>
            <a:r>
              <a:rPr lang="en-US" altLang="ko-KR" sz="1800" dirty="0"/>
              <a:t>*le'</a:t>
            </a:r>
            <a:r>
              <a:rPr lang="ko-KR" altLang="en-US" sz="1800" dirty="0"/>
              <a:t>는 </a:t>
            </a:r>
            <a:r>
              <a:rPr lang="en-US" altLang="ko-KR" sz="1800" dirty="0"/>
              <a:t>'ale', '</a:t>
            </a:r>
            <a:r>
              <a:rPr lang="en-US" altLang="ko-KR" sz="1800" dirty="0" err="1"/>
              <a:t>aple</a:t>
            </a:r>
            <a:r>
              <a:rPr lang="en-US" altLang="ko-KR" sz="1800" dirty="0"/>
              <a:t>', '</a:t>
            </a:r>
            <a:r>
              <a:rPr lang="en-US" altLang="ko-KR" sz="1800" dirty="0" err="1"/>
              <a:t>apppple</a:t>
            </a:r>
            <a:r>
              <a:rPr lang="en-US" altLang="ko-KR" sz="1800" dirty="0"/>
              <a:t>'</a:t>
            </a:r>
            <a:r>
              <a:rPr lang="ko-KR" altLang="en-US" sz="1800" dirty="0"/>
              <a:t>와 같이 </a:t>
            </a:r>
            <a:r>
              <a:rPr lang="en-US" altLang="ko-KR" sz="1800" dirty="0"/>
              <a:t>p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회 이상 반복되는 모든 경우와 매치됨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308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모듈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9" y="803275"/>
            <a:ext cx="88676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모듈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(pattern</a:t>
            </a:r>
            <a:r>
              <a:rPr lang="ko-KR" altLang="en-US" sz="2000" dirty="0" smtClean="0"/>
              <a:t>은 정규식</a:t>
            </a:r>
            <a:r>
              <a:rPr lang="en-US" altLang="ko-KR" sz="2000" dirty="0" smtClean="0"/>
              <a:t>, string</a:t>
            </a:r>
            <a:r>
              <a:rPr lang="ko-KR" altLang="en-US" sz="2000" dirty="0" smtClean="0"/>
              <a:t>은 대상 문자열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chemeClr val="accent2"/>
                </a:solidFill>
              </a:rPr>
              <a:t>re.search</a:t>
            </a:r>
            <a:r>
              <a:rPr lang="en-US" altLang="ko-KR" sz="1800" b="1" dirty="0">
                <a:solidFill>
                  <a:schemeClr val="accent2"/>
                </a:solidFill>
              </a:rPr>
              <a:t>(pattern, string[, flags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]) </a:t>
            </a:r>
            <a:r>
              <a:rPr lang="en-US" altLang="ko-KR" sz="1800" dirty="0" smtClean="0"/>
              <a:t>string </a:t>
            </a:r>
            <a:r>
              <a:rPr lang="ko-KR" altLang="en-US" sz="1800" dirty="0"/>
              <a:t>전체에 대해서 </a:t>
            </a:r>
            <a:r>
              <a:rPr lang="en-US" altLang="ko-KR" sz="1800" dirty="0"/>
              <a:t>pattern</a:t>
            </a:r>
            <a:r>
              <a:rPr lang="ko-KR" altLang="en-US" sz="1800" dirty="0"/>
              <a:t>이 존재하는지 </a:t>
            </a:r>
            <a:r>
              <a:rPr lang="ko-KR" altLang="en-US" sz="1800" dirty="0" smtClean="0"/>
              <a:t>검사</a:t>
            </a: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chemeClr val="accent2"/>
                </a:solidFill>
              </a:rPr>
              <a:t>re.match</a:t>
            </a:r>
            <a:r>
              <a:rPr lang="en-US" altLang="ko-KR" sz="1800" b="1" dirty="0">
                <a:solidFill>
                  <a:schemeClr val="accent2"/>
                </a:solidFill>
              </a:rPr>
              <a:t>(pattern, string[, flags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]) </a:t>
            </a:r>
            <a:r>
              <a:rPr lang="en-US" altLang="ko-KR" sz="1800" dirty="0" smtClean="0"/>
              <a:t>string </a:t>
            </a:r>
            <a:r>
              <a:rPr lang="ko-KR" altLang="en-US" sz="1800" dirty="0"/>
              <a:t>시작부분부터 </a:t>
            </a:r>
            <a:r>
              <a:rPr lang="en-US" altLang="ko-KR" sz="1800" dirty="0"/>
              <a:t>pattern</a:t>
            </a:r>
            <a:r>
              <a:rPr lang="ko-KR" altLang="en-US" sz="1800" dirty="0"/>
              <a:t>이 존재하는지 </a:t>
            </a:r>
            <a:r>
              <a:rPr lang="ko-KR" altLang="en-US" sz="1800" dirty="0" smtClean="0"/>
              <a:t>검사</a:t>
            </a: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>
                <a:solidFill>
                  <a:schemeClr val="accent2"/>
                </a:solidFill>
              </a:rPr>
              <a:t>re.split</a:t>
            </a:r>
            <a:r>
              <a:rPr lang="en-US" altLang="ko-KR" sz="1800" b="1" dirty="0">
                <a:solidFill>
                  <a:schemeClr val="accent2"/>
                </a:solidFill>
              </a:rPr>
              <a:t>(pattern, string[, </a:t>
            </a:r>
            <a:r>
              <a:rPr lang="en-US" altLang="ko-KR" sz="1800" b="1" dirty="0" err="1">
                <a:solidFill>
                  <a:schemeClr val="accent2"/>
                </a:solidFill>
              </a:rPr>
              <a:t>maxsplit</a:t>
            </a:r>
            <a:r>
              <a:rPr lang="en-US" altLang="ko-KR" sz="1800" b="1" dirty="0">
                <a:solidFill>
                  <a:schemeClr val="accent2"/>
                </a:solidFill>
              </a:rPr>
              <a:t>=0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]) </a:t>
            </a:r>
            <a:r>
              <a:rPr lang="en-US" altLang="ko-KR" sz="1800" dirty="0" smtClean="0"/>
              <a:t>pattern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구분자로</a:t>
            </a:r>
            <a:r>
              <a:rPr lang="ko-KR" altLang="en-US" sz="1800" dirty="0"/>
              <a:t> </a:t>
            </a:r>
            <a:r>
              <a:rPr lang="en-US" altLang="ko-KR" sz="1800" dirty="0"/>
              <a:t>string</a:t>
            </a:r>
            <a:r>
              <a:rPr lang="ko-KR" altLang="en-US" sz="1800" dirty="0"/>
              <a:t>을 분리하여 리스트로 반환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39038" y="2656189"/>
            <a:ext cx="748495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re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bool(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re.match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('[0-9]*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    35th'))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문자열 시작부터 검색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불린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bool(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re.search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('[0-9]*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th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', '    35th'))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문자열 전체 검색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불린 반환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re.split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('[:. ]+','apple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Orange:banana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tomato')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구분자로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':','.',' 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['apple', 'Orange', 'banana', 'tomato']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re.split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('[:. ]+','apple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Orange:banana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tomato', 2)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maxsplit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['apple', 'Orange', 'banana tomato']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모듈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153989" y="803275"/>
            <a:ext cx="88676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정규 표현식 객체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정규식으로</a:t>
            </a:r>
            <a:r>
              <a:rPr lang="ko-KR" altLang="en-US" sz="1800" dirty="0"/>
              <a:t> 표현된 문장을 매번 다시 분석하지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컴파일하여 </a:t>
            </a:r>
            <a:r>
              <a:rPr lang="ko-KR" altLang="en-US" sz="1800" dirty="0" err="1"/>
              <a:t>정규표현식</a:t>
            </a:r>
            <a:r>
              <a:rPr lang="ko-KR" altLang="en-US" sz="1800" dirty="0"/>
              <a:t> 객체를 재활용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동일 패턴을 반복적으로 검색하는 경우 성능 향상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63639" y="2656189"/>
            <a:ext cx="855801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re.compile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r"app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\w*")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정규식을 객체로 만듦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 raw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표기법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, '\w'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아스키문자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c.findall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("application orange apple banana")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분석없이 검색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['application', 'apple']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c.findall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("There are so many apples in the basket")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['apples']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str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re </a:t>
            </a:r>
            <a:r>
              <a:rPr lang="ko-KR" altLang="en-US" sz="2000" dirty="0" smtClean="0"/>
              <a:t>모듈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문자열을 다루는 기본 클래스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특별한 모듈을 </a:t>
            </a:r>
            <a:r>
              <a:rPr lang="en-US" altLang="ko-KR" sz="2000" dirty="0"/>
              <a:t>import</a:t>
            </a:r>
            <a:r>
              <a:rPr lang="ko-KR" altLang="en-US" sz="2000" dirty="0"/>
              <a:t>할 필요가 </a:t>
            </a:r>
            <a:r>
              <a:rPr lang="ko-KR" altLang="en-US" sz="2000" dirty="0" smtClean="0"/>
              <a:t>없음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주요 </a:t>
            </a:r>
            <a:r>
              <a:rPr lang="ko-KR" altLang="en-US" sz="2000" dirty="0" err="1"/>
              <a:t>메소드</a:t>
            </a:r>
            <a:endParaRPr lang="ko-KR" altLang="en-US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capitalize</a:t>
            </a:r>
            <a:r>
              <a:rPr lang="en-US" altLang="ko-KR" sz="1800" b="1" dirty="0" smtClean="0"/>
              <a:t>() </a:t>
            </a:r>
            <a:r>
              <a:rPr lang="ko-KR" altLang="en-US" sz="1800" dirty="0" smtClean="0"/>
              <a:t>첫 </a:t>
            </a:r>
            <a:r>
              <a:rPr lang="ko-KR" altLang="en-US" sz="1800" dirty="0"/>
              <a:t>문자를 대문자로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문자를 소문자 변경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count(keyword, [start, [end</a:t>
            </a:r>
            <a:r>
              <a:rPr lang="en-US" altLang="ko-KR" sz="1800" b="1" dirty="0" smtClean="0"/>
              <a:t>]]) </a:t>
            </a:r>
            <a:r>
              <a:rPr lang="en-US" altLang="ko-KR" sz="1800" dirty="0" smtClean="0"/>
              <a:t>keyword</a:t>
            </a:r>
            <a:r>
              <a:rPr lang="ko-KR" altLang="en-US" sz="1800" dirty="0"/>
              <a:t>가 포함된 횟수를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encode([encoding, [errors</a:t>
            </a:r>
            <a:r>
              <a:rPr lang="en-US" altLang="ko-KR" sz="1800" b="1" dirty="0" smtClean="0"/>
              <a:t>]]) </a:t>
            </a:r>
            <a:r>
              <a:rPr lang="ko-KR" altLang="en-US" sz="1800" dirty="0" smtClean="0"/>
              <a:t>해당 </a:t>
            </a:r>
            <a:r>
              <a:rPr lang="ko-KR" altLang="en-US" sz="1800" dirty="0" err="1"/>
              <a:t>인코딩으로</a:t>
            </a:r>
            <a:r>
              <a:rPr lang="ko-KR" altLang="en-US" sz="1800" dirty="0"/>
              <a:t> 변경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3377406"/>
            <a:ext cx="753825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poserful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".capitalize()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'Python is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poserful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("p")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가나다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".encode('cp949')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윈도우에서 사용하는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'CP949'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b'\xb0\xa1\xb3\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xaa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\xb4\xd9'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주요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 smtClean="0"/>
              <a:t>endswith</a:t>
            </a:r>
            <a:r>
              <a:rPr lang="en-US" altLang="ko-KR" sz="1800" b="1" dirty="0" smtClean="0"/>
              <a:t>(postfix</a:t>
            </a:r>
            <a:r>
              <a:rPr lang="en-US" altLang="ko-KR" sz="1800" b="1" dirty="0"/>
              <a:t>, [start, [end</a:t>
            </a:r>
            <a:r>
              <a:rPr lang="en-US" altLang="ko-KR" sz="1800" b="1" dirty="0" smtClean="0"/>
              <a:t>]]) </a:t>
            </a:r>
            <a:r>
              <a:rPr lang="en-US" altLang="ko-KR" sz="1800" dirty="0" smtClean="0"/>
              <a:t>postfix</a:t>
            </a:r>
            <a:r>
              <a:rPr lang="ko-KR" altLang="en-US" sz="1800" dirty="0"/>
              <a:t>로 문자열이 끝나면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반환</a:t>
            </a: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/>
              <a:t>expandtabs</a:t>
            </a:r>
            <a:r>
              <a:rPr lang="en-US" altLang="ko-KR" sz="1800" b="1" dirty="0"/>
              <a:t>([</a:t>
            </a:r>
            <a:r>
              <a:rPr lang="en-US" altLang="ko-KR" sz="1800" b="1" dirty="0" err="1"/>
              <a:t>tabsize</a:t>
            </a:r>
            <a:r>
              <a:rPr lang="en-US" altLang="ko-KR" sz="1800" b="1" dirty="0" smtClean="0"/>
              <a:t>]) </a:t>
            </a:r>
            <a:r>
              <a:rPr lang="ko-KR" altLang="en-US" sz="1800" dirty="0" smtClean="0"/>
              <a:t>탭을 </a:t>
            </a:r>
            <a:r>
              <a:rPr lang="ko-KR" altLang="en-US" sz="1800" dirty="0"/>
              <a:t>공백으로 </a:t>
            </a:r>
            <a:r>
              <a:rPr lang="ko-KR" altLang="en-US" sz="1800" dirty="0" smtClean="0"/>
              <a:t>치환</a:t>
            </a:r>
            <a:endParaRPr lang="ko-KR" altLang="en-US" sz="18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find(keyword, [start, [end</a:t>
            </a:r>
            <a:r>
              <a:rPr lang="en-US" altLang="ko-KR" sz="1800" b="1" dirty="0" smtClean="0"/>
              <a:t>]]) </a:t>
            </a:r>
            <a:r>
              <a:rPr lang="ko-KR" altLang="en-US" sz="1800" dirty="0" smtClean="0"/>
              <a:t>문자열 </a:t>
            </a:r>
            <a:r>
              <a:rPr lang="en-US" altLang="ko-KR" sz="1800" dirty="0"/>
              <a:t>keyword</a:t>
            </a:r>
            <a:r>
              <a:rPr lang="ko-KR" altLang="en-US" sz="1800" dirty="0"/>
              <a:t>가 나타나는 첫 번째 인덱스를 반환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2495203"/>
            <a:ext cx="7538254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powerful".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endswith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ful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"python\tis\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tpowerful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expandtabs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'python  is      powerful'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('p', 5, -1)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주요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index(keyword, [start, [end</a:t>
            </a:r>
            <a:r>
              <a:rPr lang="en-US" altLang="ko-KR" sz="1800" b="1" dirty="0" smtClean="0"/>
              <a:t>]]) </a:t>
            </a:r>
            <a:r>
              <a:rPr lang="en-US" altLang="ko-KR" sz="1800" dirty="0" smtClean="0"/>
              <a:t>find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메소드와</a:t>
            </a:r>
            <a:r>
              <a:rPr lang="ko-KR" altLang="en-US" sz="1800" dirty="0"/>
              <a:t> 동일하게 </a:t>
            </a:r>
            <a:r>
              <a:rPr lang="ko-KR" altLang="en-US" sz="1800" dirty="0" smtClean="0"/>
              <a:t>동작</a:t>
            </a:r>
            <a:r>
              <a:rPr lang="en-US" altLang="ko-KR" sz="1800" dirty="0" smtClean="0"/>
              <a:t>, keyword</a:t>
            </a:r>
            <a:r>
              <a:rPr lang="ko-KR" altLang="en-US" sz="1800" dirty="0"/>
              <a:t>를 찾지 못하는 경우 </a:t>
            </a:r>
            <a:r>
              <a:rPr lang="en-US" altLang="ko-KR" sz="1800" dirty="0" err="1"/>
              <a:t>ValueError</a:t>
            </a:r>
            <a:r>
              <a:rPr lang="en-US" altLang="ko-KR" sz="1800" dirty="0"/>
              <a:t> </a:t>
            </a:r>
            <a:r>
              <a:rPr lang="ko-KR" altLang="en-US" sz="1800" dirty="0"/>
              <a:t>예외 </a:t>
            </a:r>
            <a:r>
              <a:rPr lang="ko-KR" altLang="en-US" sz="1800" dirty="0" smtClean="0"/>
              <a:t>발생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 smtClean="0"/>
              <a:t>isalnum</a:t>
            </a:r>
            <a:r>
              <a:rPr lang="en-US" altLang="ko-KR" sz="1800" b="1" dirty="0" smtClean="0"/>
              <a:t>() </a:t>
            </a:r>
            <a:r>
              <a:rPr lang="ko-KR" altLang="en-US" sz="1800" dirty="0" smtClean="0"/>
              <a:t>알파벳과 </a:t>
            </a:r>
            <a:r>
              <a:rPr lang="ko-KR" altLang="en-US" sz="1800" dirty="0"/>
              <a:t>숫자로 이루어져 있으면 </a:t>
            </a:r>
            <a:r>
              <a:rPr lang="en-US" altLang="ko-KR" sz="1800" dirty="0"/>
              <a:t>True</a:t>
            </a:r>
            <a:r>
              <a:rPr lang="ko-KR" altLang="en-US" sz="1800" dirty="0"/>
              <a:t>를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/>
              <a:t>strip([chars</a:t>
            </a:r>
            <a:r>
              <a:rPr lang="en-US" altLang="ko-KR" sz="1800" b="1" dirty="0" smtClean="0"/>
              <a:t>]) </a:t>
            </a:r>
            <a:r>
              <a:rPr lang="ko-KR" altLang="en-US" sz="1800" dirty="0" smtClean="0"/>
              <a:t>문자열의 </a:t>
            </a:r>
            <a:r>
              <a:rPr lang="ko-KR" altLang="en-US" sz="1800" dirty="0"/>
              <a:t>양쪽 끝을 </a:t>
            </a:r>
            <a:r>
              <a:rPr lang="ko-KR" altLang="en-US" sz="1800" dirty="0" err="1" smtClean="0"/>
              <a:t>잘라냄</a:t>
            </a:r>
            <a:r>
              <a:rPr lang="en-US" altLang="ko-KR" sz="1800" dirty="0" smtClean="0"/>
              <a:t>, chars</a:t>
            </a:r>
            <a:r>
              <a:rPr lang="ko-KR" altLang="en-US" sz="1800" dirty="0"/>
              <a:t>가 지정되지 않으면 </a:t>
            </a:r>
            <a:r>
              <a:rPr lang="ko-KR" altLang="en-US" sz="1800" dirty="0" err="1"/>
              <a:t>공백문자를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제거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지정되어 </a:t>
            </a:r>
            <a:r>
              <a:rPr lang="ko-KR" altLang="en-US" sz="1800" dirty="0"/>
              <a:t>있을 경우에는 </a:t>
            </a:r>
            <a:r>
              <a:rPr lang="en-US" altLang="ko-KR" sz="1800" dirty="0"/>
              <a:t>chars</a:t>
            </a:r>
            <a:r>
              <a:rPr lang="ko-KR" altLang="en-US" sz="1800" dirty="0"/>
              <a:t>의 모든 조합을 제거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3145586"/>
            <a:ext cx="74849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powerful".index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('p', 5, -1)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powerful".index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('pa', 5, -1)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ValueError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substring not found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powerful".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isalpha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"\t python 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t".strip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'python'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주요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join(sequence) </a:t>
            </a:r>
            <a:r>
              <a:rPr lang="ko-KR" altLang="en-US" sz="1800" dirty="0" err="1" smtClean="0"/>
              <a:t>순회가능한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시퀀스 형 변수를 지정한 문자열과 연결해서 반환</a:t>
            </a:r>
            <a:r>
              <a:rPr lang="en-US" altLang="ko-KR" sz="1800" dirty="0" smtClean="0"/>
              <a:t>, split</a:t>
            </a:r>
            <a:r>
              <a:rPr lang="ko-KR" altLang="en-US" sz="1800" dirty="0" smtClean="0"/>
              <a:t>과 정반대 기능</a:t>
            </a:r>
            <a:endParaRPr lang="en-US" altLang="ko-KR" sz="18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partition(separator)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separator</a:t>
            </a:r>
            <a:r>
              <a:rPr lang="ko-KR" altLang="en-US" sz="1800" dirty="0" smtClean="0"/>
              <a:t>로 나눔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결과로 앞부분</a:t>
            </a:r>
            <a:r>
              <a:rPr lang="en-US" altLang="ko-KR" sz="1800" dirty="0" smtClean="0"/>
              <a:t>, separator, </a:t>
            </a:r>
            <a:r>
              <a:rPr lang="ko-KR" altLang="en-US" sz="1800" dirty="0" smtClean="0"/>
              <a:t>뒷부분 세 </a:t>
            </a:r>
            <a:r>
              <a:rPr lang="ko-KR" altLang="en-US" sz="1800" dirty="0" err="1" smtClean="0"/>
              <a:t>튜플이</a:t>
            </a:r>
            <a:r>
              <a:rPr lang="ko-KR" altLang="en-US" sz="1800" dirty="0" smtClean="0"/>
              <a:t> 반환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split(separator,[</a:t>
            </a:r>
            <a:r>
              <a:rPr lang="en-US" altLang="ko-KR" sz="1800" b="1" dirty="0" err="1" smtClean="0"/>
              <a:t>maxsplit</a:t>
            </a:r>
            <a:r>
              <a:rPr lang="en-US" altLang="ko-KR" sz="1800" b="1" dirty="0" smtClean="0"/>
              <a:t>])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separator</a:t>
            </a:r>
            <a:r>
              <a:rPr lang="ko-KR" altLang="en-US" sz="1800" dirty="0" smtClean="0"/>
              <a:t>로 분리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rsplit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과 거의 동일</a:t>
            </a:r>
            <a:r>
              <a:rPr lang="en-US" altLang="ko-KR" sz="1800" dirty="0" smtClean="0"/>
              <a:t>, separator</a:t>
            </a:r>
            <a:r>
              <a:rPr lang="ko-KR" altLang="en-US" sz="1800" dirty="0" smtClean="0"/>
              <a:t>가 생략되면 </a:t>
            </a:r>
            <a:r>
              <a:rPr lang="ko-KR" altLang="en-US" sz="1800" dirty="0" err="1" smtClean="0"/>
              <a:t>공백문자를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구분자로</a:t>
            </a:r>
            <a:r>
              <a:rPr lang="ko-KR" altLang="en-US" sz="1800" dirty="0" smtClean="0"/>
              <a:t> 사용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maxsplit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 있으면 그 값 만큼만 분리</a:t>
            </a:r>
            <a:endParaRPr lang="ko-KR" altLang="en-US" sz="18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3377406"/>
            <a:ext cx="748495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".".join("HOT")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'H.O.T'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powerful".partition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("is")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('python ', 'is', ' powerful')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powerful".split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 ', 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['python', 'is powerful']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"python is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powerful".split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['python', 'is', 'powerful']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Caesar.py </a:t>
            </a:r>
            <a:r>
              <a:rPr lang="ko-KR" altLang="en-US" sz="2000" dirty="0" smtClean="0"/>
              <a:t>카이사르 </a:t>
            </a:r>
            <a:r>
              <a:rPr lang="ko-KR" altLang="en-US" sz="2000" dirty="0" err="1" smtClean="0"/>
              <a:t>암호법</a:t>
            </a:r>
            <a:r>
              <a:rPr lang="ko-KR" altLang="en-US" sz="2000" dirty="0" smtClean="0"/>
              <a:t> 예제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 smtClean="0"/>
              <a:t>ord</a:t>
            </a:r>
            <a:r>
              <a:rPr lang="en-US" altLang="ko-KR" sz="1800" b="1" dirty="0" smtClean="0"/>
              <a:t>() </a:t>
            </a:r>
            <a:r>
              <a:rPr lang="ko-KR" altLang="en-US" sz="1800" dirty="0" err="1" smtClean="0"/>
              <a:t>입력문자의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코드값을</a:t>
            </a:r>
            <a:r>
              <a:rPr lang="ko-KR" altLang="en-US" sz="1800" dirty="0" smtClean="0"/>
              <a:t> 반환</a:t>
            </a:r>
            <a:r>
              <a:rPr lang="en-US" altLang="ko-KR" sz="1800" dirty="0" smtClean="0"/>
              <a:t>, </a:t>
            </a:r>
            <a:r>
              <a:rPr lang="en-US" altLang="ko-KR" sz="1800" b="1" dirty="0" err="1" smtClean="0"/>
              <a:t>chr</a:t>
            </a:r>
            <a:r>
              <a:rPr lang="en-US" altLang="ko-KR" sz="1800" b="1" dirty="0" smtClean="0"/>
              <a:t>() </a:t>
            </a:r>
            <a:r>
              <a:rPr lang="ko-KR" altLang="en-US" sz="1800" dirty="0" smtClean="0"/>
              <a:t>코드가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나타내는 문자를 반환 </a:t>
            </a:r>
            <a:endParaRPr lang="en-US" altLang="ko-KR" sz="18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1548606"/>
            <a:ext cx="7484950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SHIFT 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encrypt(raw):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 = 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for char in raw: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ret +=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chr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ord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(char) + SHIFT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알파벳을 일정 간격 옮김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return ret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decrypt(raw):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 = 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＇＇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for char in raw: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ret += </a:t>
            </a:r>
            <a:r>
              <a:rPr kumimoji="0" lang="en-US" altLang="ko-KR" sz="1600" b="1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chr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ord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(char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–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SHIFT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알파벳을 일정 간격 되돌림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return ret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if __name__ == "__main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__":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입포트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안하고 직접 실행하면 모듈이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__main__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됨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raw = input("input : 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encrypted = encrypt(raw)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print("encrypted : " + encrypted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decrypted = decrypt(encrypted)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print("decrypted : " + decrypted)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Caesar.py </a:t>
            </a:r>
            <a:r>
              <a:rPr lang="ko-KR" altLang="en-US" sz="2000" dirty="0" smtClean="0"/>
              <a:t>카이사르 </a:t>
            </a:r>
            <a:r>
              <a:rPr lang="ko-KR" altLang="en-US" sz="2000" dirty="0" err="1" smtClean="0"/>
              <a:t>암호법</a:t>
            </a:r>
            <a:r>
              <a:rPr lang="ko-KR" altLang="en-US" sz="2000" dirty="0" smtClean="0"/>
              <a:t> 예제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800" b="1" dirty="0" err="1" smtClean="0"/>
              <a:t>ord</a:t>
            </a:r>
            <a:r>
              <a:rPr lang="en-US" altLang="ko-KR" sz="1800" b="1" dirty="0" smtClean="0"/>
              <a:t>() </a:t>
            </a:r>
            <a:r>
              <a:rPr lang="ko-KR" altLang="en-US" sz="1800" dirty="0" err="1" smtClean="0"/>
              <a:t>입력문자의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코드값을</a:t>
            </a:r>
            <a:r>
              <a:rPr lang="ko-KR" altLang="en-US" sz="1800" dirty="0" smtClean="0"/>
              <a:t> 반환</a:t>
            </a:r>
            <a:r>
              <a:rPr lang="en-US" altLang="ko-KR" sz="1800" dirty="0" smtClean="0"/>
              <a:t>, </a:t>
            </a:r>
            <a:r>
              <a:rPr lang="en-US" altLang="ko-KR" sz="1800" b="1" dirty="0" err="1" smtClean="0"/>
              <a:t>chr</a:t>
            </a:r>
            <a:r>
              <a:rPr lang="en-US" altLang="ko-KR" sz="1800" b="1" dirty="0" smtClean="0"/>
              <a:t>() </a:t>
            </a:r>
            <a:r>
              <a:rPr lang="ko-KR" altLang="en-US" sz="1800" dirty="0" smtClean="0"/>
              <a:t>코드가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나타내는 문자를 반환 </a:t>
            </a:r>
            <a:endParaRPr lang="en-US" altLang="ko-KR" sz="18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39038" y="1548606"/>
            <a:ext cx="748495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runfile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('//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psf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/Home/Desktop/untitled0.py',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wdir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='//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psf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/Home/Desktop')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input : hello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encrypted :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ifmmp</a:t>
            </a:r>
            <a:endParaRPr kumimoji="0" lang="en-US" altLang="ko-KR" sz="1600" b="1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decrypted : hello</a:t>
            </a:r>
            <a:endParaRPr kumimoji="0" lang="en-US" altLang="ko-KR" sz="1600" b="1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 </a:t>
            </a:r>
            <a:r>
              <a:rPr lang="ko-KR" altLang="en-US" dirty="0" err="1" smtClean="0"/>
              <a:t>정규표현식</a:t>
            </a:r>
            <a:r>
              <a:rPr lang="ko-KR" altLang="en-US" dirty="0" smtClean="0"/>
              <a:t> 모듈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re </a:t>
            </a:r>
            <a:r>
              <a:rPr lang="ko-KR" altLang="en-US" sz="2000" dirty="0"/>
              <a:t>모듈이란</a:t>
            </a:r>
            <a:r>
              <a:rPr lang="en-US" altLang="ko-KR" sz="2000" dirty="0"/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특정한 규칙을 가진 문자열을 표현하는데 사용되는 </a:t>
            </a:r>
            <a:br>
              <a:rPr lang="ko-KR" altLang="en-US" sz="1800" dirty="0"/>
            </a:br>
            <a:r>
              <a:rPr lang="ko-KR" altLang="en-US" sz="1800" dirty="0"/>
              <a:t>형식 언어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800" dirty="0"/>
              <a:t>주어진 패턴으로 문자열을 검색</a:t>
            </a:r>
            <a:r>
              <a:rPr lang="en-US" altLang="ko-KR" sz="1800" dirty="0"/>
              <a:t>/</a:t>
            </a:r>
            <a:r>
              <a:rPr lang="ko-KR" altLang="en-US" sz="1800" dirty="0"/>
              <a:t>치환하는데 </a:t>
            </a:r>
            <a:r>
              <a:rPr lang="ko-KR" altLang="en-US" sz="1800" dirty="0" smtClean="0"/>
              <a:t>사용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정규표현식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(Regular Expression) </a:t>
            </a:r>
            <a:r>
              <a:rPr lang="ko-KR" altLang="en-US" sz="2000" dirty="0" smtClean="0"/>
              <a:t>문법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10-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10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9301"/>
              </p:ext>
            </p:extLst>
          </p:nvPr>
        </p:nvGraphicFramePr>
        <p:xfrm>
          <a:off x="790441" y="2663914"/>
          <a:ext cx="6717942" cy="2616425"/>
        </p:xfrm>
        <a:graphic>
          <a:graphicData uri="http://schemas.openxmlformats.org/drawingml/2006/table">
            <a:tbl>
              <a:tblPr/>
              <a:tblGrid>
                <a:gridCol w="1774375">
                  <a:extLst>
                    <a:ext uri="{9D8B030D-6E8A-4147-A177-3AD203B41FA5}">
                      <a16:colId xmlns:a16="http://schemas.microsoft.com/office/drawing/2014/main" val="3775847218"/>
                    </a:ext>
                  </a:extLst>
                </a:gridCol>
                <a:gridCol w="4943567">
                  <a:extLst>
                    <a:ext uri="{9D8B030D-6E8A-4147-A177-3AD203B41FA5}">
                      <a16:colId xmlns:a16="http://schemas.microsoft.com/office/drawing/2014/main" val="3326429554"/>
                    </a:ext>
                  </a:extLst>
                </a:gridCol>
              </a:tblGrid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특수 문자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064840"/>
                  </a:ext>
                </a:extLst>
              </a:tr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^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문자열의 시작을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37991"/>
                  </a:ext>
                </a:extLst>
              </a:tr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$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문자열의 종료를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966321"/>
                  </a:ext>
                </a:extLst>
              </a:tr>
              <a:tr h="7877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|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OR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연산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'A|B'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와 같은 경우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'A'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혹은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'B'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를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30719"/>
                  </a:ext>
                </a:extLst>
              </a:tr>
              <a:tr h="4571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문자가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회 이상 반복됨을 의미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8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26168</TotalTime>
  <Words>967</Words>
  <Application>Microsoft Office PowerPoint</Application>
  <PresentationFormat>화면 슬라이드 쇼(4:3)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Arial</vt:lpstr>
      <vt:lpstr>Courier New</vt:lpstr>
      <vt:lpstr>Courier10 BT</vt:lpstr>
      <vt:lpstr>Times New Roman</vt:lpstr>
      <vt:lpstr>Wingdings</vt:lpstr>
      <vt:lpstr>기본 디자인</vt:lpstr>
      <vt:lpstr>  Chapter 10  문자열 이야기</vt:lpstr>
      <vt:lpstr>목차</vt:lpstr>
      <vt:lpstr>str 클래스</vt:lpstr>
      <vt:lpstr>str 클래스</vt:lpstr>
      <vt:lpstr>str 클래스</vt:lpstr>
      <vt:lpstr>str 클래스</vt:lpstr>
      <vt:lpstr>str 클래스</vt:lpstr>
      <vt:lpstr>str 클래스</vt:lpstr>
      <vt:lpstr>re 정규표현식 모듈</vt:lpstr>
      <vt:lpstr>re 정규표현식 모듈</vt:lpstr>
      <vt:lpstr>re 정규표현식 모듈</vt:lpstr>
      <vt:lpstr>re 정규표현식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714</cp:revision>
  <cp:lastPrinted>2012-03-06T00:26:48Z</cp:lastPrinted>
  <dcterms:created xsi:type="dcterms:W3CDTF">1999-03-28T02:55:44Z</dcterms:created>
  <dcterms:modified xsi:type="dcterms:W3CDTF">2016-01-30T03:08:09Z</dcterms:modified>
</cp:coreProperties>
</file>