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08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606" r:id="rId27"/>
    <p:sldId id="607" r:id="rId2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6"/>
    <a:srgbClr val="FF0000"/>
    <a:srgbClr val="FFFF00"/>
    <a:srgbClr val="FF00FF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89" d="100"/>
          <a:sy n="89" d="100"/>
        </p:scale>
        <p:origin x="10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B39797C6-4BFD-48BA-8437-3FC6C9BBB8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101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821A91-E489-4B44-A330-97345616DE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592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7992B29-6BB8-48AF-886F-24E79EB6605D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93109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99F223A-4FCC-4FD8-B8BC-D3F183822BE9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2822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1FFA7EA-7A80-460E-9C4D-4F87174C327B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89698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1147FE3-999F-4B0E-B35B-8462AEDABFF5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26700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1ABC7CF-A30B-4A73-A714-DAC468BD4069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387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0D4844F-B028-410B-AFD8-3EB43D078E74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43860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04A6F5E-69FA-4B44-9951-49C16A740472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2116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D1960C6-CDD4-4E58-A1B0-0A3D45AB1E2E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74275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A361C3C-91F9-475F-AAA1-F4A1143A1605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46676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2D80DF49-4DEA-4C0B-8588-CBAAF129D8BB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81116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60A7286-D338-4FB4-B417-656900C5C12C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6077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4DAB809-2FCE-48E9-8427-D49D7AC8A022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54506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5D8A119-A22A-4731-A238-48F67D94AA3B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03279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A7B7E4A-0D98-4F9D-8EAC-A12E6548E5CB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6604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3B2C9A4-74F1-40E5-871D-68BD8456DF52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48561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BA3280F-426E-4A79-9220-867802C2CE0C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33768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4DCD983-FAC1-4FBA-A970-C0BB19922DE4}" type="slidenum">
              <a:rPr lang="en-US" altLang="ko-KR" sz="1000"/>
              <a:pPr defTabSz="914400"/>
              <a:t>24</a:t>
            </a:fld>
            <a:endParaRPr lang="en-US" altLang="ko-KR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81668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A6BBEFE-646E-4595-B23A-822FE678A1A5}" type="slidenum">
              <a:rPr lang="en-US" altLang="ko-KR" sz="1000"/>
              <a:pPr defTabSz="914400"/>
              <a:t>25</a:t>
            </a:fld>
            <a:endParaRPr lang="en-US" altLang="ko-KR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64148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D054497-83A7-41C0-BB86-507D2DFE6DB3}" type="slidenum">
              <a:rPr lang="en-US" altLang="ko-KR" sz="1000"/>
              <a:pPr defTabSz="914400"/>
              <a:t>26</a:t>
            </a:fld>
            <a:endParaRPr lang="en-US" altLang="ko-KR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38172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74ABABA-ED7F-45BD-8D13-8207EA8C3028}" type="slidenum">
              <a:rPr lang="en-US" altLang="ko-KR" sz="1000"/>
              <a:pPr defTabSz="914400"/>
              <a:t>27</a:t>
            </a:fld>
            <a:endParaRPr lang="en-US" altLang="ko-KR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4140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6873642-1CEB-40BE-AD8B-A2A2F0FA214E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4222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6CEF0B2-7C78-40F1-96CC-67EE09B80604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282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CD19CAB-8B2A-41D8-9FA2-85FF5CD91F57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3455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CF1767F-4C98-43B4-B4BF-46C2CE91A604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522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5F6974C-9F34-4649-A471-B615032FF1BE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049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24500A5-2FE2-454F-BE96-710E2300A700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8764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DB8E97F-6AC5-4490-B5AF-919B641FD39F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8630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E9ABADD-656E-48A9-A8D5-E39611C0B15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2246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FD88C59A-96EB-4A21-BFA3-CE50A0B547E5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775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C6177505-2578-48ED-9616-0A77107547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1436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680DC632-7815-488F-ABCD-E246B11FED1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5157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ACB8BD6-92AC-49DF-BB0E-DFFF6A04801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136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789D340B-BFFD-4BC1-AF50-14BDC969A5C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6208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6DC3C017-C063-4F68-9586-FE5FCA50A22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157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B4C935AC-BA12-4172-99EA-3DE1AF6A00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109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74FD997C-40B9-4A2C-8350-2BBCBAE9311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872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0EEF0A2E-CB46-4A6C-B66E-B089E5EBFA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391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12E28575-443E-403A-A15F-09056852215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4967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4814144A-6620-425F-B26D-E74E07E569D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111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8232D33C-B76D-41F9-9CD3-DEC839F6949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79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2-</a:t>
            </a:r>
            <a:fld id="{7AD3A5F4-134E-4D1C-9F6E-C87A443C8DE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52" r:id="rId10"/>
    <p:sldLayoutId id="2147484453" r:id="rId11"/>
    <p:sldLayoutId id="2147484454" r:id="rId12"/>
    <p:sldLayoutId id="214748445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2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err="1" smtClean="0"/>
              <a:t>자료형</a:t>
            </a:r>
            <a:r>
              <a:rPr lang="ko-KR" altLang="en-US" i="0" dirty="0" smtClean="0"/>
              <a:t> 및 연산자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A3D9022D-9EE2-4699-A894-A985630D926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인덱싱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문자열과 수치 간의 변환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8499CB9B-8119-40C2-A15B-9F1ECBCCD76C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6589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a[0:1], a[1:4], a[:2], a[-2:]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accent2"/>
                </a:solidFill>
                <a:latin typeface="Courier10 BT"/>
              </a:rPr>
              <a:t>('p', 'yth', 'py', 'on')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a[:]   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시작에서 끝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a[::2]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시작에서 끝까지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씩 증가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pto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402013"/>
            <a:ext cx="5646737" cy="16573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(3.14)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#float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'3.14'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("49")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int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49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float(23)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float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23.0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07025" y="1358900"/>
          <a:ext cx="3309938" cy="428625"/>
        </p:xfrm>
        <a:graphic>
          <a:graphicData uri="http://schemas.openxmlformats.org/drawingml/2006/table">
            <a:tbl>
              <a:tblPr/>
              <a:tblGrid>
                <a:gridCol w="550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3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1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t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o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479" name="TextBox 5"/>
          <p:cNvSpPr txBox="1">
            <a:spLocks noChangeArrowheads="1"/>
          </p:cNvSpPr>
          <p:nvPr/>
        </p:nvSpPr>
        <p:spPr bwMode="auto">
          <a:xfrm>
            <a:off x="5191125" y="1819275"/>
            <a:ext cx="383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latin typeface="Arial" panose="020B0604020202020204" pitchFamily="34" charset="0"/>
              </a:rPr>
              <a:t> 0       1       2      3       4       5      6</a:t>
            </a:r>
          </a:p>
          <a:p>
            <a:pPr eaLnBrk="1" hangingPunct="1"/>
            <a:r>
              <a:rPr kumimoji="0" lang="en-US" altLang="ko-KR" sz="1800">
                <a:latin typeface="Arial" panose="020B0604020202020204" pitchFamily="34" charset="0"/>
              </a:rPr>
              <a:t>-6     -5      -4     -3      -2      -1      </a:t>
            </a:r>
            <a:endParaRPr kumimoji="0"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40702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594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510338" y="12033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643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27938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438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720138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91125" y="1333500"/>
            <a:ext cx="37449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91125" y="1744663"/>
            <a:ext cx="37449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유니코드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 </a:t>
            </a:r>
            <a:r>
              <a:rPr lang="en-US" altLang="ko-KR" sz="2000"/>
              <a:t>2.x</a:t>
            </a:r>
            <a:r>
              <a:rPr lang="ko-KR" altLang="en-US" sz="2000"/>
              <a:t>에서의 유니코드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일반적인 문자열과 유니코드를 따로 지원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encode(), decode()</a:t>
            </a:r>
            <a:r>
              <a:rPr lang="ko-KR" altLang="en-US" sz="2000"/>
              <a:t> </a:t>
            </a:r>
            <a:r>
              <a:rPr lang="en-US" altLang="ko-KR" sz="2000"/>
              <a:t>: </a:t>
            </a:r>
            <a:r>
              <a:rPr lang="ko-KR" altLang="en-US" sz="2000"/>
              <a:t>문자열과 유니코드 간의 변환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 </a:t>
            </a:r>
            <a:r>
              <a:rPr lang="en-US" altLang="ko-KR" sz="2000"/>
              <a:t>3</a:t>
            </a:r>
            <a:r>
              <a:rPr lang="ko-KR" altLang="en-US" sz="2000"/>
              <a:t>에서의 유니코드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일반 문자열이 유니코드</a:t>
            </a:r>
            <a:r>
              <a:rPr lang="en-US" altLang="ko-KR" sz="2000"/>
              <a:t>, </a:t>
            </a:r>
            <a:r>
              <a:rPr lang="ko-KR" altLang="en-US" sz="2000"/>
              <a:t>이외 인코딩된 문자열은 </a:t>
            </a:r>
            <a:r>
              <a:rPr lang="en-US" altLang="ko-KR" sz="2000"/>
              <a:t>bytes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F648E71-139A-49D9-87DE-F8DABED709F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719138" y="2701925"/>
            <a:ext cx="5646737" cy="25447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'.encode('utf-8')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b'\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\xb0\x80'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'.encode('utf-8'))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'bytes'&gt;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ord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('s')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문자의 유니코드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?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115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chr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(115)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유니코드값의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 문자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?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's'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값의 나열</a:t>
            </a:r>
            <a:r>
              <a:rPr lang="en-US" altLang="ko-KR" sz="2000"/>
              <a:t>, </a:t>
            </a:r>
            <a:r>
              <a:rPr lang="ko-KR" altLang="en-US" sz="2000"/>
              <a:t>순서 존재</a:t>
            </a:r>
            <a:r>
              <a:rPr lang="en-US" altLang="ko-KR" sz="2000"/>
              <a:t>, </a:t>
            </a:r>
            <a:r>
              <a:rPr lang="ko-KR" altLang="en-US" sz="2000"/>
              <a:t>인덱싱</a:t>
            </a:r>
            <a:r>
              <a:rPr lang="en-US" altLang="ko-KR" sz="2000"/>
              <a:t>, </a:t>
            </a:r>
            <a:r>
              <a:rPr lang="ko-KR" altLang="en-US" sz="2000"/>
              <a:t>슬라이싱</a:t>
            </a:r>
            <a:r>
              <a:rPr lang="en-US" altLang="ko-KR" sz="2000"/>
              <a:t>, [ ] </a:t>
            </a:r>
            <a:r>
              <a:rPr lang="ko-KR" altLang="en-US" sz="2000"/>
              <a:t>묶어서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append(), insert(), extend()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B125678D-415F-46AF-A550-752A53F2CC9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7596188" cy="13208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 = ['red', 'green', 'golf']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'golf']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type(colors)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'list'&gt;'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175" y="3106738"/>
            <a:ext cx="7596188" cy="22367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colors.append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('blue')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뒤에 추가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'golf', 'blue']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colors.insert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(1,'black')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원하는 위치에 추가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'black', 'green', 'golf', 'blue']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colors.extend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(['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white','gray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'])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튜플이나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 리스트를 한꺼번에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'black', 'green', 'golf', 'blue', 'white', 'gray']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+</a:t>
            </a:r>
            <a:r>
              <a:rPr lang="ko-KR" altLang="en-US" sz="2000"/>
              <a:t>연산자</a:t>
            </a:r>
            <a:r>
              <a:rPr lang="en-US" altLang="ko-KR" sz="2000"/>
              <a:t>, </a:t>
            </a:r>
            <a:r>
              <a:rPr lang="ko-KR" altLang="en-US" sz="2000"/>
              <a:t>문자열을 넣으면 쪼개서 각 문자가 들어감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index() : </a:t>
            </a:r>
            <a:r>
              <a:rPr lang="ko-KR" altLang="en-US" sz="2000"/>
              <a:t>검색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C42FDD56-25A6-4EFC-ABBE-59B42EF28D8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5646738" cy="15732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 += ['red']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 += 'red'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'red', 'r', 'e', 'd']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175" y="3436938"/>
            <a:ext cx="5646738" cy="22367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('red')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처음 나오는 값 검색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('red', 1)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검색 시작위치 지정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7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('red',1,5)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검색 범위 지정 </a:t>
            </a:r>
            <a:r>
              <a:rPr lang="en-US" altLang="ko-KR" sz="1600" dirty="0">
                <a:solidFill>
                  <a:srgbClr val="FF0000"/>
                </a:solidFill>
              </a:rPr>
              <a:t>-&gt; </a:t>
            </a:r>
            <a:r>
              <a:rPr lang="ko-KR" altLang="en-US" sz="1600" dirty="0">
                <a:solidFill>
                  <a:srgbClr val="FF0000"/>
                </a:solidFill>
              </a:rPr>
              <a:t>없으면 에러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  File "&lt;pyshell#22&gt;",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colors.index</a:t>
            </a:r>
            <a:r>
              <a:rPr lang="en-US" altLang="ko-KR" sz="1600" dirty="0">
                <a:solidFill>
                  <a:srgbClr val="FF0000"/>
                </a:solidFill>
              </a:rPr>
              <a:t>('red',1,5) #</a:t>
            </a:r>
            <a:r>
              <a:rPr lang="ko-KR" altLang="en-US" sz="1600" dirty="0">
                <a:solidFill>
                  <a:srgbClr val="FF0000"/>
                </a:solidFill>
              </a:rPr>
              <a:t>검색 범위 지정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</a:rPr>
              <a:t>ValueError</a:t>
            </a:r>
            <a:r>
              <a:rPr lang="en-US" altLang="ko-KR" sz="1600" dirty="0">
                <a:solidFill>
                  <a:srgbClr val="FF0000"/>
                </a:solidFill>
              </a:rPr>
              <a:t>: 'red' is not in list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count(), pop()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remove(): </a:t>
            </a:r>
            <a:r>
              <a:rPr lang="ko-KR" altLang="en-US" sz="2000"/>
              <a:t>해당 값 단순 삭제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87376405-4534-4994-81F4-3F17AA10991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5616575" cy="3038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'red', 'r', 'e', 'd']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colors.count</a:t>
            </a:r>
            <a:r>
              <a:rPr lang="en-US" altLang="ko-KR" sz="1600" dirty="0">
                <a:solidFill>
                  <a:schemeClr val="tx1"/>
                </a:solidFill>
              </a:rPr>
              <a:t>('red')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해당 값의 개수 반환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colors.pop() 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뒤에서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colors.pop() 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뒤에서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'e'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colors.pop(1)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원하는 위치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'black'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'green', 'golf', 'blue', 'white', 'gray', 'red', 'r']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275" y="4851400"/>
            <a:ext cx="5646738" cy="1127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colors.remove</a:t>
            </a:r>
            <a:r>
              <a:rPr lang="en-US" altLang="ko-KR" sz="1600" dirty="0">
                <a:solidFill>
                  <a:schemeClr val="tx1"/>
                </a:solidFill>
              </a:rPr>
              <a:t>('golf')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'green', 'blue', 'white', 'gray', 'red', 'r']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457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sort() : </a:t>
            </a:r>
            <a:r>
              <a:rPr lang="ko-KR" altLang="en-US" sz="2000"/>
              <a:t>순방향 정렬</a:t>
            </a:r>
            <a:r>
              <a:rPr lang="en-US" altLang="ko-KR" sz="2000"/>
              <a:t>, reverse() : </a:t>
            </a:r>
            <a:r>
              <a:rPr lang="ko-KR" altLang="en-US" sz="2000"/>
              <a:t>역방향 정렬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 </a:t>
            </a:r>
            <a:r>
              <a:rPr lang="ko-KR" altLang="en-US" sz="2000"/>
              <a:t>값을 지정한 정렬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E030B6B-6B7B-44B3-9FE6-77D0A37A6CE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324725" cy="2136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'blue', 'white', 'gray', 'red', 'r']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['blue', 'gray', 'green', 'r', 'red', 'red', 'white']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colors.reverse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['white', 'red', 'red', 'r', 'green', 'gray', 'blue']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275" y="3760788"/>
            <a:ext cx="7364413" cy="243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def 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(x):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	return x[-1]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문자열의 끝을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기준</a:t>
            </a:r>
          </a:p>
          <a:p>
            <a:pPr>
              <a:defRPr/>
            </a:pPr>
            <a:endParaRPr lang="ko-KR" altLang="en-US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(key=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['red', 'red', 'white', 'blue', 'green', 'r', 'gray']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(key=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, reverse=True)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['gray', 'r', 'green', 'white', 'blue', 'red', 'red']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세트</a:t>
            </a:r>
            <a:r>
              <a:rPr lang="en-US" altLang="ko-KR" dirty="0" smtClean="0"/>
              <a:t>(set)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집합과 동일</a:t>
            </a:r>
            <a:r>
              <a:rPr lang="en-US" altLang="ko-KR" sz="2000"/>
              <a:t>, </a:t>
            </a:r>
            <a:r>
              <a:rPr lang="ko-KR" altLang="en-US" sz="2000"/>
              <a:t>값의 모임</a:t>
            </a:r>
            <a:r>
              <a:rPr lang="en-US" altLang="ko-KR" sz="2000"/>
              <a:t>, { }</a:t>
            </a:r>
            <a:r>
              <a:rPr lang="ko-KR" altLang="en-US" sz="2000"/>
              <a:t>묶어서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D84A0A47-7ACB-441B-8518-06AA1266DE6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44386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{3,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type(a)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'set'&gt;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a.union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합집합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a.intersection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교집합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-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차집합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|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합집합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&amp;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교집합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)</a:t>
            </a:r>
          </a:p>
        </p:txBody>
      </p:sp>
      <p:sp>
        <p:nvSpPr>
          <p:cNvPr id="2662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리스트와 유사</a:t>
            </a:r>
            <a:r>
              <a:rPr lang="en-US" altLang="ko-KR" sz="2000"/>
              <a:t>, ( )</a:t>
            </a:r>
            <a:r>
              <a:rPr lang="ko-KR" altLang="en-US" sz="2000"/>
              <a:t>묶어서 정의</a:t>
            </a:r>
            <a:r>
              <a:rPr lang="en-US" altLang="ko-KR" sz="2000"/>
              <a:t>, </a:t>
            </a:r>
            <a:r>
              <a:rPr lang="ko-KR" altLang="en-US" sz="2000"/>
              <a:t>읽기 전용</a:t>
            </a:r>
            <a:r>
              <a:rPr lang="en-US" altLang="ko-KR" sz="2000"/>
              <a:t>, </a:t>
            </a:r>
            <a:r>
              <a:rPr lang="ko-KR" altLang="en-US" sz="2000"/>
              <a:t>속도가 빠름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다양한 부분에서 튜플 사용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튜플을 이용한 </a:t>
            </a:r>
            <a:r>
              <a:rPr lang="en-US" altLang="ko-KR" sz="2000"/>
              <a:t>swap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A44A613F-EE1E-4085-8AF8-C558A6CDEC2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873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 = (1, 2, 3)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type(t)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3263" y="2671763"/>
            <a:ext cx="5616575" cy="15827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1, 2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다중 할당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(a, b) = (3, 4)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3 4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6438" y="4827588"/>
            <a:ext cx="5616575" cy="8016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b,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4 3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)</a:t>
            </a:r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생성자 </a:t>
            </a:r>
            <a:r>
              <a:rPr lang="en-US" altLang="ko-KR" sz="2000"/>
              <a:t>list(), set(), tuple()</a:t>
            </a:r>
            <a:r>
              <a:rPr lang="ko-KR" altLang="en-US" sz="2000"/>
              <a:t>을 이용한 변환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10D1F07-88B3-49CA-8BE8-532A33370C1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48609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set((1,2,3))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-&gt;set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type(a)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'set'&gt;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list(a)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#set -&gt; list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'list'&gt;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#list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(1, 2, 3)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type(c)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 = set(c)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type(d)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'set'&gt;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)</a:t>
            </a:r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세트</a:t>
            </a:r>
            <a:r>
              <a:rPr lang="en-US" altLang="ko-KR" sz="2000"/>
              <a:t>, </a:t>
            </a:r>
            <a:r>
              <a:rPr lang="ko-KR" altLang="en-US" sz="2000"/>
              <a:t>튜플 모두 </a:t>
            </a:r>
            <a:r>
              <a:rPr lang="en-US" altLang="ko-KR" sz="2000"/>
              <a:t>in </a:t>
            </a:r>
            <a:r>
              <a:rPr lang="ko-KR" altLang="en-US" sz="2000"/>
              <a:t>연산자 제공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C9D53E49-E75D-4BB2-AC0A-F98E8B5D23F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27797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set((1, 2, 3))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-&gt;set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in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list(a)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#set-&gt;list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 in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#list-&gt;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3 in c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4 in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1126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다양한 자료형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수치</a:t>
            </a:r>
            <a:r>
              <a:rPr lang="en-US" altLang="ko-KR" sz="2000"/>
              <a:t>, </a:t>
            </a:r>
            <a:r>
              <a:rPr lang="ko-KR" altLang="en-US" sz="2000"/>
              <a:t>문자</a:t>
            </a:r>
            <a:r>
              <a:rPr lang="en-US" altLang="ko-KR" sz="2000"/>
              <a:t>, </a:t>
            </a: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튜플</a:t>
            </a:r>
            <a:r>
              <a:rPr lang="en-US" altLang="ko-KR" sz="2000"/>
              <a:t>, </a:t>
            </a:r>
            <a:r>
              <a:rPr lang="ko-KR" altLang="en-US" sz="2000"/>
              <a:t>사전</a:t>
            </a:r>
            <a:r>
              <a:rPr lang="en-US" altLang="ko-KR" sz="2000"/>
              <a:t>, </a:t>
            </a:r>
            <a:r>
              <a:rPr lang="ko-KR" altLang="en-US" sz="2000"/>
              <a:t>부울 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연산자 </a:t>
            </a:r>
            <a:r>
              <a:rPr lang="en-US" altLang="ko-KR" sz="2000"/>
              <a:t>: </a:t>
            </a:r>
            <a:r>
              <a:rPr lang="ko-KR" altLang="en-US" sz="2000"/>
              <a:t>자료형을 다루는 도구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1C67770-AE42-486B-8D73-5E70EF94438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key, value</a:t>
            </a:r>
            <a:r>
              <a:rPr lang="ko-KR" altLang="en-US" sz="2000"/>
              <a:t>를 쌍으로 갖는 자료구조</a:t>
            </a:r>
            <a:r>
              <a:rPr lang="en-US" altLang="ko-KR" sz="2000"/>
              <a:t>, {key1:value1, key2:value2, … } </a:t>
            </a:r>
            <a:r>
              <a:rPr lang="ko-KR" altLang="en-US" sz="2000"/>
              <a:t>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</a:t>
            </a:r>
            <a:r>
              <a:rPr lang="ko-KR" altLang="en-US" sz="2000"/>
              <a:t>를 이용해 </a:t>
            </a:r>
            <a:r>
              <a:rPr lang="en-US" altLang="ko-KR" sz="2000"/>
              <a:t>value</a:t>
            </a:r>
            <a:r>
              <a:rPr lang="ko-KR" altLang="en-US" sz="2000"/>
              <a:t>를 얻음</a:t>
            </a:r>
            <a:r>
              <a:rPr lang="en-US" altLang="ko-KR" sz="2000"/>
              <a:t>, </a:t>
            </a:r>
            <a:r>
              <a:rPr lang="ko-KR" altLang="en-US" sz="2000"/>
              <a:t>인덱스는 지원않함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EFC24BF-441F-4A1C-8684-DF126B305EC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599363" cy="13001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(a=1, b=3, c=5)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()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생성자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{'c': 5, 'b': 3, 'a': 1}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type(d)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4525" y="3138488"/>
            <a:ext cx="7599363" cy="26781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 = {"apple":"red", "banana":"yellow"}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사전직접 정의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{'apple': 'red',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color["apple"]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#key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를 이용해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value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얻음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'red'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color[0]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인덱스는 지원하지 않음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File "&lt;pyshell#85&gt;",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  color[0]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0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key:value</a:t>
            </a:r>
            <a:r>
              <a:rPr lang="ko-KR" altLang="en-US" sz="2000"/>
              <a:t>를 쌍 삽입</a:t>
            </a:r>
            <a:r>
              <a:rPr lang="en-US" altLang="ko-KR" sz="2000"/>
              <a:t>, </a:t>
            </a:r>
            <a:r>
              <a:rPr lang="ko-KR" altLang="en-US" sz="2000"/>
              <a:t>변경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A6A69D1-9B75-4587-A8BD-7E0442D6982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431088" cy="20716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{'apple': 'red',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color["cherry"] = "red"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쌍 삽입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{'apple': 'red', 'banana': 'yellow', 'cherry': 'red'}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color["apple"] = "green"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#value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변경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{'apple': 'green', 'banana': 'yellow', 'cherry': 'red'}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items(): </a:t>
            </a:r>
            <a:r>
              <a:rPr lang="ko-KR" altLang="en-US" sz="2000"/>
              <a:t>사전의 모든 </a:t>
            </a:r>
            <a:r>
              <a:rPr lang="en-US" altLang="ko-KR" sz="2000"/>
              <a:t>key:value</a:t>
            </a:r>
            <a:r>
              <a:rPr lang="ko-KR" altLang="en-US" sz="2000"/>
              <a:t>를 튜플 반환</a:t>
            </a:r>
            <a:r>
              <a:rPr lang="en-US" altLang="ko-KR" sz="2000"/>
              <a:t>, keys():</a:t>
            </a:r>
            <a:r>
              <a:rPr lang="ko-KR" altLang="en-US" sz="2000"/>
              <a:t>키</a:t>
            </a:r>
            <a:r>
              <a:rPr lang="en-US" altLang="ko-KR" sz="2000"/>
              <a:t>, values():</a:t>
            </a:r>
            <a:r>
              <a:rPr lang="ko-KR" altLang="en-US" sz="2000"/>
              <a:t>값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E3BB4A5-3F88-4DA2-B54D-436B7009EB5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196138" cy="44656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c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color.items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print(c)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('apple', 'green')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('banana', 'yellow')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('cherry', 'red')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k, v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color.items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print(k, v)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apple green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banana yellow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cherry red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k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color.keys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key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print(k)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apple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banana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cherry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57488" y="4851400"/>
            <a:ext cx="6386512" cy="1335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v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color.values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value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print(v)	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green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yellow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red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del : key:value 1</a:t>
            </a:r>
            <a:r>
              <a:rPr lang="ko-KR" altLang="en-US" sz="2000"/>
              <a:t>개 삭제</a:t>
            </a:r>
            <a:r>
              <a:rPr lang="en-US" altLang="ko-KR" sz="2000"/>
              <a:t>, clear(): </a:t>
            </a:r>
            <a:r>
              <a:rPr lang="ko-KR" altLang="en-US" sz="2000"/>
              <a:t>모두 삭제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자료형을 섞어서 사용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F13FE8A7-DD06-48F8-B8C8-A892AC544A6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19748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{'apple': 'green', 'banana': 'yellow', 'cherry': 'red'}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del color['cherry']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</a:rPr>
              <a:t> 1</a:t>
            </a:r>
            <a:r>
              <a:rPr lang="ko-KR" altLang="en-US" sz="1600" dirty="0">
                <a:solidFill>
                  <a:srgbClr val="FF0000"/>
                </a:solidFill>
              </a:rPr>
              <a:t>개 삭제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{'apple': 'green',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color.clear</a:t>
            </a:r>
            <a:r>
              <a:rPr lang="en-US" altLang="ko-KR" sz="1600" dirty="0">
                <a:solidFill>
                  <a:schemeClr val="tx1"/>
                </a:solidFill>
              </a:rPr>
              <a:t>()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모두 삭제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{}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225" y="3800475"/>
            <a:ext cx="5616575" cy="16144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{'age':40.5, 'job':[1,2,3], 'name':{'kim':2,'cho':1}}  #</a:t>
            </a:r>
            <a:r>
              <a:rPr lang="ko-KR" altLang="en-US" sz="1600" dirty="0">
                <a:solidFill>
                  <a:schemeClr val="tx1"/>
                </a:solidFill>
              </a:rPr>
              <a:t>사전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</a:rPr>
              <a:t>{'name': {'</a:t>
            </a:r>
            <a:r>
              <a:rPr lang="en-US" altLang="ko-KR" sz="1600" dirty="0" err="1">
                <a:solidFill>
                  <a:schemeClr val="accent2"/>
                </a:solidFill>
              </a:rPr>
              <a:t>cho</a:t>
            </a:r>
            <a:r>
              <a:rPr lang="en-US" altLang="ko-KR" sz="1600" dirty="0">
                <a:solidFill>
                  <a:schemeClr val="accent2"/>
                </a:solidFill>
              </a:rPr>
              <a:t>': 1, '</a:t>
            </a:r>
            <a:r>
              <a:rPr lang="en-US" altLang="ko-KR" sz="1600" dirty="0" err="1">
                <a:solidFill>
                  <a:schemeClr val="accent2"/>
                </a:solidFill>
              </a:rPr>
              <a:t>kim</a:t>
            </a:r>
            <a:r>
              <a:rPr lang="en-US" altLang="ko-KR" sz="1600" dirty="0">
                <a:solidFill>
                  <a:schemeClr val="accent2"/>
                </a:solidFill>
              </a:rPr>
              <a:t>': 2}, 'job': [1, 2, 3], 'age': 40.5}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[1,2,3, ('green'), {'apple':1}]                                    #</a:t>
            </a:r>
            <a:r>
              <a:rPr lang="ko-KR" altLang="en-US" sz="1600" dirty="0">
                <a:solidFill>
                  <a:schemeClr val="tx1"/>
                </a:solidFill>
              </a:rPr>
              <a:t>리스트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</a:rPr>
              <a:t>[1, 2, 3, 'green', {'apple': 1}]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부울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)</a:t>
            </a:r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True, False </a:t>
            </a:r>
            <a:r>
              <a:rPr lang="ko-KR" altLang="en-US" sz="2000"/>
              <a:t>나타내는 자료형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비교연산</a:t>
            </a:r>
            <a:r>
              <a:rPr lang="en-US" altLang="ko-KR" sz="2000"/>
              <a:t>(&gt;,&lt;,==,!=,&gt;=,&lt;=), </a:t>
            </a:r>
            <a:r>
              <a:rPr lang="ko-KR" altLang="en-US" sz="2000"/>
              <a:t>논리연산</a:t>
            </a:r>
            <a:r>
              <a:rPr lang="en-US" altLang="ko-KR" sz="2000"/>
              <a:t>(and&amp;, or|, not)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3C5D4BE-F9B5-4302-87E4-224C336F57A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24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7175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isRight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isRight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225" y="2354263"/>
            <a:ext cx="5616575" cy="38592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&lt;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!=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==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and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&amp;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or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False |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not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부울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)</a:t>
            </a:r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0 : False, </a:t>
            </a:r>
            <a:r>
              <a:rPr lang="en-US" altLang="ko-KR" sz="2000">
                <a:solidFill>
                  <a:schemeClr val="accent2"/>
                </a:solidFill>
              </a:rPr>
              <a:t>non-zero : True</a:t>
            </a:r>
            <a:r>
              <a:rPr lang="en-US" altLang="ko-KR" sz="2000"/>
              <a:t>, </a:t>
            </a:r>
            <a:r>
              <a:rPr lang="ko-KR" altLang="en-US" sz="2000"/>
              <a:t>빈문자열</a:t>
            </a:r>
            <a:r>
              <a:rPr lang="en-US" altLang="ko-KR" sz="2000"/>
              <a:t>: False, None : False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661D59D-491B-456F-A17C-4E5F0CBA1E0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12775" y="1271588"/>
            <a:ext cx="5616575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(0)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 0 :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(-1)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#non-zero :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('test')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빈 문자열이 아니면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(None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)   #None :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얕은 복사와 깊은 복사</a:t>
            </a:r>
            <a:endParaRPr lang="en-US" altLang="ko-KR" dirty="0" smtClean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파이썬의 모든 변수는 해당 객체의 주소</a:t>
            </a:r>
            <a:r>
              <a:rPr lang="en-US" altLang="ko-KR" sz="2000"/>
              <a:t>(</a:t>
            </a:r>
            <a:r>
              <a:rPr lang="ko-KR" altLang="en-US" sz="2000"/>
              <a:t>레퍼런스</a:t>
            </a:r>
            <a:r>
              <a:rPr lang="en-US" altLang="ko-KR" sz="2000"/>
              <a:t>)</a:t>
            </a:r>
            <a:r>
              <a:rPr lang="ko-KR" altLang="en-US" sz="2000"/>
              <a:t>를 갖음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강제 객체 복사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C86C505-7BDC-4762-BF62-87417A218B7B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96913" y="1166813"/>
            <a:ext cx="7518400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변수 생성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a    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객체의 주소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   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동일한 리스트 객체를 공유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id(b)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#id():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객체의 고유한 아이디 반환</a:t>
            </a:r>
            <a:endParaRPr lang="en-US" altLang="ko-KR" sz="1600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(51708616, 51708616)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750" y="3763963"/>
            <a:ext cx="7518400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a[:]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강제 객체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(51708808, 51708552)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[1, 2, 3]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얕은 복사와 깊은 복사</a:t>
            </a:r>
            <a:endParaRPr lang="en-US" altLang="ko-KR" dirty="0" smtClean="0"/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copy </a:t>
            </a:r>
            <a:r>
              <a:rPr lang="ko-KR" altLang="en-US" sz="2000"/>
              <a:t>모듈</a:t>
            </a:r>
            <a:r>
              <a:rPr lang="en-US" altLang="ko-KR" sz="2000"/>
              <a:t>, copy()</a:t>
            </a:r>
            <a:r>
              <a:rPr lang="ko-KR" altLang="en-US" sz="2000"/>
              <a:t>함수</a:t>
            </a:r>
            <a:r>
              <a:rPr lang="en-US" altLang="ko-KR" sz="2000"/>
              <a:t>: </a:t>
            </a:r>
            <a:r>
              <a:rPr lang="ko-KR" altLang="en-US" sz="2000"/>
              <a:t>주소</a:t>
            </a:r>
            <a:r>
              <a:rPr lang="en-US" altLang="ko-KR" sz="2000"/>
              <a:t>(</a:t>
            </a:r>
            <a:r>
              <a:rPr lang="ko-KR" altLang="en-US" sz="2000"/>
              <a:t>얕은</a:t>
            </a:r>
            <a:r>
              <a:rPr lang="en-US" altLang="ko-KR" sz="2000"/>
              <a:t>)</a:t>
            </a:r>
            <a:r>
              <a:rPr lang="ko-KR" altLang="en-US" sz="2000"/>
              <a:t>복사</a:t>
            </a:r>
            <a:r>
              <a:rPr lang="en-US" altLang="ko-KR" sz="2000"/>
              <a:t>, deepcopy(): </a:t>
            </a:r>
            <a:r>
              <a:rPr lang="ko-KR" altLang="en-US" sz="2000"/>
              <a:t>객체</a:t>
            </a:r>
            <a:r>
              <a:rPr lang="en-US" altLang="ko-KR" sz="2000"/>
              <a:t>(</a:t>
            </a:r>
            <a:r>
              <a:rPr lang="ko-KR" altLang="en-US" sz="2000"/>
              <a:t>깊은</a:t>
            </a:r>
            <a:r>
              <a:rPr lang="en-US" altLang="ko-KR" sz="2000"/>
              <a:t>)</a:t>
            </a:r>
            <a:r>
              <a:rPr lang="ko-KR" altLang="en-US" sz="2000"/>
              <a:t>복사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A6501E0-AD3E-4028-8FF2-BA53944B091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96913" y="1166813"/>
            <a:ext cx="7269162" cy="414496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 import copy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 = 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copy.deepcopy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(a)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객체 깊은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[1, 2, 3]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[2, 3]]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copy.copy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(a)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얕은 복사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[2,3]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만 공유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copy.deepcopy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깊은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(51630728, 51630600, 51709320)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id(a[1]),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[1]),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[1])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(51709000, 51709000, 51708616)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변수명</a:t>
            </a:r>
            <a:endParaRPr lang="en-US" altLang="ko-KR" dirty="0" smtClean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</a:t>
            </a:r>
            <a:r>
              <a:rPr lang="en-US" altLang="ko-KR" sz="2000"/>
              <a:t>, </a:t>
            </a:r>
            <a:r>
              <a:rPr lang="ko-KR" altLang="en-US" sz="2000"/>
              <a:t>숫자</a:t>
            </a:r>
            <a:r>
              <a:rPr lang="en-US" altLang="ko-KR" sz="2000"/>
              <a:t>, </a:t>
            </a:r>
            <a:r>
              <a:rPr lang="ko-KR" altLang="en-US" sz="2000"/>
              <a:t>밑줄</a:t>
            </a:r>
            <a:r>
              <a:rPr lang="en-US" altLang="ko-KR" sz="2000"/>
              <a:t>(_)</a:t>
            </a:r>
            <a:r>
              <a:rPr lang="ko-KR" altLang="en-US" sz="2000"/>
              <a:t>로 구성</a:t>
            </a:r>
            <a:r>
              <a:rPr lang="en-US" altLang="ko-KR" sz="2000"/>
              <a:t>, </a:t>
            </a:r>
            <a:r>
              <a:rPr lang="ko-KR" altLang="en-US" sz="2000"/>
              <a:t>숫자는 처음에 나올 수 없음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대소문자를 구분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예약어 사용 불가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Tuple, List </a:t>
            </a:r>
            <a:r>
              <a:rPr lang="ko-KR" altLang="en-US" sz="2000"/>
              <a:t>치환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FDD0A83D-582F-4E4D-953E-5875F97BA59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581150"/>
            <a:ext cx="5646737" cy="16557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 = 10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 = 1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10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779838"/>
            <a:ext cx="5646737" cy="7112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for = 1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invalid syntax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4886325"/>
            <a:ext cx="5646737" cy="9763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(a,b)=(1,2)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[c,d]=[3,4]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e=f=g=1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수치</a:t>
            </a:r>
            <a:endParaRPr lang="en-US" altLang="ko-KR" dirty="0" smtClean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int </a:t>
            </a:r>
            <a:r>
              <a:rPr lang="ko-KR" altLang="en-US" sz="2000"/>
              <a:t>정수 </a:t>
            </a:r>
            <a:r>
              <a:rPr lang="en-US" altLang="ko-KR" sz="2000"/>
              <a:t>(10</a:t>
            </a:r>
            <a:r>
              <a:rPr lang="ko-KR" altLang="en-US" sz="2000"/>
              <a:t>진수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0o (8</a:t>
            </a:r>
            <a:r>
              <a:rPr lang="ko-KR" altLang="en-US" sz="2000"/>
              <a:t>진수</a:t>
            </a:r>
            <a:r>
              <a:rPr lang="en-US" altLang="ko-KR" sz="2000"/>
              <a:t>), 0b(2</a:t>
            </a:r>
            <a:r>
              <a:rPr lang="ko-KR" altLang="en-US" sz="2000"/>
              <a:t>진수</a:t>
            </a:r>
            <a:r>
              <a:rPr lang="en-US" altLang="ko-KR" sz="2000"/>
              <a:t>), 0x(16</a:t>
            </a:r>
            <a:r>
              <a:rPr lang="ko-KR" altLang="en-US" sz="2000"/>
              <a:t>진수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10</a:t>
            </a:r>
            <a:r>
              <a:rPr lang="ko-KR" altLang="en-US" sz="2000"/>
              <a:t>진수 </a:t>
            </a:r>
            <a:r>
              <a:rPr lang="en-US" altLang="ko-KR" sz="2000"/>
              <a:t>-&gt; </a:t>
            </a:r>
            <a:r>
              <a:rPr lang="ko-KR" altLang="en-US" sz="2000"/>
              <a:t>원하는 진수로 변경 </a:t>
            </a:r>
            <a:r>
              <a:rPr lang="en-US" altLang="ko-KR" sz="2000"/>
              <a:t>(</a:t>
            </a:r>
            <a:r>
              <a:rPr lang="ko-KR" altLang="en-US" sz="2000"/>
              <a:t>문자열</a:t>
            </a:r>
            <a:r>
              <a:rPr lang="en-US" altLang="ko-KR" sz="200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7BE8A84-1E29-4DE2-8C2F-3E768ECDFA7C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0033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year = </a:t>
            </a:r>
            <a:r>
              <a:rPr lang="en-US" altLang="ko-KR" sz="1600" dirty="0" smtClean="0">
                <a:solidFill>
                  <a:schemeClr val="tx1"/>
                </a:solidFill>
                <a:latin typeface="Courier10 BT"/>
              </a:rPr>
              <a:t>2017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month =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print(year, month)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2016 3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2667000"/>
            <a:ext cx="5646737" cy="14478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0o10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8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0x10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16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0b10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2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488" y="4497388"/>
            <a:ext cx="5646737" cy="1560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oct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'0o46'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hex(38)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'0x26'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bin(38)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'0b100110'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수치</a:t>
            </a:r>
            <a:endParaRPr lang="en-US" altLang="ko-KR" dirty="0" smtClean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</a:t>
            </a:r>
            <a:r>
              <a:rPr lang="en-US" altLang="ko-KR" sz="2000"/>
              <a:t>3</a:t>
            </a:r>
            <a:r>
              <a:rPr lang="ko-KR" altLang="en-US" sz="2000"/>
              <a:t>에서는 </a:t>
            </a:r>
            <a:r>
              <a:rPr lang="en-US" altLang="ko-KR" sz="2000"/>
              <a:t>long</a:t>
            </a:r>
            <a:r>
              <a:rPr lang="ko-KR" altLang="en-US" sz="2000"/>
              <a:t>대신 </a:t>
            </a:r>
            <a:r>
              <a:rPr lang="en-US" altLang="ko-KR" sz="2000"/>
              <a:t>int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float (</a:t>
            </a:r>
            <a:r>
              <a:rPr lang="ko-KR" altLang="en-US" sz="2000"/>
              <a:t>실수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복소수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6CCD8C7E-95B7-4037-AA49-A37A3115C64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0033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type(2**31) # 2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31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제곱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2667000"/>
            <a:ext cx="5646737" cy="10414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type(3.14)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'float'&gt;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type(314e-2)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'float'&gt;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4059238"/>
            <a:ext cx="5646737" cy="21685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3 - 4j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type(x)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'complex'&gt;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x.imag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-4.0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x.real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3.0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x.conjugate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(3+4j)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수치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원과 삼각형의 넓이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정수 나누기 </a:t>
            </a:r>
            <a:r>
              <a:rPr lang="en-US" altLang="ko-KR" sz="2000"/>
              <a:t>(//)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28F383A3-5B04-4302-A55F-18CA8E65220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7145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circle_area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3.14 * (r **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y = 4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triangle_area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x * y /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circle_area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triangle_area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12.56 6.0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376613"/>
            <a:ext cx="5646737" cy="16224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2/3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0.6666666666666666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2//3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5//2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문자열</a:t>
            </a:r>
            <a:r>
              <a:rPr lang="en-US" altLang="ko-KR" sz="2000"/>
              <a:t>: </a:t>
            </a:r>
            <a:r>
              <a:rPr lang="ko-KR" altLang="en-US" sz="2000"/>
              <a:t>단일인용부호</a:t>
            </a:r>
            <a:r>
              <a:rPr lang="en-US" altLang="ko-KR" sz="2000"/>
              <a:t>(‘) </a:t>
            </a:r>
            <a:r>
              <a:rPr lang="ko-KR" altLang="en-US" sz="2000"/>
              <a:t>혹은 다중인용부호</a:t>
            </a:r>
            <a:r>
              <a:rPr lang="en-US" altLang="ko-KR" sz="2000"/>
              <a:t>(“)</a:t>
            </a:r>
            <a:r>
              <a:rPr lang="ko-KR" altLang="en-US" sz="2000"/>
              <a:t>로 묶음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다량의 문자열 </a:t>
            </a:r>
            <a:r>
              <a:rPr lang="en-US" altLang="ko-KR" sz="2000"/>
              <a:t>(“””) (‘’’)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336BE8C-6F3F-4F83-BDC8-ABB21B4D429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9986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"string"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"This is 'string'"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"This is 'string'"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type('string')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794125"/>
            <a:ext cx="5646737" cy="23463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print("""</a:t>
            </a:r>
          </a:p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영원에 살고 순간에 살아라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...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-</a:t>
            </a:r>
            <a:r>
              <a:rPr lang="ko-KR" altLang="en-US" sz="1600" dirty="0" err="1">
                <a:solidFill>
                  <a:schemeClr val="tx1"/>
                </a:solidFill>
                <a:latin typeface="Courier10 BT"/>
              </a:rPr>
              <a:t>리히텐베르크</a:t>
            </a:r>
            <a:endParaRPr lang="ko-KR" altLang="en-US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""")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영원에 살고 순간에 살아라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...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-</a:t>
            </a:r>
            <a:r>
              <a:rPr lang="ko-KR" altLang="en-US" sz="1600" dirty="0" err="1">
                <a:solidFill>
                  <a:schemeClr val="accent2"/>
                </a:solidFill>
                <a:latin typeface="Courier10 BT"/>
              </a:rPr>
              <a:t>리히텐베르크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Escape </a:t>
            </a:r>
            <a:r>
              <a:rPr lang="ko-KR" altLang="en-US" sz="2000"/>
              <a:t>문자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로</a:t>
            </a:r>
            <a:r>
              <a:rPr lang="en-US" altLang="ko-KR" sz="2000"/>
              <a:t>(raw) </a:t>
            </a:r>
            <a:r>
              <a:rPr lang="ko-KR" altLang="en-US" sz="2000"/>
              <a:t>문자열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B490E451-A84A-4FD8-92D4-8B6BFC3F13A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725488" y="3794125"/>
            <a:ext cx="5646737" cy="15906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print("\t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다음줄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탭</a:t>
            </a:r>
          </a:p>
          <a:p>
            <a:pPr>
              <a:defRPr/>
            </a:pP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다음줄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print(r"\t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다음줄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\t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다음줄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25488" y="1217613"/>
          <a:ext cx="5857875" cy="1828800"/>
        </p:xfrm>
        <a:graphic>
          <a:graphicData uri="http://schemas.openxmlformats.org/drawingml/2006/table">
            <a:tbl>
              <a:tblPr/>
              <a:tblGrid>
                <a:gridCol w="2928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Escape </a:t>
                      </a: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문자 </a:t>
                      </a: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사용예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의미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\n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개행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줄바꿈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\t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탭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\r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캐리지</a:t>
                      </a: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리턴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\0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널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(Null)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\\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문자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\’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\’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단일 인용부호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(‘)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\”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이중 인용부호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(“)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문자열 연산자</a:t>
            </a:r>
            <a:r>
              <a:rPr lang="en-US" altLang="ko-KR" sz="2000"/>
              <a:t>: + (</a:t>
            </a:r>
            <a:r>
              <a:rPr lang="ko-KR" altLang="en-US" sz="2000"/>
              <a:t>문자열 병합</a:t>
            </a:r>
            <a:r>
              <a:rPr lang="en-US" altLang="ko-KR" sz="2000"/>
              <a:t>), * (</a:t>
            </a:r>
            <a:r>
              <a:rPr lang="ko-KR" altLang="en-US" sz="2000"/>
              <a:t>문자열 반복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인덱싱</a:t>
            </a:r>
            <a:r>
              <a:rPr lang="en-US" altLang="ko-KR" sz="2000"/>
              <a:t>, </a:t>
            </a:r>
            <a:r>
              <a:rPr lang="ko-KR" altLang="en-US" sz="2000"/>
              <a:t>인덱싱을 이용한 문자열 변경은 안됨</a:t>
            </a:r>
            <a:r>
              <a:rPr lang="en-US" altLang="ko-KR" sz="200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2453FC2A-DBAB-479D-973A-596BFA610F4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7078662" cy="14605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'thon'  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# + </a:t>
            </a:r>
            <a:r>
              <a:rPr lang="ko-KR" altLang="en-US" sz="1600" b="1" dirty="0">
                <a:solidFill>
                  <a:schemeClr val="accent2"/>
                </a:solidFill>
                <a:latin typeface="Courier10 BT"/>
              </a:rPr>
              <a:t>생략가능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+ 'thon'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*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pypypy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038475"/>
            <a:ext cx="7078662" cy="31019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"python"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a[5]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'a'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File "&lt;pyshell#54&gt;",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  a[0] = 'a'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TypeError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'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' object does not support item assignment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18445</TotalTime>
  <Words>2255</Words>
  <Application>Microsoft Office PowerPoint</Application>
  <PresentationFormat>화면 슬라이드 쇼(4:3)</PresentationFormat>
  <Paragraphs>663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Courier10 BT</vt:lpstr>
      <vt:lpstr>굴림</vt:lpstr>
      <vt:lpstr>맑은 고딕</vt:lpstr>
      <vt:lpstr>Arial</vt:lpstr>
      <vt:lpstr>Times New Roman</vt:lpstr>
      <vt:lpstr>Wingdings</vt:lpstr>
      <vt:lpstr>기본 디자인</vt:lpstr>
      <vt:lpstr>  Chapter 2  자료형 및 연산자</vt:lpstr>
      <vt:lpstr>요약</vt:lpstr>
      <vt:lpstr>변수명</vt:lpstr>
      <vt:lpstr>수치</vt:lpstr>
      <vt:lpstr>수치</vt:lpstr>
      <vt:lpstr>수치</vt:lpstr>
      <vt:lpstr>문자</vt:lpstr>
      <vt:lpstr>문자</vt:lpstr>
      <vt:lpstr>문자</vt:lpstr>
      <vt:lpstr>문자</vt:lpstr>
      <vt:lpstr>유니코드</vt:lpstr>
      <vt:lpstr>리스트(list)</vt:lpstr>
      <vt:lpstr>리스트(list)</vt:lpstr>
      <vt:lpstr>리스트(list)</vt:lpstr>
      <vt:lpstr>리스트(list)</vt:lpstr>
      <vt:lpstr>세트(set)</vt:lpstr>
      <vt:lpstr>튜플 (tuple)</vt:lpstr>
      <vt:lpstr>튜플 (tuple)</vt:lpstr>
      <vt:lpstr>튜플(tuple)</vt:lpstr>
      <vt:lpstr>사전(dict)</vt:lpstr>
      <vt:lpstr>사전(dict)</vt:lpstr>
      <vt:lpstr>사전(dict)</vt:lpstr>
      <vt:lpstr>사전(dict)</vt:lpstr>
      <vt:lpstr>부울(bool)</vt:lpstr>
      <vt:lpstr>부울(bool)</vt:lpstr>
      <vt:lpstr>얕은 복사와 깊은 복사</vt:lpstr>
      <vt:lpstr>얕은 복사와 깊은 복사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user</cp:lastModifiedBy>
  <cp:revision>541</cp:revision>
  <cp:lastPrinted>2012-03-06T00:26:48Z</cp:lastPrinted>
  <dcterms:created xsi:type="dcterms:W3CDTF">1999-03-28T02:55:44Z</dcterms:created>
  <dcterms:modified xsi:type="dcterms:W3CDTF">2016-11-29T06:48:42Z</dcterms:modified>
</cp:coreProperties>
</file>