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97" r:id="rId3"/>
    <p:sldId id="670" r:id="rId4"/>
    <p:sldId id="599" r:id="rId5"/>
    <p:sldId id="671" r:id="rId6"/>
    <p:sldId id="672" r:id="rId7"/>
    <p:sldId id="648" r:id="rId8"/>
    <p:sldId id="649" r:id="rId9"/>
    <p:sldId id="650" r:id="rId10"/>
    <p:sldId id="651" r:id="rId11"/>
    <p:sldId id="654" r:id="rId12"/>
    <p:sldId id="655" r:id="rId13"/>
    <p:sldId id="656" r:id="rId14"/>
    <p:sldId id="657" r:id="rId15"/>
    <p:sldId id="658" r:id="rId16"/>
    <p:sldId id="659" r:id="rId17"/>
    <p:sldId id="660" r:id="rId18"/>
    <p:sldId id="663" r:id="rId19"/>
    <p:sldId id="661" r:id="rId20"/>
    <p:sldId id="662" r:id="rId21"/>
    <p:sldId id="664" r:id="rId22"/>
    <p:sldId id="665" r:id="rId23"/>
    <p:sldId id="666" r:id="rId24"/>
    <p:sldId id="678" r:id="rId25"/>
    <p:sldId id="667" r:id="rId26"/>
    <p:sldId id="679" r:id="rId27"/>
    <p:sldId id="680" r:id="rId28"/>
    <p:sldId id="685" r:id="rId29"/>
    <p:sldId id="668" r:id="rId30"/>
    <p:sldId id="674" r:id="rId31"/>
    <p:sldId id="681" r:id="rId32"/>
    <p:sldId id="682" r:id="rId33"/>
    <p:sldId id="683" r:id="rId34"/>
    <p:sldId id="684" r:id="rId35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D8FFCD"/>
    <a:srgbClr val="FF00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82369" autoAdjust="0"/>
  </p:normalViewPr>
  <p:slideViewPr>
    <p:cSldViewPr snapToGrid="0">
      <p:cViewPr varScale="1">
        <p:scale>
          <a:sx n="85" d="100"/>
          <a:sy n="85" d="100"/>
        </p:scale>
        <p:origin x="5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77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96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779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280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561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83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83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7532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8301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927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449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658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5804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0375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978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7549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31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1804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018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92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333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773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764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7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7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36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21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5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3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438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23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구글 앱 엔진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3" y="1617663"/>
            <a:ext cx="6355831" cy="454624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“original App Engine SDK for Python“ </a:t>
            </a:r>
            <a:r>
              <a:rPr lang="ko-KR" altLang="en-US" sz="1600" b="1" dirty="0">
                <a:solidFill>
                  <a:srgbClr val="FF0000"/>
                </a:solidFill>
              </a:rPr>
              <a:t>선택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936991" y="391218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3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90" y="1661901"/>
            <a:ext cx="5637810" cy="428963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App Engine SDK for Python</a:t>
            </a:r>
            <a:r>
              <a:rPr lang="ko-KR" altLang="en-US" sz="1600" b="1" dirty="0">
                <a:solidFill>
                  <a:srgbClr val="FF0000"/>
                </a:solidFill>
              </a:rPr>
              <a:t>에서 플랫폼 </a:t>
            </a:r>
            <a:r>
              <a:rPr lang="en-US" altLang="ko-KR" sz="1600" b="1" dirty="0">
                <a:solidFill>
                  <a:srgbClr val="FF0000"/>
                </a:solidFill>
              </a:rPr>
              <a:t>Windows </a:t>
            </a:r>
            <a:r>
              <a:rPr lang="ko-KR" altLang="en-US" sz="1600" b="1" dirty="0">
                <a:solidFill>
                  <a:srgbClr val="FF0000"/>
                </a:solidFill>
              </a:rPr>
              <a:t>선택 후 다운로드 설치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18349454">
            <a:off x="842651" y="196273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9" y="1504898"/>
            <a:ext cx="5486401" cy="451507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GoogleAppEngine-1.9.x.msi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 중간에 먼저 </a:t>
            </a:r>
            <a:r>
              <a:rPr lang="en-US" altLang="ko-KR" sz="1600" b="1" dirty="0">
                <a:solidFill>
                  <a:srgbClr val="FF0000"/>
                </a:solidFill>
              </a:rPr>
              <a:t>Python2.7 </a:t>
            </a:r>
            <a:r>
              <a:rPr lang="ko-KR" altLang="en-US" sz="1600" b="1" dirty="0">
                <a:solidFill>
                  <a:srgbClr val="FF0000"/>
                </a:solidFill>
              </a:rPr>
              <a:t>다운로드 설치 필요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953821" y="341572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2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1" y="1485937"/>
            <a:ext cx="6331854" cy="4737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8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python.org 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Python2.7.x </a:t>
            </a:r>
            <a:r>
              <a:rPr lang="ko-KR" altLang="en-US" sz="1600" b="1" dirty="0">
                <a:solidFill>
                  <a:srgbClr val="FF0000"/>
                </a:solidFill>
              </a:rPr>
              <a:t>다운로드 및 설치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560566" y="314322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7" y="1536062"/>
            <a:ext cx="5413732" cy="4630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9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7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9" y="1461294"/>
            <a:ext cx="5444011" cy="4728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>
                <a:solidFill>
                  <a:srgbClr val="FF0000"/>
                </a:solidFill>
              </a:rPr>
              <a:t>설치 폴더 </a:t>
            </a:r>
            <a:r>
              <a:rPr lang="en-US" altLang="ko-KR" sz="1600" b="1" dirty="0">
                <a:solidFill>
                  <a:srgbClr val="FF0000"/>
                </a:solidFill>
              </a:rPr>
              <a:t>C:\Python27\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2" y="1542818"/>
            <a:ext cx="5468233" cy="4701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11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 </a:t>
            </a:r>
            <a:r>
              <a:rPr lang="en-US" altLang="ko-KR" sz="1600" b="1" dirty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07338" y="45177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00" y="1533767"/>
            <a:ext cx="5322897" cy="4550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12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Python2.7.x.msi </a:t>
            </a:r>
            <a:r>
              <a:rPr lang="ko-KR" altLang="en-US" sz="1600" b="1" dirty="0">
                <a:solidFill>
                  <a:srgbClr val="FF0000"/>
                </a:solidFill>
              </a:rPr>
              <a:t>인스톨 완료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171004" y="44406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7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9" y="1504898"/>
            <a:ext cx="5486401" cy="4515073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13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GoogleAppEngine-1.9.x.msi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 </a:t>
            </a:r>
            <a:r>
              <a:rPr lang="en-US" altLang="ko-KR" sz="1600" b="1" dirty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286059" y="435410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3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58" y="1617662"/>
            <a:ext cx="5747288" cy="4450077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14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GoogleAppEngine-1.9.x.msi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 </a:t>
            </a:r>
            <a:r>
              <a:rPr lang="en-US" altLang="ko-KR" sz="1600" b="1" dirty="0">
                <a:solidFill>
                  <a:srgbClr val="FF0000"/>
                </a:solidFill>
              </a:rPr>
              <a:t>License Agreement Accept </a:t>
            </a:r>
            <a:r>
              <a:rPr lang="ko-KR" altLang="en-US" sz="1600" b="1" dirty="0">
                <a:solidFill>
                  <a:srgbClr val="FF0000"/>
                </a:solidFill>
              </a:rPr>
              <a:t>선택 후</a:t>
            </a:r>
            <a:r>
              <a:rPr lang="en-US" altLang="ko-KR" sz="1600" b="1" dirty="0">
                <a:solidFill>
                  <a:srgbClr val="FF0000"/>
                </a:solidFill>
              </a:rPr>
              <a:t> 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1955465" y="382292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958565">
            <a:off x="5704909" y="434132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9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구글 앱 엔진이란 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웹 애플리케이션 개발 순서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앱 엔진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살펴보기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앱 엔진 </a:t>
            </a:r>
            <a:r>
              <a:rPr lang="en-US" altLang="ko-KR" sz="2000" dirty="0"/>
              <a:t>SDK </a:t>
            </a:r>
            <a:r>
              <a:rPr lang="ko-KR" altLang="en-US" sz="2000" dirty="0"/>
              <a:t>설치 및 웹</a:t>
            </a:r>
            <a:r>
              <a:rPr lang="en-US" altLang="ko-KR" sz="2000" dirty="0"/>
              <a:t> </a:t>
            </a:r>
            <a:r>
              <a:rPr lang="ko-KR" altLang="en-US" sz="2000" dirty="0"/>
              <a:t>애플리케이션 개발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21" y="1617663"/>
            <a:ext cx="5940573" cy="4605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15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GoogleAppEngine-1.9.x.msi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 폴더 지정 후 </a:t>
            </a:r>
            <a:r>
              <a:rPr lang="en-US" altLang="ko-KR" sz="1600" b="1" dirty="0">
                <a:solidFill>
                  <a:srgbClr val="FF0000"/>
                </a:solidFill>
              </a:rPr>
              <a:t>Next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6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01" y="1469679"/>
            <a:ext cx="6005859" cy="4720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16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GoogleAppEngine-1.9.x.msi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 </a:t>
            </a:r>
            <a:r>
              <a:rPr lang="en-US" altLang="ko-KR" sz="1600" b="1" dirty="0">
                <a:solidFill>
                  <a:srgbClr val="FF0000"/>
                </a:solidFill>
              </a:rPr>
              <a:t>Install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52" y="1526579"/>
            <a:ext cx="5936564" cy="4617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17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GoogleAppEngine-1.9.x.msi </a:t>
            </a:r>
            <a:r>
              <a:rPr lang="ko-KR" altLang="en-US" sz="1600" b="1" dirty="0">
                <a:solidFill>
                  <a:srgbClr val="FF0000"/>
                </a:solidFill>
              </a:rPr>
              <a:t>실행</a:t>
            </a:r>
            <a:r>
              <a:rPr lang="en-US" altLang="ko-KR" sz="1600" b="1" dirty="0">
                <a:solidFill>
                  <a:srgbClr val="FF0000"/>
                </a:solidFill>
              </a:rPr>
              <a:t> Finish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546453" y="443454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18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“Google App Engine Launcher” </a:t>
            </a:r>
            <a:r>
              <a:rPr lang="ko-KR" altLang="en-US" sz="1600" b="1" dirty="0">
                <a:solidFill>
                  <a:srgbClr val="FF0000"/>
                </a:solidFill>
              </a:rPr>
              <a:t>실행 후 </a:t>
            </a:r>
            <a:r>
              <a:rPr lang="en-US" altLang="ko-KR" sz="1600" b="1" dirty="0">
                <a:solidFill>
                  <a:srgbClr val="FF0000"/>
                </a:solidFill>
              </a:rPr>
              <a:t>“Create New Application” </a:t>
            </a:r>
            <a:r>
              <a:rPr lang="ko-KR" altLang="en-US" sz="1600" b="1" dirty="0">
                <a:solidFill>
                  <a:srgbClr val="FF0000"/>
                </a:solidFill>
              </a:rPr>
              <a:t>선택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6" y="1617663"/>
            <a:ext cx="1014161" cy="1188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6" y="2876382"/>
            <a:ext cx="7937908" cy="326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958565">
            <a:off x="3560566" y="243567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0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19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>
                <a:solidFill>
                  <a:srgbClr val="FF0000"/>
                </a:solidFill>
              </a:rPr>
              <a:t>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      Parent Directory</a:t>
            </a:r>
            <a:r>
              <a:rPr lang="ko-KR" altLang="en-US" sz="1600" b="1" dirty="0">
                <a:solidFill>
                  <a:srgbClr val="FF0000"/>
                </a:solidFill>
              </a:rPr>
              <a:t>는 애플리케이션 저장 폴더 생성 후 지정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>
                <a:solidFill>
                  <a:srgbClr val="FF0000"/>
                </a:solidFill>
              </a:rPr>
              <a:t>!!)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2030528"/>
            <a:ext cx="6000046" cy="4109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아래쪽 화살표 2"/>
          <p:cNvSpPr/>
          <p:nvPr/>
        </p:nvSpPr>
        <p:spPr>
          <a:xfrm rot="2958565">
            <a:off x="2525055" y="19910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73" y="1893135"/>
            <a:ext cx="4492522" cy="2317099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2958565">
            <a:off x="7858293" y="156122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958565">
            <a:off x="3467697" y="23902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0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20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>
                <a:solidFill>
                  <a:srgbClr val="FF0000"/>
                </a:solidFill>
              </a:rPr>
              <a:t>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      Parent Directory</a:t>
            </a:r>
            <a:r>
              <a:rPr lang="ko-KR" altLang="en-US" sz="1600" b="1" dirty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main.py</a:t>
            </a:r>
            <a:r>
              <a:rPr lang="en-US" altLang="ko-KR" sz="1600" b="1" dirty="0"/>
              <a:t> : Hello World </a:t>
            </a:r>
            <a:r>
              <a:rPr lang="ko-KR" altLang="en-US" sz="1600" b="1" dirty="0"/>
              <a:t>를 출력하는 간단한 애플리케이션</a:t>
            </a:r>
            <a:endParaRPr lang="en-US" altLang="ko-KR" sz="1600" b="1" dirty="0"/>
          </a:p>
          <a:p>
            <a:pPr marL="457200" lvl="1" indent="0" eaLnBrk="1" hangingPunct="1">
              <a:buNone/>
            </a:pPr>
            <a:r>
              <a:rPr lang="en-US" altLang="ko-KR" sz="1600" b="1" dirty="0" err="1">
                <a:solidFill>
                  <a:schemeClr val="accent2"/>
                </a:solidFill>
              </a:rPr>
              <a:t>app.yaml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애플리케이션 설정 파일</a:t>
            </a:r>
            <a:endParaRPr lang="en-US" altLang="ko-KR" sz="1600" b="1" dirty="0"/>
          </a:p>
          <a:p>
            <a:pPr marL="457200" lvl="1" indent="0" eaLnBrk="1" hangingPunct="1">
              <a:buNone/>
            </a:pPr>
            <a:r>
              <a:rPr lang="en-US" altLang="ko-KR" sz="1600" b="1" dirty="0" err="1">
                <a:solidFill>
                  <a:schemeClr val="accent2"/>
                </a:solidFill>
              </a:rPr>
              <a:t>index.yaml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애플리케이션에 변경사항이 있을 때 업데이트되는 규칙을 담은 파일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7735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21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>
                <a:solidFill>
                  <a:srgbClr val="FF0000"/>
                </a:solidFill>
              </a:rPr>
              <a:t>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      Parent Directory</a:t>
            </a:r>
            <a:r>
              <a:rPr lang="ko-KR" altLang="en-US" sz="1600" b="1" dirty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main.py</a:t>
            </a:r>
            <a:r>
              <a:rPr lang="en-US" altLang="ko-KR" sz="1600" b="1" dirty="0"/>
              <a:t> : Hello World </a:t>
            </a:r>
            <a:r>
              <a:rPr lang="ko-KR" altLang="en-US" sz="1600" b="1" dirty="0"/>
              <a:t>를 출력하는 간단한 애플리케이션</a:t>
            </a:r>
            <a:endParaRPr lang="en-US" altLang="ko-KR" sz="16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13599" y="2303999"/>
            <a:ext cx="7611926" cy="2961203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chemeClr val="accent2"/>
                </a:solidFill>
              </a:rPr>
              <a:t>import webapp2 </a:t>
            </a:r>
            <a:r>
              <a:rPr lang="en-US" altLang="ko-KR" sz="1800" b="1" dirty="0">
                <a:solidFill>
                  <a:srgbClr val="FF0000"/>
                </a:solidFill>
              </a:rPr>
              <a:t>#</a:t>
            </a:r>
            <a:r>
              <a:rPr lang="ko-KR" altLang="en-US" sz="1800" b="1" dirty="0">
                <a:solidFill>
                  <a:srgbClr val="FF0000"/>
                </a:solidFill>
              </a:rPr>
              <a:t>웹 요청 처리를 위한 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en-US" altLang="ko-KR" sz="1800" b="1" dirty="0">
                <a:solidFill>
                  <a:srgbClr val="FF0000"/>
                </a:solidFill>
              </a:rPr>
              <a:t>                             #WSGI(Web Server Gateway Interface) </a:t>
            </a:r>
            <a:r>
              <a:rPr lang="ko-KR" altLang="en-US" sz="1800" b="1" dirty="0">
                <a:solidFill>
                  <a:srgbClr val="FF0000"/>
                </a:solidFill>
              </a:rPr>
              <a:t>모듈 </a:t>
            </a:r>
            <a:r>
              <a:rPr lang="ko-KR" altLang="en-US" sz="1800" b="1" dirty="0" err="1">
                <a:solidFill>
                  <a:srgbClr val="FF0000"/>
                </a:solidFill>
              </a:rPr>
              <a:t>임포트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rgbClr val="FF0000"/>
                </a:solidFill>
              </a:rPr>
              <a:t>#</a:t>
            </a:r>
            <a:r>
              <a:rPr lang="en-US" altLang="ko-KR" sz="1800" b="1" dirty="0" err="1">
                <a:solidFill>
                  <a:srgbClr val="FF0000"/>
                </a:solidFill>
              </a:rPr>
              <a:t>RequestHandler</a:t>
            </a:r>
            <a:r>
              <a:rPr lang="ko-KR" altLang="en-US" sz="1800" b="1" dirty="0">
                <a:solidFill>
                  <a:srgbClr val="FF0000"/>
                </a:solidFill>
              </a:rPr>
              <a:t>를 상속받아 </a:t>
            </a:r>
            <a:r>
              <a:rPr lang="en-US" altLang="ko-KR" sz="1800" b="1" dirty="0">
                <a:solidFill>
                  <a:srgbClr val="FF0000"/>
                </a:solidFill>
              </a:rPr>
              <a:t>GET </a:t>
            </a:r>
            <a:r>
              <a:rPr lang="ko-KR" altLang="en-US" sz="1800" b="1" dirty="0">
                <a:solidFill>
                  <a:srgbClr val="FF0000"/>
                </a:solidFill>
              </a:rPr>
              <a:t>요청이 오면 </a:t>
            </a:r>
            <a:r>
              <a:rPr lang="en-US" altLang="ko-KR" sz="1800" b="1" dirty="0">
                <a:solidFill>
                  <a:srgbClr val="FF0000"/>
                </a:solidFill>
              </a:rPr>
              <a:t>‘Hello world!’ </a:t>
            </a:r>
            <a:r>
              <a:rPr lang="ko-KR" altLang="en-US" sz="1800" b="1" dirty="0">
                <a:solidFill>
                  <a:srgbClr val="FF0000"/>
                </a:solidFill>
              </a:rPr>
              <a:t>출력</a:t>
            </a: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class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MainHandler</a:t>
            </a:r>
            <a:r>
              <a:rPr lang="en-US" altLang="ko-KR" sz="1800" b="1" dirty="0">
                <a:solidFill>
                  <a:schemeClr val="accent2"/>
                </a:solidFill>
              </a:rPr>
              <a:t>(webapp2.RequestHandler):</a:t>
            </a:r>
          </a:p>
          <a:p>
            <a:r>
              <a:rPr lang="en-US" altLang="ko-KR" sz="1800" b="1" dirty="0">
                <a:solidFill>
                  <a:schemeClr val="accent2"/>
                </a:solidFill>
              </a:rPr>
              <a:t>   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def</a:t>
            </a:r>
            <a:r>
              <a:rPr lang="en-US" altLang="ko-KR" sz="1800" b="1" dirty="0">
                <a:solidFill>
                  <a:schemeClr val="accent2"/>
                </a:solidFill>
              </a:rPr>
              <a:t> get(self):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    </a:t>
            </a:r>
            <a:r>
              <a:rPr lang="en-US" altLang="ko-KR" sz="1800" dirty="0" err="1">
                <a:solidFill>
                  <a:schemeClr val="tx1"/>
                </a:solidFill>
              </a:rPr>
              <a:t>self.response.write</a:t>
            </a:r>
            <a:r>
              <a:rPr lang="en-US" altLang="ko-KR" sz="1800" dirty="0">
                <a:solidFill>
                  <a:schemeClr val="tx1"/>
                </a:solidFill>
              </a:rPr>
              <a:t>('Hello world!')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app = webapp2.WSGIApplication([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    ('/', </a:t>
            </a:r>
            <a:r>
              <a:rPr lang="en-US" altLang="ko-KR" sz="1800" dirty="0" err="1">
                <a:solidFill>
                  <a:schemeClr val="tx1"/>
                </a:solidFill>
              </a:rPr>
              <a:t>MainHandler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], debug=True)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17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22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Application Name</a:t>
            </a:r>
            <a:r>
              <a:rPr lang="ko-KR" altLang="en-US" sz="1600" b="1" dirty="0">
                <a:solidFill>
                  <a:srgbClr val="FF0000"/>
                </a:solidFill>
              </a:rPr>
              <a:t>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구글개발자콘솔에서 생성한 </a:t>
            </a:r>
            <a:r>
              <a:rPr lang="en-US" altLang="ko-KR" sz="1600" b="1" dirty="0">
                <a:solidFill>
                  <a:srgbClr val="FF0000"/>
                </a:solidFill>
              </a:rPr>
              <a:t>Project-ID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동일하게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      Parent Directory</a:t>
            </a:r>
            <a:r>
              <a:rPr lang="ko-KR" altLang="en-US" sz="1600" b="1" dirty="0">
                <a:solidFill>
                  <a:srgbClr val="FF0000"/>
                </a:solidFill>
              </a:rPr>
              <a:t>는 애플리케이션 저장 폴더 이름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영어로 작성</a:t>
            </a:r>
            <a:r>
              <a:rPr lang="en-US" altLang="ko-KR" sz="1600" b="1" dirty="0">
                <a:solidFill>
                  <a:srgbClr val="FF0000"/>
                </a:solidFill>
              </a:rPr>
              <a:t>!!)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 err="1">
                <a:solidFill>
                  <a:schemeClr val="accent2"/>
                </a:solidFill>
              </a:rPr>
              <a:t>app.yaml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애플리케이션 설정 파일</a:t>
            </a:r>
            <a:endParaRPr lang="en-US" altLang="ko-KR" sz="16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7822" y="2098108"/>
            <a:ext cx="7611926" cy="4133134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application: upbeat-task-120103 	</a:t>
            </a:r>
            <a:r>
              <a:rPr lang="en-US" altLang="ko-KR" sz="1600" b="1" dirty="0">
                <a:solidFill>
                  <a:srgbClr val="FF0000"/>
                </a:solidFill>
              </a:rPr>
              <a:t>#Project-ID </a:t>
            </a:r>
            <a:r>
              <a:rPr lang="ko-KR" altLang="en-US" sz="1600" b="1" dirty="0">
                <a:solidFill>
                  <a:srgbClr val="FF0000"/>
                </a:solidFill>
              </a:rPr>
              <a:t>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에플리케이션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version: 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runtime: python27 		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600" b="1" dirty="0">
                <a:solidFill>
                  <a:srgbClr val="FF0000"/>
                </a:solidFill>
              </a:rPr>
              <a:t> 인터프리터 지정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api_version</a:t>
            </a:r>
            <a:r>
              <a:rPr lang="en-US" altLang="ko-KR" sz="16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threadsafe</a:t>
            </a:r>
            <a:r>
              <a:rPr lang="en-US" altLang="ko-KR" sz="1600" dirty="0">
                <a:solidFill>
                  <a:schemeClr val="tx1"/>
                </a:solidFill>
              </a:rPr>
              <a:t>: yes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handlers: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url: /favicon\.</a:t>
            </a:r>
            <a:r>
              <a:rPr lang="en-US" altLang="ko-KR" sz="1600" dirty="0" err="1">
                <a:solidFill>
                  <a:schemeClr val="tx1"/>
                </a:solidFill>
              </a:rPr>
              <a:t>ico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static_files</a:t>
            </a:r>
            <a:r>
              <a:rPr lang="en-US" altLang="ko-KR" sz="1600" dirty="0">
                <a:solidFill>
                  <a:schemeClr val="tx1"/>
                </a:solidFill>
              </a:rPr>
              <a:t>: favicon.ico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upload: favicon\.</a:t>
            </a:r>
            <a:r>
              <a:rPr lang="en-US" altLang="ko-KR" sz="1600" dirty="0" err="1">
                <a:solidFill>
                  <a:schemeClr val="tx1"/>
                </a:solidFill>
              </a:rPr>
              <a:t>ico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url: .*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script: </a:t>
            </a:r>
            <a:r>
              <a:rPr lang="en-US" altLang="ko-KR" sz="1600" dirty="0" err="1">
                <a:solidFill>
                  <a:schemeClr val="tx1"/>
                </a:solidFill>
              </a:rPr>
              <a:t>main.app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libraries: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name: webapp2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version: "2.5.2"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39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47" y="1505613"/>
            <a:ext cx="5838246" cy="455797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23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Edit/Preferences </a:t>
            </a:r>
            <a:r>
              <a:rPr lang="ko-KR" altLang="en-US" sz="1600" b="1" dirty="0">
                <a:solidFill>
                  <a:srgbClr val="FF0000"/>
                </a:solidFill>
              </a:rPr>
              <a:t>메뉴 선택 후 </a:t>
            </a:r>
            <a:r>
              <a:rPr lang="en-US" altLang="ko-KR" sz="1600" b="1" dirty="0">
                <a:solidFill>
                  <a:srgbClr val="FF0000"/>
                </a:solidFill>
              </a:rPr>
              <a:t>Python Path (C:\Python27\pythonw.exe) </a:t>
            </a:r>
            <a:r>
              <a:rPr lang="ko-KR" altLang="en-US" sz="1600" b="1" dirty="0">
                <a:solidFill>
                  <a:srgbClr val="FF0000"/>
                </a:solidFill>
              </a:rPr>
              <a:t>선택입력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13382472">
            <a:off x="641153" y="16743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748392" y="154824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6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24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Run </a:t>
            </a:r>
            <a:r>
              <a:rPr lang="ko-KR" altLang="en-US" sz="1600" b="1" dirty="0">
                <a:solidFill>
                  <a:srgbClr val="FF0000"/>
                </a:solidFill>
              </a:rPr>
              <a:t>버튼 누른 후 </a:t>
            </a:r>
            <a:r>
              <a:rPr lang="en-US" altLang="ko-KR" sz="1600" b="1" dirty="0">
                <a:solidFill>
                  <a:srgbClr val="FF0000"/>
                </a:solidFill>
              </a:rPr>
              <a:t>Browse </a:t>
            </a:r>
            <a:r>
              <a:rPr lang="ko-KR" altLang="en-US" sz="1600" b="1" dirty="0">
                <a:solidFill>
                  <a:srgbClr val="FF0000"/>
                </a:solidFill>
              </a:rPr>
              <a:t>버튼 누르면 </a:t>
            </a:r>
            <a:r>
              <a:rPr lang="ko-KR" altLang="en-US" sz="1600" b="1" dirty="0" err="1">
                <a:solidFill>
                  <a:srgbClr val="FF0000"/>
                </a:solidFill>
              </a:rPr>
              <a:t>웹브라우저</a:t>
            </a:r>
            <a:r>
              <a:rPr lang="en-US" altLang="ko-KR" sz="1600" b="1" dirty="0">
                <a:solidFill>
                  <a:srgbClr val="FF0000"/>
                </a:solidFill>
              </a:rPr>
              <a:t>(localhost:8080) </a:t>
            </a:r>
            <a:r>
              <a:rPr lang="ko-KR" altLang="en-US" sz="1600" b="1" dirty="0">
                <a:solidFill>
                  <a:srgbClr val="FF0000"/>
                </a:solidFill>
              </a:rPr>
              <a:t>실행됨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2" y="1811340"/>
            <a:ext cx="5613127" cy="2117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1549267" y="117962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rot="2958565">
            <a:off x="2911346" y="12462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00" y="3250248"/>
            <a:ext cx="4592987" cy="305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083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레진코믹스는 구글 </a:t>
            </a:r>
            <a:r>
              <a:rPr lang="ko-KR" altLang="en-US" dirty="0" err="1"/>
              <a:t>앱엔진을</a:t>
            </a:r>
            <a:r>
              <a:rPr lang="ko-KR" altLang="en-US" dirty="0"/>
              <a:t> </a:t>
            </a:r>
            <a:r>
              <a:rPr lang="ko-KR" altLang="en-US" dirty="0" err="1"/>
              <a:t>선택했나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10" y="2097107"/>
            <a:ext cx="2850461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3" y="2097108"/>
            <a:ext cx="2508767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48" y="2097107"/>
            <a:ext cx="3261692" cy="194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442" y="4148735"/>
            <a:ext cx="3272864" cy="2040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13" y="4142929"/>
            <a:ext cx="3528355" cy="2046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30114" y="785524"/>
            <a:ext cx="8750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구글 앱 엔진은 지난 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2008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년 처음 출시된 구글의 플랫폼 </a:t>
            </a:r>
            <a:r>
              <a:rPr lang="ko-KR" altLang="en-US" sz="1800" b="1" dirty="0" err="1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클라우드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서비스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(PaaS, Platform-as-a-Service). 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아마존이 가상의 컴퓨터를 제공하는 인프라 서비스</a:t>
            </a:r>
            <a:r>
              <a:rPr lang="en-US" altLang="ko-KR" sz="1800" b="1" dirty="0">
                <a:solidFill>
                  <a:schemeClr val="accent2"/>
                </a:solidFill>
                <a:latin typeface="gulimche" panose="020B0609000101010101" pitchFamily="49" charset="-127"/>
              </a:rPr>
              <a:t>(IaaS, Infrastructure-as-a-Service)</a:t>
            </a:r>
            <a:r>
              <a:rPr lang="ko-KR" altLang="en-US" sz="1800" b="1" dirty="0">
                <a:solidFill>
                  <a:schemeClr val="accent2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인 반면 구글 앱 엔진은 개발 플랫폼까지 제공하는 것이 특징</a:t>
            </a:r>
            <a:endParaRPr lang="ko-KR" alt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25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Deploy </a:t>
            </a:r>
            <a:r>
              <a:rPr lang="ko-KR" altLang="en-US" sz="1600" b="1" dirty="0">
                <a:solidFill>
                  <a:srgbClr val="FF0000"/>
                </a:solidFill>
              </a:rPr>
              <a:t>버튼 누른 후 구글계정에서 허용하면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  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웹브라우저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URL “http://Project-ID.appspot.com/”           </a:t>
            </a:r>
            <a:r>
              <a:rPr lang="ko-KR" altLang="en-US" sz="1600" b="1" dirty="0">
                <a:solidFill>
                  <a:srgbClr val="FF0000"/>
                </a:solidFill>
              </a:rPr>
              <a:t>실행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2" y="1835847"/>
            <a:ext cx="5613127" cy="2117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5753555" y="12218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972" y="3345254"/>
            <a:ext cx="5104897" cy="2834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487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26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Add Demo Application / python / guestbook </a:t>
            </a:r>
            <a:r>
              <a:rPr lang="ko-KR" altLang="en-US" sz="1600" b="1" dirty="0">
                <a:solidFill>
                  <a:srgbClr val="FF0000"/>
                </a:solidFill>
              </a:rPr>
              <a:t>선택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4" y="1914247"/>
            <a:ext cx="7912507" cy="342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7929108" y="22424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5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27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guestbook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Run </a:t>
            </a:r>
            <a:r>
              <a:rPr lang="ko-KR" altLang="en-US" sz="1600" b="1" dirty="0">
                <a:solidFill>
                  <a:srgbClr val="FF0000"/>
                </a:solidFill>
              </a:rPr>
              <a:t>누른 후 </a:t>
            </a:r>
            <a:r>
              <a:rPr lang="en-US" altLang="ko-KR" sz="1600" b="1" dirty="0">
                <a:solidFill>
                  <a:srgbClr val="FF0000"/>
                </a:solidFill>
              </a:rPr>
              <a:t>Browse </a:t>
            </a:r>
            <a:r>
              <a:rPr lang="ko-KR" altLang="en-US" sz="1600" b="1" dirty="0">
                <a:solidFill>
                  <a:srgbClr val="FF0000"/>
                </a:solidFill>
              </a:rPr>
              <a:t>누르면 </a:t>
            </a:r>
            <a:r>
              <a:rPr lang="ko-KR" altLang="en-US" sz="1600" b="1" dirty="0" err="1">
                <a:solidFill>
                  <a:srgbClr val="FF0000"/>
                </a:solidFill>
              </a:rPr>
              <a:t>웹브라우저</a:t>
            </a:r>
            <a:r>
              <a:rPr lang="en-US" altLang="ko-KR" sz="1600" b="1" dirty="0">
                <a:solidFill>
                  <a:srgbClr val="FF0000"/>
                </a:solidFill>
              </a:rPr>
              <a:t>(localhost:9080)</a:t>
            </a:r>
            <a:r>
              <a:rPr lang="ko-KR" altLang="en-US" sz="1600" b="1" dirty="0">
                <a:solidFill>
                  <a:srgbClr val="FF0000"/>
                </a:solidFill>
              </a:rPr>
              <a:t>에 방명록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1" y="1683230"/>
            <a:ext cx="7043328" cy="238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3467697" y="12981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958565">
            <a:off x="1753301" y="120703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592" y="3709767"/>
            <a:ext cx="5304772" cy="2509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202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28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Edit </a:t>
            </a:r>
            <a:r>
              <a:rPr lang="ko-KR" altLang="en-US" sz="1600" b="1" dirty="0">
                <a:solidFill>
                  <a:srgbClr val="FF0000"/>
                </a:solidFill>
              </a:rPr>
              <a:t>누른 후 </a:t>
            </a:r>
            <a:r>
              <a:rPr lang="en-US" altLang="ko-KR" sz="1600" b="1" dirty="0" err="1">
                <a:solidFill>
                  <a:srgbClr val="FF0000"/>
                </a:solidFill>
              </a:rPr>
              <a:t>app.yaml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파일의 </a:t>
            </a:r>
            <a:r>
              <a:rPr lang="en-US" altLang="ko-KR" sz="1600" b="1" dirty="0">
                <a:solidFill>
                  <a:srgbClr val="FF0000"/>
                </a:solidFill>
              </a:rPr>
              <a:t>application: guestbook</a:t>
            </a:r>
            <a:r>
              <a:rPr lang="ko-KR" altLang="en-US" sz="1600" b="1" dirty="0">
                <a:solidFill>
                  <a:srgbClr val="FF0000"/>
                </a:solidFill>
              </a:rPr>
              <a:t>을 </a:t>
            </a:r>
            <a:r>
              <a:rPr lang="en-US" altLang="ko-KR" sz="1600" b="1" dirty="0">
                <a:solidFill>
                  <a:srgbClr val="FF0000"/>
                </a:solidFill>
              </a:rPr>
              <a:t>“Project-ID”</a:t>
            </a:r>
            <a:r>
              <a:rPr lang="ko-KR" altLang="en-US" sz="1600" b="1" dirty="0">
                <a:solidFill>
                  <a:srgbClr val="FF0000"/>
                </a:solidFill>
              </a:rPr>
              <a:t>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수정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11" y="1683230"/>
            <a:ext cx="7043328" cy="238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5974728" y="122958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50" y="2400198"/>
            <a:ext cx="3227650" cy="3740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318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3" y="1806575"/>
            <a:ext cx="6499414" cy="2102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29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Deploy </a:t>
            </a:r>
            <a:r>
              <a:rPr lang="ko-KR" altLang="en-US" sz="1600" b="1" dirty="0">
                <a:solidFill>
                  <a:srgbClr val="FF0000"/>
                </a:solidFill>
              </a:rPr>
              <a:t>버튼 누른 후 구글계정에서 허용하면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  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웹브라우저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URL “http://Project-ID.appspot.com/”                 </a:t>
            </a:r>
            <a:r>
              <a:rPr lang="ko-KR" altLang="en-US" sz="1600" b="1" dirty="0">
                <a:solidFill>
                  <a:srgbClr val="FF0000"/>
                </a:solidFill>
              </a:rPr>
              <a:t>에서 방명록 실행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056336" y="122958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197" y="3648648"/>
            <a:ext cx="5112150" cy="2491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9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</a:t>
            </a:r>
            <a:r>
              <a:rPr lang="ko-KR" altLang="en-US" dirty="0" err="1"/>
              <a:t>앱엔진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PaaS (Platform as a Service) : </a:t>
            </a:r>
            <a:r>
              <a:rPr lang="ko-KR" altLang="en-US" sz="2000" b="1" dirty="0">
                <a:solidFill>
                  <a:schemeClr val="accent2"/>
                </a:solidFill>
              </a:rPr>
              <a:t>구글의 인프라 위에서 웹 애플리케이션을 만들 수 있게 도와주는 플랫폼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서버준비</a:t>
            </a:r>
            <a:r>
              <a:rPr lang="en-US" altLang="ko-KR" sz="1600" dirty="0"/>
              <a:t>, DNS</a:t>
            </a:r>
            <a:r>
              <a:rPr lang="ko-KR" altLang="en-US" sz="1600" dirty="0"/>
              <a:t>관리</a:t>
            </a:r>
            <a:r>
              <a:rPr lang="en-US" altLang="ko-KR" sz="1600" dirty="0"/>
              <a:t>, </a:t>
            </a:r>
            <a:r>
              <a:rPr lang="ko-KR" altLang="en-US" sz="1600" dirty="0"/>
              <a:t>대용량 데이터 처리 등을 </a:t>
            </a:r>
            <a:r>
              <a:rPr lang="ko-KR" altLang="en-US" sz="1600" dirty="0" err="1"/>
              <a:t>대신해줌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구글 계정만 있으면 웹 애플리케이션을 구현해 </a:t>
            </a:r>
            <a:r>
              <a:rPr lang="ko-KR" altLang="en-US" sz="1600" dirty="0" err="1"/>
              <a:t>앱엔진</a:t>
            </a:r>
            <a:r>
              <a:rPr lang="ko-KR" altLang="en-US" sz="1600" dirty="0"/>
              <a:t> 서버에 배치</a:t>
            </a:r>
            <a:r>
              <a:rPr lang="en-US" altLang="ko-KR" sz="1600" dirty="0"/>
              <a:t>(Deploy)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구글 </a:t>
            </a:r>
            <a:r>
              <a:rPr lang="ko-KR" altLang="en-US" sz="2000" dirty="0" err="1"/>
              <a:t>앱엔진</a:t>
            </a:r>
            <a:r>
              <a:rPr lang="ko-KR" altLang="en-US" sz="2000" dirty="0"/>
              <a:t> 특징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일반적인 </a:t>
            </a:r>
            <a:r>
              <a:rPr lang="ko-KR" altLang="en-US" sz="1600" dirty="0" err="1"/>
              <a:t>웹기술</a:t>
            </a:r>
            <a:r>
              <a:rPr lang="ko-KR" altLang="en-US" sz="1600" dirty="0"/>
              <a:t> 모두 지원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쿼리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트랜잭션을 지원하는 스토리지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트래픽에 따른 스케일링과 로드 </a:t>
            </a:r>
            <a:r>
              <a:rPr lang="ko-KR" altLang="en-US" sz="1600" dirty="0" err="1"/>
              <a:t>밸런싱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구글 계정 통해 사용자 인증과 이메일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풍부한 개발 환경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10" y="3754489"/>
            <a:ext cx="5527176" cy="2464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</a:t>
            </a:r>
            <a:r>
              <a:rPr lang="ko-KR" altLang="en-US" dirty="0" err="1"/>
              <a:t>앱엔진에서</a:t>
            </a:r>
            <a:r>
              <a:rPr lang="ko-KR" altLang="en-US" dirty="0"/>
              <a:t> 웹 애플리케이션 개발 순서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각 개발 언어 </a:t>
            </a:r>
            <a:r>
              <a:rPr lang="en-US" altLang="ko-KR" sz="2000" b="1" dirty="0">
                <a:solidFill>
                  <a:schemeClr val="accent2"/>
                </a:solidFill>
              </a:rPr>
              <a:t>(Python, Go, PHP, Java) </a:t>
            </a:r>
            <a:r>
              <a:rPr lang="ko-KR" altLang="en-US" sz="2000" b="1" dirty="0">
                <a:solidFill>
                  <a:schemeClr val="accent2"/>
                </a:solidFill>
              </a:rPr>
              <a:t>에 맞는 앱 엔진 </a:t>
            </a:r>
            <a:r>
              <a:rPr lang="en-US" altLang="ko-KR" sz="2000" b="1" dirty="0">
                <a:solidFill>
                  <a:schemeClr val="accent2"/>
                </a:solidFill>
              </a:rPr>
              <a:t>SDK </a:t>
            </a:r>
            <a:r>
              <a:rPr lang="ko-KR" altLang="en-US" sz="2000" b="1" dirty="0">
                <a:solidFill>
                  <a:schemeClr val="accent2"/>
                </a:solidFill>
              </a:rPr>
              <a:t>설치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앱 엔진 서비스 에뮬레이션을 위한 웹 서버</a:t>
            </a:r>
            <a:r>
              <a:rPr lang="en-US" altLang="ko-KR" sz="1600" dirty="0"/>
              <a:t>, </a:t>
            </a:r>
            <a:r>
              <a:rPr lang="en-US" altLang="ko-KR" sz="1600" b="1" dirty="0"/>
              <a:t>API, </a:t>
            </a:r>
            <a:r>
              <a:rPr lang="ko-KR" altLang="en-US" sz="1600" b="1" dirty="0"/>
              <a:t>라이브러리</a:t>
            </a:r>
            <a:endParaRPr lang="en-US" altLang="ko-KR" sz="1600" b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웹 애플리케이션 개발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개발자 로컬 환경에서 확인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서버에 업로드 배치 </a:t>
            </a:r>
            <a:r>
              <a:rPr lang="en-US" altLang="ko-KR" sz="2000" b="1" dirty="0">
                <a:solidFill>
                  <a:schemeClr val="accent2"/>
                </a:solidFill>
              </a:rPr>
              <a:t>(Deploy)</a:t>
            </a:r>
          </a:p>
          <a:p>
            <a:pPr marL="457200" lvl="1" indent="0" eaLnBrk="1" hangingPunct="1">
              <a:buNone/>
            </a:pP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77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6" y="1457056"/>
            <a:ext cx="6409586" cy="4804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</a:t>
            </a:r>
            <a:r>
              <a:rPr lang="en-US" altLang="ko-KR" sz="2000" b="1" dirty="0">
                <a:solidFill>
                  <a:schemeClr val="accent2"/>
                </a:solidFill>
              </a:rPr>
              <a:t>https://console.cloud.google.com/appengine/start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Google </a:t>
            </a:r>
            <a:r>
              <a:rPr lang="ko-KR" altLang="en-US" sz="1600" b="1" dirty="0">
                <a:solidFill>
                  <a:srgbClr val="FF0000"/>
                </a:solidFill>
              </a:rPr>
              <a:t>로그인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5328449" y="3282500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4" y="1617663"/>
            <a:ext cx="6460761" cy="440451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</a:t>
            </a:r>
            <a:r>
              <a:rPr lang="ko-KR" altLang="en-US" sz="1600" b="1" dirty="0">
                <a:solidFill>
                  <a:srgbClr val="FF0000"/>
                </a:solidFill>
              </a:rPr>
              <a:t>프로젝트 만들기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893149" y="3387420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2"/>
          <p:cNvSpPr/>
          <p:nvPr/>
        </p:nvSpPr>
        <p:spPr>
          <a:xfrm rot="4431376">
            <a:off x="3893149" y="73977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5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25" y="1590681"/>
            <a:ext cx="6977921" cy="447328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</a:t>
            </a:r>
            <a:r>
              <a:rPr lang="ko-KR" altLang="en-US" sz="1600" b="1" dirty="0">
                <a:solidFill>
                  <a:srgbClr val="FF0000"/>
                </a:solidFill>
              </a:rPr>
              <a:t>오른쪽 하단 </a:t>
            </a:r>
            <a:r>
              <a:rPr lang="en-US" altLang="ko-KR" sz="1600" b="1" dirty="0">
                <a:solidFill>
                  <a:srgbClr val="FF0000"/>
                </a:solidFill>
              </a:rPr>
              <a:t>“Google App Engine SDK </a:t>
            </a:r>
            <a:r>
              <a:rPr lang="ko-KR" altLang="en-US" sz="1600" b="1" dirty="0">
                <a:solidFill>
                  <a:srgbClr val="FF0000"/>
                </a:solidFill>
              </a:rPr>
              <a:t>다운로드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선택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7304685" y="422511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1" y="1531976"/>
            <a:ext cx="7310985" cy="42321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구글 앱 엔진 웹 애플리케이션 개발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Google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앱엔진</a:t>
            </a:r>
            <a:r>
              <a:rPr lang="ko-KR" altLang="en-US" sz="2000" b="1" dirty="0">
                <a:solidFill>
                  <a:schemeClr val="accent2"/>
                </a:solidFill>
              </a:rPr>
              <a:t> 콘솔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(https://console.cloud.google.com/appengine/start) 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“Python” </a:t>
            </a:r>
            <a:r>
              <a:rPr lang="ko-KR" altLang="en-US" sz="1600" b="1" dirty="0">
                <a:solidFill>
                  <a:srgbClr val="FF0000"/>
                </a:solidFill>
              </a:rPr>
              <a:t>선택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23-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7897097" y="328329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4174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30001</TotalTime>
  <Words>1535</Words>
  <Application>Microsoft Office PowerPoint</Application>
  <PresentationFormat>화면 슬라이드 쇼(4:3)</PresentationFormat>
  <Paragraphs>219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gulimche</vt:lpstr>
      <vt:lpstr>굴림</vt:lpstr>
      <vt:lpstr>Times New Roman</vt:lpstr>
      <vt:lpstr>Wingdings</vt:lpstr>
      <vt:lpstr>기본 디자인</vt:lpstr>
      <vt:lpstr>  Chapter 23  구글 앱 엔진</vt:lpstr>
      <vt:lpstr>목차</vt:lpstr>
      <vt:lpstr>왜 레진코믹스는 구글 앱엔진을 선택했나?</vt:lpstr>
      <vt:lpstr>구글 앱엔진 이란?</vt:lpstr>
      <vt:lpstr>구글 앱엔진에서 웹 애플리케이션 개발 순서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  <vt:lpstr>구글 앱 엔진 웹 애플리케이션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</cp:lastModifiedBy>
  <cp:revision>834</cp:revision>
  <cp:lastPrinted>2012-03-06T00:26:48Z</cp:lastPrinted>
  <dcterms:created xsi:type="dcterms:W3CDTF">1999-03-28T02:55:44Z</dcterms:created>
  <dcterms:modified xsi:type="dcterms:W3CDTF">2017-01-03T18:05:56Z</dcterms:modified>
</cp:coreProperties>
</file>