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633" r:id="rId3"/>
    <p:sldId id="632" r:id="rId4"/>
    <p:sldId id="583" r:id="rId5"/>
    <p:sldId id="610" r:id="rId6"/>
    <p:sldId id="608" r:id="rId7"/>
    <p:sldId id="611" r:id="rId8"/>
    <p:sldId id="612" r:id="rId9"/>
    <p:sldId id="613" r:id="rId10"/>
    <p:sldId id="614" r:id="rId11"/>
    <p:sldId id="615" r:id="rId12"/>
    <p:sldId id="616" r:id="rId13"/>
    <p:sldId id="617" r:id="rId14"/>
    <p:sldId id="618" r:id="rId15"/>
    <p:sldId id="619" r:id="rId16"/>
    <p:sldId id="620" r:id="rId17"/>
    <p:sldId id="621" r:id="rId18"/>
    <p:sldId id="622" r:id="rId19"/>
    <p:sldId id="623" r:id="rId20"/>
    <p:sldId id="624" r:id="rId21"/>
    <p:sldId id="625" r:id="rId22"/>
    <p:sldId id="626" r:id="rId23"/>
    <p:sldId id="627" r:id="rId24"/>
    <p:sldId id="628" r:id="rId25"/>
    <p:sldId id="629" r:id="rId26"/>
    <p:sldId id="630" r:id="rId27"/>
    <p:sldId id="631" r:id="rId28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FF00FF"/>
    <a:srgbClr val="00FFFF"/>
    <a:srgbClr val="800000"/>
    <a:srgbClr val="FFFF99"/>
    <a:srgbClr val="00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91" autoAdjust="0"/>
    <p:restoredTop sz="82374" autoAdjust="0"/>
  </p:normalViewPr>
  <p:slideViewPr>
    <p:cSldViewPr snapToGrid="0">
      <p:cViewPr varScale="1">
        <p:scale>
          <a:sx n="74" d="100"/>
          <a:sy n="74" d="100"/>
        </p:scale>
        <p:origin x="10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/>
            </a:lvl1pPr>
          </a:lstStyle>
          <a:p>
            <a:fld id="{77901DB4-41FD-4D98-87A1-F7A2F6E423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907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/>
            </a:lvl1pPr>
          </a:lstStyle>
          <a:p>
            <a:fld id="{8BE71CD4-99FF-48A5-9B6C-CE9C4296C03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2233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4C59FDE-8565-4AA8-928B-694CC18AA839}" type="slidenum">
              <a:rPr lang="en-US" altLang="ko-KR" sz="1000"/>
              <a:pPr defTabSz="914400"/>
              <a:t>1</a:t>
            </a:fld>
            <a:endParaRPr lang="en-US" altLang="ko-KR" sz="10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370351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A6E962A3-4788-4E7D-8A84-BF3D0FFAD0EA}" type="slidenum">
              <a:rPr lang="en-US" altLang="ko-KR" sz="1000"/>
              <a:pPr defTabSz="914400"/>
              <a:t>10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76066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728B672A-B7FC-455E-8FE6-120E2886A62D}" type="slidenum">
              <a:rPr lang="en-US" altLang="ko-KR" sz="1000"/>
              <a:pPr defTabSz="914400"/>
              <a:t>11</a:t>
            </a:fld>
            <a:endParaRPr lang="en-US" altLang="ko-KR" sz="10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24152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79615AE5-C457-4746-9A03-D12C1880182E}" type="slidenum">
              <a:rPr lang="en-US" altLang="ko-KR" sz="1000"/>
              <a:pPr defTabSz="914400"/>
              <a:t>12</a:t>
            </a:fld>
            <a:endParaRPr lang="en-US" altLang="ko-KR" sz="10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70434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10CE03E2-9697-4AB6-8BC8-F253E290B9ED}" type="slidenum">
              <a:rPr lang="en-US" altLang="ko-KR" sz="1000"/>
              <a:pPr defTabSz="914400"/>
              <a:t>13</a:t>
            </a:fld>
            <a:endParaRPr lang="en-US" altLang="ko-KR" sz="10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90206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9449C500-2060-4337-80A9-8C78CE0EA4D1}" type="slidenum">
              <a:rPr lang="en-US" altLang="ko-KR" sz="1000"/>
              <a:pPr defTabSz="914400"/>
              <a:t>14</a:t>
            </a:fld>
            <a:endParaRPr lang="en-US" altLang="ko-KR" sz="10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258536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DF4C6D2-033F-40FD-AE0C-9D5A5F36DF62}" type="slidenum">
              <a:rPr lang="en-US" altLang="ko-KR" sz="1000"/>
              <a:pPr defTabSz="914400"/>
              <a:t>15</a:t>
            </a:fld>
            <a:endParaRPr lang="en-US" altLang="ko-KR" sz="10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31982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A98331C-E24F-4D8C-9C8B-007ADBD9ECC0}" type="slidenum">
              <a:rPr lang="en-US" altLang="ko-KR" sz="1000"/>
              <a:pPr defTabSz="914400"/>
              <a:t>16</a:t>
            </a:fld>
            <a:endParaRPr lang="en-US" altLang="ko-KR" sz="10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7443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C6B4A67E-8C46-4588-A7FF-021D224FE57D}" type="slidenum">
              <a:rPr lang="en-US" altLang="ko-KR" sz="1000"/>
              <a:pPr defTabSz="914400"/>
              <a:t>17</a:t>
            </a:fld>
            <a:endParaRPr lang="en-US" altLang="ko-KR" sz="10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3185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E7D80CE5-E371-4182-A19A-9EF3BA2168C5}" type="slidenum">
              <a:rPr lang="en-US" altLang="ko-KR" sz="1000"/>
              <a:pPr defTabSz="914400"/>
              <a:t>18</a:t>
            </a:fld>
            <a:endParaRPr lang="en-US" altLang="ko-KR" sz="10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2435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337233D-A6F2-4C21-B43B-638BE16BC6DB}" type="slidenum">
              <a:rPr lang="en-US" altLang="ko-KR" sz="1000"/>
              <a:pPr defTabSz="914400"/>
              <a:t>19</a:t>
            </a:fld>
            <a:endParaRPr lang="en-US" altLang="ko-KR" sz="10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99849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CAB88434-0EEA-4D2A-8256-F0122786F0A2}" type="slidenum">
              <a:rPr lang="en-US" altLang="ko-KR" sz="1000"/>
              <a:pPr defTabSz="914400"/>
              <a:t>2</a:t>
            </a:fld>
            <a:endParaRPr lang="en-US" altLang="ko-KR" sz="10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36434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1BD46A01-BD11-4CA3-A769-0EF1F2341149}" type="slidenum">
              <a:rPr lang="en-US" altLang="ko-KR" sz="1000"/>
              <a:pPr defTabSz="914400"/>
              <a:t>20</a:t>
            </a:fld>
            <a:endParaRPr lang="en-US" altLang="ko-KR" sz="10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69912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E79109CD-9D3C-46BF-A613-4914427C4F65}" type="slidenum">
              <a:rPr lang="en-US" altLang="ko-KR" sz="1000"/>
              <a:pPr defTabSz="914400"/>
              <a:t>21</a:t>
            </a:fld>
            <a:endParaRPr lang="en-US" altLang="ko-KR" sz="10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20354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501A289-FFE4-4277-9A81-88F9B78F4D12}" type="slidenum">
              <a:rPr lang="en-US" altLang="ko-KR" sz="1000"/>
              <a:pPr defTabSz="914400"/>
              <a:t>22</a:t>
            </a:fld>
            <a:endParaRPr lang="en-US" altLang="ko-KR" sz="10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53548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B27E5BAE-B169-4ACF-B29C-6A502C123C62}" type="slidenum">
              <a:rPr lang="en-US" altLang="ko-KR" sz="1000"/>
              <a:pPr defTabSz="914400"/>
              <a:t>23</a:t>
            </a:fld>
            <a:endParaRPr lang="en-US" altLang="ko-KR" sz="10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59852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795DF960-EF4C-4846-ABFC-CD0224A6FF0E}" type="slidenum">
              <a:rPr lang="en-US" altLang="ko-KR" sz="1000"/>
              <a:pPr defTabSz="914400"/>
              <a:t>24</a:t>
            </a:fld>
            <a:endParaRPr lang="en-US" altLang="ko-KR" sz="10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590665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9983A25E-C0B0-4FE8-9D1E-98DEF83F84D8}" type="slidenum">
              <a:rPr lang="en-US" altLang="ko-KR" sz="1000"/>
              <a:pPr defTabSz="914400"/>
              <a:t>25</a:t>
            </a:fld>
            <a:endParaRPr lang="en-US" altLang="ko-KR" sz="10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77504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9331D93-83D8-4E9E-ABB6-91CF818E9252}" type="slidenum">
              <a:rPr lang="en-US" altLang="ko-KR" sz="1000"/>
              <a:pPr defTabSz="914400"/>
              <a:t>26</a:t>
            </a:fld>
            <a:endParaRPr lang="en-US" altLang="ko-KR" sz="10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103105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5045A491-F4A0-4AB9-9C43-0AA5C2C87487}" type="slidenum">
              <a:rPr lang="en-US" altLang="ko-KR" sz="1000"/>
              <a:pPr defTabSz="914400"/>
              <a:t>27</a:t>
            </a:fld>
            <a:endParaRPr lang="en-US" altLang="ko-KR" sz="10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627192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A98AE779-F1F1-40DD-B6FD-39893617E972}" type="slidenum">
              <a:rPr lang="en-US" altLang="ko-KR" sz="1000"/>
              <a:pPr defTabSz="914400"/>
              <a:t>3</a:t>
            </a:fld>
            <a:endParaRPr lang="en-US" altLang="ko-KR" sz="10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72965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17B5D2B6-8914-45C3-9772-BB7EA9CEBC16}" type="slidenum">
              <a:rPr lang="en-US" altLang="ko-KR" sz="1000"/>
              <a:pPr defTabSz="914400"/>
              <a:t>4</a:t>
            </a:fld>
            <a:endParaRPr lang="en-US" altLang="ko-KR" sz="10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622111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F4EABFD7-5D9B-4887-A8CC-8A3D90EA7379}" type="slidenum">
              <a:rPr lang="en-US" altLang="ko-KR" sz="1000"/>
              <a:pPr defTabSz="914400"/>
              <a:t>5</a:t>
            </a:fld>
            <a:endParaRPr lang="en-US" altLang="ko-KR" sz="10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55137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006B271-6EBA-4E0A-AA12-D59415AC2195}" type="slidenum">
              <a:rPr lang="en-US" altLang="ko-KR" sz="1000"/>
              <a:pPr defTabSz="914400"/>
              <a:t>6</a:t>
            </a:fld>
            <a:endParaRPr lang="en-US" altLang="ko-KR" sz="10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91617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EC7BA09-A49F-4511-8FA5-0B6B26B3E153}" type="slidenum">
              <a:rPr lang="en-US" altLang="ko-KR" sz="1000"/>
              <a:pPr defTabSz="914400"/>
              <a:t>7</a:t>
            </a:fld>
            <a:endParaRPr lang="en-US" altLang="ko-KR" sz="10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05552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986CA8A7-42EA-4EA7-BB44-2BCEF63106B4}" type="slidenum">
              <a:rPr lang="en-US" altLang="ko-KR" sz="1000"/>
              <a:pPr defTabSz="914400"/>
              <a:t>8</a:t>
            </a:fld>
            <a:endParaRPr lang="en-US" altLang="ko-KR" sz="10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60020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3F24479A-8D2C-40CB-85D7-FF1DF3C5260D}" type="slidenum">
              <a:rPr lang="en-US" altLang="ko-KR" sz="1000"/>
              <a:pPr defTabSz="914400"/>
              <a:t>9</a:t>
            </a:fld>
            <a:endParaRPr lang="en-US" altLang="ko-KR" sz="10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5698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0B1010FE-C050-4A4E-958A-10220FF43BAF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03588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99D6E26D-FB59-4ACE-B48A-DE39126E972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4058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AE43CCA4-6BAA-4436-8603-84D36C155E0F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91384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3-</a:t>
            </a:r>
            <a:fld id="{AC127BB2-9224-4EE8-85D9-9E616C1E5CB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25218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AB25B1EE-6433-4F3F-9D4C-6068F67531E3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51803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D60385F0-5090-4535-8D75-B9C1AE4A5563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71352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985CEF72-16B2-4DBC-80DD-F435CB19538D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7379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232DFFE6-380F-4570-A84F-D2CA669D91DD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15771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9F8FED98-BFE6-4A3D-BDA0-552533C6BBA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90228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E780D838-B202-4DBF-AE22-32A84B79C23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13981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50BC86FE-AC1B-48D9-922F-22AA00B85E0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3342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5E9F6096-93FF-4CD9-9A6D-09AFC385A1F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24494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2-</a:t>
            </a:r>
            <a:fld id="{B87CC007-241D-4006-A446-B033A9D0B114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01342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r>
              <a:rPr lang="en-US" altLang="ko-KR"/>
              <a:t> 2-</a:t>
            </a:r>
            <a:fld id="{B477B25B-A7D7-4E9F-99CE-144B7028CE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 userDrawn="1"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 userDrawn="1"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 userDrawn="1"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 smtClean="0"/>
              <a:t>Korea Polytechnic University-</a:t>
            </a:r>
            <a:r>
              <a:rPr lang="ko-KR" altLang="en-US" sz="1600" dirty="0" smtClean="0"/>
              <a:t>빠르게 활용하는 </a:t>
            </a:r>
            <a:r>
              <a:rPr lang="ko-KR" altLang="en-US" sz="1600" dirty="0" err="1" smtClean="0"/>
              <a:t>파이썬</a:t>
            </a:r>
            <a:r>
              <a:rPr lang="en-US" altLang="ko-KR" sz="1600" dirty="0" smtClean="0"/>
              <a:t>3 </a:t>
            </a:r>
            <a:r>
              <a:rPr lang="ko-KR" altLang="en-US" sz="1600" dirty="0" smtClean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9" r:id="rId1"/>
    <p:sldLayoutId id="2147484563" r:id="rId2"/>
    <p:sldLayoutId id="2147484564" r:id="rId3"/>
    <p:sldLayoutId id="2147484565" r:id="rId4"/>
    <p:sldLayoutId id="2147484566" r:id="rId5"/>
    <p:sldLayoutId id="2147484567" r:id="rId6"/>
    <p:sldLayoutId id="2147484568" r:id="rId7"/>
    <p:sldLayoutId id="2147484569" r:id="rId8"/>
    <p:sldLayoutId id="2147484570" r:id="rId9"/>
    <p:sldLayoutId id="2147484560" r:id="rId10"/>
    <p:sldLayoutId id="2147484561" r:id="rId11"/>
    <p:sldLayoutId id="2147484571" r:id="rId12"/>
    <p:sldLayoutId id="214748456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>Chapter 3</a:t>
            </a:r>
            <a:br>
              <a:rPr lang="en-US" altLang="ko-KR" i="0" dirty="0" smtClean="0"/>
            </a:br>
            <a:r>
              <a:rPr lang="en-US" altLang="ko-KR" i="0" dirty="0" smtClean="0"/>
              <a:t> </a:t>
            </a:r>
            <a:r>
              <a:rPr lang="ko-KR" altLang="en-US" i="0" dirty="0" smtClean="0"/>
              <a:t>함수</a:t>
            </a:r>
            <a:endParaRPr lang="en-US" altLang="ko-KR" i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6C938AA2-8FB0-4AA5-B6F3-60BD719FB470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</a:t>
            </a:fld>
            <a:endParaRPr lang="en-US" altLang="ko-K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인자 전달</a:t>
            </a:r>
            <a:endParaRPr lang="en-US" altLang="ko-KR" dirty="0" smtClean="0"/>
          </a:p>
        </p:txBody>
      </p:sp>
      <p:sp>
        <p:nvSpPr>
          <p:cNvPr id="2048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변경 가능 변수 예제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0683080F-AEEF-436D-8919-D0D26943AD26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10</a:t>
            </a:fld>
            <a:endParaRPr lang="en-US" altLang="ko-KR" sz="1400"/>
          </a:p>
        </p:txBody>
      </p:sp>
      <p:sp>
        <p:nvSpPr>
          <p:cNvPr id="7" name="직사각형 6"/>
          <p:cNvSpPr/>
          <p:nvPr/>
        </p:nvSpPr>
        <p:spPr>
          <a:xfrm>
            <a:off x="658813" y="1249363"/>
            <a:ext cx="7105650" cy="19780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def change(x):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x[0] = 'H'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리스트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x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변경 가능</a:t>
            </a:r>
          </a:p>
          <a:p>
            <a:pPr>
              <a:defRPr/>
            </a:pPr>
            <a:endParaRPr kumimoji="0" lang="ko-KR" altLang="en-US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wordlist = ['J', 'A', 'M']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change(wordlist)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 change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가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wordllist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변화시킴</a:t>
            </a: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wordlist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['H', 'A', 'M']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47700" y="3394075"/>
            <a:ext cx="7107238" cy="26574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def change(x):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x = x[:]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입력받은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인자를 강제로 복사</a:t>
            </a:r>
          </a:p>
          <a:p>
            <a:pPr>
              <a:defRPr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x[0] = 'H'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return None</a:t>
            </a: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wordlist = ['J', 'A', 'M']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change(wordlist)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 change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가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wordllist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변화시키지 못함</a:t>
            </a: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wordlist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['J', 'A', 'M']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스코핑</a:t>
            </a:r>
            <a:r>
              <a:rPr lang="ko-KR" altLang="en-US" dirty="0" smtClean="0"/>
              <a:t> 룰</a:t>
            </a:r>
            <a:endParaRPr lang="en-US" altLang="ko-KR" dirty="0" smtClean="0"/>
          </a:p>
        </p:txBody>
      </p:sp>
      <p:sp>
        <p:nvSpPr>
          <p:cNvPr id="2150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이름공간 </a:t>
            </a:r>
            <a:r>
              <a:rPr lang="en-US" altLang="ko-KR" sz="2000"/>
              <a:t>(Name Space) : </a:t>
            </a:r>
            <a:r>
              <a:rPr lang="ko-KR" altLang="en-US" sz="2000"/>
              <a:t>변수의 이름이 저장되어 있는 장소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지역 영역</a:t>
            </a:r>
            <a:r>
              <a:rPr lang="en-US" altLang="ko-KR" sz="2000"/>
              <a:t>(Local scope) : </a:t>
            </a:r>
            <a:r>
              <a:rPr lang="ko-KR" altLang="en-US" sz="2000"/>
              <a:t>함수 내부의 이름공간</a:t>
            </a:r>
            <a:r>
              <a:rPr lang="en-US" altLang="ko-KR" sz="2000"/>
              <a:t>, 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전역 영역</a:t>
            </a:r>
            <a:r>
              <a:rPr lang="en-US" altLang="ko-KR" sz="2000"/>
              <a:t>(Global scope) : </a:t>
            </a:r>
            <a:r>
              <a:rPr lang="ko-KR" altLang="en-US" sz="2000"/>
              <a:t>함수 밖의 영역</a:t>
            </a:r>
            <a:r>
              <a:rPr lang="en-US" altLang="ko-KR" sz="2000"/>
              <a:t>, 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내장 영역 </a:t>
            </a:r>
            <a:r>
              <a:rPr lang="en-US" altLang="ko-KR" sz="2000"/>
              <a:t>(Built-in Scope) : </a:t>
            </a:r>
            <a:r>
              <a:rPr lang="ko-KR" altLang="en-US" sz="2000"/>
              <a:t>파이썬 자체 정의 영역</a:t>
            </a:r>
            <a:r>
              <a:rPr lang="en-US" altLang="ko-KR" sz="2000"/>
              <a:t> 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LGB </a:t>
            </a:r>
            <a:r>
              <a:rPr lang="ko-KR" altLang="en-US" sz="2000"/>
              <a:t>규칙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Local Scope -&gt; Global Scope -&gt; Built-in Scope </a:t>
            </a:r>
            <a:r>
              <a:rPr lang="ko-KR" altLang="en-US" sz="2000"/>
              <a:t>순서로 찾음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9E7B5FEA-CADD-4033-89D6-1257197AB79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11</a:t>
            </a:fld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647700" y="3394075"/>
            <a:ext cx="7107238" cy="17049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a = [1, 2, 3]   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전역영역 변수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a</a:t>
            </a:r>
            <a:endParaRPr kumimoji="0" lang="ko-KR" altLang="en-US" sz="1600" b="1" dirty="0">
              <a:solidFill>
                <a:srgbClr val="FF0000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def scoping():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a = [4, 5, 6]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지역영역 변수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a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a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전역변수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a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는 안바뀜</a:t>
            </a: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[1, 2, 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스코핑</a:t>
            </a:r>
            <a:r>
              <a:rPr lang="ko-KR" altLang="en-US" dirty="0" smtClean="0"/>
              <a:t> 룰</a:t>
            </a:r>
            <a:endParaRPr lang="en-US" altLang="ko-KR" dirty="0" smtClean="0"/>
          </a:p>
        </p:txBody>
      </p:sp>
      <p:sp>
        <p:nvSpPr>
          <p:cNvPr id="225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지역영역에서 전역변수 변경하려면  </a:t>
            </a:r>
            <a:r>
              <a:rPr lang="en-US" altLang="ko-KR" sz="2000"/>
              <a:t>global </a:t>
            </a:r>
            <a:r>
              <a:rPr lang="ko-KR" altLang="en-US" sz="2000"/>
              <a:t>사용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FAB68D61-05CE-4C2E-9FD6-37926F90D3F4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12</a:t>
            </a:fld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638175" y="1325563"/>
            <a:ext cx="7107238" cy="26574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g = 1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def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testScope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(a):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global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 g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전역변수 참조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g = 2 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전역변수 변경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return g + a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testScope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(1)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3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g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2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스코핑</a:t>
            </a:r>
            <a:r>
              <a:rPr lang="ko-KR" altLang="en-US" dirty="0" smtClean="0"/>
              <a:t> 룰</a:t>
            </a:r>
            <a:endParaRPr lang="en-US" altLang="ko-KR" dirty="0" smtClean="0"/>
          </a:p>
        </p:txBody>
      </p:sp>
      <p:sp>
        <p:nvSpPr>
          <p:cNvPr id="2355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내장영역 이름 리스트 </a:t>
            </a:r>
            <a:r>
              <a:rPr lang="en-US" altLang="ko-KR" sz="2000"/>
              <a:t>: __builtins__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8E3254E7-7A72-4AA0-B7A6-6E770150A485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13</a:t>
            </a:fld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638175" y="1325563"/>
            <a:ext cx="7107238" cy="26574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dir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builtins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__)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['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ArithmeticError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AssertionError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AttributeError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                 .    .    .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'set', 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setattr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'slice', 'sorted', 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staticmethod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str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'sum', 'super', 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tuple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'type', 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vars'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, 'zip']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x = [1, 2, 3]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sum(x) 	#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내장 함수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함수 인자</a:t>
            </a:r>
            <a:endParaRPr lang="en-US" altLang="ko-KR" dirty="0" smtClean="0"/>
          </a:p>
        </p:txBody>
      </p:sp>
      <p:sp>
        <p:nvSpPr>
          <p:cNvPr id="2048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000" dirty="0" smtClean="0"/>
              <a:t>기본 인자 값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함수를 호출할 때 인자를 지정해 주지 않아도 기본 값 할당</a:t>
            </a: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marL="0" indent="0" eaLnBrk="1" latinLnBrk="1" hangingPunct="1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000" dirty="0" smtClean="0"/>
              <a:t>키워드 인자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인자 이름으로 값 전달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변수 전달 순서를 바꿀 수 있음</a:t>
            </a: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3519CA11-7ECF-413A-B4D1-B0774535106A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14</a:t>
            </a:fld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638175" y="1163638"/>
            <a:ext cx="7107238" cy="17621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Times(a=10, b=20):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기본인자 설정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return a * b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Times()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200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Times(5)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#a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에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5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할당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100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38175" y="3382963"/>
            <a:ext cx="7288213" cy="25685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connectURI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(server, port):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= "http://" + server + ":" + port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return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str</a:t>
            </a: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connectURI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("test.com", "8080")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'http://test.com:8080‘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connectURI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(port="8080", server="test.com")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순서상관없음</a:t>
            </a:r>
            <a:endParaRPr kumimoji="0" lang="ko-KR" altLang="en-US" sz="1600" b="1" dirty="0">
              <a:solidFill>
                <a:srgbClr val="FF0000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'http://test.com:8080'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함수 인자</a:t>
            </a:r>
            <a:endParaRPr lang="en-US" altLang="ko-KR" dirty="0" smtClean="0"/>
          </a:p>
        </p:txBody>
      </p:sp>
      <p:sp>
        <p:nvSpPr>
          <p:cNvPr id="2048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000" dirty="0" smtClean="0"/>
              <a:t>가변인자 리스트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인자개수가 미정</a:t>
            </a:r>
            <a:r>
              <a:rPr lang="en-US" altLang="ko-KR" sz="2000" dirty="0" smtClean="0"/>
              <a:t>, *</a:t>
            </a:r>
            <a:r>
              <a:rPr lang="ko-KR" altLang="en-US" sz="2000" dirty="0" smtClean="0"/>
              <a:t>를 인자 앞에 붙임</a:t>
            </a: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marL="0" indent="0" eaLnBrk="1" latinLnBrk="1" hangingPunct="1">
              <a:spcBef>
                <a:spcPct val="20000"/>
              </a:spcBef>
              <a:defRPr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363E4D36-B802-4AB4-9B24-75AD14C10801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15</a:t>
            </a:fld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638175" y="1163638"/>
            <a:ext cx="8201025" cy="464820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test(*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args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):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가변인자 리스트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args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는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튜플로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처리</a:t>
            </a:r>
          </a:p>
          <a:p>
            <a:pPr>
              <a:defRPr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print(type(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args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))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test(1,2)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&lt;class 'tuple'&gt;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union2(*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ar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res = []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for item in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ar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: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튜플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ar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에 들어있는 인자를 하나씩 얻어옴</a:t>
            </a:r>
          </a:p>
          <a:p>
            <a:pPr>
              <a:defRPr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for x in item: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문자열에서 문자 하나씩 얻어옴</a:t>
            </a:r>
          </a:p>
          <a:p>
            <a:pPr>
              <a:defRPr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if not x in res: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	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res.append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(x)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return res</a:t>
            </a: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union2("HAM", "EGG", "SPAM")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['H', 'A', 'M', 'E', 'G', 'S', 'P']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함수 인자</a:t>
            </a:r>
            <a:endParaRPr lang="en-US" altLang="ko-KR" dirty="0" smtClean="0"/>
          </a:p>
        </p:txBody>
      </p:sp>
      <p:sp>
        <p:nvSpPr>
          <p:cNvPr id="20483" name="Rectangle 33"/>
          <p:cNvSpPr>
            <a:spLocks noChangeArrowheads="1"/>
          </p:cNvSpPr>
          <p:nvPr/>
        </p:nvSpPr>
        <p:spPr bwMode="auto">
          <a:xfrm>
            <a:off x="266700" y="803275"/>
            <a:ext cx="8877300" cy="514826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000" dirty="0" smtClean="0"/>
              <a:t>정의되지 않은 인자</a:t>
            </a:r>
            <a:r>
              <a:rPr lang="en-US" altLang="ko-KR" sz="2000" dirty="0" smtClean="0"/>
              <a:t>: **</a:t>
            </a:r>
            <a:r>
              <a:rPr lang="ko-KR" altLang="en-US" sz="2000" dirty="0" smtClean="0"/>
              <a:t>를 붙이면 가변길이 사전형식 인자 전달</a:t>
            </a: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marL="0" indent="0" eaLnBrk="1" latinLnBrk="1" hangingPunct="1">
              <a:spcBef>
                <a:spcPct val="20000"/>
              </a:spcBef>
              <a:defRPr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43E692B9-00E6-4DF4-8D3B-C4122068FA6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16</a:t>
            </a:fld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693738" y="1352550"/>
            <a:ext cx="8318500" cy="404971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userURIBuilder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(server, port, **user):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사전 형식 인자</a:t>
            </a:r>
          </a:p>
          <a:p>
            <a:pPr>
              <a:defRPr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= "http://" + server + ":" + port + "/?"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for key in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user.keys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():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키들에서 하나씩 얻어옴</a:t>
            </a:r>
          </a:p>
          <a:p>
            <a:pPr>
              <a:defRPr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+= key + "=" + user[key] + "&amp;"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return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str</a:t>
            </a: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userURIBuilder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("test.com", "8080", </a:t>
            </a:r>
            <a:r>
              <a:rPr kumimoji="0" lang="en-US" altLang="ko-KR" sz="1600" b="1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id='</a:t>
            </a:r>
            <a:r>
              <a:rPr kumimoji="0" lang="en-US" altLang="ko-KR" sz="1600" b="1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userid</a:t>
            </a:r>
            <a:r>
              <a:rPr kumimoji="0" lang="en-US" altLang="ko-KR" sz="1600" b="1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</a:t>
            </a:r>
            <a:r>
              <a:rPr kumimoji="0" lang="en-US" altLang="ko-KR" sz="1600" b="1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passwd</a:t>
            </a:r>
            <a:r>
              <a:rPr kumimoji="0" lang="en-US" altLang="ko-KR" sz="1600" b="1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='1234')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'http://test.com:8080/?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passwd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=1234&amp;id=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userid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&amp;'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userURIBuilder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("test.com", "8080", </a:t>
            </a:r>
            <a:r>
              <a:rPr kumimoji="0" lang="en-US" altLang="ko-KR" sz="1600" b="1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id='</a:t>
            </a:r>
            <a:r>
              <a:rPr kumimoji="0" lang="en-US" altLang="ko-KR" sz="1600" b="1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userid</a:t>
            </a:r>
            <a:r>
              <a:rPr kumimoji="0" lang="en-US" altLang="ko-KR" sz="1600" b="1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</a:t>
            </a:r>
            <a:r>
              <a:rPr kumimoji="0" lang="en-US" altLang="ko-KR" sz="1600" b="1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passwd</a:t>
            </a:r>
            <a:r>
              <a:rPr kumimoji="0" lang="en-US" altLang="ko-KR" sz="1600" b="1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='1234', name='mike', age='20')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'http://test.com:8080/?age=20&amp;passwd=1234&amp;name=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mike&amp;id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=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userid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&amp;'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람다</a:t>
            </a:r>
            <a:r>
              <a:rPr lang="en-US" altLang="ko-KR" dirty="0" smtClean="0"/>
              <a:t>( lambda) 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이름없는 함수객체</a:t>
            </a:r>
            <a:r>
              <a:rPr lang="en-US" altLang="ko-KR" sz="2000"/>
              <a:t>, 1</a:t>
            </a:r>
            <a:r>
              <a:rPr lang="ko-KR" altLang="en-US" sz="2000"/>
              <a:t>줄 짜리 함수</a:t>
            </a:r>
            <a:r>
              <a:rPr lang="en-US" altLang="ko-KR" sz="2000"/>
              <a:t>,  return </a:t>
            </a:r>
            <a:r>
              <a:rPr lang="ko-KR" altLang="en-US" sz="2000"/>
              <a:t>없어도 반환값 전달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한 줄의 간단한 함수가 필요한 경우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프로그램의 가독성을 위해서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함수를 인자로 넘겨 줄 때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FC42FDC9-4D09-44AE-B22E-AB2301D9632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17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38175" y="2949575"/>
            <a:ext cx="7288213" cy="30019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g = lambda x, y : x * y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람다함수를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g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에 대입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g(2, 3)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6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(lambda x: x * x)(3)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9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globals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() 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#g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만 존재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{'__doc__': None, 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'g': &lt;function &lt;lambda&gt; 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at 0x000000000313E8C8&gt;, '__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builtins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__': &lt;module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builtins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 (built-in)&gt;, '__spec__': None, '__package__': None, '__name__': '__main__', '__loader__': &lt;class '_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frozen_importlib.BuiltinImporter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'&gt;}</a:t>
            </a:r>
          </a:p>
        </p:txBody>
      </p:sp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1182688"/>
            <a:ext cx="43719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람다</a:t>
            </a:r>
            <a:r>
              <a:rPr lang="en-US" altLang="ko-KR" dirty="0" smtClean="0"/>
              <a:t>( lambda) 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2867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함수를 인자로 넘겨 줄 때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8EEA8116-14F6-48F7-879F-0D82D5294B5D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18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19125" y="1306513"/>
            <a:ext cx="7288213" cy="300355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def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testLambda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(g):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g(1, 2, 3)</a:t>
            </a: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testLambda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(lambda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a,b,c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: print("sum is ",\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a+b+c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": type of a ", type(a) ,	\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":list object is ", zip([a, b, c])))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sum is  6 : type of a  &lt;class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int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'&gt; :list object is  &lt;zip object at 0x0000000003132848&gt;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재귀적 함수 호출</a:t>
            </a:r>
            <a:endParaRPr lang="en-US" altLang="ko-KR" dirty="0" smtClean="0"/>
          </a:p>
        </p:txBody>
      </p:sp>
      <p:sp>
        <p:nvSpPr>
          <p:cNvPr id="2969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 내부에서 자기 자신을 계속 호출 하는 방법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변수를 조금씩 변경하면서 연속적으로 반복된 연산을 할 때 유용함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하노이의 탑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AFD65733-3DB9-4475-B71A-8BB1C2CA258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19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42938" y="1493838"/>
            <a:ext cx="7288212" cy="17811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def factorial(x):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if x == 1: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return 1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return x * factorial(x - 1)</a:t>
            </a: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factorial(10)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3628800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6588" y="3686175"/>
            <a:ext cx="7889875" cy="23161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def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hanoi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ndisks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startPeg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=1,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endPeg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=3):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if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ndisks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hanoi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(ndisks-1,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startPeg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, 6-startPeg-endPeg)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startPeg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"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기둥의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",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ndisks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"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원반을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endPeg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"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.")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hanoi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(ndisks-1, 6-startPeg-endPeg,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endPeg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목차</a:t>
            </a:r>
            <a:endParaRPr lang="en-US" altLang="ko-KR" dirty="0" smtClean="0"/>
          </a:p>
        </p:txBody>
      </p:sp>
      <p:sp>
        <p:nvSpPr>
          <p:cNvPr id="1229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함수의 정의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반환값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인자 전달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스코핑 룰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 인자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 lambda </a:t>
            </a:r>
            <a:r>
              <a:rPr lang="ko-KR" altLang="en-US" sz="2000"/>
              <a:t>함수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재귀적 함수 호출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pass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__doc__</a:t>
            </a:r>
            <a:r>
              <a:rPr lang="ko-KR" altLang="en-US" sz="2000"/>
              <a:t>속성과 </a:t>
            </a:r>
            <a:r>
              <a:rPr lang="en-US" altLang="ko-KR" sz="2000"/>
              <a:t>help</a:t>
            </a:r>
            <a:r>
              <a:rPr lang="ko-KR" altLang="en-US" sz="2000"/>
              <a:t>함수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이터레이터</a:t>
            </a:r>
            <a:r>
              <a:rPr lang="en-US" altLang="ko-KR" sz="2000"/>
              <a:t>(iterator)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제너레이터</a:t>
            </a:r>
            <a:r>
              <a:rPr lang="en-US" altLang="ko-KR" sz="2000"/>
              <a:t>(generator)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9C20EE4D-9D2A-41BD-BF45-9C898215AB9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</a:t>
            </a:fld>
            <a:endParaRPr lang="en-US" altLang="ko-K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재귀적 함수 호출</a:t>
            </a:r>
            <a:endParaRPr lang="en-US" altLang="ko-KR" dirty="0" smtClean="0"/>
          </a:p>
        </p:txBody>
      </p:sp>
      <p:sp>
        <p:nvSpPr>
          <p:cNvPr id="3072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하노이의 탑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N</a:t>
            </a:r>
            <a:r>
              <a:rPr lang="ko-KR" altLang="en-US" sz="2000"/>
              <a:t>개 원반을 </a:t>
            </a:r>
            <a:r>
              <a:rPr lang="en-US" altLang="ko-KR" sz="2000"/>
              <a:t>1</a:t>
            </a:r>
            <a:r>
              <a:rPr lang="ko-KR" altLang="en-US" sz="2000"/>
              <a:t>번에서 </a:t>
            </a:r>
            <a:r>
              <a:rPr lang="en-US" altLang="ko-KR" sz="2000"/>
              <a:t>3</a:t>
            </a:r>
            <a:r>
              <a:rPr lang="ko-KR" altLang="en-US" sz="2000"/>
              <a:t>번으로 옮기기</a:t>
            </a: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N-1</a:t>
            </a:r>
            <a:r>
              <a:rPr lang="ko-KR" altLang="en-US" sz="2000"/>
              <a:t>개 원반을 </a:t>
            </a:r>
            <a:r>
              <a:rPr lang="en-US" altLang="ko-KR" sz="2000"/>
              <a:t>1</a:t>
            </a:r>
            <a:r>
              <a:rPr lang="ko-KR" altLang="en-US" sz="2000"/>
              <a:t>번에서 </a:t>
            </a:r>
            <a:r>
              <a:rPr lang="en-US" altLang="ko-KR" sz="2000"/>
              <a:t>2</a:t>
            </a:r>
            <a:r>
              <a:rPr lang="ko-KR" altLang="en-US" sz="2000"/>
              <a:t>번으로 옮기기</a:t>
            </a: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1</a:t>
            </a:r>
            <a:r>
              <a:rPr lang="ko-KR" altLang="en-US" sz="2000"/>
              <a:t>개 원반을 </a:t>
            </a:r>
            <a:r>
              <a:rPr lang="en-US" altLang="ko-KR" sz="2000"/>
              <a:t>1</a:t>
            </a:r>
            <a:r>
              <a:rPr lang="ko-KR" altLang="en-US" sz="2000"/>
              <a:t>번에서 </a:t>
            </a:r>
            <a:r>
              <a:rPr lang="en-US" altLang="ko-KR" sz="2000"/>
              <a:t>3</a:t>
            </a:r>
            <a:r>
              <a:rPr lang="ko-KR" altLang="en-US" sz="2000"/>
              <a:t>번으로 옮기기</a:t>
            </a: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N-1</a:t>
            </a:r>
            <a:r>
              <a:rPr lang="ko-KR" altLang="en-US" sz="2000"/>
              <a:t>개 원반을 </a:t>
            </a:r>
            <a:r>
              <a:rPr lang="en-US" altLang="ko-KR" sz="2000"/>
              <a:t>2</a:t>
            </a:r>
            <a:r>
              <a:rPr lang="ko-KR" altLang="en-US" sz="2000"/>
              <a:t>번에서 </a:t>
            </a:r>
            <a:r>
              <a:rPr lang="en-US" altLang="ko-KR" sz="2000"/>
              <a:t>3</a:t>
            </a:r>
            <a:r>
              <a:rPr lang="ko-KR" altLang="en-US" sz="2000"/>
              <a:t>번으로 옮기기</a:t>
            </a: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64</a:t>
            </a:r>
            <a:r>
              <a:rPr lang="ko-KR" altLang="en-US" sz="2000"/>
              <a:t>개 원반 옮기기 </a:t>
            </a:r>
            <a:r>
              <a:rPr lang="en-US" altLang="ko-KR" sz="2000"/>
              <a:t>: 5833</a:t>
            </a:r>
            <a:r>
              <a:rPr lang="ko-KR" altLang="en-US" sz="2000"/>
              <a:t>억년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DFA3D301-DB8A-4951-8ADC-9203690EB49F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20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36588" y="2790825"/>
            <a:ext cx="8267700" cy="22018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3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2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2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3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2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3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3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2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2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2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3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3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</p:txBody>
      </p:sp>
      <p:pic>
        <p:nvPicPr>
          <p:cNvPr id="30726" name="그림 9" descr="스크린샷 2015-12-20 오후 4.09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213" y="736600"/>
            <a:ext cx="3163887" cy="54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pass</a:t>
            </a:r>
            <a:r>
              <a:rPr lang="ko-KR" altLang="en-US" dirty="0" smtClean="0"/>
              <a:t> 구문</a:t>
            </a:r>
            <a:endParaRPr lang="en-US" altLang="ko-KR" dirty="0" smtClean="0"/>
          </a:p>
        </p:txBody>
      </p:sp>
      <p:sp>
        <p:nvSpPr>
          <p:cNvPr id="3174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아무</a:t>
            </a:r>
            <a:r>
              <a:rPr lang="en-US" altLang="ko-KR" sz="2000"/>
              <a:t> </a:t>
            </a:r>
            <a:r>
              <a:rPr lang="ko-KR" altLang="en-US" sz="2000"/>
              <a:t>것도 하지 않는 구문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아무 것도 하진 않는 함수</a:t>
            </a:r>
            <a:r>
              <a:rPr lang="en-US" altLang="ko-KR" sz="2000"/>
              <a:t>, </a:t>
            </a:r>
            <a:r>
              <a:rPr lang="ko-KR" altLang="en-US" sz="2000"/>
              <a:t>모듈</a:t>
            </a:r>
            <a:r>
              <a:rPr lang="en-US" altLang="ko-KR" sz="2000"/>
              <a:t>, </a:t>
            </a:r>
            <a:r>
              <a:rPr lang="ko-KR" altLang="en-US" sz="2000"/>
              <a:t>클래스 작성에 사용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763E9B45-6A1D-45A1-AC48-6F85C68EF22D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21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52463" y="1809750"/>
            <a:ext cx="8337550" cy="30019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while True: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Ctrl+C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누를 때까지 종료되지 않음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pass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Ctrl+C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누름 </a:t>
            </a: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Traceback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(most recent call last):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File "&lt;pyshell#28&gt;", line 2, in &lt;module&gt;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pass</a:t>
            </a:r>
          </a:p>
          <a:p>
            <a:pPr>
              <a:defRPr/>
            </a:pP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KeyboardInterrupt</a:t>
            </a: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class temp: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일단 클래스 생성하고 나중에 변수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,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메소드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추가</a:t>
            </a: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__doc__</a:t>
            </a:r>
            <a:r>
              <a:rPr lang="ko-KR" altLang="en-US" dirty="0" smtClean="0"/>
              <a:t>속성과  </a:t>
            </a:r>
            <a:r>
              <a:rPr lang="en-US" altLang="ko-KR" dirty="0" smtClean="0"/>
              <a:t>help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3277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help</a:t>
            </a:r>
            <a:r>
              <a:rPr lang="ko-KR" altLang="en-US" sz="2000"/>
              <a:t>함수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065F56D9-5B94-4350-B22B-1FA75988817A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22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52463" y="1163638"/>
            <a:ext cx="8337550" cy="36480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help(print)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#print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함수의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document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요청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Help on built-in function print in module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builtins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: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print(...)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print(value, ..., sep=' ', end='\n', file=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sys.stdout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, flush=False)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Prints the values to a stream, or to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sys.stdout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by default.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Optional keyword arguments: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file:  a file-like object (stream); defaults to the current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sys.stdout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sep:   string inserted between values, default a space.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end:   string appended after the last value, default a newline.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flush: whether to forcibly flush the stream.</a:t>
            </a:r>
            <a:endParaRPr kumimoji="0" lang="en-US" altLang="ko-KR" sz="1600" b="1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__doc__</a:t>
            </a:r>
            <a:r>
              <a:rPr lang="ko-KR" altLang="en-US" dirty="0" smtClean="0"/>
              <a:t>속성과  </a:t>
            </a:r>
            <a:r>
              <a:rPr lang="en-US" altLang="ko-KR" dirty="0" smtClean="0"/>
              <a:t>help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3379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help</a:t>
            </a:r>
            <a:r>
              <a:rPr lang="ko-KR" altLang="en-US" sz="2000"/>
              <a:t>함수 </a:t>
            </a:r>
            <a:r>
              <a:rPr lang="en-US" altLang="ko-KR" sz="2000"/>
              <a:t>: </a:t>
            </a:r>
            <a:r>
              <a:rPr lang="ko-KR" altLang="en-US" sz="2000"/>
              <a:t>사용자함수도 가능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__doc__ </a:t>
            </a:r>
            <a:r>
              <a:rPr lang="ko-KR" altLang="en-US" sz="2000"/>
              <a:t>속성 </a:t>
            </a:r>
            <a:r>
              <a:rPr lang="en-US" altLang="ko-KR" sz="2000"/>
              <a:t>: </a:t>
            </a:r>
            <a:r>
              <a:rPr lang="ko-KR" altLang="en-US" sz="2000"/>
              <a:t>모든 객체의 부모인 </a:t>
            </a:r>
            <a:r>
              <a:rPr lang="en-US" altLang="ko-KR" sz="2000"/>
              <a:t>object </a:t>
            </a:r>
            <a:r>
              <a:rPr lang="ko-KR" altLang="en-US" sz="2000"/>
              <a:t>기본속성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D3206A98-5D45-4BC9-A7EC-0EFDB1BC3724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23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57225" y="1738313"/>
            <a:ext cx="8429625" cy="36480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def plus(a, b):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사용자 함수</a:t>
            </a:r>
          </a:p>
          <a:p>
            <a:pPr>
              <a:defRPr/>
            </a:pPr>
            <a:r>
              <a:rPr kumimoji="0" lang="ko-KR" altLang="en-US" sz="1600" b="1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return a + b</a:t>
            </a:r>
          </a:p>
          <a:p>
            <a:pPr>
              <a:defRPr/>
            </a:pPr>
            <a:endParaRPr kumimoji="0" lang="en-US" altLang="ko-KR" sz="1600" b="1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help(plus)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사용자 함수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help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Help on function plus in module __main__: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plus(a, b)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plus.__doc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__="return the sum of parameter a, b "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#__doc__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값 변경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help(plus)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Help on function plus in module __main__: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plus(a, b)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return the sum of parameter a,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이터레이터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iterator</a:t>
            </a:r>
            <a:r>
              <a:rPr lang="en-US" altLang="ko-KR" dirty="0" smtClean="0"/>
              <a:t>)</a:t>
            </a:r>
          </a:p>
        </p:txBody>
      </p:sp>
      <p:sp>
        <p:nvSpPr>
          <p:cNvPr id="3481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순회가능한 객체</a:t>
            </a:r>
            <a:r>
              <a:rPr lang="en-US" altLang="ko-KR" sz="2000"/>
              <a:t>(</a:t>
            </a:r>
            <a:r>
              <a:rPr lang="ko-KR" altLang="en-US" sz="2000"/>
              <a:t>리스트</a:t>
            </a:r>
            <a:r>
              <a:rPr lang="en-US" altLang="ko-KR" sz="2000"/>
              <a:t>, </a:t>
            </a:r>
            <a:r>
              <a:rPr lang="ko-KR" altLang="en-US" sz="2000"/>
              <a:t>튜플</a:t>
            </a:r>
            <a:r>
              <a:rPr lang="en-US" altLang="ko-KR" sz="2000"/>
              <a:t>, </a:t>
            </a:r>
            <a:r>
              <a:rPr lang="ko-KR" altLang="en-US" sz="2000"/>
              <a:t>문자열 등</a:t>
            </a:r>
            <a:r>
              <a:rPr lang="en-US" altLang="ko-KR" sz="2000"/>
              <a:t>) </a:t>
            </a:r>
            <a:r>
              <a:rPr lang="ko-KR" altLang="en-US" sz="2000"/>
              <a:t>요소에 순서대로 접근할 수 있는 객체 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for</a:t>
            </a:r>
            <a:r>
              <a:rPr lang="ko-KR" altLang="en-US" sz="2000"/>
              <a:t>문의 순회가능 객체의 모든 요소 출력 </a:t>
            </a:r>
            <a:r>
              <a:rPr lang="en-US" altLang="ko-KR" sz="2000"/>
              <a:t>: </a:t>
            </a:r>
            <a:r>
              <a:rPr lang="ko-KR" altLang="en-US" sz="2000"/>
              <a:t>이터레이터 메소드 </a:t>
            </a:r>
            <a:r>
              <a:rPr lang="en-US" altLang="ko-KR" sz="2000" b="1">
                <a:solidFill>
                  <a:schemeClr val="accent2"/>
                </a:solidFill>
              </a:rPr>
              <a:t>_next__() </a:t>
            </a:r>
            <a:r>
              <a:rPr lang="ko-KR" altLang="en-US" sz="2000"/>
              <a:t>작용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BCED5DBC-CD7F-4BF8-8F75-C22131B67B9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24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57225" y="2239963"/>
            <a:ext cx="8429625" cy="3973512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for element in [1, 2, 3]: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리스트 순회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print(element)	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1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2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3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for element in (1, 2, 3):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튜플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순회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print(element)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for key in {'one':1, 'two':2}: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사전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키값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순회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print(key)	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two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one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for char in "123":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문자열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한문자씩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순회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print(char)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for line in open("myfile.txt"):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파일 내용 순회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print(line)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이터레이터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iterator</a:t>
            </a:r>
            <a:r>
              <a:rPr lang="en-US" altLang="ko-KR" dirty="0" smtClean="0"/>
              <a:t>)</a:t>
            </a:r>
          </a:p>
        </p:txBody>
      </p:sp>
      <p:sp>
        <p:nvSpPr>
          <p:cNvPr id="35843" name="Rectangle 33"/>
          <p:cNvSpPr>
            <a:spLocks noChangeArrowheads="1"/>
          </p:cNvSpPr>
          <p:nvPr/>
        </p:nvSpPr>
        <p:spPr bwMode="auto">
          <a:xfrm>
            <a:off x="266700" y="803275"/>
            <a:ext cx="8791575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tx2"/>
                </a:solidFill>
              </a:rPr>
              <a:t>이터레이터의 첫 요소 가져오고 다음요소 가리킴 </a:t>
            </a:r>
            <a:endParaRPr lang="en-US" altLang="ko-KR" sz="2000">
              <a:solidFill>
                <a:schemeClr val="tx2"/>
              </a:solidFill>
            </a:endParaRP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이터레이터 객체 메소드 </a:t>
            </a:r>
            <a:r>
              <a:rPr lang="en-US" altLang="ko-KR" sz="2000" b="1">
                <a:solidFill>
                  <a:schemeClr val="accent2"/>
                </a:solidFill>
              </a:rPr>
              <a:t>__next__()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내장함수 </a:t>
            </a:r>
            <a:r>
              <a:rPr lang="en-US" altLang="ko-KR" sz="2000" b="1">
                <a:solidFill>
                  <a:schemeClr val="accent2"/>
                </a:solidFill>
              </a:rPr>
              <a:t>next()</a:t>
            </a:r>
            <a:endParaRPr lang="en-US" altLang="ko-KR" sz="2000">
              <a:solidFill>
                <a:schemeClr val="tx2"/>
              </a:solidFill>
            </a:endParaRP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tx2"/>
                </a:solidFill>
              </a:rPr>
              <a:t>내장함수</a:t>
            </a:r>
            <a:r>
              <a:rPr lang="ko-KR" altLang="en-US" sz="2000" b="1">
                <a:solidFill>
                  <a:schemeClr val="accent2"/>
                </a:solidFill>
              </a:rPr>
              <a:t> </a:t>
            </a:r>
            <a:r>
              <a:rPr lang="en-US" altLang="ko-KR" sz="2000" b="1">
                <a:solidFill>
                  <a:schemeClr val="accent2"/>
                </a:solidFill>
              </a:rPr>
              <a:t>iter() : </a:t>
            </a:r>
            <a:r>
              <a:rPr lang="ko-KR" altLang="en-US" sz="2000">
                <a:solidFill>
                  <a:schemeClr val="tx2"/>
                </a:solidFill>
              </a:rPr>
              <a:t>순회가능한 객체에서 이터레이터 객체 가져옴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457F8F7E-E157-4A49-91A5-6AEBC7893921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25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57225" y="2273300"/>
            <a:ext cx="8429625" cy="39401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s =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abc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it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iter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(s)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순회가능한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객체에서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이터레이터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객체 가져옴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it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&lt;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str_iterator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object at 0x0000000003143A58&gt;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next(it)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내장 함수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'a'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next(it)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'b'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it.__next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__()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이터레이터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메소드</a:t>
            </a:r>
            <a:endParaRPr kumimoji="0" lang="ko-KR" altLang="en-US" sz="1600" b="1" dirty="0">
              <a:solidFill>
                <a:srgbClr val="FF0000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'c'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next(it)</a:t>
            </a:r>
          </a:p>
          <a:p>
            <a:pPr>
              <a:defRPr/>
            </a:pP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Traceback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(most recent call last):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File "&lt;pyshell#66&gt;", line 1, in &lt;module&gt;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next(it)</a:t>
            </a:r>
          </a:p>
          <a:p>
            <a:pPr>
              <a:defRPr/>
            </a:pP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StopIteration</a:t>
            </a: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제너레이터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(generator)</a:t>
            </a:r>
          </a:p>
        </p:txBody>
      </p:sp>
      <p:sp>
        <p:nvSpPr>
          <p:cNvPr id="36867" name="Rectangle 33"/>
          <p:cNvSpPr>
            <a:spLocks noChangeArrowheads="1"/>
          </p:cNvSpPr>
          <p:nvPr/>
        </p:nvSpPr>
        <p:spPr bwMode="auto">
          <a:xfrm>
            <a:off x="266700" y="803275"/>
            <a:ext cx="8791575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chemeClr val="tx2"/>
                </a:solidFill>
              </a:rPr>
              <a:t>yield</a:t>
            </a:r>
            <a:r>
              <a:rPr lang="ko-KR" altLang="en-US" sz="2000">
                <a:solidFill>
                  <a:schemeClr val="tx2"/>
                </a:solidFill>
              </a:rPr>
              <a:t>를 가진 함수</a:t>
            </a:r>
            <a:r>
              <a:rPr lang="en-US" altLang="ko-KR" sz="2000">
                <a:solidFill>
                  <a:schemeClr val="tx2"/>
                </a:solidFill>
              </a:rPr>
              <a:t>: return </a:t>
            </a:r>
            <a:r>
              <a:rPr lang="ko-KR" altLang="en-US" sz="2000">
                <a:solidFill>
                  <a:schemeClr val="tx2"/>
                </a:solidFill>
              </a:rPr>
              <a:t>대신에 적으면 함수를 끝내지 않고 호출한 곳으로 값을 전달함</a:t>
            </a:r>
            <a:endParaRPr lang="en-US" altLang="ko-KR" sz="2000">
              <a:solidFill>
                <a:schemeClr val="tx2"/>
              </a:solidFill>
            </a:endParaRPr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 b="1">
                <a:solidFill>
                  <a:schemeClr val="accent2"/>
                </a:solidFill>
              </a:rPr>
              <a:t>range(</a:t>
            </a:r>
            <a:r>
              <a:rPr lang="ko-KR" altLang="en-US" sz="2000" b="1">
                <a:solidFill>
                  <a:schemeClr val="accent2"/>
                </a:solidFill>
              </a:rPr>
              <a:t>시작</a:t>
            </a:r>
            <a:r>
              <a:rPr lang="en-US" altLang="ko-KR" sz="2000" b="1">
                <a:solidFill>
                  <a:schemeClr val="accent2"/>
                </a:solidFill>
              </a:rPr>
              <a:t>, </a:t>
            </a:r>
            <a:r>
              <a:rPr lang="ko-KR" altLang="en-US" sz="2000" b="1">
                <a:solidFill>
                  <a:schemeClr val="accent2"/>
                </a:solidFill>
              </a:rPr>
              <a:t>종료</a:t>
            </a:r>
            <a:r>
              <a:rPr lang="en-US" altLang="ko-KR" sz="2000" b="1">
                <a:solidFill>
                  <a:schemeClr val="accent2"/>
                </a:solidFill>
              </a:rPr>
              <a:t>, </a:t>
            </a:r>
            <a:r>
              <a:rPr lang="ko-KR" altLang="en-US" sz="2000" b="1">
                <a:solidFill>
                  <a:schemeClr val="accent2"/>
                </a:solidFill>
              </a:rPr>
              <a:t>증감</a:t>
            </a:r>
            <a:r>
              <a:rPr lang="en-US" altLang="ko-KR" sz="2000" b="1">
                <a:solidFill>
                  <a:schemeClr val="accent2"/>
                </a:solidFill>
              </a:rPr>
              <a:t>) </a:t>
            </a:r>
            <a:r>
              <a:rPr lang="en-US" altLang="ko-KR" sz="2000">
                <a:solidFill>
                  <a:schemeClr val="tx2"/>
                </a:solidFill>
              </a:rPr>
              <a:t>: p74 </a:t>
            </a:r>
            <a:r>
              <a:rPr lang="ko-KR" altLang="en-US" sz="2000">
                <a:solidFill>
                  <a:schemeClr val="tx2"/>
                </a:solidFill>
              </a:rPr>
              <a:t>수열 생성</a:t>
            </a:r>
            <a:r>
              <a:rPr lang="en-US" altLang="ko-KR" sz="2000">
                <a:solidFill>
                  <a:schemeClr val="tx2"/>
                </a:solidFill>
              </a:rPr>
              <a:t>, </a:t>
            </a:r>
            <a:r>
              <a:rPr lang="ko-KR" altLang="en-US" sz="2000">
                <a:solidFill>
                  <a:schemeClr val="tx2"/>
                </a:solidFill>
              </a:rPr>
              <a:t>종료값 포함 안함</a:t>
            </a:r>
            <a:endParaRPr lang="en-US" altLang="ko-KR" sz="2000">
              <a:solidFill>
                <a:schemeClr val="tx2"/>
              </a:solidFill>
            </a:endParaRPr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b="1">
                <a:solidFill>
                  <a:schemeClr val="tx2"/>
                </a:solidFill>
              </a:rPr>
              <a:t>함수의 상태가 보존되어 </a:t>
            </a:r>
            <a:r>
              <a:rPr lang="en-US" altLang="ko-KR" sz="2000" b="1">
                <a:solidFill>
                  <a:schemeClr val="tx2"/>
                </a:solidFill>
              </a:rPr>
              <a:t>for</a:t>
            </a:r>
            <a:r>
              <a:rPr lang="ko-KR" altLang="en-US" sz="2000" b="1">
                <a:solidFill>
                  <a:schemeClr val="tx2"/>
                </a:solidFill>
              </a:rPr>
              <a:t>문의 순회 </a:t>
            </a:r>
            <a:r>
              <a:rPr lang="en-US" altLang="ko-KR" sz="2000" b="1">
                <a:solidFill>
                  <a:schemeClr val="tx2"/>
                </a:solidFill>
              </a:rPr>
              <a:t>index</a:t>
            </a:r>
            <a:r>
              <a:rPr lang="ko-KR" altLang="en-US" sz="2000" b="1">
                <a:solidFill>
                  <a:schemeClr val="tx2"/>
                </a:solidFill>
              </a:rPr>
              <a:t>가 초기화되지 않아서 순서대로 반환됨 </a:t>
            </a:r>
            <a:r>
              <a:rPr lang="en-US" altLang="ko-KR" sz="2000" b="1">
                <a:solidFill>
                  <a:schemeClr val="tx2"/>
                </a:solidFill>
              </a:rPr>
              <a:t>: </a:t>
            </a:r>
            <a:r>
              <a:rPr lang="ko-KR" altLang="en-US" sz="2000" b="1">
                <a:solidFill>
                  <a:schemeClr val="tx2"/>
                </a:solidFill>
              </a:rPr>
              <a:t>순회가능 객체</a:t>
            </a:r>
            <a:r>
              <a:rPr lang="en-US" altLang="ko-KR" sz="2000" b="1">
                <a:solidFill>
                  <a:schemeClr val="tx2"/>
                </a:solidFill>
              </a:rPr>
              <a:t>, </a:t>
            </a:r>
            <a:r>
              <a:rPr lang="ko-KR" altLang="en-US" sz="2000" b="1">
                <a:solidFill>
                  <a:schemeClr val="tx2"/>
                </a:solidFill>
              </a:rPr>
              <a:t>제터레이터객체</a:t>
            </a:r>
            <a:endParaRPr lang="en-US" altLang="ko-KR" sz="2000" b="1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C6D39256-8D26-4D72-B66A-E713F77ABC37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26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57225" y="2652713"/>
            <a:ext cx="8429625" cy="3560762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def reverse(data):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for index in range(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len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(data) - 1, -1, -1):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yield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data[index] 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#3, 2, 1, 0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	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for char in reverse("golf"):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print(char)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f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l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o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제너레이터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(generator)</a:t>
            </a:r>
          </a:p>
        </p:txBody>
      </p:sp>
      <p:sp>
        <p:nvSpPr>
          <p:cNvPr id="37891" name="Rectangle 33"/>
          <p:cNvSpPr>
            <a:spLocks noChangeArrowheads="1"/>
          </p:cNvSpPr>
          <p:nvPr/>
        </p:nvSpPr>
        <p:spPr bwMode="auto">
          <a:xfrm>
            <a:off x="266700" y="803275"/>
            <a:ext cx="8791575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2"/>
                </a:solidFill>
              </a:rPr>
              <a:t>피보나치 수열 </a:t>
            </a:r>
            <a:r>
              <a:rPr lang="en-US" altLang="ko-KR" sz="2000" dirty="0">
                <a:solidFill>
                  <a:schemeClr val="tx2"/>
                </a:solidFill>
              </a:rPr>
              <a:t>(0, 1, 1, 2, 3, 5, 8, …)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2"/>
                </a:solidFill>
              </a:rPr>
              <a:t>F(0)=0, F(1)=1, F(n) = F(n-2)+F(n-1) if </a:t>
            </a:r>
            <a:r>
              <a:rPr lang="en-US" altLang="ko-KR" sz="2000" dirty="0" smtClean="0">
                <a:solidFill>
                  <a:schemeClr val="tx2"/>
                </a:solidFill>
              </a:rPr>
              <a:t>n&gt;1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enumerate() </a:t>
            </a:r>
            <a:r>
              <a:rPr lang="ko-KR" altLang="en-US" sz="2000" b="1" dirty="0">
                <a:solidFill>
                  <a:schemeClr val="accent2"/>
                </a:solidFill>
              </a:rPr>
              <a:t>내장함수</a:t>
            </a:r>
            <a:r>
              <a:rPr lang="en-US" altLang="ko-KR" sz="2000" dirty="0">
                <a:solidFill>
                  <a:schemeClr val="tx2"/>
                </a:solidFill>
              </a:rPr>
              <a:t>: </a:t>
            </a:r>
            <a:r>
              <a:rPr lang="ko-KR" altLang="en-US" sz="2000" dirty="0">
                <a:solidFill>
                  <a:schemeClr val="tx2"/>
                </a:solidFill>
              </a:rPr>
              <a:t>순회</a:t>
            </a:r>
            <a:r>
              <a:rPr lang="en-US" altLang="ko-KR" sz="2000" dirty="0">
                <a:solidFill>
                  <a:schemeClr val="tx2"/>
                </a:solidFill>
              </a:rPr>
              <a:t> </a:t>
            </a:r>
            <a:r>
              <a:rPr lang="ko-KR" altLang="en-US" sz="2000" dirty="0">
                <a:solidFill>
                  <a:schemeClr val="tx2"/>
                </a:solidFill>
              </a:rPr>
              <a:t>가능 객체에서 인덱스와 요소 둘 다 반환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lvl="1" eaLnBrk="1" latinLnBrk="1" hangingPunct="1">
              <a:spcBef>
                <a:spcPct val="20000"/>
              </a:spcBef>
            </a:pPr>
            <a:endParaRPr lang="en-US" altLang="ko-KR" sz="2000" dirty="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D80B51D8-4BDF-4727-8ED5-60CAE42B93D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27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57225" y="2139950"/>
            <a:ext cx="8429625" cy="40735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def Fibonacci():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a, b = 0, 1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while 1: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yield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a   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a,b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값이 초기화되지 않고 갱신되어 반환됨</a:t>
            </a:r>
            <a:endParaRPr kumimoji="0" lang="en-US" altLang="ko-KR" sz="1600" b="1" dirty="0">
              <a:solidFill>
                <a:srgbClr val="FF0000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	a, b = b, a + b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	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for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i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, ret in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enumerate(Fibonacci()):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인덱스와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요소값</a:t>
            </a:r>
            <a:endParaRPr kumimoji="0" lang="en-US" altLang="ko-KR" sz="1600" b="1" dirty="0">
              <a:solidFill>
                <a:srgbClr val="FF0000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if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i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&lt; 20: print(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i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, ret)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else: break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0 0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1 1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2 1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3 2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4 3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. . .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19 4181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함수의 정의</a:t>
            </a:r>
            <a:endParaRPr lang="en-US" altLang="ko-KR" dirty="0" smtClean="0"/>
          </a:p>
        </p:txBody>
      </p:sp>
      <p:sp>
        <p:nvSpPr>
          <p:cNvPr id="1331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함수의 선언은 </a:t>
            </a:r>
            <a:r>
              <a:rPr lang="en-US" altLang="ko-KR" sz="2000"/>
              <a:t>def</a:t>
            </a:r>
            <a:r>
              <a:rPr lang="ko-KR" altLang="en-US" sz="2000"/>
              <a:t>로 시작하고 콜론</a:t>
            </a:r>
            <a:r>
              <a:rPr lang="en-US" altLang="ko-KR" sz="2000"/>
              <a:t>(:)</a:t>
            </a:r>
            <a:r>
              <a:rPr lang="ko-KR" altLang="en-US" sz="2000"/>
              <a:t>으로 끝냄</a:t>
            </a:r>
            <a:r>
              <a:rPr lang="en-US" altLang="ko-KR" sz="2000"/>
              <a:t>, </a:t>
            </a:r>
            <a:r>
              <a:rPr lang="ko-KR" altLang="en-US" sz="2000"/>
              <a:t>코드의 들여쓰기로 구분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시작과 끝을 명시해 줄 필요가 없음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헤더</a:t>
            </a:r>
            <a:r>
              <a:rPr lang="en-US" altLang="ko-KR" sz="2000"/>
              <a:t>(header)</a:t>
            </a:r>
            <a:r>
              <a:rPr lang="ko-KR" altLang="en-US" sz="2000"/>
              <a:t>파일</a:t>
            </a:r>
            <a:r>
              <a:rPr lang="en-US" altLang="ko-KR" sz="2000"/>
              <a:t>, </a:t>
            </a:r>
            <a:r>
              <a:rPr lang="ko-KR" altLang="en-US" sz="2000"/>
              <a:t>인터페이스</a:t>
            </a:r>
            <a:r>
              <a:rPr lang="en-US" altLang="ko-KR" sz="2000"/>
              <a:t>(interface)/</a:t>
            </a:r>
            <a:r>
              <a:rPr lang="ko-KR" altLang="en-US" sz="2000"/>
              <a:t>구현</a:t>
            </a:r>
            <a:r>
              <a:rPr lang="en-US" altLang="ko-KR" sz="2000"/>
              <a:t>(implementation)</a:t>
            </a:r>
            <a:r>
              <a:rPr lang="ko-KR" altLang="en-US" sz="2000"/>
              <a:t>같은 부분으로 나누지 않음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 선언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간단한 함수 </a:t>
            </a:r>
            <a:r>
              <a:rPr lang="en-US" altLang="ko-KR" sz="2000"/>
              <a:t>: 2</a:t>
            </a:r>
            <a:r>
              <a:rPr lang="ko-KR" altLang="en-US" sz="2000"/>
              <a:t>개 인수 곱셈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2B359D37-DC2B-454F-B5AA-5F65F56EE446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3</a:t>
            </a:fld>
            <a:endParaRPr lang="en-US" altLang="ko-KR" sz="1400"/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570163"/>
            <a:ext cx="51435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Box 4"/>
          <p:cNvSpPr txBox="1">
            <a:spLocks noChangeArrowheads="1"/>
          </p:cNvSpPr>
          <p:nvPr/>
        </p:nvSpPr>
        <p:spPr bwMode="auto">
          <a:xfrm>
            <a:off x="627063" y="4403725"/>
            <a:ext cx="6038850" cy="181610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kumimoji="0" lang="en-US" altLang="ko-KR" sz="1600" b="1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&gt;&gt;&gt; def Times(a, b):</a:t>
            </a:r>
          </a:p>
          <a:p>
            <a:r>
              <a:rPr kumimoji="0" lang="en-US" altLang="ko-KR" sz="1600" b="1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	return a*b</a:t>
            </a:r>
          </a:p>
          <a:p>
            <a:endParaRPr kumimoji="0" lang="en-US" altLang="ko-KR" sz="1600">
              <a:latin typeface="Courier10 BT" pitchFamily="49" charset="0"/>
              <a:cs typeface="Courier New" panose="02070309020205020404" pitchFamily="49" charset="0"/>
            </a:endParaRP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&gt;&gt;&gt; Times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&lt;function Times at 0x000000000316E8C8&gt;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&gt;&gt;&gt; Times(10, 10)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함수의 정의</a:t>
            </a:r>
            <a:endParaRPr lang="en-US" altLang="ko-KR" dirty="0" smtClean="0"/>
          </a:p>
        </p:txBody>
      </p:sp>
      <p:sp>
        <p:nvSpPr>
          <p:cNvPr id="1433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함수의 선언은 </a:t>
            </a:r>
            <a:r>
              <a:rPr lang="en-US" altLang="ko-KR" sz="2000"/>
              <a:t>def</a:t>
            </a:r>
            <a:r>
              <a:rPr lang="ko-KR" altLang="en-US" sz="2000"/>
              <a:t>로 시작하고 콜론</a:t>
            </a:r>
            <a:r>
              <a:rPr lang="en-US" altLang="ko-KR" sz="2000"/>
              <a:t>(:)</a:t>
            </a:r>
            <a:r>
              <a:rPr lang="ko-KR" altLang="en-US" sz="2000"/>
              <a:t>으로 끝냄</a:t>
            </a:r>
            <a:r>
              <a:rPr lang="en-US" altLang="ko-KR" sz="2000"/>
              <a:t>, </a:t>
            </a:r>
            <a:r>
              <a:rPr lang="ko-KR" altLang="en-US" sz="2000"/>
              <a:t>코드의 들여쓰기로 구분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시작과 끝을 명시해 줄 필요가 없음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헤더</a:t>
            </a:r>
            <a:r>
              <a:rPr lang="en-US" altLang="ko-KR" sz="2000"/>
              <a:t>(header)</a:t>
            </a:r>
            <a:r>
              <a:rPr lang="ko-KR" altLang="en-US" sz="2000"/>
              <a:t>파일</a:t>
            </a:r>
            <a:r>
              <a:rPr lang="en-US" altLang="ko-KR" sz="2000"/>
              <a:t>, </a:t>
            </a:r>
            <a:r>
              <a:rPr lang="ko-KR" altLang="en-US" sz="2000"/>
              <a:t>인터페이스</a:t>
            </a:r>
            <a:r>
              <a:rPr lang="en-US" altLang="ko-KR" sz="2000"/>
              <a:t>(interface)/</a:t>
            </a:r>
            <a:r>
              <a:rPr lang="ko-KR" altLang="en-US" sz="2000"/>
              <a:t>구현</a:t>
            </a:r>
            <a:r>
              <a:rPr lang="en-US" altLang="ko-KR" sz="2000"/>
              <a:t>(implementation)</a:t>
            </a:r>
            <a:r>
              <a:rPr lang="ko-KR" altLang="en-US" sz="2000"/>
              <a:t>같은 부분으로 나누지 않음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 선언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간단한 함수 </a:t>
            </a:r>
            <a:r>
              <a:rPr lang="en-US" altLang="ko-KR" sz="2000"/>
              <a:t>: 2</a:t>
            </a:r>
            <a:r>
              <a:rPr lang="ko-KR" altLang="en-US" sz="2000"/>
              <a:t>개 인수 곱셈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944F2333-34FC-471B-A215-87D4EFE0E8C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4</a:t>
            </a:fld>
            <a:endParaRPr lang="en-US" altLang="ko-KR" sz="1400"/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570163"/>
            <a:ext cx="51435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Box 4"/>
          <p:cNvSpPr txBox="1">
            <a:spLocks noChangeArrowheads="1"/>
          </p:cNvSpPr>
          <p:nvPr/>
        </p:nvSpPr>
        <p:spPr bwMode="auto">
          <a:xfrm>
            <a:off x="627063" y="4403725"/>
            <a:ext cx="6038850" cy="181610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kumimoji="0" lang="en-US" altLang="ko-KR" sz="1600" b="1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&gt;&gt;&gt; def Times(a, b):</a:t>
            </a:r>
          </a:p>
          <a:p>
            <a:r>
              <a:rPr kumimoji="0" lang="en-US" altLang="ko-KR" sz="1600" b="1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	return a*b</a:t>
            </a:r>
          </a:p>
          <a:p>
            <a:endParaRPr kumimoji="0" lang="en-US" altLang="ko-KR" sz="1600">
              <a:latin typeface="Courier10 BT" pitchFamily="49" charset="0"/>
              <a:cs typeface="Courier New" panose="02070309020205020404" pitchFamily="49" charset="0"/>
            </a:endParaRP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&gt;&gt;&gt; Times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&lt;function Times at 0x000000000316E8C8&gt;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&gt;&gt;&gt; Times(10, 10)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함수의 정의</a:t>
            </a:r>
            <a:endParaRPr lang="en-US" altLang="ko-KR" dirty="0" smtClean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메모리에 함수 객체가 생성</a:t>
            </a:r>
            <a:r>
              <a:rPr lang="en-US" altLang="ko-KR" sz="2000"/>
              <a:t>, </a:t>
            </a:r>
            <a:r>
              <a:rPr lang="ko-KR" altLang="en-US" sz="2000"/>
              <a:t>함수 객체를 가리키는 레퍼런스가 생성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 레퍼런스를 통해서 함수를 사용</a:t>
            </a:r>
            <a:r>
              <a:rPr lang="en-US" altLang="ko-KR" sz="2000"/>
              <a:t>, </a:t>
            </a:r>
            <a:r>
              <a:rPr lang="ko-KR" altLang="en-US" sz="2000"/>
              <a:t>함수 레퍼런스는 다른 변수에 복사 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26BC384E-F1AD-43D7-AC3F-CC4B1287A6B7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5</a:t>
            </a:fld>
            <a:endParaRPr lang="en-US" altLang="ko-KR" sz="1400"/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708025" y="3752850"/>
            <a:ext cx="6040438" cy="132238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&gt;&gt;&gt; myTimes = Times </a:t>
            </a:r>
            <a:r>
              <a:rPr kumimoji="0" lang="en-US" altLang="ko-KR" sz="1600" b="1">
                <a:solidFill>
                  <a:srgbClr val="FF0000"/>
                </a:solidFill>
                <a:latin typeface="Courier10 BT" pitchFamily="49" charset="0"/>
                <a:cs typeface="Courier New" panose="02070309020205020404" pitchFamily="49" charset="0"/>
              </a:rPr>
              <a:t>#</a:t>
            </a:r>
            <a:r>
              <a:rPr kumimoji="0" lang="ko-KR" altLang="en-US" sz="1600" b="1">
                <a:solidFill>
                  <a:srgbClr val="FF0000"/>
                </a:solidFill>
                <a:latin typeface="Courier10 BT" pitchFamily="49" charset="0"/>
                <a:cs typeface="Courier New" panose="02070309020205020404" pitchFamily="49" charset="0"/>
              </a:rPr>
              <a:t>함수 레퍼런스 복사</a:t>
            </a:r>
            <a:endParaRPr kumimoji="0" lang="en-US" altLang="ko-KR" sz="1600" b="1">
              <a:solidFill>
                <a:srgbClr val="FF0000"/>
              </a:solidFill>
              <a:latin typeface="Courier10 BT" pitchFamily="49" charset="0"/>
              <a:cs typeface="Courier New" panose="02070309020205020404" pitchFamily="49" charset="0"/>
            </a:endParaRP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&gt;&gt;&gt; r = myTimes(10, 10)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&gt;&gt;&gt; r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&gt;&gt;&gt; globals()</a:t>
            </a: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204913"/>
            <a:ext cx="4519613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4165600"/>
            <a:ext cx="42545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return</a:t>
            </a:r>
          </a:p>
        </p:txBody>
      </p:sp>
      <p:sp>
        <p:nvSpPr>
          <p:cNvPr id="1638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함수를 종료하고 호출한 곳으로 돌아감</a:t>
            </a:r>
            <a:r>
              <a:rPr lang="en-US" altLang="ko-KR" sz="2000"/>
              <a:t>. 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return </a:t>
            </a:r>
            <a:r>
              <a:rPr lang="ko-KR" altLang="en-US" sz="2000"/>
              <a:t>이 없으면 </a:t>
            </a:r>
            <a:r>
              <a:rPr lang="en-US" altLang="ko-KR" sz="2000"/>
              <a:t>None </a:t>
            </a:r>
            <a:r>
              <a:rPr lang="ko-KR" altLang="en-US" sz="2000"/>
              <a:t>반환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튜플로 묶어서 반환하고 여러 변수에 할당 가능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71073E3E-2941-423A-9CC4-25CB3E495116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6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15963" y="1490663"/>
            <a:ext cx="5646737" cy="149225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&gt;&gt;&gt; def 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setValue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(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newValue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):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	x = 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newValue</a:t>
            </a:r>
            <a:endParaRPr lang="en-US" altLang="ko-KR" sz="1600" b="1" dirty="0">
              <a:solidFill>
                <a:schemeClr val="accent2"/>
              </a:solidFill>
              <a:latin typeface="Courier10 BT"/>
            </a:endParaRP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retval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setValue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(10)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print(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retval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None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5488" y="3336925"/>
            <a:ext cx="5646737" cy="2833688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&gt;&gt;&gt; def swap(x, y):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	return y, x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swap(1, 2)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(2, 1)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a, b = swap(1, 2)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a, b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(2, 1)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x = swap(1, 2)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Courier10 BT"/>
              </a:rPr>
              <a:t>&gt;&gt;&gt; type(x)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Courier10 BT"/>
              </a:rPr>
              <a:t>&lt;class '</a:t>
            </a:r>
            <a:r>
              <a:rPr lang="en-US" altLang="ko-KR" sz="1600" b="1" dirty="0" err="1">
                <a:solidFill>
                  <a:schemeClr val="tx1"/>
                </a:solidFill>
                <a:latin typeface="Courier10 BT"/>
              </a:rPr>
              <a:t>tuple</a:t>
            </a:r>
            <a:r>
              <a:rPr lang="en-US" altLang="ko-KR" sz="1600" b="1" dirty="0">
                <a:solidFill>
                  <a:schemeClr val="tx1"/>
                </a:solidFill>
                <a:latin typeface="Courier10 BT"/>
              </a:rPr>
              <a:t>'&gt;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return</a:t>
            </a:r>
          </a:p>
        </p:txBody>
      </p:sp>
      <p:sp>
        <p:nvSpPr>
          <p:cNvPr id="1741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입력된 </a:t>
            </a:r>
            <a:r>
              <a:rPr lang="en-US" altLang="ko-KR" sz="2000"/>
              <a:t>2</a:t>
            </a:r>
            <a:r>
              <a:rPr lang="ko-KR" altLang="en-US" sz="2000"/>
              <a:t>개 리스트의 교집합 리스트 반환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91B49762-E2F2-4674-B261-865EDAEF45C4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7</a:t>
            </a:fld>
            <a:endParaRPr lang="en-US" altLang="ko-KR" sz="1400"/>
          </a:p>
        </p:txBody>
      </p:sp>
      <p:sp>
        <p:nvSpPr>
          <p:cNvPr id="7" name="직사각형 6"/>
          <p:cNvSpPr/>
          <p:nvPr/>
        </p:nvSpPr>
        <p:spPr>
          <a:xfrm>
            <a:off x="725488" y="1201738"/>
            <a:ext cx="6924675" cy="437515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&gt;&gt;&gt; def intersect(prelist, 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postlist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):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	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retList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 = [] 		</a:t>
            </a:r>
            <a:r>
              <a:rPr lang="en-US" altLang="ko-KR" sz="1600" b="1" dirty="0">
                <a:solidFill>
                  <a:srgbClr val="FF0000"/>
                </a:solidFill>
                <a:latin typeface="Courier10 BT"/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  <a:latin typeface="Courier10 BT"/>
              </a:rPr>
              <a:t>교집합 리스트</a:t>
            </a:r>
          </a:p>
          <a:p>
            <a:pPr>
              <a:defRPr/>
            </a:pPr>
            <a:r>
              <a:rPr lang="ko-KR" altLang="en-US" sz="1600" b="1" dirty="0">
                <a:solidFill>
                  <a:schemeClr val="accent2"/>
                </a:solidFill>
                <a:latin typeface="Courier10 BT"/>
              </a:rPr>
              <a:t>	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for x in prelist: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		if x in 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postlist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 and x not in 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retList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: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			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retList.append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(x)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	return 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retList</a:t>
            </a:r>
            <a:endParaRPr lang="en-US" altLang="ko-KR" sz="1600" b="1" dirty="0">
              <a:solidFill>
                <a:schemeClr val="accent2"/>
              </a:solidFill>
              <a:latin typeface="Courier10 BT"/>
            </a:endParaRPr>
          </a:p>
          <a:p>
            <a:pPr>
              <a:defRPr/>
            </a:pPr>
            <a:endParaRPr lang="en-US" altLang="ko-KR" sz="1600" b="1" dirty="0">
              <a:solidFill>
                <a:schemeClr val="accent2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list1 = "SPAM"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list2 = "EGG"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intersect(list1, list2)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intersect(list1, ['H', 'A', 'M'])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['A', 'M']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tup1 = ('B', 'E', 'E', 'F')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intersect(list2, tup1)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['E']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인자 전달</a:t>
            </a:r>
            <a:endParaRPr lang="en-US" altLang="ko-KR" dirty="0" smtClean="0"/>
          </a:p>
        </p:txBody>
      </p:sp>
      <p:sp>
        <p:nvSpPr>
          <p:cNvPr id="1843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파이썬에서 함수 인자는 레퍼런스를 이용해 전달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함수의 인자는 호출자 내부 객체의 레퍼런스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2B5F8891-F335-4167-B12C-F4CCA973C3F3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8</a:t>
            </a:fld>
            <a:endParaRPr lang="en-US" altLang="ko-KR" sz="1400"/>
          </a:p>
        </p:txBody>
      </p:sp>
      <p:sp>
        <p:nvSpPr>
          <p:cNvPr id="7" name="직사각형 6"/>
          <p:cNvSpPr/>
          <p:nvPr/>
        </p:nvSpPr>
        <p:spPr>
          <a:xfrm>
            <a:off x="825500" y="1550988"/>
            <a:ext cx="4532313" cy="1560512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a = 10</a:t>
            </a:r>
            <a:b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</a:b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def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isZero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(arg1):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return arg1 == 0  </a:t>
            </a:r>
            <a:endParaRPr kumimoji="0" lang="en-US" altLang="ko-KR" sz="1600" b="1" dirty="0">
              <a:solidFill>
                <a:srgbClr val="FF0000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isZero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(a)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False</a:t>
            </a:r>
            <a:endParaRPr kumimoji="0" lang="ko-KR" altLang="en-US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</p:txBody>
      </p:sp>
      <p:grpSp>
        <p:nvGrpSpPr>
          <p:cNvPr id="18438" name="그룹 26"/>
          <p:cNvGrpSpPr>
            <a:grpSpLocks/>
          </p:cNvGrpSpPr>
          <p:nvPr/>
        </p:nvGrpSpPr>
        <p:grpSpPr bwMode="auto">
          <a:xfrm>
            <a:off x="828675" y="3240088"/>
            <a:ext cx="4203700" cy="2214562"/>
            <a:chOff x="3428992" y="3929066"/>
            <a:chExt cx="4203038" cy="221457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428992" y="3929066"/>
              <a:ext cx="4203038" cy="2214578"/>
            </a:xfrm>
            <a:prstGeom prst="roundRect">
              <a:avLst>
                <a:gd name="adj" fmla="val 12692"/>
              </a:avLst>
            </a:prstGeom>
            <a:solidFill>
              <a:srgbClr val="CFE4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0"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928911" y="4165605"/>
              <a:ext cx="1428525" cy="857256"/>
            </a:xfrm>
            <a:prstGeom prst="roundRect">
              <a:avLst>
                <a:gd name="adj" fmla="val 13188"/>
              </a:avLst>
            </a:prstGeom>
            <a:solidFill>
              <a:srgbClr val="93959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2000">
                  <a:solidFill>
                    <a:srgbClr val="FFFFFF"/>
                  </a:solidFill>
                </a:rPr>
                <a:t>Function :</a:t>
              </a:r>
              <a:br>
                <a:rPr kumimoji="0" lang="en-US" altLang="ko-KR" sz="2000">
                  <a:solidFill>
                    <a:srgbClr val="FFFFFF"/>
                  </a:solidFill>
                </a:rPr>
              </a:br>
              <a:r>
                <a:rPr kumimoji="0" lang="en-US" altLang="ko-KR" sz="2000">
                  <a:solidFill>
                    <a:srgbClr val="FFFFFF"/>
                  </a:solidFill>
                </a:rPr>
                <a:t>isZero</a:t>
              </a:r>
              <a:endParaRPr kumimoji="0" lang="ko-KR" altLang="en-US" sz="2000">
                <a:solidFill>
                  <a:srgbClr val="FFFFFF"/>
                </a:solidFill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4643239" y="4357694"/>
              <a:ext cx="1214246" cy="1587"/>
            </a:xfrm>
            <a:prstGeom prst="straightConnector1">
              <a:avLst/>
            </a:prstGeom>
            <a:ln w="25400">
              <a:solidFill>
                <a:srgbClr val="0396D6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모서리가 둥근 직사각형 11"/>
            <p:cNvSpPr/>
            <p:nvPr/>
          </p:nvSpPr>
          <p:spPr>
            <a:xfrm>
              <a:off x="3714697" y="5143512"/>
              <a:ext cx="1428525" cy="857256"/>
            </a:xfrm>
            <a:prstGeom prst="roundRect">
              <a:avLst>
                <a:gd name="adj" fmla="val 13188"/>
              </a:avLst>
            </a:prstGeom>
            <a:solidFill>
              <a:srgbClr val="93959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2000">
                  <a:solidFill>
                    <a:srgbClr val="FFFFFF"/>
                  </a:solidFill>
                </a:rPr>
                <a:t>Class int :</a:t>
              </a:r>
              <a:br>
                <a:rPr kumimoji="0" lang="en-US" altLang="ko-KR" sz="2000">
                  <a:solidFill>
                    <a:srgbClr val="FFFFFF"/>
                  </a:solidFill>
                </a:rPr>
              </a:br>
              <a:r>
                <a:rPr kumimoji="0" lang="en-US" altLang="ko-KR" sz="2000">
                  <a:solidFill>
                    <a:srgbClr val="FFFFFF"/>
                  </a:solidFill>
                </a:rPr>
                <a:t>10</a:t>
              </a:r>
              <a:endParaRPr kumimoji="0" lang="ko-KR" altLang="en-US" sz="2000">
                <a:solidFill>
                  <a:srgbClr val="FFFFFF"/>
                </a:solidFill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rot="5400000">
              <a:off x="4077326" y="4780765"/>
              <a:ext cx="704855" cy="1588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모서리가 둥근 직사각형 13"/>
            <p:cNvSpPr/>
            <p:nvPr/>
          </p:nvSpPr>
          <p:spPr>
            <a:xfrm>
              <a:off x="4048020" y="4183068"/>
              <a:ext cx="785689" cy="357190"/>
            </a:xfrm>
            <a:prstGeom prst="roundRect">
              <a:avLst>
                <a:gd name="adj" fmla="val 34058"/>
              </a:avLst>
            </a:prstGeom>
            <a:solidFill>
              <a:srgbClr val="0396D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2000">
                  <a:solidFill>
                    <a:srgbClr val="FFFFFF"/>
                  </a:solidFill>
                </a:rPr>
                <a:t>a</a:t>
              </a:r>
              <a:endParaRPr kumimoji="0" lang="ko-KR" altLang="en-US" sz="2000">
                <a:solidFill>
                  <a:srgbClr val="FFFFFF"/>
                </a:solidFill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flipV="1">
              <a:off x="5143222" y="5072074"/>
              <a:ext cx="857115" cy="500066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곱셈 기호 15"/>
            <p:cNvSpPr/>
            <p:nvPr/>
          </p:nvSpPr>
          <p:spPr>
            <a:xfrm rot="19864364">
              <a:off x="5298773" y="5205425"/>
              <a:ext cx="428558" cy="35719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0"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인자 전달</a:t>
            </a:r>
            <a:endParaRPr lang="en-US" altLang="ko-KR" dirty="0" smtClean="0"/>
          </a:p>
        </p:txBody>
      </p:sp>
      <p:sp>
        <p:nvSpPr>
          <p:cNvPr id="1945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호출자가 전달하는 변수의 타입에 따라 다르게 처리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변경가능 변수 </a:t>
            </a:r>
            <a:r>
              <a:rPr lang="en-US" altLang="ko-KR" sz="2000"/>
              <a:t>(mutable)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불가능 변수 </a:t>
            </a:r>
            <a:r>
              <a:rPr lang="en-US" altLang="ko-KR" sz="2000"/>
              <a:t>(immutable)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변경 불가능 변수 예제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D8410DDE-63E7-4D7D-9934-DFD363362C10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9</a:t>
            </a:fld>
            <a:endParaRPr lang="en-US" altLang="ko-KR" sz="1400"/>
          </a:p>
        </p:txBody>
      </p:sp>
      <p:sp>
        <p:nvSpPr>
          <p:cNvPr id="7" name="직사각형 6"/>
          <p:cNvSpPr/>
          <p:nvPr/>
        </p:nvSpPr>
        <p:spPr>
          <a:xfrm>
            <a:off x="658813" y="2293938"/>
            <a:ext cx="7105650" cy="38385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a = 10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b = 20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def sum1(x, y):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return x + y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sum1(a, b)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30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x = 10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def sum2(x, y):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x = 1 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값이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1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인 새로운 객체 생성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return x + y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sum2(x, b)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21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x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함수 내부의 변경사항이 외부에 영향 미치지 않음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10</a:t>
            </a:r>
            <a:endParaRPr kumimoji="0" lang="ko-KR" altLang="en-US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738" y="1279525"/>
            <a:ext cx="1757362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1247775"/>
            <a:ext cx="179705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직선 화살표 연결선 18"/>
          <p:cNvCxnSpPr/>
          <p:nvPr/>
        </p:nvCxnSpPr>
        <p:spPr>
          <a:xfrm rot="10800000" flipV="1">
            <a:off x="2451100" y="2786063"/>
            <a:ext cx="1800225" cy="146050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5400000">
            <a:off x="4241006" y="1850232"/>
            <a:ext cx="860425" cy="465931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20169</TotalTime>
  <Words>1184</Words>
  <Application>Microsoft Office PowerPoint</Application>
  <PresentationFormat>화면 슬라이드 쇼(4:3)</PresentationFormat>
  <Paragraphs>493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Courier10 BT</vt:lpstr>
      <vt:lpstr>굴림</vt:lpstr>
      <vt:lpstr>Courier New</vt:lpstr>
      <vt:lpstr>Times New Roman</vt:lpstr>
      <vt:lpstr>Wingdings</vt:lpstr>
      <vt:lpstr>기본 디자인</vt:lpstr>
      <vt:lpstr>  Chapter 3  함수</vt:lpstr>
      <vt:lpstr>목차</vt:lpstr>
      <vt:lpstr>함수의 정의</vt:lpstr>
      <vt:lpstr>함수의 정의</vt:lpstr>
      <vt:lpstr>함수의 정의</vt:lpstr>
      <vt:lpstr>return</vt:lpstr>
      <vt:lpstr>return</vt:lpstr>
      <vt:lpstr>인자 전달</vt:lpstr>
      <vt:lpstr>인자 전달</vt:lpstr>
      <vt:lpstr>인자 전달</vt:lpstr>
      <vt:lpstr>스코핑 룰</vt:lpstr>
      <vt:lpstr>스코핑 룰</vt:lpstr>
      <vt:lpstr>스코핑 룰</vt:lpstr>
      <vt:lpstr>함수 인자</vt:lpstr>
      <vt:lpstr>함수 인자</vt:lpstr>
      <vt:lpstr>함수 인자</vt:lpstr>
      <vt:lpstr>람다( lambda)  함수</vt:lpstr>
      <vt:lpstr>람다( lambda)  함수</vt:lpstr>
      <vt:lpstr>재귀적 함수 호출</vt:lpstr>
      <vt:lpstr>재귀적 함수 호출</vt:lpstr>
      <vt:lpstr>pass 구문</vt:lpstr>
      <vt:lpstr>__doc__속성과  help 함수</vt:lpstr>
      <vt:lpstr>__doc__속성과  help 함수</vt:lpstr>
      <vt:lpstr>이터레이터(iterator)</vt:lpstr>
      <vt:lpstr>이터레이터(iterator)</vt:lpstr>
      <vt:lpstr>제너레이터 (generator)</vt:lpstr>
      <vt:lpstr>제너레이터 (generator)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user</cp:lastModifiedBy>
  <cp:revision>579</cp:revision>
  <cp:lastPrinted>2012-03-06T00:26:48Z</cp:lastPrinted>
  <dcterms:created xsi:type="dcterms:W3CDTF">1999-03-28T02:55:44Z</dcterms:created>
  <dcterms:modified xsi:type="dcterms:W3CDTF">2016-11-30T06:55:51Z</dcterms:modified>
</cp:coreProperties>
</file>