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583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1" r:id="rId31"/>
    <p:sldId id="612" r:id="rId32"/>
  </p:sldIdLst>
  <p:sldSz cx="9144000" cy="6858000" type="screen4x3"/>
  <p:notesSz cx="6735763" cy="9799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74" d="100"/>
          <a:sy n="74" d="100"/>
        </p:scale>
        <p:origin x="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000"/>
            </a:lvl1pPr>
          </a:lstStyle>
          <a:p>
            <a:fld id="{9A01A950-3C86-4DD8-B9CA-FE097D5E6F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000"/>
            </a:lvl1pPr>
          </a:lstStyle>
          <a:p>
            <a:fld id="{93348C6B-3C4F-4725-88C6-4F549550419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AD0A1A2C-5B0A-4A6F-82A3-CFA204ABADC6}" type="slidenum">
              <a:rPr lang="en-US" altLang="ko-KR" sz="1000"/>
              <a:pPr defTabSz="914400" eaLnBrk="1" hangingPunct="1"/>
              <a:t>1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D51337C5-0D00-4631-9F4E-CD403C9BD177}" type="slidenum">
              <a:rPr lang="en-US" altLang="ko-KR" sz="1000"/>
              <a:pPr defTabSz="914400" eaLnBrk="1" hangingPunct="1"/>
              <a:t>10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E521CCE3-FED5-45D5-8678-8C2128EF940C}" type="slidenum">
              <a:rPr lang="en-US" altLang="ko-KR" sz="1000"/>
              <a:pPr defTabSz="914400" eaLnBrk="1" hangingPunct="1"/>
              <a:t>11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C6D0BD82-11A3-4E86-B5BB-47673459B201}" type="slidenum">
              <a:rPr lang="en-US" altLang="ko-KR" sz="1000"/>
              <a:pPr defTabSz="914400" eaLnBrk="1" hangingPunct="1"/>
              <a:t>12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A5DCF948-7227-41FA-AD17-DA55E730A93D}" type="slidenum">
              <a:rPr lang="en-US" altLang="ko-KR" sz="1000"/>
              <a:pPr defTabSz="914400" eaLnBrk="1" hangingPunct="1"/>
              <a:t>13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B6E5ABD-D606-4603-B624-F15F835F9C98}" type="slidenum">
              <a:rPr lang="en-US" altLang="ko-KR" sz="1000"/>
              <a:pPr defTabSz="914400" eaLnBrk="1" hangingPunct="1"/>
              <a:t>14</a:t>
            </a:fld>
            <a:endParaRPr lang="en-US" altLang="ko-KR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1215D61C-E704-4EDB-89FC-E2946D31BB89}" type="slidenum">
              <a:rPr lang="en-US" altLang="ko-KR" sz="1000"/>
              <a:pPr defTabSz="914400" eaLnBrk="1" hangingPunct="1"/>
              <a:t>15</a:t>
            </a:fld>
            <a:endParaRPr lang="en-US" altLang="ko-KR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95F6E4F8-B78D-4C38-A221-006AEA245DBB}" type="slidenum">
              <a:rPr lang="en-US" altLang="ko-KR" sz="1000"/>
              <a:pPr defTabSz="914400" eaLnBrk="1" hangingPunct="1"/>
              <a:t>16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348272B2-27D5-42AF-91CF-22AA2D4B5FE9}" type="slidenum">
              <a:rPr lang="en-US" altLang="ko-KR" sz="1000"/>
              <a:pPr defTabSz="914400" eaLnBrk="1" hangingPunct="1"/>
              <a:t>17</a:t>
            </a:fld>
            <a:endParaRPr lang="en-US" altLang="ko-KR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29802A4-662D-4A47-A6A3-0B9E297E67D5}" type="slidenum">
              <a:rPr lang="en-US" altLang="ko-KR" sz="1000"/>
              <a:pPr defTabSz="914400" eaLnBrk="1" hangingPunct="1"/>
              <a:t>18</a:t>
            </a:fld>
            <a:endParaRPr lang="en-US" altLang="ko-KR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B2C076F6-5E90-40C6-A650-8128BD343FCC}" type="slidenum">
              <a:rPr lang="en-US" altLang="ko-KR" sz="1000"/>
              <a:pPr defTabSz="914400" eaLnBrk="1" hangingPunct="1"/>
              <a:t>19</a:t>
            </a:fld>
            <a:endParaRPr lang="en-US" altLang="ko-KR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74FEF50-CF33-4AEC-8765-3A0D42434556}" type="slidenum">
              <a:rPr lang="en-US" altLang="ko-KR" sz="1000"/>
              <a:pPr defTabSz="914400" eaLnBrk="1" hangingPunct="1"/>
              <a:t>2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11031C0D-C307-4CB9-A4FC-57E66E2BD1BE}" type="slidenum">
              <a:rPr lang="en-US" altLang="ko-KR" sz="1000"/>
              <a:pPr defTabSz="914400" eaLnBrk="1" hangingPunct="1"/>
              <a:t>20</a:t>
            </a:fld>
            <a:endParaRPr lang="en-US" altLang="ko-KR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6BFFF089-6420-428B-823A-777E04808110}" type="slidenum">
              <a:rPr lang="en-US" altLang="ko-KR" sz="1000"/>
              <a:pPr defTabSz="914400" eaLnBrk="1" hangingPunct="1"/>
              <a:t>21</a:t>
            </a:fld>
            <a:endParaRPr lang="en-US" altLang="ko-KR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305C328A-8291-4DC3-9214-2E7A5C0E9A93}" type="slidenum">
              <a:rPr lang="en-US" altLang="ko-KR" sz="1000"/>
              <a:pPr defTabSz="914400" eaLnBrk="1" hangingPunct="1"/>
              <a:t>22</a:t>
            </a:fld>
            <a:endParaRPr lang="en-US" altLang="ko-KR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7CC3045-F8C8-4925-A6EA-E624C5F6B465}" type="slidenum">
              <a:rPr lang="en-US" altLang="ko-KR" sz="1000"/>
              <a:pPr defTabSz="914400" eaLnBrk="1" hangingPunct="1"/>
              <a:t>23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DEC71E8-F23E-41A0-9AF1-A868EDE3C188}" type="slidenum">
              <a:rPr lang="en-US" altLang="ko-KR" sz="1000"/>
              <a:pPr defTabSz="914400" eaLnBrk="1" hangingPunct="1"/>
              <a:t>24</a:t>
            </a:fld>
            <a:endParaRPr lang="en-US" altLang="ko-KR" sz="10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57C64540-C863-4D7E-80BD-CBC6DECF7B8D}" type="slidenum">
              <a:rPr lang="en-US" altLang="ko-KR" sz="1000"/>
              <a:pPr defTabSz="914400" eaLnBrk="1" hangingPunct="1"/>
              <a:t>25</a:t>
            </a:fld>
            <a:endParaRPr lang="en-US" altLang="ko-KR" sz="10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2A97B01F-5D96-4295-9D6F-0739A3E356CB}" type="slidenum">
              <a:rPr lang="en-US" altLang="ko-KR" sz="1000"/>
              <a:pPr defTabSz="914400" eaLnBrk="1" hangingPunct="1"/>
              <a:t>26</a:t>
            </a:fld>
            <a:endParaRPr lang="en-US" altLang="ko-KR" sz="10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019F0AEE-61F5-4ECF-8264-14094949D8D5}" type="slidenum">
              <a:rPr lang="en-US" altLang="ko-KR" sz="1000"/>
              <a:pPr defTabSz="914400" eaLnBrk="1" hangingPunct="1"/>
              <a:t>27</a:t>
            </a:fld>
            <a:endParaRPr lang="en-US" altLang="ko-KR" sz="10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4A0224DF-290F-4E72-8D47-A8E8B9B77E99}" type="slidenum">
              <a:rPr lang="en-US" altLang="ko-KR" sz="1000"/>
              <a:pPr defTabSz="914400" eaLnBrk="1" hangingPunct="1"/>
              <a:t>28</a:t>
            </a:fld>
            <a:endParaRPr lang="en-US" altLang="ko-KR" sz="10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7EC6D8DC-352A-471A-83A3-D2F625884E11}" type="slidenum">
              <a:rPr lang="en-US" altLang="ko-KR" sz="1000"/>
              <a:pPr defTabSz="914400" eaLnBrk="1" hangingPunct="1"/>
              <a:t>29</a:t>
            </a:fld>
            <a:endParaRPr lang="en-US" altLang="ko-KR" sz="10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C13714B1-5862-41C6-942F-BC5FBC0E31AD}" type="slidenum">
              <a:rPr lang="en-US" altLang="ko-KR" sz="1000"/>
              <a:pPr defTabSz="914400" eaLnBrk="1" hangingPunct="1"/>
              <a:t>3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6C9BA368-185E-4B63-8027-E412AED44264}" type="slidenum">
              <a:rPr lang="en-US" altLang="ko-KR" sz="1000"/>
              <a:pPr defTabSz="914400" eaLnBrk="1" hangingPunct="1"/>
              <a:t>30</a:t>
            </a:fld>
            <a:endParaRPr lang="en-US" altLang="ko-KR" sz="10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1C378FC8-4F2B-43A9-BC7D-4F847D2052AC}" type="slidenum">
              <a:rPr lang="en-US" altLang="ko-KR" sz="1000"/>
              <a:pPr defTabSz="914400" eaLnBrk="1" hangingPunct="1"/>
              <a:t>31</a:t>
            </a:fld>
            <a:endParaRPr lang="en-US" altLang="ko-KR" sz="10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8F8F6DEB-BF0A-4F84-B8C0-2D60735BDA1A}" type="slidenum">
              <a:rPr lang="en-US" altLang="ko-KR" sz="1000"/>
              <a:pPr defTabSz="914400" eaLnBrk="1" hangingPunct="1"/>
              <a:t>4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97874479-5CA3-4AF0-9F16-E3A320A0ACDA}" type="slidenum">
              <a:rPr lang="en-US" altLang="ko-KR" sz="1000"/>
              <a:pPr defTabSz="914400" eaLnBrk="1" hangingPunct="1"/>
              <a:t>5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301A4B91-C7D7-4E6A-864B-CF0791C60CCC}" type="slidenum">
              <a:rPr lang="en-US" altLang="ko-KR" sz="1000"/>
              <a:pPr defTabSz="914400" eaLnBrk="1" hangingPunct="1"/>
              <a:t>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43E5A48D-F790-4D7A-B6A4-049A9730AF00}" type="slidenum">
              <a:rPr lang="en-US" altLang="ko-KR" sz="1000"/>
              <a:pPr defTabSz="914400" eaLnBrk="1" hangingPunct="1"/>
              <a:t>7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A49BCF03-D3D4-4E7D-AE31-D4925AFF8ECA}" type="slidenum">
              <a:rPr lang="en-US" altLang="ko-KR" sz="1000"/>
              <a:pPr defTabSz="914400" eaLnBrk="1" hangingPunct="1"/>
              <a:t>8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 eaLnBrk="1" hangingPunct="1"/>
            <a:fld id="{9D9B168B-893B-44C6-B917-972A5ADD657A}" type="slidenum">
              <a:rPr lang="en-US" altLang="ko-KR" sz="1000"/>
              <a:pPr defTabSz="914400" eaLnBrk="1" hangingPunct="1"/>
              <a:t>9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4B05E2C-C97B-43FB-8E44-EB9864D3869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334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47598E21-312A-4583-8AFF-B2C629C707D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7652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3754B6EF-D11A-4EE8-96F3-166EBE36398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165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3-</a:t>
            </a:r>
            <a:fld id="{7E1F7913-4FB3-4677-A78F-92A96ABD609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0769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8FE16B30-89C5-4299-871F-62CF9129ED3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1033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2C5CF536-31AA-46F9-BA70-3DB89FD3112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332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1A6AB3B3-5E61-4461-9A0D-7D4B7B39D46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509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66EFF07-94DE-4D92-A2E7-96E6BBB480A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050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534A3A8-9FED-48B2-90E8-10E305372C7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8069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7D911D85-B064-4F4C-978D-386980871A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240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181AE52-B60A-4B26-8428-83E4FF9A5E7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4232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1F0C869-5F09-43FA-A562-3501BCA9266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896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74ACB603-56EB-4197-B654-07530FF78D0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236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ko-KR"/>
              <a:t> 2-</a:t>
            </a:r>
            <a:fld id="{CFFD6B9C-2371-4606-93ED-586965C8F7B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60" r:id="rId10"/>
    <p:sldLayoutId id="2147484561" r:id="rId11"/>
    <p:sldLayoutId id="2147484571" r:id="rId12"/>
    <p:sldLayoutId id="21474845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4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smtClean="0"/>
              <a:t>제어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EFA34F5-64A2-4CDC-83BC-1C68241653D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B60B359-2823-45AC-8F94-9402C301DD7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10</a:t>
            </a:fld>
            <a:endParaRPr lang="en-US" altLang="ko-KR" sz="1400"/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588963" y="1014413"/>
            <a:ext cx="6276975" cy="34766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value = 5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while value &gt; 0: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print(value)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value -= 1</a:t>
            </a:r>
          </a:p>
          <a:p>
            <a:pPr latinLnBrk="0"/>
            <a:endParaRPr kumimoji="0" lang="en-US" altLang="ko-KR" sz="2000"/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5</a:t>
            </a:r>
          </a:p>
          <a:p>
            <a:pPr latinLnBrk="0"/>
            <a:r>
              <a:rPr kumimoji="0" lang="en-US" altLang="ko-KR" sz="2000"/>
              <a:t>4</a:t>
            </a:r>
          </a:p>
          <a:p>
            <a:pPr latinLnBrk="0"/>
            <a:r>
              <a:rPr kumimoji="0" lang="en-US" altLang="ko-KR" sz="2000"/>
              <a:t>3</a:t>
            </a:r>
          </a:p>
          <a:p>
            <a:pPr latinLnBrk="0"/>
            <a:r>
              <a:rPr kumimoji="0" lang="en-US" altLang="ko-KR" sz="2000"/>
              <a:t>2</a:t>
            </a:r>
          </a:p>
          <a:p>
            <a:pPr latinLnBrk="0"/>
            <a:r>
              <a:rPr kumimoji="0" lang="en-US" altLang="ko-KR" sz="2000"/>
              <a:t>1</a:t>
            </a:r>
            <a:endParaRPr kumimoji="0"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시퀀스형 객체를 순차적으로 순회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‘시퀀스형 객체 </a:t>
            </a:r>
            <a:r>
              <a:rPr lang="en-US" altLang="ko-KR" sz="2000"/>
              <a:t>S’</a:t>
            </a:r>
            <a:r>
              <a:rPr lang="ko-KR" altLang="en-US" sz="2000"/>
              <a:t>의 각 아이템을 ‘아이템 </a:t>
            </a:r>
            <a:r>
              <a:rPr lang="en-US" altLang="ko-KR" sz="2000"/>
              <a:t>I’</a:t>
            </a:r>
            <a:r>
              <a:rPr lang="ko-KR" altLang="en-US" sz="2000"/>
              <a:t>에 할당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할당된 아이템 </a:t>
            </a:r>
            <a:r>
              <a:rPr lang="en-US" altLang="ko-KR" sz="2000"/>
              <a:t>I</a:t>
            </a:r>
            <a:r>
              <a:rPr lang="ko-KR" altLang="en-US" sz="2000"/>
              <a:t>를 가지고 구문을 수행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모든 아이템을 순회하거나 </a:t>
            </a:r>
            <a:r>
              <a:rPr lang="en-US" altLang="ko-KR" sz="2000"/>
              <a:t>break</a:t>
            </a:r>
            <a:r>
              <a:rPr lang="ko-KR" altLang="en-US" sz="2000"/>
              <a:t>을 만나면 </a:t>
            </a:r>
            <a:r>
              <a:rPr lang="en-US" altLang="ko-KR" sz="2000"/>
              <a:t>for</a:t>
            </a:r>
            <a:r>
              <a:rPr lang="ko-KR" altLang="en-US" sz="2000"/>
              <a:t>문이 종료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A9BEE0B3-48AD-49DD-A35B-448B8659178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11</a:t>
            </a:fld>
            <a:endParaRPr lang="en-US" altLang="ko-KR" sz="1400"/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94175" y="1014413"/>
            <a:ext cx="4524375" cy="10144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for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아이템 </a:t>
            </a:r>
            <a:r>
              <a:rPr kumimoji="0" lang="en-US" altLang="ko-KR" sz="2000"/>
              <a:t>I&gt; </a:t>
            </a:r>
            <a:r>
              <a:rPr kumimoji="0" lang="en-US" altLang="ko-KR" sz="2000" b="1">
                <a:solidFill>
                  <a:srgbClr val="0070C0"/>
                </a:solidFill>
              </a:rPr>
              <a:t>in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시퀀스형 객체 </a:t>
            </a:r>
            <a:r>
              <a:rPr kumimoji="0" lang="en-US" altLang="ko-KR" sz="2000"/>
              <a:t>S&gt;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</a:t>
            </a:r>
            <a:r>
              <a:rPr kumimoji="0" lang="en-US" altLang="ko-KR" sz="2000"/>
              <a:t>&gt;</a:t>
            </a:r>
          </a:p>
          <a:p>
            <a:pPr latinLnBrk="0"/>
            <a:endParaRPr kumimoji="0" lang="ko-KR" altLang="en-US" sz="2000"/>
          </a:p>
        </p:txBody>
      </p:sp>
      <p:pic>
        <p:nvPicPr>
          <p:cNvPr id="21511" name="Picture 2" descr="D:\PythonWork\Education\PPT\4_control_img\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754063"/>
            <a:ext cx="2779713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C5224EB4-EFB5-464C-B17D-C17C16188AE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12</a:t>
            </a:fld>
            <a:endParaRPr lang="en-US" altLang="ko-KR" sz="1400"/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2534" name="TextBox 4"/>
          <p:cNvSpPr txBox="1">
            <a:spLocks noChangeArrowheads="1"/>
          </p:cNvSpPr>
          <p:nvPr/>
        </p:nvSpPr>
        <p:spPr bwMode="auto">
          <a:xfrm>
            <a:off x="588963" y="1014413"/>
            <a:ext cx="6276975" cy="47085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l = ['Apple', 100, 15.23]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l:	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리스트 출력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print(i, type(i))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</a:p>
          <a:p>
            <a:pPr latinLnBrk="0"/>
            <a:r>
              <a:rPr kumimoji="0" lang="en-US" altLang="ko-KR" sz="2000"/>
              <a:t>Apple &lt;class 'str'&gt;</a:t>
            </a:r>
          </a:p>
          <a:p>
            <a:pPr latinLnBrk="0"/>
            <a:r>
              <a:rPr kumimoji="0" lang="en-US" altLang="ko-KR" sz="2000"/>
              <a:t>100 &lt;class 'int'&gt;</a:t>
            </a:r>
          </a:p>
          <a:p>
            <a:pPr latinLnBrk="0"/>
            <a:r>
              <a:rPr kumimoji="0" lang="en-US" altLang="ko-KR" sz="2000"/>
              <a:t>15.23 &lt;class 'float'&gt;</a:t>
            </a:r>
          </a:p>
          <a:p>
            <a:pPr latinLnBrk="0"/>
            <a:r>
              <a:rPr kumimoji="0" lang="en-US" altLang="ko-KR" sz="2000"/>
              <a:t> </a:t>
            </a:r>
          </a:p>
          <a:p>
            <a:pPr latinLnBrk="0"/>
            <a:r>
              <a:rPr kumimoji="0" lang="en-US" altLang="ko-KR" sz="2000"/>
              <a:t>&gt;&gt;&gt; d = {"Apple":100, "Orange":200, "Banana":300}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k, v in d.items():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사전 출력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print(k, v)</a:t>
            </a:r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Banana 300</a:t>
            </a:r>
          </a:p>
          <a:p>
            <a:pPr latinLnBrk="0"/>
            <a:r>
              <a:rPr kumimoji="0" lang="en-US" altLang="ko-KR" sz="2000"/>
              <a:t>Orange 200</a:t>
            </a:r>
          </a:p>
          <a:p>
            <a:pPr latinLnBrk="0"/>
            <a:r>
              <a:rPr kumimoji="0" lang="en-US" altLang="ko-KR" sz="2000"/>
              <a:t>Apple 100</a:t>
            </a:r>
            <a:endParaRPr kumimoji="0"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for</a:t>
            </a:r>
            <a:r>
              <a:rPr kumimoji="0" lang="ko-KR" altLang="en-US" sz="2000"/>
              <a:t>문에서 사용할수 있는 자료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문자열</a:t>
            </a:r>
            <a:r>
              <a:rPr kumimoji="0" lang="en-US" altLang="ko-KR" sz="2000"/>
              <a:t>, </a:t>
            </a:r>
            <a:r>
              <a:rPr kumimoji="0" lang="ko-KR" altLang="en-US" sz="2000"/>
              <a:t>리스트</a:t>
            </a:r>
            <a:r>
              <a:rPr kumimoji="0" lang="en-US" altLang="ko-KR" sz="2000"/>
              <a:t>, </a:t>
            </a:r>
            <a:r>
              <a:rPr kumimoji="0" lang="ko-KR" altLang="en-US" sz="2000"/>
              <a:t>튜플</a:t>
            </a:r>
            <a:r>
              <a:rPr kumimoji="0" lang="en-US" altLang="ko-KR" sz="2000"/>
              <a:t>, </a:t>
            </a:r>
            <a:r>
              <a:rPr kumimoji="0" lang="ko-KR" altLang="en-US" sz="2000"/>
              <a:t>사전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이터레이터</a:t>
            </a:r>
            <a:r>
              <a:rPr kumimoji="0" lang="en-US" altLang="ko-KR" sz="2000"/>
              <a:t>(iterator), </a:t>
            </a:r>
            <a:r>
              <a:rPr kumimoji="0" lang="ko-KR" altLang="en-US" sz="2000"/>
              <a:t>제너레이터 객체</a:t>
            </a:r>
            <a:r>
              <a:rPr kumimoji="0" lang="en-US" altLang="ko-KR" sz="2000"/>
              <a:t>(3</a:t>
            </a:r>
            <a:r>
              <a:rPr kumimoji="0" lang="ko-KR" altLang="en-US" sz="2000"/>
              <a:t>장 참조</a:t>
            </a:r>
            <a:r>
              <a:rPr kumimoji="0" lang="en-US" altLang="ko-KR" sz="2000"/>
              <a:t>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D653A56D-FB7F-41F0-8DA3-C2D691C23C8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13</a:t>
            </a:fld>
            <a:endParaRPr lang="en-US" altLang="ko-KR" sz="14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3558" name="TextBox 4"/>
          <p:cNvSpPr txBox="1">
            <a:spLocks noChangeArrowheads="1"/>
          </p:cNvSpPr>
          <p:nvPr/>
        </p:nvSpPr>
        <p:spPr bwMode="auto">
          <a:xfrm>
            <a:off x="769938" y="2035175"/>
            <a:ext cx="6870700" cy="286226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l = [10, 20, 30]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iterator = iter(l)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이터레이터 객체 할당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iterator: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print(i)</a:t>
            </a:r>
          </a:p>
          <a:p>
            <a:pPr latinLnBrk="0"/>
            <a:endParaRPr kumimoji="0" lang="en-US" altLang="ko-KR" sz="2000"/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10</a:t>
            </a:r>
          </a:p>
          <a:p>
            <a:pPr latinLnBrk="0"/>
            <a:r>
              <a:rPr kumimoji="0" lang="en-US" altLang="ko-KR" sz="2000"/>
              <a:t>20</a:t>
            </a:r>
          </a:p>
          <a:p>
            <a:pPr latinLnBrk="0"/>
            <a:r>
              <a:rPr kumimoji="0" lang="en-US" altLang="ko-KR" sz="2000"/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2457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for</a:t>
            </a:r>
            <a:r>
              <a:rPr kumimoji="0" lang="ko-KR" altLang="en-US" sz="2000"/>
              <a:t>문은 중첩해서 사용 가능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4-5-1.py </a:t>
            </a:r>
            <a:r>
              <a:rPr kumimoji="0" lang="ko-KR" altLang="en-US" sz="2000"/>
              <a:t>구구단 출력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EAC82BE2-311E-4907-A0D6-213AF80CBC8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14</a:t>
            </a:fld>
            <a:endParaRPr lang="en-US" altLang="ko-KR" sz="1400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4582" name="TextBox 4"/>
          <p:cNvSpPr txBox="1">
            <a:spLocks noChangeArrowheads="1"/>
          </p:cNvSpPr>
          <p:nvPr/>
        </p:nvSpPr>
        <p:spPr bwMode="auto">
          <a:xfrm>
            <a:off x="769938" y="1579563"/>
            <a:ext cx="6870700" cy="47085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n in [1,2]: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print("-- {0} </a:t>
            </a:r>
            <a:r>
              <a:rPr kumimoji="0" lang="ko-KR" altLang="en-US" sz="2000" b="1">
                <a:solidFill>
                  <a:schemeClr val="accent2"/>
                </a:solidFill>
              </a:rPr>
              <a:t>단 </a:t>
            </a:r>
            <a:r>
              <a:rPr kumimoji="0" lang="en-US" altLang="ko-KR" sz="2000" b="1">
                <a:solidFill>
                  <a:schemeClr val="accent2"/>
                </a:solidFill>
              </a:rPr>
              <a:t>--".format(n))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for i in [1,2,3,4,5,6,7,8,9]: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	print("{0} * {1} = {2}".format(n, i, n*i))</a:t>
            </a:r>
          </a:p>
          <a:p>
            <a:pPr latinLnBrk="0"/>
            <a:r>
              <a:rPr kumimoji="0" lang="en-US" altLang="ko-KR" sz="2000"/>
              <a:t>		</a:t>
            </a:r>
          </a:p>
          <a:p>
            <a:pPr latinLnBrk="0"/>
            <a:r>
              <a:rPr kumimoji="0" lang="en-US" altLang="ko-KR" sz="2000"/>
              <a:t>-- 1 </a:t>
            </a:r>
            <a:r>
              <a:rPr kumimoji="0" lang="ko-KR" altLang="en-US" sz="2000"/>
              <a:t>단 </a:t>
            </a:r>
            <a:r>
              <a:rPr kumimoji="0" lang="en-US" altLang="ko-KR" sz="2000"/>
              <a:t>--</a:t>
            </a:r>
          </a:p>
          <a:p>
            <a:pPr latinLnBrk="0"/>
            <a:r>
              <a:rPr kumimoji="0" lang="en-US" altLang="ko-KR" sz="2000"/>
              <a:t>1 * 1 = 1</a:t>
            </a:r>
          </a:p>
          <a:p>
            <a:pPr latinLnBrk="0"/>
            <a:r>
              <a:rPr kumimoji="0" lang="en-US" altLang="ko-KR" sz="2000"/>
              <a:t>1 * 2 = 2</a:t>
            </a:r>
          </a:p>
          <a:p>
            <a:pPr latinLnBrk="0"/>
            <a:r>
              <a:rPr kumimoji="0" lang="en-US" altLang="ko-KR" sz="2000"/>
              <a:t>…</a:t>
            </a:r>
          </a:p>
          <a:p>
            <a:pPr latinLnBrk="0"/>
            <a:r>
              <a:rPr kumimoji="0" lang="en-US" altLang="ko-KR" sz="2000"/>
              <a:t>1 * 9 = 9</a:t>
            </a:r>
          </a:p>
          <a:p>
            <a:pPr latinLnBrk="0"/>
            <a:r>
              <a:rPr kumimoji="0" lang="en-US" altLang="ko-KR" sz="2000"/>
              <a:t>-- 2 </a:t>
            </a:r>
            <a:r>
              <a:rPr kumimoji="0" lang="ko-KR" altLang="en-US" sz="2000"/>
              <a:t>단 </a:t>
            </a:r>
            <a:r>
              <a:rPr kumimoji="0" lang="en-US" altLang="ko-KR" sz="2000"/>
              <a:t>--</a:t>
            </a:r>
          </a:p>
          <a:p>
            <a:pPr latinLnBrk="0"/>
            <a:r>
              <a:rPr kumimoji="0" lang="en-US" altLang="ko-KR" sz="2000"/>
              <a:t>2 * 1 = 2</a:t>
            </a:r>
          </a:p>
          <a:p>
            <a:pPr latinLnBrk="0"/>
            <a:r>
              <a:rPr kumimoji="0" lang="en-US" altLang="ko-KR" sz="2000"/>
              <a:t>2 * 2 = 4</a:t>
            </a:r>
          </a:p>
          <a:p>
            <a:pPr latinLnBrk="0"/>
            <a:r>
              <a:rPr kumimoji="0" lang="en-US" altLang="ko-KR" sz="2000"/>
              <a:t>…</a:t>
            </a:r>
          </a:p>
          <a:p>
            <a:pPr latinLnBrk="0"/>
            <a:r>
              <a:rPr kumimoji="0" lang="en-US" altLang="ko-KR" sz="2000"/>
              <a:t>2 * 9 =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break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break</a:t>
            </a:r>
            <a:r>
              <a:rPr kumimoji="0" lang="ko-KR" altLang="en-US" sz="2000"/>
              <a:t>을 만나면 반복문 내부 블록을 벗어남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B0A02C9B-EC6F-4AB9-9159-B3FD48EF241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15</a:t>
            </a:fld>
            <a:endParaRPr lang="en-US" altLang="ko-KR" sz="1400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736600" y="1220788"/>
            <a:ext cx="6870700" cy="37861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if i &gt; 5: 		</a:t>
            </a:r>
            <a:r>
              <a:rPr kumimoji="0" lang="en-US" altLang="ko-KR" sz="2000" b="1">
                <a:solidFill>
                  <a:srgbClr val="FF0000"/>
                </a:solidFill>
              </a:rPr>
              <a:t>#i</a:t>
            </a:r>
            <a:r>
              <a:rPr kumimoji="0" lang="ko-KR" altLang="en-US" sz="2000" b="1">
                <a:solidFill>
                  <a:srgbClr val="FF0000"/>
                </a:solidFill>
              </a:rPr>
              <a:t>가 </a:t>
            </a:r>
            <a:r>
              <a:rPr kumimoji="0" lang="en-US" altLang="ko-KR" sz="2000" b="1">
                <a:solidFill>
                  <a:srgbClr val="FF0000"/>
                </a:solidFill>
              </a:rPr>
              <a:t>5</a:t>
            </a:r>
            <a:r>
              <a:rPr kumimoji="0" lang="ko-KR" altLang="en-US" sz="2000" b="1">
                <a:solidFill>
                  <a:srgbClr val="FF0000"/>
                </a:solidFill>
              </a:rPr>
              <a:t>보다 크면 반복문 종료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	</a:t>
            </a:r>
            <a:r>
              <a:rPr kumimoji="0" lang="en-US" altLang="ko-KR" sz="2000" b="1">
                <a:solidFill>
                  <a:schemeClr val="accent2"/>
                </a:solidFill>
              </a:rPr>
              <a:t>break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4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continue</a:t>
            </a:r>
          </a:p>
        </p:txBody>
      </p:sp>
      <p:sp>
        <p:nvSpPr>
          <p:cNvPr id="2662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continue</a:t>
            </a:r>
            <a:r>
              <a:rPr kumimoji="0" lang="ko-KR" altLang="en-US" sz="2000"/>
              <a:t>를 만나면 반복문 시작지점으로 가서 다음 아이템으로 다시 시작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F329FC66-3BBF-47E2-B305-4206A4C4381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16</a:t>
            </a:fld>
            <a:endParaRPr lang="en-US" altLang="ko-KR" sz="1400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6630" name="TextBox 4"/>
          <p:cNvSpPr txBox="1">
            <a:spLocks noChangeArrowheads="1"/>
          </p:cNvSpPr>
          <p:nvPr/>
        </p:nvSpPr>
        <p:spPr bwMode="auto">
          <a:xfrm>
            <a:off x="736600" y="1220788"/>
            <a:ext cx="6870700" cy="37861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if i % 2 == 0: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#i</a:t>
            </a:r>
            <a:r>
              <a:rPr kumimoji="0" lang="ko-KR" altLang="en-US" sz="2000" b="1">
                <a:solidFill>
                  <a:srgbClr val="FF0000"/>
                </a:solidFill>
              </a:rPr>
              <a:t>가 짝수인 경우 시작지점으로 이동</a:t>
            </a:r>
          </a:p>
          <a:p>
            <a:pPr latinLnBrk="0"/>
            <a:r>
              <a:rPr kumimoji="0" lang="ko-KR" altLang="en-US" sz="2000">
                <a:solidFill>
                  <a:schemeClr val="tx2"/>
                </a:solidFill>
              </a:rPr>
              <a:t>		</a:t>
            </a:r>
            <a:r>
              <a:rPr kumimoji="0" lang="en-US" altLang="ko-KR" sz="2000" b="1">
                <a:solidFill>
                  <a:schemeClr val="accent2"/>
                </a:solidFill>
              </a:rPr>
              <a:t>continue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7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else</a:t>
            </a:r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for, while </a:t>
            </a:r>
            <a:r>
              <a:rPr kumimoji="0" lang="ko-KR" altLang="en-US" sz="2000"/>
              <a:t>반복문에서 </a:t>
            </a:r>
            <a:r>
              <a:rPr kumimoji="0" lang="en-US" altLang="ko-KR" sz="2000"/>
              <a:t>break</a:t>
            </a:r>
            <a:r>
              <a:rPr kumimoji="0" lang="ko-KR" altLang="en-US" sz="2000"/>
              <a:t>로 종료되지 않으면 </a:t>
            </a:r>
            <a:r>
              <a:rPr kumimoji="0" lang="en-US" altLang="ko-KR" sz="2000"/>
              <a:t>else </a:t>
            </a:r>
            <a:r>
              <a:rPr kumimoji="0" lang="ko-KR" altLang="en-US" sz="2000"/>
              <a:t>블록 수행</a:t>
            </a:r>
            <a:endParaRPr kumimoji="0"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4-6-1.py else </a:t>
            </a:r>
            <a:r>
              <a:rPr kumimoji="0" lang="ko-KR" altLang="en-US" sz="2000"/>
              <a:t>블록 수행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095D1B79-6D59-42CD-8F52-C50FC4BFFB4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17</a:t>
            </a:fld>
            <a:endParaRPr lang="en-US" altLang="ko-KR" sz="140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736600" y="1589088"/>
            <a:ext cx="6870700" cy="44021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if i % 2 == 0: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	continue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print("Item: {0}".format(i))</a:t>
            </a:r>
          </a:p>
          <a:p>
            <a:pPr latinLnBrk="0"/>
            <a:r>
              <a:rPr kumimoji="0" lang="en-US" altLang="ko-KR" sz="2000" b="1">
                <a:solidFill>
                  <a:srgbClr val="FF0000"/>
                </a:solidFill>
              </a:rPr>
              <a:t>else: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print("Exit without break")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7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9</a:t>
            </a:r>
          </a:p>
          <a:p>
            <a:pPr latinLnBrk="0"/>
            <a:r>
              <a:rPr kumimoji="0" lang="en-US" altLang="ko-KR" sz="2000" b="1">
                <a:solidFill>
                  <a:srgbClr val="FF0000"/>
                </a:solidFill>
              </a:rPr>
              <a:t>Exit without break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else</a:t>
            </a:r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4-6-2.py else </a:t>
            </a:r>
            <a:r>
              <a:rPr kumimoji="0" lang="ko-KR" altLang="en-US" sz="2000"/>
              <a:t>블록이 수행되지 않는 예제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A381649B-C84A-441A-9A62-F4E6D924E1C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18</a:t>
            </a:fld>
            <a:endParaRPr lang="en-US" altLang="ko-KR" sz="1400"/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8678" name="TextBox 4"/>
          <p:cNvSpPr txBox="1">
            <a:spLocks noChangeArrowheads="1"/>
          </p:cNvSpPr>
          <p:nvPr/>
        </p:nvSpPr>
        <p:spPr bwMode="auto">
          <a:xfrm>
            <a:off x="736600" y="1589088"/>
            <a:ext cx="6870700" cy="409416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[1,2,3,4,5,6,7,8,9,10]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L: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if i &gt;5 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	break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print("Item: {0}".format(i))</a:t>
            </a:r>
          </a:p>
          <a:p>
            <a:pPr latinLnBrk="0"/>
            <a:r>
              <a:rPr kumimoji="0" lang="en-US" altLang="ko-KR" sz="2000" b="1">
                <a:solidFill>
                  <a:srgbClr val="FF0000"/>
                </a:solidFill>
              </a:rPr>
              <a:t>else: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print("Exit without break")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4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b="1">
                <a:solidFill>
                  <a:schemeClr val="accent2"/>
                </a:solidFill>
              </a:rPr>
              <a:t>range() : </a:t>
            </a:r>
            <a:r>
              <a:rPr kumimoji="0" lang="ko-KR" altLang="en-US" sz="2000" b="1">
                <a:solidFill>
                  <a:schemeClr val="accent2"/>
                </a:solidFill>
              </a:rPr>
              <a:t>수열의 생성</a:t>
            </a:r>
            <a:endParaRPr kumimoji="0" lang="en-US" altLang="ko-KR" sz="2000" b="1">
              <a:solidFill>
                <a:schemeClr val="accent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stop</a:t>
            </a:r>
            <a:r>
              <a:rPr kumimoji="0" lang="ko-KR" altLang="en-US" sz="2000"/>
              <a:t>은 필수</a:t>
            </a:r>
            <a:r>
              <a:rPr kumimoji="0" lang="en-US" altLang="ko-KR" sz="2000"/>
              <a:t>, start(</a:t>
            </a:r>
            <a:r>
              <a:rPr kumimoji="0" lang="ko-KR" altLang="en-US" sz="2000"/>
              <a:t>기본 </a:t>
            </a:r>
            <a:r>
              <a:rPr kumimoji="0" lang="en-US" altLang="ko-KR" sz="2000"/>
              <a:t>0)</a:t>
            </a:r>
            <a:r>
              <a:rPr kumimoji="0" lang="ko-KR" altLang="en-US" sz="2000"/>
              <a:t>과 </a:t>
            </a:r>
            <a:r>
              <a:rPr kumimoji="0" lang="en-US" altLang="ko-KR" sz="2000"/>
              <a:t>step(</a:t>
            </a:r>
            <a:r>
              <a:rPr kumimoji="0" lang="ko-KR" altLang="en-US" sz="2000"/>
              <a:t>기본 </a:t>
            </a:r>
            <a:r>
              <a:rPr kumimoji="0" lang="en-US" altLang="ko-KR" sz="2000"/>
              <a:t>1)</a:t>
            </a:r>
            <a:r>
              <a:rPr kumimoji="0" lang="ko-KR" altLang="en-US" sz="2000"/>
              <a:t>은 선택</a:t>
            </a:r>
            <a:endParaRPr kumimoji="0" lang="en-US" altLang="ko-KR" sz="2000"/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stop</a:t>
            </a:r>
            <a:r>
              <a:rPr kumimoji="0" lang="ko-KR" altLang="en-US" sz="2000"/>
              <a:t>은 포함되지 않음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D648A61A-E9A2-4342-A51A-48C166583C2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19</a:t>
            </a:fld>
            <a:endParaRPr lang="en-US" altLang="ko-KR" sz="1400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29702" name="TextBox 4"/>
          <p:cNvSpPr txBox="1">
            <a:spLocks noChangeArrowheads="1"/>
          </p:cNvSpPr>
          <p:nvPr/>
        </p:nvSpPr>
        <p:spPr bwMode="auto">
          <a:xfrm>
            <a:off x="628650" y="2049463"/>
            <a:ext cx="8172450" cy="34782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list(range(10))	</a:t>
            </a:r>
            <a:r>
              <a:rPr kumimoji="0" lang="en-US" altLang="ko-KR" sz="2000" b="1">
                <a:solidFill>
                  <a:srgbClr val="FF0000"/>
                </a:solidFill>
              </a:rPr>
              <a:t>#stop</a:t>
            </a:r>
            <a:r>
              <a:rPr kumimoji="0" lang="ko-KR" altLang="en-US" sz="2000" b="1">
                <a:solidFill>
                  <a:srgbClr val="FF0000"/>
                </a:solidFill>
              </a:rPr>
              <a:t>만 있음</a:t>
            </a:r>
            <a:r>
              <a:rPr kumimoji="0" lang="en-US" altLang="ko-KR" sz="2000" b="1">
                <a:solidFill>
                  <a:srgbClr val="FF0000"/>
                </a:solidFill>
              </a:rPr>
              <a:t>. 10</a:t>
            </a:r>
            <a:r>
              <a:rPr kumimoji="0" lang="ko-KR" altLang="en-US" sz="2000" b="1">
                <a:solidFill>
                  <a:srgbClr val="FF0000"/>
                </a:solidFill>
              </a:rPr>
              <a:t>은 포함되지 않음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[0, 1, 2, 3, 4, 5, 6, 7, 8, 9]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list(range(5,10))	</a:t>
            </a:r>
            <a:r>
              <a:rPr kumimoji="0" lang="en-US" altLang="ko-KR" sz="2000" b="1">
                <a:solidFill>
                  <a:srgbClr val="FF0000"/>
                </a:solidFill>
              </a:rPr>
              <a:t>#start, stop</a:t>
            </a:r>
            <a:endParaRPr kumimoji="0" lang="ko-KR" altLang="en-US" sz="2000" b="1">
              <a:solidFill>
                <a:srgbClr val="FF0000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[5, 6, 7, 8, 9]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list(range(10,0,-1))	</a:t>
            </a:r>
            <a:r>
              <a:rPr kumimoji="0" lang="en-US" altLang="ko-KR" sz="2000" b="1">
                <a:solidFill>
                  <a:srgbClr val="FF0000"/>
                </a:solidFill>
              </a:rPr>
              <a:t>#start, stop, step</a:t>
            </a:r>
            <a:endParaRPr kumimoji="0" lang="ko-KR" altLang="en-US" sz="2000" b="1">
              <a:solidFill>
                <a:srgbClr val="FF0000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[10, 9, 8, 7, 6, 5, 4, 3, 2, 1]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list(range(10,20,2))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[10, 12, 14, 16, 18]</a:t>
            </a:r>
          </a:p>
        </p:txBody>
      </p:sp>
      <p:sp>
        <p:nvSpPr>
          <p:cNvPr id="29703" name="TextBox 4"/>
          <p:cNvSpPr txBox="1">
            <a:spLocks noChangeArrowheads="1"/>
          </p:cNvSpPr>
          <p:nvPr/>
        </p:nvSpPr>
        <p:spPr bwMode="auto">
          <a:xfrm>
            <a:off x="3316288" y="827088"/>
            <a:ext cx="4414837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range([start], stop[,step])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if </a:t>
            </a:r>
            <a:r>
              <a:rPr lang="ko-KR" altLang="en-US" sz="2000"/>
              <a:t>문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 참</a:t>
            </a:r>
            <a:r>
              <a:rPr lang="en-US" altLang="ko-KR" sz="2000"/>
              <a:t>/</a:t>
            </a:r>
            <a:r>
              <a:rPr lang="ko-KR" altLang="en-US" sz="2000"/>
              <a:t>거짓 판단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단축 평가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while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for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break, continue, else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제어문과 관련된 유용한 내장 함수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4059A319-A7B4-4ECA-9E8B-02B811120AD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 b="1">
                <a:solidFill>
                  <a:schemeClr val="accent2"/>
                </a:solidFill>
              </a:rPr>
              <a:t>range()  </a:t>
            </a:r>
            <a:r>
              <a:rPr kumimoji="0" lang="ko-KR" altLang="en-US" sz="2000" b="1">
                <a:solidFill>
                  <a:schemeClr val="accent2"/>
                </a:solidFill>
              </a:rPr>
              <a:t>함수를 이용해 </a:t>
            </a:r>
            <a:r>
              <a:rPr kumimoji="0" lang="en-US" altLang="ko-KR" sz="2000" b="1">
                <a:solidFill>
                  <a:schemeClr val="accent2"/>
                </a:solidFill>
              </a:rPr>
              <a:t>10</a:t>
            </a:r>
            <a:r>
              <a:rPr kumimoji="0" lang="ko-KR" altLang="en-US" sz="2000" b="1">
                <a:solidFill>
                  <a:schemeClr val="accent2"/>
                </a:solidFill>
              </a:rPr>
              <a:t>에서 </a:t>
            </a:r>
            <a:r>
              <a:rPr kumimoji="0" lang="en-US" altLang="ko-KR" sz="2000" b="1">
                <a:solidFill>
                  <a:schemeClr val="accent2"/>
                </a:solidFill>
              </a:rPr>
              <a:t>20</a:t>
            </a:r>
            <a:r>
              <a:rPr kumimoji="0" lang="ko-KR" altLang="en-US" sz="2000" b="1">
                <a:solidFill>
                  <a:schemeClr val="accent2"/>
                </a:solidFill>
              </a:rPr>
              <a:t>까지 짝수 출력 예제</a:t>
            </a:r>
            <a:endParaRPr kumimoji="0"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1683FF60-9C71-4C07-9E1C-2314D9BFB23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20</a:t>
            </a:fld>
            <a:endParaRPr lang="en-US" altLang="ko-KR" sz="1400"/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0726" name="TextBox 4"/>
          <p:cNvSpPr txBox="1">
            <a:spLocks noChangeArrowheads="1"/>
          </p:cNvSpPr>
          <p:nvPr/>
        </p:nvSpPr>
        <p:spPr bwMode="auto">
          <a:xfrm>
            <a:off x="614363" y="1379538"/>
            <a:ext cx="8172450" cy="286226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range(10,20,2):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print(i)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12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14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16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리스트 항목과 인덱스 값을 동시에 얻는 법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len()</a:t>
            </a:r>
            <a:r>
              <a:rPr kumimoji="0" lang="ko-KR" altLang="en-US" sz="2000">
                <a:solidFill>
                  <a:schemeClr val="tx2"/>
                </a:solidFill>
              </a:rPr>
              <a:t>함수 이용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CD42AF8D-1C61-41D0-9741-894E699FF59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21</a:t>
            </a:fld>
            <a:endParaRPr lang="en-US" altLang="ko-KR" sz="1400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1750" name="TextBox 4"/>
          <p:cNvSpPr txBox="1">
            <a:spLocks noChangeArrowheads="1"/>
          </p:cNvSpPr>
          <p:nvPr/>
        </p:nvSpPr>
        <p:spPr bwMode="auto">
          <a:xfrm>
            <a:off x="614363" y="1728788"/>
            <a:ext cx="8172450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['Apple', 'Orange', 'Banana']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range(len(L)): 	</a:t>
            </a:r>
            <a:r>
              <a:rPr kumimoji="0" lang="en-US" altLang="ko-KR" sz="2000" b="1">
                <a:solidFill>
                  <a:srgbClr val="FF0000"/>
                </a:solidFill>
              </a:rPr>
              <a:t>#len() </a:t>
            </a:r>
            <a:r>
              <a:rPr kumimoji="0" lang="ko-KR" altLang="en-US" sz="2000" b="1">
                <a:solidFill>
                  <a:srgbClr val="FF0000"/>
                </a:solidFill>
              </a:rPr>
              <a:t>시퀸스 원소 개수 출력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print("Index: {0}, Value: {1}".format(i, L[i]))</a:t>
            </a:r>
          </a:p>
          <a:p>
            <a:pPr latinLnBrk="0"/>
            <a:endParaRPr kumimoji="0" lang="en-US" altLang="ko-KR" sz="2000" b="1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Index: 0, Value: Apple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Index: 1, Value: Orange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Index: 2, Value: Banana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2573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리스트 항목과 인덱스 값을 동시에 얻는 법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enumerate()</a:t>
            </a:r>
            <a:r>
              <a:rPr kumimoji="0" lang="ko-KR" altLang="en-US" sz="2000">
                <a:solidFill>
                  <a:schemeClr val="tx2"/>
                </a:solidFill>
              </a:rPr>
              <a:t>함수 이용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튜플 </a:t>
            </a:r>
            <a:r>
              <a:rPr kumimoji="0" lang="en-US" altLang="ko-KR" sz="2000">
                <a:solidFill>
                  <a:schemeClr val="tx2"/>
                </a:solidFill>
              </a:rPr>
              <a:t>(</a:t>
            </a:r>
            <a:r>
              <a:rPr kumimoji="0" lang="ko-KR" altLang="en-US" sz="2000">
                <a:solidFill>
                  <a:schemeClr val="tx2"/>
                </a:solidFill>
              </a:rPr>
              <a:t>인덱스</a:t>
            </a:r>
            <a:r>
              <a:rPr kumimoji="0" lang="en-US" altLang="ko-KR" sz="2000">
                <a:solidFill>
                  <a:schemeClr val="tx2"/>
                </a:solidFill>
              </a:rPr>
              <a:t>, </a:t>
            </a:r>
            <a:r>
              <a:rPr kumimoji="0" lang="ko-KR" altLang="en-US" sz="2000">
                <a:solidFill>
                  <a:schemeClr val="tx2"/>
                </a:solidFill>
              </a:rPr>
              <a:t>시퀀스객체 아이템</a:t>
            </a:r>
            <a:r>
              <a:rPr kumimoji="0" lang="en-US" altLang="ko-KR" sz="2000">
                <a:solidFill>
                  <a:schemeClr val="tx2"/>
                </a:solidFill>
              </a:rPr>
              <a:t>) </a:t>
            </a:r>
            <a:r>
              <a:rPr kumimoji="0" lang="ko-KR" altLang="en-US" sz="2000">
                <a:solidFill>
                  <a:schemeClr val="tx2"/>
                </a:solidFill>
              </a:rPr>
              <a:t>반환</a:t>
            </a:r>
            <a:r>
              <a:rPr kumimoji="0" lang="en-US" altLang="ko-KR" sz="2000">
                <a:solidFill>
                  <a:schemeClr val="tx2"/>
                </a:solidFill>
              </a:rPr>
              <a:t>, start(</a:t>
            </a:r>
            <a:r>
              <a:rPr kumimoji="0" lang="ko-KR" altLang="en-US" sz="2000">
                <a:solidFill>
                  <a:schemeClr val="tx2"/>
                </a:solidFill>
              </a:rPr>
              <a:t>기본 </a:t>
            </a:r>
            <a:r>
              <a:rPr kumimoji="0" lang="en-US" altLang="ko-KR" sz="2000">
                <a:solidFill>
                  <a:schemeClr val="tx2"/>
                </a:solidFill>
              </a:rPr>
              <a:t>0) </a:t>
            </a:r>
            <a:r>
              <a:rPr kumimoji="0" lang="ko-KR" altLang="en-US" sz="2000">
                <a:solidFill>
                  <a:schemeClr val="tx2"/>
                </a:solidFill>
              </a:rPr>
              <a:t>생략가능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89C07A97-BE4C-48A1-B878-D70A5A5568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22</a:t>
            </a:fld>
            <a:endParaRPr lang="en-US" altLang="ko-KR" sz="1400"/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576263" y="1943100"/>
            <a:ext cx="8172450" cy="37861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[100, 15.5, "Apple"]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enumerate(L):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print(i)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(0, 100)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(1, 15.5)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(2, 'Apple')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i, v in enumerate(L,101): </a:t>
            </a:r>
            <a:r>
              <a:rPr kumimoji="0" lang="en-US" altLang="ko-KR" sz="2000" b="1">
                <a:solidFill>
                  <a:srgbClr val="FF0000"/>
                </a:solidFill>
              </a:rPr>
              <a:t>#start </a:t>
            </a:r>
            <a:r>
              <a:rPr kumimoji="0" lang="ko-KR" altLang="en-US" sz="2000" b="1">
                <a:solidFill>
                  <a:srgbClr val="FF0000"/>
                </a:solidFill>
              </a:rPr>
              <a:t>지정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n-US" altLang="ko-KR" sz="2000" b="1">
                <a:solidFill>
                  <a:schemeClr val="accent2"/>
                </a:solidFill>
              </a:rPr>
              <a:t>print(i, v)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101 100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102 15.5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103 Apple</a:t>
            </a:r>
          </a:p>
        </p:txBody>
      </p:sp>
      <p:sp>
        <p:nvSpPr>
          <p:cNvPr id="32775" name="TextBox 4"/>
          <p:cNvSpPr txBox="1">
            <a:spLocks noChangeArrowheads="1"/>
          </p:cNvSpPr>
          <p:nvPr/>
        </p:nvSpPr>
        <p:spPr bwMode="auto">
          <a:xfrm>
            <a:off x="3727450" y="1176338"/>
            <a:ext cx="4414838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enumerate(sequence object[, start=0])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리스트 내장</a:t>
            </a:r>
            <a:r>
              <a:rPr kumimoji="0" lang="en-US" altLang="ko-KR" sz="2000">
                <a:solidFill>
                  <a:schemeClr val="tx2"/>
                </a:solidFill>
              </a:rPr>
              <a:t>(list comprehension)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조합</a:t>
            </a:r>
            <a:r>
              <a:rPr kumimoji="0" lang="en-US" altLang="ko-KR" sz="2000">
                <a:solidFill>
                  <a:schemeClr val="tx2"/>
                </a:solidFill>
              </a:rPr>
              <a:t>, </a:t>
            </a:r>
            <a:r>
              <a:rPr kumimoji="0" lang="ko-KR" altLang="en-US" sz="2000">
                <a:solidFill>
                  <a:schemeClr val="tx2"/>
                </a:solidFill>
              </a:rPr>
              <a:t>필터링 등의 연산을 통해 새로운 리스트 객체 생성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300ECE88-3D07-4979-88F3-55D6D94575DC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23</a:t>
            </a:fld>
            <a:endParaRPr lang="en-US" altLang="ko-KR" sz="1400"/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590550" y="1885950"/>
            <a:ext cx="8172450" cy="44021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[1,2,3,4,5]			</a:t>
            </a:r>
            <a:r>
              <a:rPr kumimoji="0" lang="en-US" altLang="ko-KR" sz="2000" b="1">
                <a:solidFill>
                  <a:srgbClr val="FF0000"/>
                </a:solidFill>
              </a:rPr>
              <a:t> #</a:t>
            </a:r>
            <a:r>
              <a:rPr kumimoji="0" lang="ko-KR" altLang="en-US" sz="2000" b="1">
                <a:solidFill>
                  <a:srgbClr val="FF0000"/>
                </a:solidFill>
              </a:rPr>
              <a:t>리스트 객체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[i ** 2 for i in l]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[1, 4, 9, 16, 25]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t = ("apple", "banana", "orange") 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튜플 객체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[len(i) for i in t]</a:t>
            </a:r>
            <a:r>
              <a:rPr kumimoji="0" lang="en-US" altLang="ko-KR" sz="2000">
                <a:solidFill>
                  <a:schemeClr val="tx2"/>
                </a:solidFill>
              </a:rPr>
              <a:t>		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문자열의 길이 리스트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[5, 6, 6]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d = {100:"apple", 200:"banana", 300:"orange"} 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사전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[v.upper() for v in d.values()] 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사전 문자열을 대문자 리스트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['BANANA', 'ORANGE', 'APPLE']</a:t>
            </a:r>
          </a:p>
          <a:p>
            <a:pPr latinLnBrk="0"/>
            <a:endParaRPr kumimoji="0" lang="en-US" altLang="ko-KR" sz="2000">
              <a:solidFill>
                <a:schemeClr val="tx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[i**3 for i in range(5)] </a:t>
            </a:r>
            <a:r>
              <a:rPr kumimoji="0" lang="en-US" altLang="ko-KR" sz="2000" b="1">
                <a:solidFill>
                  <a:srgbClr val="FF0000"/>
                </a:solidFill>
              </a:rPr>
              <a:t>#range()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[0, 1, 8, 27, 64]</a:t>
            </a:r>
          </a:p>
        </p:txBody>
      </p:sp>
      <p:sp>
        <p:nvSpPr>
          <p:cNvPr id="33799" name="TextBox 4"/>
          <p:cNvSpPr txBox="1">
            <a:spLocks noChangeArrowheads="1"/>
          </p:cNvSpPr>
          <p:nvPr/>
        </p:nvSpPr>
        <p:spPr bwMode="auto">
          <a:xfrm>
            <a:off x="1190625" y="1477963"/>
            <a:ext cx="6977063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[&lt;expression&gt; </a:t>
            </a:r>
            <a:r>
              <a:rPr kumimoji="0" lang="en-US" altLang="ko-KR" sz="2000" b="1">
                <a:solidFill>
                  <a:schemeClr val="tx2"/>
                </a:solidFill>
              </a:rPr>
              <a:t>for</a:t>
            </a:r>
            <a:r>
              <a:rPr kumimoji="0" lang="en-US" altLang="ko-KR" sz="2000">
                <a:solidFill>
                  <a:schemeClr val="tx2"/>
                </a:solidFill>
              </a:rPr>
              <a:t> &lt;item&gt;</a:t>
            </a:r>
            <a:r>
              <a:rPr kumimoji="0" lang="en-US" altLang="ko-KR" sz="2000" b="1">
                <a:solidFill>
                  <a:schemeClr val="tx2"/>
                </a:solidFill>
              </a:rPr>
              <a:t> in </a:t>
            </a:r>
            <a:r>
              <a:rPr kumimoji="0" lang="en-US" altLang="ko-KR" sz="2000">
                <a:solidFill>
                  <a:schemeClr val="tx2"/>
                </a:solidFill>
              </a:rPr>
              <a:t>&lt;sequence object&gt; (</a:t>
            </a:r>
            <a:r>
              <a:rPr kumimoji="0" lang="en-US" altLang="ko-KR" sz="2000" b="1">
                <a:solidFill>
                  <a:schemeClr val="tx2"/>
                </a:solidFill>
              </a:rPr>
              <a:t>if</a:t>
            </a:r>
            <a:r>
              <a:rPr kumimoji="0" lang="en-US" altLang="ko-KR" sz="2000">
                <a:solidFill>
                  <a:schemeClr val="tx2"/>
                </a:solidFill>
              </a:rPr>
              <a:t> &lt;condition&gt;)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제어문과 연관된 유용한 함수</a:t>
            </a:r>
            <a:endParaRPr lang="en-US" altLang="ko-KR" dirty="0" smtClean="0"/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리스트 내장</a:t>
            </a:r>
            <a:r>
              <a:rPr kumimoji="0" lang="en-US" altLang="ko-KR" sz="2000">
                <a:solidFill>
                  <a:schemeClr val="tx2"/>
                </a:solidFill>
              </a:rPr>
              <a:t>(list comprehension)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if &lt;condition&gt; </a:t>
            </a:r>
            <a:r>
              <a:rPr kumimoji="0" lang="ko-KR" altLang="en-US" sz="2000">
                <a:solidFill>
                  <a:schemeClr val="tx2"/>
                </a:solidFill>
              </a:rPr>
              <a:t>사용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2</a:t>
            </a:r>
            <a:r>
              <a:rPr kumimoji="0" lang="ko-KR" altLang="en-US" sz="2000">
                <a:solidFill>
                  <a:schemeClr val="tx2"/>
                </a:solidFill>
              </a:rPr>
              <a:t>개 이상 리스트 조합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CB116B6A-8CF7-4E81-993E-CD49C8116F0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24</a:t>
            </a:fld>
            <a:endParaRPr lang="en-US" altLang="ko-KR" sz="1400"/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590550" y="1612900"/>
            <a:ext cx="8172450" cy="10160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["apple", "banana", "orage", "kiwi"]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[i for i in l if len(i) &gt; 5] </a:t>
            </a:r>
            <a:r>
              <a:rPr kumimoji="0" lang="en-US" altLang="ko-KR" sz="2000">
                <a:solidFill>
                  <a:schemeClr val="tx2"/>
                </a:solidFill>
              </a:rPr>
              <a:t>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문자열 길이가 </a:t>
            </a:r>
            <a:r>
              <a:rPr kumimoji="0" lang="en-US" altLang="ko-KR" sz="2000" b="1">
                <a:solidFill>
                  <a:srgbClr val="FF0000"/>
                </a:solidFill>
              </a:rPr>
              <a:t>5 </a:t>
            </a:r>
            <a:r>
              <a:rPr kumimoji="0" lang="ko-KR" altLang="en-US" sz="2000" b="1">
                <a:solidFill>
                  <a:srgbClr val="FF0000"/>
                </a:solidFill>
              </a:rPr>
              <a:t>이상인 리스트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['banana', 'orage']</a:t>
            </a:r>
          </a:p>
        </p:txBody>
      </p:sp>
      <p:sp>
        <p:nvSpPr>
          <p:cNvPr id="34823" name="TextBox 4"/>
          <p:cNvSpPr txBox="1">
            <a:spLocks noChangeArrowheads="1"/>
          </p:cNvSpPr>
          <p:nvPr/>
        </p:nvSpPr>
        <p:spPr bwMode="auto">
          <a:xfrm>
            <a:off x="579438" y="3503613"/>
            <a:ext cx="8174037" cy="13239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L_1 = [3,4,5]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L_2 = [1.5, -0.5, 4]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[x * y for x in L_1 for y in L_2]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[4.5, -1.5, 12, 6.0, -2.0, 16, 7.5, -2.5, 20]</a:t>
            </a:r>
          </a:p>
        </p:txBody>
      </p:sp>
      <p:pic>
        <p:nvPicPr>
          <p:cNvPr id="34824" name="Picture 4" descr="D:\PythonWork\Education\PPT\4_control_img\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8" y="3360738"/>
            <a:ext cx="3621087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작성시 </a:t>
            </a:r>
            <a:r>
              <a:rPr lang="ko-KR" altLang="en-US" dirty="0" err="1" smtClean="0"/>
              <a:t>도움되는함수</a:t>
            </a:r>
            <a:endParaRPr lang="en-US" altLang="ko-KR" dirty="0" smtClean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filter()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함수의 결과가 참인 리스트 객체의 이터레이터 반환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함수 대신 </a:t>
            </a:r>
            <a:r>
              <a:rPr kumimoji="0" lang="en-US" altLang="ko-KR" sz="2000">
                <a:solidFill>
                  <a:schemeClr val="tx2"/>
                </a:solidFill>
              </a:rPr>
              <a:t>None</a:t>
            </a:r>
            <a:r>
              <a:rPr kumimoji="0" lang="ko-KR" altLang="en-US" sz="2000">
                <a:solidFill>
                  <a:schemeClr val="tx2"/>
                </a:solidFill>
              </a:rPr>
              <a:t>이 오는 경우 필터링 하지 않음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C8A72D0-15B6-4394-897F-E7B8CBCF4F1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25</a:t>
            </a:fld>
            <a:endParaRPr lang="en-US" altLang="ko-KR" sz="140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590550" y="1885950"/>
            <a:ext cx="8172450" cy="44021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 = [10, 25, 30]</a:t>
            </a:r>
            <a:endParaRPr kumimoji="0" lang="en-US" altLang="ko-KR" sz="2000" b="1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 = filter(None, L)</a:t>
            </a:r>
            <a:r>
              <a:rPr kumimoji="0" lang="en-US" altLang="ko-KR" sz="2000">
                <a:solidFill>
                  <a:schemeClr val="tx2"/>
                </a:solidFill>
              </a:rPr>
              <a:t>		</a:t>
            </a:r>
            <a:r>
              <a:rPr kumimoji="0" lang="en-US" altLang="ko-KR" sz="2000" b="1">
                <a:solidFill>
                  <a:srgbClr val="FF0000"/>
                </a:solidFill>
              </a:rPr>
              <a:t># None</a:t>
            </a:r>
            <a:r>
              <a:rPr kumimoji="0" lang="ko-KR" altLang="en-US" sz="2000" b="1">
                <a:solidFill>
                  <a:srgbClr val="FF0000"/>
                </a:solidFill>
              </a:rPr>
              <a:t>이므로 필터링 안함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Iter: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10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30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def GetBiggerThan20(i): 	</a:t>
            </a:r>
            <a:r>
              <a:rPr kumimoji="0" lang="en-US" altLang="ko-KR" sz="2000" b="1">
                <a:solidFill>
                  <a:srgbClr val="FF0000"/>
                </a:solidFill>
              </a:rPr>
              <a:t># True/False </a:t>
            </a:r>
            <a:r>
              <a:rPr kumimoji="0" lang="ko-KR" altLang="en-US" sz="2000" b="1">
                <a:solidFill>
                  <a:srgbClr val="FF0000"/>
                </a:solidFill>
              </a:rPr>
              <a:t>반환 필터링함수</a:t>
            </a:r>
          </a:p>
          <a:p>
            <a:pPr latinLnBrk="0"/>
            <a:r>
              <a:rPr kumimoji="0" lang="ko-KR" altLang="en-US" sz="2000">
                <a:solidFill>
                  <a:schemeClr val="tx2"/>
                </a:solidFill>
              </a:rPr>
              <a:t>	</a:t>
            </a:r>
            <a:r>
              <a:rPr kumimoji="0" lang="en-US" altLang="ko-KR" sz="2000">
                <a:solidFill>
                  <a:schemeClr val="tx2"/>
                </a:solidFill>
              </a:rPr>
              <a:t>return i &gt; 20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IterL = filter(GetBiggerThan20, L) 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필터링함수 사용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IterL: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30</a:t>
            </a:r>
          </a:p>
        </p:txBody>
      </p:sp>
      <p:sp>
        <p:nvSpPr>
          <p:cNvPr id="35847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6977062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filter (&lt;function&gt;|None, iterable) </a:t>
            </a:r>
            <a:r>
              <a:rPr kumimoji="0" lang="en-US" altLang="ko-KR" sz="2000">
                <a:solidFill>
                  <a:schemeClr val="tx2"/>
                </a:solidFill>
                <a:sym typeface="Wingdings" panose="05000000000000000000" pitchFamily="2" charset="2"/>
              </a:rPr>
              <a:t> filtering object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작성시 </a:t>
            </a:r>
            <a:r>
              <a:rPr lang="ko-KR" altLang="en-US" dirty="0" err="1" smtClean="0"/>
              <a:t>도움되는함수</a:t>
            </a:r>
            <a:endParaRPr lang="en-US" altLang="ko-KR" dirty="0" smtClean="0"/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filter()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기존 객체 </a:t>
            </a:r>
            <a:r>
              <a:rPr kumimoji="0" lang="en-US" altLang="ko-KR" sz="2000">
                <a:solidFill>
                  <a:schemeClr val="tx2"/>
                </a:solidFill>
              </a:rPr>
              <a:t>L</a:t>
            </a:r>
            <a:r>
              <a:rPr kumimoji="0" lang="ko-KR" altLang="en-US" sz="2000">
                <a:solidFill>
                  <a:schemeClr val="tx2"/>
                </a:solidFill>
              </a:rPr>
              <a:t>은 바뀌지 않음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lambda </a:t>
            </a:r>
            <a:r>
              <a:rPr kumimoji="0" lang="ko-KR" altLang="en-US" sz="2000">
                <a:solidFill>
                  <a:schemeClr val="tx2"/>
                </a:solidFill>
              </a:rPr>
              <a:t>함수 사용 </a:t>
            </a:r>
            <a:r>
              <a:rPr kumimoji="0" lang="en-US" altLang="ko-KR" sz="2000">
                <a:solidFill>
                  <a:schemeClr val="tx2"/>
                </a:solidFill>
              </a:rPr>
              <a:t>( p52 return </a:t>
            </a:r>
            <a:r>
              <a:rPr kumimoji="0" lang="ko-KR" altLang="en-US" sz="2000">
                <a:solidFill>
                  <a:schemeClr val="tx2"/>
                </a:solidFill>
              </a:rPr>
              <a:t>없어도 반환됨</a:t>
            </a:r>
            <a:r>
              <a:rPr kumimoji="0" lang="en-US" altLang="ko-KR" sz="200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A601D9AC-410E-4B75-BC90-CE290421BAA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26</a:t>
            </a:fld>
            <a:endParaRPr lang="en-US" altLang="ko-KR" sz="1400"/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590550" y="1531938"/>
            <a:ext cx="8172450" cy="16319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NewL = list(filter(GetBiggerThan20,L))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NewL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[25, 30]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L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[10, 25, 30]</a:t>
            </a:r>
          </a:p>
        </p:txBody>
      </p:sp>
      <p:sp>
        <p:nvSpPr>
          <p:cNvPr id="36871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6977062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filter (&lt;function&gt;|None, sequence ojbect) </a:t>
            </a:r>
            <a:r>
              <a:rPr kumimoji="0" lang="en-US" altLang="ko-KR" sz="2000">
                <a:solidFill>
                  <a:schemeClr val="tx2"/>
                </a:solidFill>
                <a:sym typeface="Wingdings" panose="05000000000000000000" pitchFamily="2" charset="2"/>
              </a:rPr>
              <a:t> filtering object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36872" name="TextBox 4"/>
          <p:cNvSpPr txBox="1">
            <a:spLocks noChangeArrowheads="1"/>
          </p:cNvSpPr>
          <p:nvPr/>
        </p:nvSpPr>
        <p:spPr bwMode="auto">
          <a:xfrm>
            <a:off x="560388" y="3829050"/>
            <a:ext cx="8174037" cy="19383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IterL = filter(lambda i: i&gt;20, L)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for i in IterL: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print("Item: {0}".format(i))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	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25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Item: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작성시 </a:t>
            </a:r>
            <a:r>
              <a:rPr lang="ko-KR" altLang="en-US" dirty="0" err="1" smtClean="0"/>
              <a:t>도움되는함수</a:t>
            </a:r>
            <a:endParaRPr lang="en-US" altLang="ko-KR" dirty="0" smtClean="0"/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zip()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2</a:t>
            </a:r>
            <a:r>
              <a:rPr kumimoji="0" lang="ko-KR" altLang="en-US" sz="2000">
                <a:solidFill>
                  <a:schemeClr val="tx2"/>
                </a:solidFill>
              </a:rPr>
              <a:t>개 이상 시퀀스형이나 이터레이터형 객체를 튜플 형태로 묶음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반환값은 튜플 객체의 이터레이터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zip</a:t>
            </a:r>
            <a:r>
              <a:rPr kumimoji="0" lang="ko-KR" altLang="en-US" sz="2000">
                <a:solidFill>
                  <a:schemeClr val="tx2"/>
                </a:solidFill>
              </a:rPr>
              <a:t>함수 결과값이 이터레이터 이므로 결과를 객체에 저장하려면 </a:t>
            </a:r>
            <a:r>
              <a:rPr kumimoji="0" lang="en-US" altLang="ko-KR" sz="2000">
                <a:solidFill>
                  <a:schemeClr val="tx2"/>
                </a:solidFill>
              </a:rPr>
              <a:t>list(), tuple() dict() </a:t>
            </a:r>
            <a:r>
              <a:rPr kumimoji="0" lang="ko-KR" altLang="en-US" sz="2000">
                <a:solidFill>
                  <a:schemeClr val="tx2"/>
                </a:solidFill>
              </a:rPr>
              <a:t>등 이용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FA267B2B-9EFB-4AB9-B6FF-D580989C504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27</a:t>
            </a:fld>
            <a:endParaRPr lang="en-US" altLang="ko-KR" sz="1400"/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542925" y="1852613"/>
            <a:ext cx="8172450" cy="22463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X = [10, 20, 30]</a:t>
            </a:r>
          </a:p>
          <a:p>
            <a:pPr latinLnBrk="0"/>
            <a:r>
              <a:rPr kumimoji="0" lang="en-US" altLang="ko-KR" sz="2000"/>
              <a:t>&gt;&gt;&gt; Y = ['A', 'B', 'C']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for i in zip(X,Y):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print("Item: {0}".format(i))</a:t>
            </a:r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Item: (10, 'A')</a:t>
            </a:r>
          </a:p>
          <a:p>
            <a:pPr latinLnBrk="0"/>
            <a:r>
              <a:rPr kumimoji="0" lang="en-US" altLang="ko-KR" sz="2000"/>
              <a:t>Item: (20, 'B')</a:t>
            </a:r>
          </a:p>
          <a:p>
            <a:pPr latinLnBrk="0"/>
            <a:r>
              <a:rPr kumimoji="0" lang="en-US" altLang="ko-KR" sz="2000"/>
              <a:t>Item: (30, 'C')</a:t>
            </a:r>
          </a:p>
        </p:txBody>
      </p:sp>
      <p:sp>
        <p:nvSpPr>
          <p:cNvPr id="37895" name="TextBox 4"/>
          <p:cNvSpPr txBox="1">
            <a:spLocks noChangeArrowheads="1"/>
          </p:cNvSpPr>
          <p:nvPr/>
        </p:nvSpPr>
        <p:spPr bwMode="auto">
          <a:xfrm>
            <a:off x="588963" y="4930775"/>
            <a:ext cx="8174037" cy="101441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RetList = list(zip(X, Y))</a:t>
            </a:r>
          </a:p>
          <a:p>
            <a:pPr latinLnBrk="0"/>
            <a:r>
              <a:rPr kumimoji="0" lang="en-US" altLang="ko-KR" sz="2000"/>
              <a:t>&gt;&gt;&gt; RetList</a:t>
            </a:r>
          </a:p>
          <a:p>
            <a:pPr latinLnBrk="0"/>
            <a:r>
              <a:rPr kumimoji="0" lang="en-US" altLang="ko-KR" sz="2000"/>
              <a:t>[(10, 'A'), (20, 'B'), (30, 'C')]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작성시 </a:t>
            </a:r>
            <a:r>
              <a:rPr lang="ko-KR" altLang="en-US" dirty="0" err="1" smtClean="0"/>
              <a:t>도움되는함수</a:t>
            </a:r>
            <a:endParaRPr lang="en-US" altLang="ko-KR" dirty="0" smtClean="0"/>
          </a:p>
        </p:txBody>
      </p:sp>
      <p:sp>
        <p:nvSpPr>
          <p:cNvPr id="389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zip() </a:t>
            </a:r>
            <a:r>
              <a:rPr kumimoji="0" lang="ko-KR" altLang="en-US" sz="2000">
                <a:solidFill>
                  <a:schemeClr val="tx2"/>
                </a:solidFill>
              </a:rPr>
              <a:t>결합된 결과를 분리 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결합된 객체나 이터레이터 앞에 </a:t>
            </a:r>
            <a:r>
              <a:rPr kumimoji="0" lang="en-US" altLang="ko-KR" sz="2000">
                <a:solidFill>
                  <a:schemeClr val="tx2"/>
                </a:solidFill>
              </a:rPr>
              <a:t>*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3</a:t>
            </a:r>
            <a:r>
              <a:rPr kumimoji="0" lang="ko-KR" altLang="en-US" sz="2000">
                <a:solidFill>
                  <a:schemeClr val="tx2"/>
                </a:solidFill>
              </a:rPr>
              <a:t>개이상 객체도 결합</a:t>
            </a:r>
            <a:r>
              <a:rPr kumimoji="0" lang="en-US" altLang="ko-KR" sz="2000">
                <a:solidFill>
                  <a:schemeClr val="tx2"/>
                </a:solidFill>
              </a:rPr>
              <a:t>, </a:t>
            </a:r>
            <a:r>
              <a:rPr kumimoji="0" lang="ko-KR" altLang="en-US" sz="2000">
                <a:solidFill>
                  <a:schemeClr val="tx2"/>
                </a:solidFill>
              </a:rPr>
              <a:t>인자 개수가 동일하지 않으면 짧은쪽에 맞춤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DD51D5AB-086C-40EA-A24C-3DD5165D328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28</a:t>
            </a:fld>
            <a:endParaRPr lang="en-US" altLang="ko-KR" sz="1400"/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542925" y="1541463"/>
            <a:ext cx="8172450" cy="16319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X2, Y2 = zip(*RetList)</a:t>
            </a:r>
          </a:p>
          <a:p>
            <a:pPr latinLnBrk="0"/>
            <a:r>
              <a:rPr kumimoji="0" lang="es-ES" altLang="ko-KR" sz="2000"/>
              <a:t>&gt;&gt;&gt; X2</a:t>
            </a:r>
          </a:p>
          <a:p>
            <a:pPr latinLnBrk="0"/>
            <a:r>
              <a:rPr kumimoji="0" lang="es-ES" altLang="ko-KR" sz="2000"/>
              <a:t>(10, 20, 30)</a:t>
            </a:r>
          </a:p>
          <a:p>
            <a:pPr latinLnBrk="0"/>
            <a:r>
              <a:rPr kumimoji="0" lang="es-ES" altLang="ko-KR" sz="2000"/>
              <a:t>&gt;&gt;&gt; Y2</a:t>
            </a:r>
          </a:p>
          <a:p>
            <a:pPr latinLnBrk="0"/>
            <a:r>
              <a:rPr kumimoji="0" lang="es-ES" altLang="ko-KR" sz="2000"/>
              <a:t>('A', 'B', 'C')</a:t>
            </a:r>
            <a:endParaRPr kumimoji="0" lang="en-US" altLang="ko-KR" sz="2000"/>
          </a:p>
        </p:txBody>
      </p:sp>
      <p:sp>
        <p:nvSpPr>
          <p:cNvPr id="38919" name="TextBox 4"/>
          <p:cNvSpPr txBox="1">
            <a:spLocks noChangeArrowheads="1"/>
          </p:cNvSpPr>
          <p:nvPr/>
        </p:nvSpPr>
        <p:spPr bwMode="auto">
          <a:xfrm>
            <a:off x="527050" y="3714750"/>
            <a:ext cx="8174038" cy="19383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X = [10, 20, 30, 40]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Y = "ABC"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Z = (1.5, 2.5, 3.5, 4.5)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RetList = list(zip(X,Y,Z))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RetList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[(10, 'A', 1.5), (20, 'B', 2.5), (30, 'C', 3.5)]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작성시 </a:t>
            </a:r>
            <a:r>
              <a:rPr lang="ko-KR" altLang="en-US" dirty="0" err="1" smtClean="0"/>
              <a:t>도움되는함수</a:t>
            </a:r>
            <a:endParaRPr lang="en-US" altLang="ko-KR" dirty="0" smtClean="0"/>
          </a:p>
        </p:txBody>
      </p:sp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map()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순회가능 객체 아이템을 함수에 전달하고 결과는 이터레이터 객체</a:t>
            </a:r>
            <a:r>
              <a:rPr kumimoji="0" lang="en-US" altLang="ko-KR" sz="200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lambda</a:t>
            </a:r>
            <a:r>
              <a:rPr kumimoji="0" lang="ko-KR" altLang="en-US" sz="2000">
                <a:solidFill>
                  <a:schemeClr val="tx2"/>
                </a:solidFill>
              </a:rPr>
              <a:t>함수</a:t>
            </a: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EF82E42D-1AA6-4F9C-840C-7FFA1E572E7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29</a:t>
            </a:fld>
            <a:endParaRPr lang="en-US" altLang="ko-KR" sz="1400"/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542925" y="1541463"/>
            <a:ext cx="8172450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/>
              <a:t>&gt;&gt;&gt; L = [1, 2, 3]</a:t>
            </a:r>
          </a:p>
          <a:p>
            <a:pPr latinLnBrk="0"/>
            <a:r>
              <a:rPr kumimoji="0" lang="es-ES" altLang="ko-KR" sz="2000"/>
              <a:t>&gt;&gt;&gt; def Add10(i):</a:t>
            </a:r>
          </a:p>
          <a:p>
            <a:pPr latinLnBrk="0"/>
            <a:r>
              <a:rPr kumimoji="0" lang="es-ES" altLang="ko-KR" sz="2000"/>
              <a:t>	return i + 10</a:t>
            </a:r>
          </a:p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for i in map(Add10, L): 	</a:t>
            </a:r>
            <a:r>
              <a:rPr kumimoji="0" lang="es-E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값을 갱신하므로 </a:t>
            </a:r>
            <a:r>
              <a:rPr kumimoji="0" lang="es-ES" altLang="ko-KR" sz="2000" b="1">
                <a:solidFill>
                  <a:srgbClr val="FF0000"/>
                </a:solidFill>
              </a:rPr>
              <a:t>filter()</a:t>
            </a:r>
            <a:r>
              <a:rPr kumimoji="0" lang="ko-KR" altLang="en-US" sz="2000" b="1">
                <a:solidFill>
                  <a:srgbClr val="FF0000"/>
                </a:solidFill>
              </a:rPr>
              <a:t>와 다르다</a:t>
            </a:r>
          </a:p>
          <a:p>
            <a:pPr latinLnBrk="0"/>
            <a:r>
              <a:rPr kumimoji="0" lang="ko-KR" altLang="en-US" sz="2000" b="1">
                <a:solidFill>
                  <a:schemeClr val="accent2"/>
                </a:solidFill>
              </a:rPr>
              <a:t>	</a:t>
            </a:r>
            <a:r>
              <a:rPr kumimoji="0" lang="es-ES" altLang="ko-KR" sz="2000" b="1">
                <a:solidFill>
                  <a:schemeClr val="accent2"/>
                </a:solidFill>
              </a:rPr>
              <a:t>print("Item: {0}".format(i))</a:t>
            </a:r>
            <a:r>
              <a:rPr kumimoji="0" lang="es-ES" altLang="ko-KR" sz="2000"/>
              <a:t>	</a:t>
            </a:r>
          </a:p>
          <a:p>
            <a:pPr latinLnBrk="0"/>
            <a:r>
              <a:rPr kumimoji="0" lang="es-ES" altLang="ko-KR" sz="2000"/>
              <a:t>Item: 11</a:t>
            </a:r>
          </a:p>
          <a:p>
            <a:pPr latinLnBrk="0"/>
            <a:r>
              <a:rPr kumimoji="0" lang="es-ES" altLang="ko-KR" sz="2000"/>
              <a:t>Item: 12</a:t>
            </a:r>
          </a:p>
          <a:p>
            <a:pPr latinLnBrk="0"/>
            <a:r>
              <a:rPr kumimoji="0" lang="es-ES" altLang="ko-KR" sz="2000"/>
              <a:t>Item: 13</a:t>
            </a:r>
            <a:endParaRPr kumimoji="0" lang="en-US" altLang="ko-KR" sz="2000"/>
          </a:p>
        </p:txBody>
      </p:sp>
      <p:sp>
        <p:nvSpPr>
          <p:cNvPr id="39943" name="TextBox 4"/>
          <p:cNvSpPr txBox="1">
            <a:spLocks noChangeArrowheads="1"/>
          </p:cNvSpPr>
          <p:nvPr/>
        </p:nvSpPr>
        <p:spPr bwMode="auto">
          <a:xfrm>
            <a:off x="527050" y="4676775"/>
            <a:ext cx="8174038" cy="10160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RetList = list(map((lambda i: i+10), L))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&gt;&gt;&gt; RetList</a:t>
            </a:r>
          </a:p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[11, 12, 13]</a:t>
            </a:r>
          </a:p>
        </p:txBody>
      </p:sp>
      <p:sp>
        <p:nvSpPr>
          <p:cNvPr id="39944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3067050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map (&lt;function&gt;, iterable)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en-US" altLang="ko-KR" dirty="0" smtClean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조건식을 평가하고 참인 경우만 구문이 수행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2</a:t>
            </a:r>
            <a:r>
              <a:rPr lang="ko-KR" altLang="en-US" sz="2000"/>
              <a:t>개 이상의 구문은 들여쓰기로 블록을 지정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함수와 동일</a:t>
            </a:r>
            <a:r>
              <a:rPr lang="en-US" altLang="ko-KR" sz="2000"/>
              <a:t>, </a:t>
            </a:r>
            <a:r>
              <a:rPr lang="ko-KR" altLang="en-US" sz="2000"/>
              <a:t>들여쓰기의 정도는 파일 전체를 통틀어 일치해야 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6FC8AD98-651E-4FFE-A037-5CF91FD7D2CB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3</a:t>
            </a:fld>
            <a:endParaRPr lang="en-US" altLang="ko-KR" sz="140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627063" y="4206875"/>
            <a:ext cx="6038850" cy="15700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&gt;&gt;&gt; value = 10</a:t>
            </a:r>
          </a:p>
          <a:p>
            <a:pPr latinLnBrk="0"/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if value &gt; 5:</a:t>
            </a:r>
          </a:p>
          <a:p>
            <a:pPr latinLnBrk="0"/>
            <a:r>
              <a:rPr kumimoji="0" lang="en-US" altLang="ko-KR" sz="1600" b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print("value is bigger than 5")</a:t>
            </a:r>
          </a:p>
          <a:p>
            <a:pPr latinLnBrk="0"/>
            <a:endParaRPr kumimoji="0" lang="en-US" altLang="ko-KR" sz="1600" b="1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/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/>
            <a:r>
              <a:rPr kumimoji="0" lang="en-US" altLang="ko-KR" sz="1600">
                <a:latin typeface="Courier10 BT"/>
                <a:cs typeface="Courier New" panose="02070309020205020404" pitchFamily="49" charset="0"/>
              </a:rPr>
              <a:t>value is bigger than 5</a:t>
            </a:r>
          </a:p>
        </p:txBody>
      </p:sp>
      <p:pic>
        <p:nvPicPr>
          <p:cNvPr id="13318" name="Picture 2" descr="D:\PythonWork\Education\PPT\4_control_img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941388"/>
            <a:ext cx="217170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3363913" y="1477963"/>
            <a:ext cx="2241550" cy="7080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if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</a:t>
            </a:r>
            <a:r>
              <a:rPr kumimoji="0" lang="en-US" altLang="ko-KR" sz="2000"/>
              <a:t>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</a:t>
            </a:r>
            <a:r>
              <a:rPr kumimoji="0" lang="en-US" altLang="ko-KR" sz="2000"/>
              <a:t>&gt;</a:t>
            </a:r>
            <a:endParaRPr kumimoji="0"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작성시 </a:t>
            </a:r>
            <a:r>
              <a:rPr lang="ko-KR" altLang="en-US" dirty="0" err="1" smtClean="0"/>
              <a:t>도움되는함수</a:t>
            </a:r>
            <a:endParaRPr lang="en-US" altLang="ko-KR" dirty="0" smtClean="0"/>
          </a:p>
        </p:txBody>
      </p:sp>
      <p:sp>
        <p:nvSpPr>
          <p:cNvPr id="409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map()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2</a:t>
            </a:r>
            <a:r>
              <a:rPr kumimoji="0" lang="ko-KR" altLang="en-US" sz="2000">
                <a:solidFill>
                  <a:schemeClr val="tx2"/>
                </a:solidFill>
              </a:rPr>
              <a:t>개 이상 인자를 가지는 함수는 시퀀스 객체도 </a:t>
            </a:r>
            <a:r>
              <a:rPr kumimoji="0" lang="en-US" altLang="ko-KR" sz="2000">
                <a:solidFill>
                  <a:schemeClr val="tx2"/>
                </a:solidFill>
              </a:rPr>
              <a:t>2</a:t>
            </a:r>
            <a:r>
              <a:rPr kumimoji="0" lang="ko-KR" altLang="en-US" sz="2000">
                <a:solidFill>
                  <a:schemeClr val="tx2"/>
                </a:solidFill>
              </a:rPr>
              <a:t>개 이상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62AB0D36-0771-4C41-B5A3-AB090EE3F50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30</a:t>
            </a:fld>
            <a:endParaRPr lang="en-US" altLang="ko-KR" sz="1400"/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40966" name="TextBox 4"/>
          <p:cNvSpPr txBox="1">
            <a:spLocks noChangeArrowheads="1"/>
          </p:cNvSpPr>
          <p:nvPr/>
        </p:nvSpPr>
        <p:spPr bwMode="auto">
          <a:xfrm>
            <a:off x="528638" y="1833563"/>
            <a:ext cx="8172450" cy="16319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/>
              <a:t>&gt;&gt;&gt; X = [1,2,3]</a:t>
            </a:r>
          </a:p>
          <a:p>
            <a:pPr latinLnBrk="0"/>
            <a:r>
              <a:rPr kumimoji="0" lang="es-ES" altLang="ko-KR" sz="2000"/>
              <a:t>&gt;&gt;&gt; Y = [2,3,4]</a:t>
            </a:r>
          </a:p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RetList = list(map(pow, X, Y)) </a:t>
            </a:r>
            <a:r>
              <a:rPr kumimoji="0" lang="es-ES" altLang="ko-KR" sz="2000" b="1">
                <a:solidFill>
                  <a:srgbClr val="FF0000"/>
                </a:solidFill>
              </a:rPr>
              <a:t>#pow </a:t>
            </a:r>
            <a:r>
              <a:rPr kumimoji="0" lang="ko-KR" altLang="en-US" sz="2000" b="1">
                <a:solidFill>
                  <a:srgbClr val="FF0000"/>
                </a:solidFill>
              </a:rPr>
              <a:t>함수는 인자가 </a:t>
            </a:r>
            <a:r>
              <a:rPr kumimoji="0" lang="en-US" altLang="ko-KR" sz="2000" b="1">
                <a:solidFill>
                  <a:srgbClr val="FF0000"/>
                </a:solidFill>
              </a:rPr>
              <a:t>2</a:t>
            </a:r>
            <a:r>
              <a:rPr kumimoji="0" lang="ko-KR" altLang="en-US" sz="2000" b="1">
                <a:solidFill>
                  <a:srgbClr val="FF0000"/>
                </a:solidFill>
              </a:rPr>
              <a:t>개</a:t>
            </a:r>
          </a:p>
          <a:p>
            <a:pPr latinLnBrk="0"/>
            <a:r>
              <a:rPr kumimoji="0" lang="en-US" altLang="ko-KR" sz="2000"/>
              <a:t>&gt;&gt;&gt; </a:t>
            </a:r>
            <a:r>
              <a:rPr kumimoji="0" lang="es-ES" altLang="ko-KR" sz="2000"/>
              <a:t>RetList</a:t>
            </a:r>
          </a:p>
          <a:p>
            <a:pPr latinLnBrk="0"/>
            <a:r>
              <a:rPr kumimoji="0" lang="es-ES" altLang="ko-KR" sz="2000"/>
              <a:t>[1, 8, 81]</a:t>
            </a:r>
            <a:endParaRPr kumimoji="0" lang="en-US" altLang="ko-KR" sz="2000"/>
          </a:p>
        </p:txBody>
      </p:sp>
      <p:sp>
        <p:nvSpPr>
          <p:cNvPr id="40967" name="TextBox 4"/>
          <p:cNvSpPr txBox="1">
            <a:spLocks noChangeArrowheads="1"/>
          </p:cNvSpPr>
          <p:nvPr/>
        </p:nvSpPr>
        <p:spPr bwMode="auto">
          <a:xfrm>
            <a:off x="1706563" y="841375"/>
            <a:ext cx="3067050" cy="4000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>
                <a:solidFill>
                  <a:schemeClr val="tx2"/>
                </a:solidFill>
              </a:rPr>
              <a:t>map (&lt;function&gt;, iterable)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효율적인 순회 방법</a:t>
            </a:r>
            <a:endParaRPr lang="en-US" altLang="ko-KR" dirty="0" smtClean="0"/>
          </a:p>
        </p:txBody>
      </p:sp>
      <p:sp>
        <p:nvSpPr>
          <p:cNvPr id="419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>
                <a:solidFill>
                  <a:schemeClr val="tx2"/>
                </a:solidFill>
              </a:rPr>
              <a:t>시퀀스형 자료 순회</a:t>
            </a:r>
            <a:r>
              <a:rPr kumimoji="0" lang="en-US" altLang="ko-KR" sz="200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for </a:t>
            </a:r>
            <a:r>
              <a:rPr kumimoji="0" lang="ko-KR" altLang="en-US" sz="2000">
                <a:solidFill>
                  <a:schemeClr val="tx2"/>
                </a:solidFill>
              </a:rPr>
              <a:t>문 이용</a:t>
            </a: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>
                <a:solidFill>
                  <a:schemeClr val="tx2"/>
                </a:solidFill>
              </a:rPr>
              <a:t>join </a:t>
            </a:r>
            <a:r>
              <a:rPr kumimoji="0" lang="ko-KR" altLang="en-US" sz="2000">
                <a:solidFill>
                  <a:schemeClr val="tx2"/>
                </a:solidFill>
              </a:rPr>
              <a:t>이용 </a:t>
            </a:r>
            <a:r>
              <a:rPr kumimoji="0" lang="en-US" altLang="ko-KR" sz="2000">
                <a:solidFill>
                  <a:schemeClr val="tx2"/>
                </a:solidFill>
              </a:rPr>
              <a:t>(p224, </a:t>
            </a:r>
            <a:r>
              <a:rPr kumimoji="0" lang="ko-KR" altLang="en-US" sz="2000">
                <a:solidFill>
                  <a:schemeClr val="tx2"/>
                </a:solidFill>
              </a:rPr>
              <a:t>시퀀스형 객체 아이템을 주어진 문자열로 연결</a:t>
            </a:r>
            <a:r>
              <a:rPr kumimoji="0" lang="en-US" altLang="ko-KR" sz="200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17EF04F-CAEB-429F-AB9D-BF9273938C6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31</a:t>
            </a:fld>
            <a:endParaRPr lang="en-US" altLang="ko-KR" sz="1400"/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41990" name="TextBox 4"/>
          <p:cNvSpPr txBox="1">
            <a:spLocks noChangeArrowheads="1"/>
          </p:cNvSpPr>
          <p:nvPr/>
        </p:nvSpPr>
        <p:spPr bwMode="auto">
          <a:xfrm>
            <a:off x="877888" y="1584325"/>
            <a:ext cx="8172450" cy="19399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/>
              <a:t>&gt;&gt;&gt; l = ['Apple', 'Orange', 'Banana']</a:t>
            </a:r>
          </a:p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for i in l:</a:t>
            </a:r>
          </a:p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	print(i)		</a:t>
            </a:r>
            <a:r>
              <a:rPr kumimoji="0" lang="es-ES" altLang="ko-KR" sz="2000" b="1">
                <a:solidFill>
                  <a:srgbClr val="FF0000"/>
                </a:solidFill>
              </a:rPr>
              <a:t># 3</a:t>
            </a:r>
            <a:r>
              <a:rPr kumimoji="0" lang="ko-KR" altLang="en-US" sz="2000" b="1">
                <a:solidFill>
                  <a:srgbClr val="FF0000"/>
                </a:solidFill>
              </a:rPr>
              <a:t>번 호출</a:t>
            </a:r>
            <a:r>
              <a:rPr kumimoji="0" lang="ko-KR" altLang="en-US" sz="2000"/>
              <a:t>	</a:t>
            </a:r>
          </a:p>
          <a:p>
            <a:pPr latinLnBrk="0"/>
            <a:r>
              <a:rPr kumimoji="0" lang="es-ES" altLang="ko-KR" sz="2000"/>
              <a:t>Apple</a:t>
            </a:r>
          </a:p>
          <a:p>
            <a:pPr latinLnBrk="0"/>
            <a:r>
              <a:rPr kumimoji="0" lang="es-ES" altLang="ko-KR" sz="2000"/>
              <a:t>Orange</a:t>
            </a:r>
          </a:p>
          <a:p>
            <a:pPr latinLnBrk="0"/>
            <a:r>
              <a:rPr kumimoji="0" lang="es-ES" altLang="ko-KR" sz="2000"/>
              <a:t>Banana</a:t>
            </a:r>
            <a:endParaRPr kumimoji="0" lang="en-US" altLang="ko-KR" sz="2000"/>
          </a:p>
        </p:txBody>
      </p:sp>
      <p:sp>
        <p:nvSpPr>
          <p:cNvPr id="41991" name="TextBox 4"/>
          <p:cNvSpPr txBox="1">
            <a:spLocks noChangeArrowheads="1"/>
          </p:cNvSpPr>
          <p:nvPr/>
        </p:nvSpPr>
        <p:spPr bwMode="auto">
          <a:xfrm>
            <a:off x="857250" y="4125913"/>
            <a:ext cx="8174038" cy="13239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s-ES" altLang="ko-KR" sz="2000" b="1">
                <a:solidFill>
                  <a:schemeClr val="accent2"/>
                </a:solidFill>
              </a:rPr>
              <a:t>&gt;&gt;&gt; print("\n".join(l)) 	</a:t>
            </a:r>
            <a:r>
              <a:rPr kumimoji="0" lang="es-ES" altLang="ko-KR" sz="2000" b="1">
                <a:solidFill>
                  <a:srgbClr val="FF0000"/>
                </a:solidFill>
              </a:rPr>
              <a:t>#join</a:t>
            </a:r>
            <a:r>
              <a:rPr kumimoji="0" lang="ko-KR" altLang="en-US" sz="2000" b="1">
                <a:solidFill>
                  <a:srgbClr val="FF0000"/>
                </a:solidFill>
              </a:rPr>
              <a:t>함수이용 </a:t>
            </a:r>
            <a:r>
              <a:rPr kumimoji="0" lang="es-ES" altLang="ko-KR" sz="2000" b="1">
                <a:solidFill>
                  <a:srgbClr val="FF0000"/>
                </a:solidFill>
              </a:rPr>
              <a:t>print 1</a:t>
            </a:r>
            <a:r>
              <a:rPr kumimoji="0" lang="ko-KR" altLang="en-US" sz="2000" b="1">
                <a:solidFill>
                  <a:srgbClr val="FF0000"/>
                </a:solidFill>
              </a:rPr>
              <a:t>번 호출</a:t>
            </a:r>
          </a:p>
          <a:p>
            <a:pPr latinLnBrk="0"/>
            <a:r>
              <a:rPr kumimoji="0" lang="es-ES" altLang="ko-KR" sz="2000"/>
              <a:t>Apple</a:t>
            </a:r>
          </a:p>
          <a:p>
            <a:pPr latinLnBrk="0"/>
            <a:r>
              <a:rPr kumimoji="0" lang="es-ES" altLang="ko-KR" sz="2000"/>
              <a:t>Orange</a:t>
            </a:r>
          </a:p>
          <a:p>
            <a:pPr latinLnBrk="0"/>
            <a:r>
              <a:rPr kumimoji="0" lang="es-ES" altLang="ko-KR" sz="2000"/>
              <a:t>Banana</a:t>
            </a:r>
            <a:endParaRPr kumimoji="0"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en-US" altLang="ko-KR" dirty="0" smtClean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elif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2</a:t>
            </a:r>
            <a:r>
              <a:rPr lang="ko-KR" altLang="en-US" sz="2000"/>
              <a:t>개 이상의 조건을 처리하는 경우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if</a:t>
            </a:r>
            <a:r>
              <a:rPr lang="ko-KR" altLang="en-US" sz="2000"/>
              <a:t>는 가장 처음에만 사용할 수 있는 반면에</a:t>
            </a:r>
            <a:r>
              <a:rPr lang="en-US" altLang="ko-KR" sz="2000"/>
              <a:t>,</a:t>
            </a:r>
            <a:br>
              <a:rPr lang="en-US" altLang="ko-KR" sz="2000"/>
            </a:br>
            <a:r>
              <a:rPr lang="en-US" altLang="ko-KR" sz="2000"/>
              <a:t>elif</a:t>
            </a:r>
            <a:r>
              <a:rPr lang="ko-KR" altLang="en-US" sz="2000"/>
              <a:t>는 필요한 만큼 사용 가능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else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어떠한 조건에도 해당하지 않는 경우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가장 마지막에만 사용 가능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7EC46917-FAF6-4A51-817C-09D7832698E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4</a:t>
            </a:fld>
            <a:endParaRPr lang="en-US" altLang="ko-KR" sz="140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5686425" y="1157288"/>
            <a:ext cx="2241550" cy="20002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if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 </a:t>
            </a:r>
            <a:r>
              <a:rPr kumimoji="0" lang="en-US" altLang="ko-KR" sz="2000"/>
              <a:t>1&gt;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 </a:t>
            </a:r>
            <a:r>
              <a:rPr kumimoji="0" lang="en-US" altLang="ko-KR" sz="2000"/>
              <a:t>1&gt;</a:t>
            </a:r>
          </a:p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elif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 </a:t>
            </a:r>
            <a:r>
              <a:rPr kumimoji="0" lang="en-US" altLang="ko-KR" sz="2000"/>
              <a:t>2&gt;</a:t>
            </a:r>
            <a:r>
              <a:rPr kumimoji="0" lang="en-US" altLang="ko-KR" sz="2000">
                <a:solidFill>
                  <a:srgbClr val="0070C0"/>
                </a:solidFill>
              </a:rPr>
              <a:t>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 </a:t>
            </a:r>
            <a:r>
              <a:rPr kumimoji="0" lang="en-US" altLang="ko-KR" sz="2000"/>
              <a:t>2&gt;</a:t>
            </a:r>
          </a:p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else: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 </a:t>
            </a:r>
            <a:r>
              <a:rPr kumimoji="0" lang="en-US" altLang="ko-KR" sz="2000"/>
              <a:t>3&gt;</a:t>
            </a:r>
            <a:endParaRPr kumimoji="0" lang="ko-KR" altLang="en-US" sz="2000"/>
          </a:p>
        </p:txBody>
      </p:sp>
      <p:pic>
        <p:nvPicPr>
          <p:cNvPr id="14343" name="Picture 3" descr="D:\PythonWork\Education\PPT\4_control_img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785813"/>
            <a:ext cx="4265612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4-1-1.py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4FDF674F-2C78-4DA8-80C0-D2DD5ACB0C05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5</a:t>
            </a:fld>
            <a:endParaRPr lang="en-US" altLang="ko-KR" sz="140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5366" name="TextBox 4"/>
          <p:cNvSpPr txBox="1">
            <a:spLocks noChangeArrowheads="1"/>
          </p:cNvSpPr>
          <p:nvPr/>
        </p:nvSpPr>
        <p:spPr bwMode="auto">
          <a:xfrm>
            <a:off x="817563" y="1206500"/>
            <a:ext cx="7402512" cy="50165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# _*_ coding: cp949 _*_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&gt;&gt;&gt; score = int(input(('Input Score: '))) 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사용자로 부터 정수 입력</a:t>
            </a:r>
          </a:p>
          <a:p>
            <a:pPr latinLnBrk="0"/>
            <a:r>
              <a:rPr kumimoji="0" lang="en-US" altLang="ko-KR" sz="2000"/>
              <a:t>Input Score: 85</a:t>
            </a:r>
          </a:p>
          <a:p>
            <a:pPr latinLnBrk="0"/>
            <a:r>
              <a:rPr kumimoji="0" lang="en-US" altLang="ko-KR" sz="2000"/>
              <a:t>&gt;&gt;&gt; </a:t>
            </a:r>
            <a:r>
              <a:rPr kumimoji="0" lang="en-US" altLang="ko-KR" sz="2000" b="1">
                <a:solidFill>
                  <a:schemeClr val="accent2"/>
                </a:solidFill>
              </a:rPr>
              <a:t>if 90 &lt;= score &lt;= 100: 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파이썬에서 지원하는 방식</a:t>
            </a:r>
            <a:endParaRPr kumimoji="0" lang="en-US" altLang="ko-KR" sz="2000" b="1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grade = "A"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elif 80 &lt;= score &lt; 90:</a:t>
            </a:r>
            <a:r>
              <a:rPr kumimoji="0" lang="en-US" altLang="ko-KR" sz="2000" b="1">
                <a:solidFill>
                  <a:srgbClr val="FF0000"/>
                </a:solidFill>
              </a:rPr>
              <a:t> 		#C</a:t>
            </a:r>
            <a:r>
              <a:rPr kumimoji="0" lang="ko-KR" altLang="en-US" sz="2000" b="1">
                <a:solidFill>
                  <a:srgbClr val="FF0000"/>
                </a:solidFill>
              </a:rPr>
              <a:t>언어 </a:t>
            </a:r>
            <a:r>
              <a:rPr kumimoji="0" lang="en-US" altLang="ko-KR" sz="2000" b="1">
                <a:solidFill>
                  <a:srgbClr val="FF0000"/>
                </a:solidFill>
              </a:rPr>
              <a:t>: 80&lt;=score&amp;&amp;score&lt;90</a:t>
            </a:r>
            <a:endParaRPr kumimoji="0" lang="en-US" altLang="ko-KR" sz="2000" b="1">
              <a:solidFill>
                <a:schemeClr val="accent2"/>
              </a:solidFill>
            </a:endParaRP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grade = "B"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elif 70 &lt;= score &lt; 60: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grade = "C"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elif 60 &lt;= score &lt; 50: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grade = "D"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else:</a:t>
            </a:r>
          </a:p>
          <a:p>
            <a:pPr latinLnBrk="0"/>
            <a:r>
              <a:rPr kumimoji="0" lang="en-US" altLang="ko-KR" sz="2000" b="1">
                <a:solidFill>
                  <a:schemeClr val="accent2"/>
                </a:solidFill>
              </a:rPr>
              <a:t>	grade = "F"</a:t>
            </a:r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&gt;&gt;&gt; print("Grade is " + grade)</a:t>
            </a:r>
          </a:p>
          <a:p>
            <a:pPr latinLnBrk="0"/>
            <a:r>
              <a:rPr kumimoji="0" lang="en-US" altLang="ko-KR" sz="2000"/>
              <a:t>Grade is B</a:t>
            </a:r>
            <a:endParaRPr kumimoji="0"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조건식의</a:t>
            </a:r>
            <a:r>
              <a:rPr lang="ko-KR" altLang="en-US" dirty="0" smtClean="0"/>
              <a:t>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판단</a:t>
            </a:r>
            <a:endParaRPr lang="en-US" altLang="ko-KR" dirty="0" smtClean="0"/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기본적으로 자료형의 </a:t>
            </a:r>
            <a:r>
              <a:rPr kumimoji="0" lang="en-US" altLang="ko-KR" sz="2000"/>
              <a:t>bool </a:t>
            </a:r>
            <a:r>
              <a:rPr kumimoji="0" lang="ko-KR" altLang="en-US" sz="2000"/>
              <a:t>값과 동일</a:t>
            </a:r>
            <a:r>
              <a:rPr kumimoji="0" lang="en-US" altLang="ko-KR" sz="2000"/>
              <a:t>(2</a:t>
            </a:r>
            <a:r>
              <a:rPr kumimoji="0" lang="ko-KR" altLang="en-US" sz="2000"/>
              <a:t>장 참조</a:t>
            </a:r>
            <a:r>
              <a:rPr kumimoji="0" lang="en-US" altLang="ko-KR" sz="2000"/>
              <a:t>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True</a:t>
            </a:r>
            <a:r>
              <a:rPr kumimoji="0" lang="ko-KR" altLang="en-US" sz="2000"/>
              <a:t>로 판명</a:t>
            </a:r>
            <a:r>
              <a:rPr kumimoji="0" lang="en-US" altLang="ko-KR" sz="2000"/>
              <a:t>: 10 &gt; 0, False</a:t>
            </a:r>
            <a:r>
              <a:rPr kumimoji="0" lang="ko-KR" altLang="en-US" sz="2000"/>
              <a:t>로 판명</a:t>
            </a:r>
            <a:r>
              <a:rPr kumimoji="0" lang="en-US" altLang="ko-KR" sz="2000"/>
              <a:t>: 5 &gt; 10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False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0, 0.0, (), [], {} ‘’(</a:t>
            </a:r>
            <a:r>
              <a:rPr kumimoji="0" lang="ko-KR" altLang="en-US" sz="2000"/>
              <a:t>빈 문자열</a:t>
            </a:r>
            <a:r>
              <a:rPr kumimoji="0" lang="en-US" altLang="ko-KR" sz="2000"/>
              <a:t>), None</a:t>
            </a:r>
            <a:r>
              <a:rPr kumimoji="0" lang="ko-KR" altLang="en-US" sz="2000"/>
              <a:t>인 경우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2000"/>
              <a:t>True : False</a:t>
            </a:r>
            <a:r>
              <a:rPr kumimoji="0" lang="ko-KR" altLang="en-US" sz="2000"/>
              <a:t>인 경우를 제외한 값이 할당된 경우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6DFCC337-6DDB-4849-962F-68F0495E31F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6</a:t>
            </a:fld>
            <a:endParaRPr lang="en-US" altLang="ko-KR" sz="1400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793750" y="2959100"/>
            <a:ext cx="3849688" cy="31702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bool(True)	</a:t>
            </a:r>
            <a:r>
              <a:rPr kumimoji="0" lang="en-US" altLang="ko-KR" sz="2000" b="1">
                <a:solidFill>
                  <a:srgbClr val="FF0000"/>
                </a:solidFill>
              </a:rPr>
              <a:t>#bool </a:t>
            </a:r>
            <a:r>
              <a:rPr kumimoji="0" lang="ko-KR" altLang="en-US" sz="2000" b="1">
                <a:solidFill>
                  <a:srgbClr val="FF0000"/>
                </a:solidFill>
              </a:rPr>
              <a:t>타입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bool(13)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숫자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bool(0.0)</a:t>
            </a:r>
          </a:p>
          <a:p>
            <a:pPr latinLnBrk="0"/>
            <a:r>
              <a:rPr kumimoji="0" lang="en-US" altLang="ko-KR" sz="2000"/>
              <a:t>False</a:t>
            </a:r>
          </a:p>
          <a:p>
            <a:pPr latinLnBrk="0"/>
            <a:r>
              <a:rPr kumimoji="0" lang="en-US" altLang="ko-KR" sz="2000"/>
              <a:t>&gt;&gt;&gt; bool('apple') 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문자열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bool('')</a:t>
            </a:r>
          </a:p>
          <a:p>
            <a:pPr latinLnBrk="0"/>
            <a:r>
              <a:rPr kumimoji="0" lang="en-US" altLang="ko-KR" sz="2000"/>
              <a:t>False</a:t>
            </a:r>
          </a:p>
        </p:txBody>
      </p:sp>
      <p:sp>
        <p:nvSpPr>
          <p:cNvPr id="16391" name="TextBox 4"/>
          <p:cNvSpPr txBox="1">
            <a:spLocks noChangeArrowheads="1"/>
          </p:cNvSpPr>
          <p:nvPr/>
        </p:nvSpPr>
        <p:spPr bwMode="auto">
          <a:xfrm>
            <a:off x="4819650" y="2957513"/>
            <a:ext cx="3849688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bool(())	</a:t>
            </a:r>
            <a:r>
              <a:rPr kumimoji="0" lang="en-US" altLang="ko-KR" sz="2000" b="1">
                <a:solidFill>
                  <a:srgbClr val="FF0000"/>
                </a:solidFill>
              </a:rPr>
              <a:t>#</a:t>
            </a:r>
            <a:r>
              <a:rPr kumimoji="0" lang="ko-KR" altLang="en-US" sz="2000" b="1">
                <a:solidFill>
                  <a:srgbClr val="FF0000"/>
                </a:solidFill>
              </a:rPr>
              <a:t>시퀀스</a:t>
            </a:r>
          </a:p>
          <a:p>
            <a:pPr latinLnBrk="0"/>
            <a:r>
              <a:rPr kumimoji="0" lang="en-US" altLang="ko-KR" sz="2000"/>
              <a:t>False</a:t>
            </a:r>
          </a:p>
          <a:p>
            <a:pPr latinLnBrk="0"/>
            <a:r>
              <a:rPr kumimoji="0" lang="en-US" altLang="ko-KR" sz="2000"/>
              <a:t>&gt;&gt;&gt; bool([10,20,"Apple"])</a:t>
            </a:r>
          </a:p>
          <a:p>
            <a:pPr latinLnBrk="0"/>
            <a:r>
              <a:rPr kumimoji="0" lang="en-US" altLang="ko-KR" sz="2000"/>
              <a:t>True</a:t>
            </a:r>
          </a:p>
          <a:p>
            <a:pPr latinLnBrk="0"/>
            <a:r>
              <a:rPr kumimoji="0" lang="en-US" altLang="ko-KR" sz="2000"/>
              <a:t>&gt;&gt;&gt; bool({})</a:t>
            </a:r>
          </a:p>
          <a:p>
            <a:pPr latinLnBrk="0"/>
            <a:r>
              <a:rPr kumimoji="0" lang="en-US" altLang="ko-KR" sz="2000"/>
              <a:t>False</a:t>
            </a:r>
          </a:p>
          <a:p>
            <a:pPr latinLnBrk="0"/>
            <a:r>
              <a:rPr kumimoji="0" lang="en-US" altLang="ko-KR" sz="2000"/>
              <a:t>&gt;&gt;&gt; bool(None)</a:t>
            </a:r>
          </a:p>
          <a:p>
            <a:pPr latinLnBrk="0"/>
            <a:r>
              <a:rPr kumimoji="0" lang="en-US" altLang="ko-KR" sz="2000"/>
              <a:t>False</a:t>
            </a:r>
            <a:endParaRPr kumimoji="0"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단축 평가</a:t>
            </a:r>
            <a:endParaRPr lang="en-US" altLang="ko-KR" dirty="0" smtClean="0"/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and, &amp;, or, | : 2</a:t>
            </a:r>
            <a:r>
              <a:rPr lang="ko-KR" altLang="en-US" sz="2000"/>
              <a:t>개이상 논리식 판별 연산자</a:t>
            </a:r>
            <a:endParaRPr lang="en-US" altLang="ko-KR" sz="2000"/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왼쪽에서 오른쪽으로 진행</a:t>
            </a:r>
            <a:r>
              <a:rPr lang="en-US" altLang="ko-KR" sz="200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FB753BD3-ADCB-4E87-9EA8-41A3728CA58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7</a:t>
            </a:fld>
            <a:endParaRPr lang="en-US" altLang="ko-KR" sz="1400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7414" name="TextBox 4"/>
          <p:cNvSpPr txBox="1">
            <a:spLocks noChangeArrowheads="1"/>
          </p:cNvSpPr>
          <p:nvPr/>
        </p:nvSpPr>
        <p:spPr bwMode="auto">
          <a:xfrm>
            <a:off x="798513" y="1541463"/>
            <a:ext cx="7402512" cy="255428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a = 0</a:t>
            </a:r>
          </a:p>
          <a:p>
            <a:pPr latinLnBrk="0"/>
            <a:r>
              <a:rPr kumimoji="0" lang="en-US" altLang="ko-KR" sz="2000"/>
              <a:t>&gt;&gt;&gt; if a &amp; 10 / a:			</a:t>
            </a:r>
            <a:r>
              <a:rPr kumimoji="0" lang="en-US" altLang="ko-KR" sz="2000" b="1">
                <a:solidFill>
                  <a:srgbClr val="FF0000"/>
                </a:solidFill>
              </a:rPr>
              <a:t># a &amp; (10/0) </a:t>
            </a:r>
            <a:r>
              <a:rPr kumimoji="0" lang="ko-KR" altLang="en-US" sz="2000" b="1">
                <a:solidFill>
                  <a:srgbClr val="FF0000"/>
                </a:solidFill>
              </a:rPr>
              <a:t>예외발생</a:t>
            </a:r>
            <a:endParaRPr kumimoji="0" lang="en-US" altLang="ko-KR" sz="2000" b="1">
              <a:solidFill>
                <a:srgbClr val="FF0000"/>
              </a:solidFill>
            </a:endParaRPr>
          </a:p>
          <a:p>
            <a:pPr latinLnBrk="0"/>
            <a:r>
              <a:rPr kumimoji="0" lang="en-US" altLang="ko-KR" sz="2000"/>
              <a:t>	print("a</a:t>
            </a:r>
            <a:r>
              <a:rPr kumimoji="0" lang="ko-KR" altLang="en-US" sz="2000"/>
              <a:t>가 </a:t>
            </a:r>
            <a:r>
              <a:rPr kumimoji="0" lang="en-US" altLang="ko-KR" sz="2000"/>
              <a:t>0</a:t>
            </a:r>
            <a:r>
              <a:rPr kumimoji="0" lang="ko-KR" altLang="en-US" sz="2000"/>
              <a:t>입니다</a:t>
            </a:r>
            <a:r>
              <a:rPr kumimoji="0" lang="en-US" altLang="ko-KR" sz="2000"/>
              <a:t>.")</a:t>
            </a:r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en-US" altLang="ko-KR" sz="2000"/>
              <a:t>Traceback (most recent call last):</a:t>
            </a:r>
          </a:p>
          <a:p>
            <a:pPr latinLnBrk="0"/>
            <a:r>
              <a:rPr kumimoji="0" lang="en-US" altLang="ko-KR" sz="2000"/>
              <a:t>  File "&lt;pyshell#12&gt;", line 1, in &lt;module&gt;</a:t>
            </a:r>
          </a:p>
          <a:p>
            <a:pPr latinLnBrk="0"/>
            <a:r>
              <a:rPr kumimoji="0" lang="en-US" altLang="ko-KR" sz="2000"/>
              <a:t>    if a &amp; 10 / a:</a:t>
            </a:r>
          </a:p>
          <a:p>
            <a:pPr latinLnBrk="0"/>
            <a:r>
              <a:rPr kumimoji="0" lang="en-US" altLang="ko-KR" sz="2000"/>
              <a:t>ZeroDivisionError: division by zero</a:t>
            </a:r>
          </a:p>
        </p:txBody>
      </p:sp>
      <p:sp>
        <p:nvSpPr>
          <p:cNvPr id="17415" name="TextBox 4"/>
          <p:cNvSpPr txBox="1">
            <a:spLocks noChangeArrowheads="1"/>
          </p:cNvSpPr>
          <p:nvPr/>
        </p:nvSpPr>
        <p:spPr bwMode="auto">
          <a:xfrm>
            <a:off x="827088" y="4356100"/>
            <a:ext cx="7402512" cy="193833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/>
              <a:t>&gt;&gt;&gt; if a and 10 / a: 		</a:t>
            </a:r>
            <a:r>
              <a:rPr kumimoji="0" lang="en-US" altLang="ko-KR" sz="2000" b="1">
                <a:solidFill>
                  <a:srgbClr val="FF0000"/>
                </a:solidFill>
              </a:rPr>
              <a:t># 0 and (10/0) </a:t>
            </a:r>
            <a:r>
              <a:rPr kumimoji="0" lang="ko-KR" altLang="en-US" sz="2000" b="1">
                <a:solidFill>
                  <a:srgbClr val="FF0000"/>
                </a:solidFill>
              </a:rPr>
              <a:t>단축평가</a:t>
            </a:r>
            <a:endParaRPr kumimoji="0" lang="en-US" altLang="ko-KR" sz="2000"/>
          </a:p>
          <a:p>
            <a:pPr latinLnBrk="0"/>
            <a:r>
              <a:rPr kumimoji="0" lang="en-US" altLang="ko-KR" sz="2000"/>
              <a:t>	print("a</a:t>
            </a:r>
            <a:r>
              <a:rPr kumimoji="0" lang="ko-KR" altLang="en-US" sz="2000"/>
              <a:t>가 </a:t>
            </a:r>
            <a:r>
              <a:rPr kumimoji="0" lang="en-US" altLang="ko-KR" sz="2000"/>
              <a:t>0</a:t>
            </a:r>
            <a:r>
              <a:rPr kumimoji="0" lang="ko-KR" altLang="en-US" sz="2000"/>
              <a:t>입니다</a:t>
            </a:r>
            <a:r>
              <a:rPr kumimoji="0" lang="en-US" altLang="ko-KR" sz="2000"/>
              <a:t>.")</a:t>
            </a:r>
          </a:p>
          <a:p>
            <a:pPr latinLnBrk="0"/>
            <a:r>
              <a:rPr kumimoji="0" lang="en-US" altLang="ko-KR" sz="2000"/>
              <a:t>else:</a:t>
            </a:r>
          </a:p>
          <a:p>
            <a:pPr latinLnBrk="0"/>
            <a:r>
              <a:rPr kumimoji="0" lang="en-US" altLang="ko-KR" sz="2000"/>
              <a:t>	print("</a:t>
            </a:r>
            <a:r>
              <a:rPr kumimoji="0" lang="ko-KR" altLang="en-US" sz="2000"/>
              <a:t>에러 없이 통과</a:t>
            </a:r>
            <a:r>
              <a:rPr kumimoji="0" lang="en-US" altLang="ko-KR" sz="2000"/>
              <a:t>")</a:t>
            </a:r>
          </a:p>
          <a:p>
            <a:pPr latinLnBrk="0"/>
            <a:r>
              <a:rPr kumimoji="0" lang="en-US" altLang="ko-KR" sz="2000"/>
              <a:t>	</a:t>
            </a:r>
          </a:p>
          <a:p>
            <a:pPr latinLnBrk="0"/>
            <a:r>
              <a:rPr kumimoji="0" lang="ko-KR" altLang="en-US" sz="2000" b="1">
                <a:solidFill>
                  <a:srgbClr val="FF0000"/>
                </a:solidFill>
              </a:rPr>
              <a:t>에러 없이 통과</a:t>
            </a:r>
            <a:endParaRPr kumimoji="0"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17416" name="직사각형 8"/>
          <p:cNvSpPr>
            <a:spLocks noChangeArrowheads="1"/>
          </p:cNvSpPr>
          <p:nvPr/>
        </p:nvSpPr>
        <p:spPr bwMode="auto">
          <a:xfrm>
            <a:off x="6689725" y="1187450"/>
            <a:ext cx="198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4-3-1.py</a:t>
            </a:r>
            <a:endParaRPr lang="en-US" altLang="ko-KR" sz="2000"/>
          </a:p>
        </p:txBody>
      </p:sp>
      <p:sp>
        <p:nvSpPr>
          <p:cNvPr id="17417" name="직사각형 9"/>
          <p:cNvSpPr>
            <a:spLocks noChangeArrowheads="1"/>
          </p:cNvSpPr>
          <p:nvPr/>
        </p:nvSpPr>
        <p:spPr bwMode="auto">
          <a:xfrm>
            <a:off x="6991350" y="4025900"/>
            <a:ext cx="198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000"/>
              <a:t>예제 </a:t>
            </a:r>
            <a:r>
              <a:rPr kumimoji="0" lang="en-US" altLang="ko-KR" sz="2000"/>
              <a:t>4-3-2.py</a:t>
            </a:r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단축 평가</a:t>
            </a:r>
            <a:endParaRPr lang="en-US" altLang="ko-KR" dirty="0" smtClean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단축 평가란</a:t>
            </a:r>
            <a:r>
              <a:rPr lang="en-US" altLang="ko-KR" sz="2000"/>
              <a:t>?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 전체를 판단하지 않고 순차적으로 진행하다 식 전체가 자명한 경우</a:t>
            </a:r>
            <a:r>
              <a:rPr lang="en-US" altLang="ko-KR" sz="2000"/>
              <a:t>, </a:t>
            </a:r>
            <a:r>
              <a:rPr lang="ko-KR" altLang="en-US" sz="2000"/>
              <a:t>더이상 수식을 평가하지 않는 방법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‘</a:t>
            </a:r>
            <a:r>
              <a:rPr lang="en-US" altLang="ko-KR" sz="2000"/>
              <a:t>and’</a:t>
            </a:r>
            <a:r>
              <a:rPr lang="ko-KR" altLang="en-US" sz="2000"/>
              <a:t>와 ‘</a:t>
            </a:r>
            <a:r>
              <a:rPr lang="en-US" altLang="ko-KR" sz="2000"/>
              <a:t>or’</a:t>
            </a:r>
            <a:r>
              <a:rPr lang="ko-KR" altLang="en-US" sz="2000"/>
              <a:t>는 단축 평가로 수행되도록 보장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x and y: x</a:t>
            </a:r>
            <a:r>
              <a:rPr lang="ko-KR" altLang="en-US" sz="2000"/>
              <a:t>가 </a:t>
            </a:r>
            <a:r>
              <a:rPr lang="en-US" altLang="ko-KR" sz="2000"/>
              <a:t>False</a:t>
            </a:r>
            <a:r>
              <a:rPr lang="ko-KR" altLang="en-US" sz="2000"/>
              <a:t>인 경우</a:t>
            </a:r>
            <a:r>
              <a:rPr lang="en-US" altLang="ko-KR" sz="2000"/>
              <a:t>, y</a:t>
            </a:r>
            <a:r>
              <a:rPr lang="ko-KR" altLang="en-US" sz="2000"/>
              <a:t>값은 평가하지 않음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x or y: x</a:t>
            </a:r>
            <a:r>
              <a:rPr lang="ko-KR" altLang="en-US" sz="2000"/>
              <a:t>가 </a:t>
            </a:r>
            <a:r>
              <a:rPr lang="en-US" altLang="ko-KR" sz="2000"/>
              <a:t>True</a:t>
            </a:r>
            <a:r>
              <a:rPr lang="ko-KR" altLang="en-US" sz="2000"/>
              <a:t>인 경우</a:t>
            </a:r>
            <a:r>
              <a:rPr lang="en-US" altLang="ko-KR" sz="2000"/>
              <a:t>, y</a:t>
            </a:r>
            <a:r>
              <a:rPr lang="ko-KR" altLang="en-US" sz="2000"/>
              <a:t>값은 평가하지 않음</a:t>
            </a: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장점</a:t>
            </a:r>
            <a:endParaRPr lang="en-US" altLang="ko-KR" sz="2000"/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속도 향상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Run time error </a:t>
            </a:r>
            <a:r>
              <a:rPr lang="ko-KR" altLang="en-US" sz="2000"/>
              <a:t>발생을 </a:t>
            </a:r>
            <a:r>
              <a:rPr lang="en-US" altLang="ko-KR" sz="2000"/>
              <a:t>try ~ except </a:t>
            </a:r>
            <a:r>
              <a:rPr lang="ko-KR" altLang="en-US" sz="2000"/>
              <a:t>구문이 아닌 논리식으로 사전에 차단 가능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ko-KR" altLang="en-US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E59A4731-C5F4-4788-9E6C-E18945A25B5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8</a:t>
            </a:fld>
            <a:endParaRPr lang="en-US" altLang="ko-KR" sz="140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spcBef>
                <a:spcPct val="20000"/>
              </a:spcBef>
            </a:pPr>
            <a:endParaRPr lang="en-US" altLang="ko-KR" sz="2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조건식이 참</a:t>
            </a:r>
            <a:r>
              <a:rPr lang="en-US" altLang="ko-KR" sz="2000"/>
              <a:t>(True)</a:t>
            </a:r>
            <a:r>
              <a:rPr lang="ko-KR" altLang="en-US" sz="2000"/>
              <a:t>인 동안 내부 구문을 반복 수행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조건식은 구문이 수행되기 이전에 우선 평가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구문을 모두 수행 이후 다시 조건식을 재평가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조건식이 거짓</a:t>
            </a:r>
            <a:r>
              <a:rPr lang="en-US" altLang="ko-KR" sz="2000"/>
              <a:t>(False)</a:t>
            </a:r>
            <a:r>
              <a:rPr lang="ko-KR" altLang="en-US" sz="2000"/>
              <a:t>이면 </a:t>
            </a:r>
            <a:r>
              <a:rPr lang="en-US" altLang="ko-KR" sz="2000"/>
              <a:t>while </a:t>
            </a:r>
            <a:r>
              <a:rPr lang="ko-KR" altLang="en-US" sz="2000"/>
              <a:t>문 구조를 벗어남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/>
              <a:t> 4-</a:t>
            </a:r>
            <a:fld id="{8DA18DB2-DEBF-44AB-B600-17743B21241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9</a:t>
            </a:fld>
            <a:endParaRPr lang="en-US" altLang="ko-KR" sz="1400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endParaRPr kumimoji="0" lang="ko-KR" altLang="en-US"/>
          </a:p>
        </p:txBody>
      </p:sp>
      <p:sp>
        <p:nvSpPr>
          <p:cNvPr id="19462" name="TextBox 4"/>
          <p:cNvSpPr txBox="1">
            <a:spLocks noChangeArrowheads="1"/>
          </p:cNvSpPr>
          <p:nvPr/>
        </p:nvSpPr>
        <p:spPr bwMode="auto">
          <a:xfrm>
            <a:off x="4624388" y="1014413"/>
            <a:ext cx="2241550" cy="101441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2000" b="1">
                <a:solidFill>
                  <a:srgbClr val="0070C0"/>
                </a:solidFill>
              </a:rPr>
              <a:t>while</a:t>
            </a:r>
            <a:r>
              <a:rPr kumimoji="0" lang="en-US" altLang="ko-KR" sz="2000"/>
              <a:t> &lt;</a:t>
            </a:r>
            <a:r>
              <a:rPr kumimoji="0" lang="ko-KR" altLang="en-US" sz="2000"/>
              <a:t>조건식</a:t>
            </a:r>
            <a:r>
              <a:rPr kumimoji="0" lang="en-US" altLang="ko-KR" sz="2000"/>
              <a:t>&gt; </a:t>
            </a:r>
            <a:r>
              <a:rPr kumimoji="0" lang="en-US" altLang="ko-KR" sz="2000" b="1">
                <a:solidFill>
                  <a:srgbClr val="0070C0"/>
                </a:solidFill>
              </a:rPr>
              <a:t>:</a:t>
            </a:r>
          </a:p>
          <a:p>
            <a:pPr latinLnBrk="0"/>
            <a:r>
              <a:rPr kumimoji="0" lang="en-US" altLang="ko-KR" sz="2000"/>
              <a:t>        &lt;</a:t>
            </a:r>
            <a:r>
              <a:rPr kumimoji="0" lang="ko-KR" altLang="en-US" sz="2000"/>
              <a:t>구문</a:t>
            </a:r>
            <a:r>
              <a:rPr kumimoji="0" lang="en-US" altLang="ko-KR" sz="2000"/>
              <a:t>&gt;</a:t>
            </a:r>
          </a:p>
          <a:p>
            <a:pPr latinLnBrk="0"/>
            <a:endParaRPr kumimoji="0" lang="ko-KR" altLang="en-US" sz="2000"/>
          </a:p>
        </p:txBody>
      </p:sp>
      <p:pic>
        <p:nvPicPr>
          <p:cNvPr id="19463" name="Picture 2" descr="D:\PythonWork\Education\PPT\4_control_img\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914400"/>
            <a:ext cx="29368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19065</TotalTime>
  <Words>1456</Words>
  <Application>Microsoft Office PowerPoint</Application>
  <PresentationFormat>화면 슬라이드 쇼(4:3)</PresentationFormat>
  <Paragraphs>563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Times New Roman</vt:lpstr>
      <vt:lpstr>굴림</vt:lpstr>
      <vt:lpstr>Arial</vt:lpstr>
      <vt:lpstr>Wingdings</vt:lpstr>
      <vt:lpstr>Courier10 BT</vt:lpstr>
      <vt:lpstr>Courier New</vt:lpstr>
      <vt:lpstr>기본 디자인</vt:lpstr>
      <vt:lpstr>  Chapter 4  제어</vt:lpstr>
      <vt:lpstr>목차</vt:lpstr>
      <vt:lpstr>if 문</vt:lpstr>
      <vt:lpstr>if 문</vt:lpstr>
      <vt:lpstr>if 문</vt:lpstr>
      <vt:lpstr>조건식의 참/거짓 판단</vt:lpstr>
      <vt:lpstr>단축 평가</vt:lpstr>
      <vt:lpstr>단축 평가</vt:lpstr>
      <vt:lpstr>while문</vt:lpstr>
      <vt:lpstr>while문</vt:lpstr>
      <vt:lpstr>for문</vt:lpstr>
      <vt:lpstr>for문</vt:lpstr>
      <vt:lpstr>for 문</vt:lpstr>
      <vt:lpstr>for 문</vt:lpstr>
      <vt:lpstr>break</vt:lpstr>
      <vt:lpstr>continue</vt:lpstr>
      <vt:lpstr>else</vt:lpstr>
      <vt:lpstr>else</vt:lpstr>
      <vt:lpstr>제어문과 연관된 유용한 함수</vt:lpstr>
      <vt:lpstr>제어문과 연관된 유용한 함수</vt:lpstr>
      <vt:lpstr>제어문과 연관된 유용한 함수</vt:lpstr>
      <vt:lpstr>제어문과 연관된 유용한 함수</vt:lpstr>
      <vt:lpstr>제어문과 연관된 유용한 함수</vt:lpstr>
      <vt:lpstr>제어문과 연관된 유용한 함수</vt:lpstr>
      <vt:lpstr>반복문 작성시 도움되는함수</vt:lpstr>
      <vt:lpstr>반복문 작성시 도움되는함수</vt:lpstr>
      <vt:lpstr>반복문 작성시 도움되는함수</vt:lpstr>
      <vt:lpstr>반복문 작성시 도움되는함수</vt:lpstr>
      <vt:lpstr>반복문 작성시 도움되는함수</vt:lpstr>
      <vt:lpstr>반복문 작성시 도움되는함수</vt:lpstr>
      <vt:lpstr>효율적인 순회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614</cp:revision>
  <cp:lastPrinted>2012-03-06T00:26:48Z</cp:lastPrinted>
  <dcterms:created xsi:type="dcterms:W3CDTF">1999-03-28T02:55:44Z</dcterms:created>
  <dcterms:modified xsi:type="dcterms:W3CDTF">2016-01-13T14:49:43Z</dcterms:modified>
</cp:coreProperties>
</file>