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597" r:id="rId3"/>
    <p:sldId id="585" r:id="rId4"/>
    <p:sldId id="598" r:id="rId5"/>
    <p:sldId id="617" r:id="rId6"/>
    <p:sldId id="599" r:id="rId7"/>
    <p:sldId id="621" r:id="rId8"/>
    <p:sldId id="618" r:id="rId9"/>
    <p:sldId id="619" r:id="rId10"/>
    <p:sldId id="620" r:id="rId11"/>
    <p:sldId id="622" r:id="rId12"/>
    <p:sldId id="623" r:id="rId13"/>
    <p:sldId id="624" r:id="rId14"/>
    <p:sldId id="625" r:id="rId15"/>
    <p:sldId id="626" r:id="rId16"/>
    <p:sldId id="635" r:id="rId17"/>
    <p:sldId id="642" r:id="rId18"/>
    <p:sldId id="643" r:id="rId19"/>
    <p:sldId id="644" r:id="rId20"/>
    <p:sldId id="645" r:id="rId21"/>
    <p:sldId id="646" r:id="rId22"/>
    <p:sldId id="638" r:id="rId23"/>
    <p:sldId id="639" r:id="rId24"/>
    <p:sldId id="640" r:id="rId25"/>
    <p:sldId id="627" r:id="rId26"/>
    <p:sldId id="628" r:id="rId27"/>
    <p:sldId id="629" r:id="rId28"/>
    <p:sldId id="647" r:id="rId29"/>
    <p:sldId id="648" r:id="rId30"/>
    <p:sldId id="650" r:id="rId31"/>
    <p:sldId id="649" r:id="rId32"/>
    <p:sldId id="651" r:id="rId33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D8FFCD"/>
    <a:srgbClr val="FDDBCF"/>
    <a:srgbClr val="FF0000"/>
    <a:srgbClr val="FFFF00"/>
    <a:srgbClr val="FF00FF"/>
    <a:srgbClr val="00FFFF"/>
    <a:srgbClr val="800000"/>
    <a:srgbClr val="FFFF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3" autoAdjust="0"/>
    <p:restoredTop sz="82369" autoAdjust="0"/>
  </p:normalViewPr>
  <p:slideViewPr>
    <p:cSldViewPr snapToGrid="0">
      <p:cViewPr varScale="1">
        <p:scale>
          <a:sx n="90" d="100"/>
          <a:sy n="90" d="100"/>
        </p:scale>
        <p:origin x="47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7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443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035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378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634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20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97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447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288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23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277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327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19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1874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97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0525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07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22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905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1705F-F524-4D2E-9D24-0CF08523BE73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1FBB-E85A-4444-83F5-3EC3AF62C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7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 err="1"/>
              <a:t>tkinter</a:t>
            </a:r>
            <a:r>
              <a:rPr lang="en-US" altLang="ko-KR" i="0" dirty="0"/>
              <a:t> GUI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4 : </a:t>
            </a:r>
            <a:r>
              <a:rPr lang="ko-KR" altLang="en-US" dirty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800" dirty="0"/>
              <a:t>위젯 </a:t>
            </a:r>
            <a:r>
              <a:rPr lang="en-US" altLang="ko-KR" sz="1800" dirty="0"/>
              <a:t>(</a:t>
            </a:r>
            <a:r>
              <a:rPr lang="ko-KR" altLang="en-US" sz="1800" dirty="0"/>
              <a:t>버튼</a:t>
            </a:r>
            <a:r>
              <a:rPr lang="en-US" altLang="ko-KR" sz="1800" dirty="0"/>
              <a:t>, </a:t>
            </a:r>
            <a:r>
              <a:rPr lang="ko-KR" altLang="en-US" sz="1800" dirty="0"/>
              <a:t>레이블 등</a:t>
            </a:r>
            <a:r>
              <a:rPr lang="en-US" altLang="ko-KR" sz="1800" dirty="0"/>
              <a:t>)</a:t>
            </a:r>
            <a:r>
              <a:rPr lang="ko-KR" altLang="en-US" sz="1800" dirty="0"/>
              <a:t>을 테이블 형태로 배치</a:t>
            </a:r>
            <a:r>
              <a:rPr lang="en-US" altLang="ko-KR" sz="1800" dirty="0"/>
              <a:t>, </a:t>
            </a:r>
            <a:r>
              <a:rPr lang="ko-KR" altLang="en-US" sz="1800" dirty="0"/>
              <a:t>행 및 열로 분할</a:t>
            </a:r>
            <a:r>
              <a:rPr lang="en-US" altLang="ko-KR" sz="1800" dirty="0"/>
              <a:t>, </a:t>
            </a:r>
            <a:r>
              <a:rPr lang="ko-KR" altLang="en-US" sz="1800" dirty="0"/>
              <a:t>크기</a:t>
            </a:r>
            <a:r>
              <a:rPr lang="en-US" altLang="ko-KR" sz="1800" dirty="0"/>
              <a:t> </a:t>
            </a:r>
            <a:r>
              <a:rPr lang="ko-KR" altLang="en-US" sz="1800" dirty="0"/>
              <a:t>자동결정</a:t>
            </a:r>
            <a:endParaRPr lang="en-US" altLang="ko-KR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4954879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3" y="1185571"/>
            <a:ext cx="3105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2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5 : </a:t>
            </a:r>
            <a:r>
              <a:rPr lang="ko-KR" altLang="en-US" dirty="0"/>
              <a:t>버튼 이벤트처리</a:t>
            </a:r>
            <a:r>
              <a:rPr lang="en-US" altLang="ko-KR" dirty="0"/>
              <a:t>2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1800"/>
              <a:t>위젯 </a:t>
            </a:r>
            <a:r>
              <a:rPr lang="en-US" altLang="ko-KR" sz="1800"/>
              <a:t>(</a:t>
            </a:r>
            <a:r>
              <a:rPr lang="ko-KR" altLang="en-US" sz="1800"/>
              <a:t>버튼</a:t>
            </a:r>
            <a:r>
              <a:rPr lang="en-US" altLang="ko-KR" sz="1800"/>
              <a:t>, </a:t>
            </a:r>
            <a:r>
              <a:rPr lang="ko-KR" altLang="en-US" sz="1800"/>
              <a:t>레이블 등</a:t>
            </a:r>
            <a:r>
              <a:rPr lang="en-US" altLang="ko-KR" sz="1800"/>
              <a:t>)</a:t>
            </a:r>
            <a:r>
              <a:rPr lang="ko-KR" altLang="en-US" sz="1800"/>
              <a:t>을 테이블 형태로 배치</a:t>
            </a:r>
            <a:r>
              <a:rPr lang="en-US" altLang="ko-KR" sz="1800"/>
              <a:t>, </a:t>
            </a:r>
            <a:r>
              <a:rPr lang="ko-KR" altLang="en-US" sz="1800"/>
              <a:t>행 및 열로 분할</a:t>
            </a:r>
            <a:r>
              <a:rPr lang="en-US" altLang="ko-KR" sz="1800"/>
              <a:t>, </a:t>
            </a:r>
            <a:r>
              <a:rPr lang="ko-KR" altLang="en-US" sz="1800"/>
              <a:t>크기</a:t>
            </a:r>
            <a:r>
              <a:rPr lang="en-US" altLang="ko-KR" sz="1800"/>
              <a:t> </a:t>
            </a:r>
            <a:r>
              <a:rPr lang="ko-KR" altLang="en-US" sz="1800"/>
              <a:t>자동결정</a:t>
            </a:r>
            <a:endParaRPr lang="en-US" altLang="ko-KR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511839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환율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1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달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러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=1200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")</a:t>
            </a:r>
            <a:endParaRPr kumimoji="0" lang="en-US" altLang="ko-KR" sz="1800" b="1" dirty="0"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25" y="1336263"/>
            <a:ext cx="3181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6 : </a:t>
            </a:r>
            <a:r>
              <a:rPr lang="ko-KR" altLang="en-US" dirty="0"/>
              <a:t>버튼 이벤트처리</a:t>
            </a:r>
            <a:r>
              <a:rPr lang="en-US" altLang="ko-KR" dirty="0"/>
              <a:t>3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1" dirty="0">
                <a:solidFill>
                  <a:schemeClr val="accent2"/>
                </a:solidFill>
              </a:rPr>
              <a:t>Entry </a:t>
            </a:r>
            <a:r>
              <a:rPr lang="ko-KR" altLang="en-US" sz="1800" b="1" dirty="0">
                <a:solidFill>
                  <a:schemeClr val="accent2"/>
                </a:solidFill>
              </a:rPr>
              <a:t>사용자 입력을  </a:t>
            </a:r>
            <a:r>
              <a:rPr lang="en-US" altLang="ko-KR" sz="1800" b="1" dirty="0">
                <a:solidFill>
                  <a:schemeClr val="accent2"/>
                </a:solidFill>
              </a:rPr>
              <a:t>get()</a:t>
            </a:r>
            <a:r>
              <a:rPr lang="ko-KR" altLang="en-US" sz="1800" b="1" dirty="0">
                <a:solidFill>
                  <a:schemeClr val="accent2"/>
                </a:solidFill>
              </a:rPr>
              <a:t> 메소드로 </a:t>
            </a:r>
            <a:r>
              <a:rPr lang="ko-KR" altLang="en-US" sz="1800" b="1" dirty="0" err="1">
                <a:solidFill>
                  <a:schemeClr val="accent2"/>
                </a:solidFill>
              </a:rPr>
              <a:t>가져옮</a:t>
            </a:r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1185571"/>
            <a:ext cx="8100019" cy="5118392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dollar = float(e1.get())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(dollar*1200)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800" b="1" dirty="0">
              <a:solidFill>
                <a:srgbClr val="C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26" y="1283294"/>
            <a:ext cx="3114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7 : </a:t>
            </a:r>
            <a:r>
              <a:rPr lang="ko-KR" altLang="en-US" dirty="0"/>
              <a:t>위젯 색상 폰트 변경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599578" y="865539"/>
            <a:ext cx="8100019" cy="5438424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en-US" altLang="ko-KR" sz="1800" b="1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en-US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process():</a:t>
            </a: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dollar = float(e1.get())</a:t>
            </a:r>
          </a:p>
          <a:p>
            <a:pPr lvl="0"/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e2.insert(0, </a:t>
            </a:r>
            <a:r>
              <a:rPr kumimoji="0" lang="en-US" altLang="ko-KR" sz="1800" b="1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(dollar*1200)</a:t>
            </a:r>
            <a: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800" b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font='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italic')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font='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italic')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</a:p>
          <a:p>
            <a:pPr lvl="0"/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="yellow",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="black")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en-US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="blue", 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="white")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grid(row=0,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grid(row=1,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en-US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column=0);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b1.configure(font= '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12')</a:t>
            </a:r>
            <a:b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.grid(row=2,</a:t>
            </a:r>
            <a:r>
              <a:rPr kumimoji="0" lang="ko-KR" altLang="en-US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column=1);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b2["</a:t>
            </a:r>
            <a:r>
              <a:rPr kumimoji="0" lang="en-US" altLang="ko-KR" sz="18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"] = "green"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726" y="614363"/>
            <a:ext cx="3343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8 : </a:t>
            </a:r>
            <a:r>
              <a:rPr lang="ko-KR" altLang="en-US" dirty="0"/>
              <a:t>절대 위치 배치 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448125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"김영식"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red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helvetica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16 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italic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"이재영"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green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l3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"장지웅"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blue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fg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l3.place(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20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60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44" y="3647215"/>
            <a:ext cx="3781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7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9 : </a:t>
            </a:r>
            <a:r>
              <a:rPr lang="ko-KR" altLang="en-US" dirty="0"/>
              <a:t>입력한 </a:t>
            </a:r>
            <a:r>
              <a:rPr lang="en-US" altLang="ko-KR" dirty="0"/>
              <a:t>gif</a:t>
            </a:r>
            <a:r>
              <a:rPr lang="ko-KR" altLang="en-US" dirty="0"/>
              <a:t>이미지 파일 표시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change_img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inputBox.get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imageLabel.configure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PhotoImage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우주소녀.gif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#</a:t>
            </a:r>
            <a:r>
              <a:rPr kumimoji="0" lang="ko-KR" altLang="en-US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디폴트 이미지 파일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photo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imageLabel.pack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inputBox.pack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'클릭'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1" dirty="0" err="1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change_img</a:t>
            </a:r>
            <a: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124" y="556680"/>
            <a:ext cx="3777841" cy="25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2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2029" y="2142907"/>
            <a:ext cx="6779942" cy="2543763"/>
          </a:xfrm>
        </p:spPr>
        <p:txBody>
          <a:bodyPr anchor="ctr" anchorCtr="0">
            <a:normAutofit/>
          </a:bodyPr>
          <a:lstStyle/>
          <a:p>
            <a:r>
              <a:rPr lang="en-US" altLang="ko-KR" sz="4050" dirty="0">
                <a:latin typeface="+mn-ea"/>
                <a:ea typeface="+mn-ea"/>
              </a:rPr>
              <a:t>2016-1 </a:t>
            </a:r>
            <a:r>
              <a:rPr lang="ko-KR" altLang="en-US" sz="4050" dirty="0">
                <a:latin typeface="+mn-ea"/>
                <a:ea typeface="+mn-ea"/>
              </a:rPr>
              <a:t>스크립트언어</a:t>
            </a:r>
            <a:br>
              <a:rPr lang="en-US" altLang="ko-KR" sz="4050" dirty="0">
                <a:latin typeface="+mn-ea"/>
                <a:ea typeface="+mn-ea"/>
              </a:rPr>
            </a:br>
            <a:r>
              <a:rPr lang="en-US" altLang="ko-KR" sz="4050" dirty="0">
                <a:latin typeface="+mn-ea"/>
                <a:ea typeface="+mn-ea"/>
              </a:rPr>
              <a:t>[</a:t>
            </a:r>
            <a:r>
              <a:rPr lang="ko-KR" altLang="en-US" sz="4050" dirty="0">
                <a:latin typeface="+mn-ea"/>
                <a:ea typeface="+mn-ea"/>
              </a:rPr>
              <a:t>서울시 근린시설 검색 </a:t>
            </a:r>
            <a:r>
              <a:rPr lang="en-US" altLang="ko-KR" sz="4050" dirty="0">
                <a:latin typeface="+mn-ea"/>
                <a:ea typeface="+mn-ea"/>
              </a:rPr>
              <a:t>APP]</a:t>
            </a:r>
            <a:br>
              <a:rPr lang="en-US" altLang="ko-KR" sz="3600" dirty="0">
                <a:latin typeface="+mn-ea"/>
                <a:ea typeface="+mn-ea"/>
              </a:rPr>
            </a:br>
            <a:br>
              <a:rPr lang="en-US" altLang="ko-KR" sz="2100" dirty="0">
                <a:latin typeface="+mn-ea"/>
                <a:ea typeface="+mn-ea"/>
              </a:rPr>
            </a:b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3749" y="4510583"/>
            <a:ext cx="5143500" cy="909746"/>
          </a:xfrm>
        </p:spPr>
        <p:txBody>
          <a:bodyPr>
            <a:noAutofit/>
          </a:bodyPr>
          <a:lstStyle/>
          <a:p>
            <a:pPr algn="r"/>
            <a:endParaRPr lang="en-US" altLang="ko-KR" b="1" dirty="0">
              <a:latin typeface="+mn-ea"/>
            </a:endParaRPr>
          </a:p>
          <a:p>
            <a:pPr algn="r"/>
            <a:r>
              <a:rPr lang="en-US" altLang="ko-KR" b="1" dirty="0">
                <a:latin typeface="+mn-ea"/>
              </a:rPr>
              <a:t>2009180021 </a:t>
            </a:r>
            <a:r>
              <a:rPr lang="ko-KR" altLang="en-US" b="1" dirty="0">
                <a:latin typeface="+mn-ea"/>
              </a:rPr>
              <a:t>백길상</a:t>
            </a:r>
            <a:endParaRPr lang="en-US" altLang="ko-KR" b="1" dirty="0">
              <a:latin typeface="+mn-ea"/>
            </a:endParaRPr>
          </a:p>
          <a:p>
            <a:pPr algn="r"/>
            <a:r>
              <a:rPr lang="en-US" altLang="ko-KR" b="1" dirty="0">
                <a:latin typeface="+mn-ea"/>
              </a:rPr>
              <a:t>2009180035 </a:t>
            </a:r>
            <a:r>
              <a:rPr lang="ko-KR" altLang="en-US" b="1" dirty="0">
                <a:latin typeface="+mn-ea"/>
              </a:rPr>
              <a:t>이동렬</a:t>
            </a:r>
          </a:p>
        </p:txBody>
      </p:sp>
    </p:spTree>
    <p:extLst>
      <p:ext uri="{BB962C8B-B14F-4D97-AF65-F5344CB8AC3E}">
        <p14:creationId xmlns:p14="http://schemas.microsoft.com/office/powerpoint/2010/main" val="167262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애플리케이션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APP</a:t>
            </a:r>
            <a:r>
              <a:rPr lang="ko-KR" altLang="en-US" b="1" dirty="0">
                <a:latin typeface="+mn-ea"/>
              </a:rPr>
              <a:t> 이름</a:t>
            </a:r>
            <a:r>
              <a:rPr lang="en-US" altLang="ko-KR" b="1" dirty="0">
                <a:latin typeface="+mn-ea"/>
              </a:rPr>
              <a:t>: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서울시 근린시설 검색 </a:t>
            </a:r>
            <a:r>
              <a:rPr lang="en-US" altLang="ko-KR" sz="1800" b="1" dirty="0">
                <a:latin typeface="+mn-ea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APP </a:t>
            </a:r>
            <a:r>
              <a:rPr lang="ko-KR" altLang="en-US" b="1" dirty="0">
                <a:latin typeface="+mn-ea"/>
              </a:rPr>
              <a:t>소개</a:t>
            </a:r>
            <a:r>
              <a:rPr lang="en-US" altLang="ko-KR" b="1" dirty="0">
                <a:latin typeface="+mn-ea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서울시</a:t>
            </a:r>
            <a:r>
              <a:rPr lang="en-US" altLang="ko-KR" b="1" spc="-68" dirty="0">
                <a:latin typeface="+mn-ea"/>
              </a:rPr>
              <a:t> </a:t>
            </a:r>
            <a:r>
              <a:rPr lang="ko-KR" altLang="en-US" b="1" spc="-68" dirty="0">
                <a:latin typeface="+mn-ea"/>
              </a:rPr>
              <a:t>내에 위치한 다양한 근린시설의 위치를 제공해주는 애플리케이션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다음과 같은 </a:t>
            </a:r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>
                <a:latin typeface="+mn-ea"/>
              </a:rPr>
              <a:t>종류의 근린시설 관련 정보를 제공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도서관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모범 음식점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err="1">
                <a:latin typeface="+mn-ea"/>
              </a:rPr>
              <a:t>마트</a:t>
            </a:r>
            <a:endParaRPr lang="en-US" altLang="ko-KR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문화 공간</a:t>
            </a:r>
            <a:endParaRPr lang="ko-KR" altLang="en-US" sz="135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1/3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3815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최종 구현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GUI</a:t>
            </a:r>
            <a:r>
              <a:rPr lang="ko-KR" altLang="en-US" b="1" spc="-68" dirty="0">
                <a:latin typeface="+mn-ea"/>
              </a:rPr>
              <a:t>를 이용한 출력 기능</a:t>
            </a:r>
            <a:endParaRPr lang="en-US" altLang="ko-KR" b="1" spc="-68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4</a:t>
            </a:r>
            <a:r>
              <a:rPr lang="ko-KR" altLang="en-US" b="1" spc="-68" dirty="0">
                <a:latin typeface="+mn-ea"/>
              </a:rPr>
              <a:t>가지 근린시설에 대한 기능 구현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검색 및 출력 기능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카테고리 별 정렬 기능</a:t>
            </a:r>
            <a:endParaRPr lang="en-US" altLang="ko-KR" b="1" spc="-68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b="1" spc="-68" dirty="0">
                <a:latin typeface="+mn-ea"/>
              </a:rPr>
              <a:t>결과 이메일 발송 기능</a:t>
            </a:r>
            <a:endParaRPr lang="en-US" altLang="ko-KR" b="1" spc="-68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C/C++ </a:t>
            </a:r>
            <a:r>
              <a:rPr lang="ko-KR" altLang="en-US" b="1" spc="-68" dirty="0">
                <a:latin typeface="+mn-ea"/>
              </a:rPr>
              <a:t>연동 </a:t>
            </a:r>
            <a:r>
              <a:rPr lang="en-US" altLang="ko-KR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(idle </a:t>
            </a:r>
            <a:r>
              <a:rPr lang="ko-KR" altLang="en-US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상에서 시도</a:t>
            </a:r>
            <a:r>
              <a:rPr lang="en-US" altLang="ko-KR" sz="1500" b="1" spc="-68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b="1" spc="-68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pc="-68" dirty="0">
                <a:latin typeface="+mn-ea"/>
              </a:rPr>
              <a:t>Distutils </a:t>
            </a:r>
            <a:r>
              <a:rPr lang="ko-KR" altLang="en-US" b="1" spc="-68" dirty="0">
                <a:latin typeface="+mn-ea"/>
              </a:rPr>
              <a:t>모듈을 이용한 배포 파일 제작</a:t>
            </a:r>
            <a:endParaRPr lang="en-US" altLang="ko-KR" b="1" spc="-68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2/3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98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11282" y="1014146"/>
            <a:ext cx="6230649" cy="5299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/>
              <a:t>사용 방법</a:t>
            </a:r>
            <a:endParaRPr lang="ko-KR" altLang="en-US" sz="27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77516" y="1723524"/>
            <a:ext cx="8013032" cy="40921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latin typeface="+mn-ea"/>
              </a:rPr>
              <a:t>검색하고자 하는 근린시설을 선택하고</a:t>
            </a:r>
            <a:r>
              <a:rPr lang="en-US" altLang="ko-KR" sz="2100" b="1" dirty="0">
                <a:latin typeface="+mn-ea"/>
              </a:rPr>
              <a:t>,</a:t>
            </a:r>
            <a:br>
              <a:rPr lang="en-US" altLang="ko-KR" sz="2100" b="1" dirty="0">
                <a:latin typeface="+mn-ea"/>
              </a:rPr>
            </a:br>
            <a:r>
              <a:rPr lang="ko-KR" altLang="en-US" sz="2100" b="1" dirty="0">
                <a:latin typeface="+mn-ea"/>
              </a:rPr>
              <a:t>구</a:t>
            </a:r>
            <a:r>
              <a:rPr lang="en-US" altLang="ko-KR" sz="2100" b="1" dirty="0">
                <a:latin typeface="+mn-ea"/>
              </a:rPr>
              <a:t>, </a:t>
            </a:r>
            <a:r>
              <a:rPr lang="ko-KR" altLang="en-US" sz="2100" b="1" dirty="0">
                <a:latin typeface="+mn-ea"/>
              </a:rPr>
              <a:t>또는 동 이름을 입력한다</a:t>
            </a:r>
            <a:r>
              <a:rPr lang="en-US" altLang="ko-KR" sz="2100" b="1" dirty="0"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검색한 결과를 원하는 카테고리에 대해</a:t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정렬할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최종적으로 출력된 결과를 내 </a:t>
            </a:r>
            <a:r>
              <a:rPr lang="ko-KR" altLang="en-US" sz="2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이메일로</a:t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전달받아 확인할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endParaRPr lang="en-US" altLang="ko-KR" sz="21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02187" y="1798121"/>
            <a:ext cx="2088573" cy="716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타원 13"/>
          <p:cNvSpPr/>
          <p:nvPr/>
        </p:nvSpPr>
        <p:spPr>
          <a:xfrm>
            <a:off x="5968144" y="1689994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456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tkinter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tkinter</a:t>
            </a:r>
            <a:r>
              <a:rPr lang="ko-KR" altLang="en-US" sz="2000" dirty="0"/>
              <a:t>위젯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11282" y="1014146"/>
            <a:ext cx="6230649" cy="5299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700" b="1"/>
              <a:t>사용 방법</a:t>
            </a:r>
            <a:endParaRPr lang="ko-KR" altLang="en-US" sz="27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77516" y="1723524"/>
            <a:ext cx="8013032" cy="40921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검색하고자 하는 근린시설을 선택하고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또는 동 이름을 입력한다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latin typeface="+mn-ea"/>
              </a:rPr>
              <a:t>검색한 결과를 원하는 카테고리에 대해</a:t>
            </a:r>
            <a:br>
              <a:rPr lang="en-US" altLang="ko-KR" sz="2100" b="1" dirty="0">
                <a:latin typeface="+mn-ea"/>
              </a:rPr>
            </a:br>
            <a:r>
              <a:rPr lang="ko-KR" altLang="en-US" sz="2100" b="1" dirty="0">
                <a:latin typeface="+mn-ea"/>
              </a:rPr>
              <a:t>정렬할 수 있다</a:t>
            </a:r>
            <a:r>
              <a:rPr lang="en-US" altLang="ko-KR" sz="2100" b="1" dirty="0"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최종적으로 출력된 결과를 내 </a:t>
            </a:r>
            <a:r>
              <a:rPr lang="ko-KR" altLang="en-US" sz="2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이메일로</a:t>
            </a:r>
            <a:b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전달받아 확인할 수 있다</a:t>
            </a:r>
            <a:r>
              <a:rPr lang="en-US" altLang="ko-KR" sz="2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endParaRPr lang="en-US" altLang="ko-KR" sz="21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02187" y="2521873"/>
            <a:ext cx="2407968" cy="3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타원 13"/>
          <p:cNvSpPr/>
          <p:nvPr/>
        </p:nvSpPr>
        <p:spPr>
          <a:xfrm>
            <a:off x="5945227" y="2357761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4512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사용 방법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검색하고자 하는 근린시설을 선택하고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또는 동 이름을 입력한다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검색한 결과를 원하는 카테고리에 대해</a:t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정렬할 수 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>
                <a:latin typeface="+mn-ea"/>
              </a:rPr>
              <a:t>최종적으로 출력된 결과를 내 </a:t>
            </a:r>
            <a:r>
              <a:rPr lang="ko-KR" altLang="en-US" b="1" dirty="0" err="1">
                <a:latin typeface="+mn-ea"/>
              </a:rPr>
              <a:t>이메일로</a:t>
            </a:r>
            <a:br>
              <a:rPr lang="en-US" altLang="ko-KR" b="1" dirty="0">
                <a:latin typeface="+mn-ea"/>
              </a:rPr>
            </a:br>
            <a:r>
              <a:rPr lang="ko-KR" altLang="en-US" b="1" dirty="0">
                <a:latin typeface="+mn-ea"/>
              </a:rPr>
              <a:t>전달받아 확인할 수 있다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385763" indent="-385763">
              <a:lnSpc>
                <a:spcPct val="150000"/>
              </a:lnSpc>
              <a:buFont typeface="+mj-ea"/>
              <a:buAutoNum type="circleNumDbPlain"/>
            </a:pPr>
            <a:endParaRPr lang="en-US" altLang="ko-KR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3/3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1" y="1296889"/>
            <a:ext cx="2700000" cy="414086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269480" y="1781281"/>
            <a:ext cx="1217756" cy="3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타원 20"/>
          <p:cNvSpPr/>
          <p:nvPr/>
        </p:nvSpPr>
        <p:spPr>
          <a:xfrm>
            <a:off x="7097826" y="1647238"/>
            <a:ext cx="268085" cy="2680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endParaRPr lang="ko-KR" altLang="en-US" sz="1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518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검색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6" y="1723524"/>
            <a:ext cx="8013032" cy="4092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입력 라벨에 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또는 동 이름을 입력하고 검색 버튼을 눌러</a:t>
            </a:r>
            <a:br>
              <a:rPr lang="en-US" altLang="ko-KR" b="1" dirty="0">
                <a:latin typeface="+mn-ea"/>
              </a:rPr>
            </a:br>
            <a:r>
              <a:rPr lang="ko-KR" altLang="en-US" b="1" dirty="0">
                <a:latin typeface="+mn-ea"/>
              </a:rPr>
              <a:t>다음과 같이 </a:t>
            </a:r>
            <a:r>
              <a:rPr lang="ko-KR" altLang="en-US" b="1" dirty="0" err="1">
                <a:latin typeface="+mn-ea"/>
              </a:rPr>
              <a:t>시설명</a:t>
            </a:r>
            <a:r>
              <a:rPr lang="ko-KR" altLang="en-US" b="1" dirty="0">
                <a:latin typeface="+mn-ea"/>
              </a:rPr>
              <a:t> 및 주소를 알아낼 수 있다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3/4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r="13158"/>
          <a:stretch/>
        </p:blipFill>
        <p:spPr>
          <a:xfrm>
            <a:off x="4451805" y="2836933"/>
            <a:ext cx="3585411" cy="27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282" y="1014146"/>
            <a:ext cx="6230649" cy="529936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실행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32" y="1518757"/>
            <a:ext cx="9144000" cy="40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15911" y="5545883"/>
            <a:ext cx="3093098" cy="3778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ko-KR" sz="1350" b="1" dirty="0">
                <a:latin typeface="+mn-ea"/>
              </a:rPr>
              <a:t>4/4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49342"/>
          <a:stretch/>
        </p:blipFill>
        <p:spPr>
          <a:xfrm>
            <a:off x="565484" y="1708193"/>
            <a:ext cx="3420000" cy="405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r="49212"/>
          <a:stretch/>
        </p:blipFill>
        <p:spPr>
          <a:xfrm>
            <a:off x="4291700" y="1708193"/>
            <a:ext cx="3448422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4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72373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altLang="ko-KR" sz="2000" b="1" dirty="0">
                <a:solidFill>
                  <a:schemeClr val="tx1"/>
                </a:solidFill>
                <a:latin typeface="Arial" panose="020B0604020202020204" pitchFamily="34" charset="0"/>
              </a:rPr>
              <a:t>http://openapi.seoul.go.kr:8088/6b4f54647867696c3932474d68794c/xml/GeoInfoLibrary/1/800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9" y="1466818"/>
            <a:ext cx="4872147" cy="47679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06" y="1350947"/>
            <a:ext cx="3044647" cy="47895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81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InitTopText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tkinter.messagebox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g_Tk.geometry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"400x600+750+200"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InitTopText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weight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bold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MainText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"[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서울시 근린시설 검색 </a:t>
            </a:r>
            <a:r>
              <a:rPr kumimoji="0" lang="en-US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MainText.pack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MainText.place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#…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InitTopText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InitInputLabel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InitRenderText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InitSendEmailButton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InitSortListBox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InitSortButton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g_Tk.mainloop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3" y="1276394"/>
            <a:ext cx="4408148" cy="9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6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InitSearchListBox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Scrollbar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ListBoxScrollbar.pack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ListBoxScrollbar.place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weight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bold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activestyle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borderwidth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relief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ridge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yscrollcommand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ListBoxScrollbar.set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SearchListBox.insert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도서관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SearchListBox.insert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모범음식점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SearchListBox.insert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마트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SearchListBox.insert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문화시설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SearchListBox.pack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SearchListBox.place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ListBoxScrollbar.config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SearchListBox.yview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88" y="891381"/>
            <a:ext cx="2390775" cy="9906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1F57FAF-0E93-41A3-B4E2-07B6040AE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14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InitInputLabel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InitInputLabel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weight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bold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26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borderwidth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relief</a:t>
            </a:r>
            <a:r>
              <a:rPr kumimoji="0" lang="ko-KR" altLang="ko-KR" sz="16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ridge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InputLabel.pack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InputLabel.place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105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3038475"/>
            <a:ext cx="4495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2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InitSearchButton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InitSearchButton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font.Font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weight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bold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4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Consolas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g_Tk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font</a:t>
            </a:r>
            <a:r>
              <a:rPr kumimoji="0" lang="ko-KR" altLang="ko-KR" sz="14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"검색"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SearchButtonAction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SearchButton.pack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SearchButton.place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330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SearchButtonAction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RenderText.configure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normal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RenderText.delete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END) 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SearchListBox.curselection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()[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HyhwpEQ" panose="02030600000101010101" pitchFamily="18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HyhwpEQ" panose="02030600000101010101" pitchFamily="18" charset="-127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SearchLibrary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#SearchGoodFoodService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 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#SearchMarket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iSearchIndex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#SearchCultural</a:t>
            </a: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RenderText.configure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disabled</a:t>
            </a:r>
            <a:r>
              <a:rPr kumimoji="0" lang="ko-KR" altLang="ko-KR" sz="14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4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58" y="2451488"/>
            <a:ext cx="9048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1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SearchLibrary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SearchLibrary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xml.dom.minidom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parseString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http.client.HTTPConnection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"openAPI.seoul.go.kr:8088"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conn.request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"GET"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"/6b4f54647867696c3932474d68794c/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GeoInfoLibrary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/1/800"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conn.getresponse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DataList.clear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req.status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BooksDoc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req.read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BooksDoc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"에러"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parseData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parseString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BooksDoc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GeoInfoLibrary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parseData.childNodes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GeoInfoLibrary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childNodes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item.nodeName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item.childNodes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InputLabel.get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 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InputLabel.get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 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continue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#...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계속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</a:t>
            </a:r>
            <a:endParaRPr kumimoji="0" lang="ko-KR" altLang="ko-KR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 err="1"/>
              <a:t>tkinter</a:t>
            </a:r>
            <a:r>
              <a:rPr lang="ko-KR" altLang="en-US" sz="2800" dirty="0"/>
              <a:t>는 “</a:t>
            </a:r>
            <a:r>
              <a:rPr lang="en-US" altLang="ko-KR" sz="2800" dirty="0" err="1"/>
              <a:t>Tk</a:t>
            </a:r>
            <a:r>
              <a:rPr lang="en-US" altLang="ko-KR" sz="2800" dirty="0"/>
              <a:t> interface”</a:t>
            </a:r>
            <a:r>
              <a:rPr lang="ko-KR" altLang="en-US" sz="2800" dirty="0"/>
              <a:t>의 약자</a:t>
            </a:r>
            <a:endParaRPr lang="en-US" altLang="ko-KR" sz="2800" dirty="0"/>
          </a:p>
          <a:p>
            <a:pPr lvl="1"/>
            <a:r>
              <a:rPr lang="en-US" altLang="ko-KR" sz="2400" dirty="0" err="1"/>
              <a:t>Tk</a:t>
            </a:r>
            <a:r>
              <a:rPr lang="ko-KR" altLang="en-US" sz="2400" dirty="0"/>
              <a:t>는 유닉스 계열 컴퓨터에서 예전부터 많이 사용했던 플랫폼 독립적인 </a:t>
            </a:r>
            <a:r>
              <a:rPr lang="en-US" altLang="ko-KR" sz="2400" dirty="0"/>
              <a:t>GUI </a:t>
            </a:r>
            <a:r>
              <a:rPr lang="ko-KR" altLang="en-US" sz="2400" dirty="0"/>
              <a:t>라이브러리</a:t>
            </a:r>
            <a:endParaRPr lang="en-US" altLang="ko-KR" sz="2400" dirty="0"/>
          </a:p>
          <a:p>
            <a:r>
              <a:rPr lang="en-US" altLang="ko-KR" sz="2800" dirty="0" err="1"/>
              <a:t>tkinter</a:t>
            </a:r>
            <a:r>
              <a:rPr lang="ko-KR" altLang="en-US" sz="2800" dirty="0"/>
              <a:t>는 기본으로 포함되는 그래픽 모듈</a:t>
            </a:r>
            <a:endParaRPr lang="en-US" altLang="ko-KR" sz="2800" dirty="0"/>
          </a:p>
          <a:p>
            <a:r>
              <a:rPr lang="en-US" altLang="ko-KR" sz="2800" dirty="0" err="1"/>
              <a:t>tkinter</a:t>
            </a:r>
            <a:r>
              <a:rPr lang="ko-KR" altLang="en-US" sz="2800" dirty="0"/>
              <a:t>를 이용하면 윈도우</a:t>
            </a:r>
            <a:r>
              <a:rPr lang="en-US" altLang="ko-KR" sz="2800" dirty="0"/>
              <a:t> </a:t>
            </a:r>
            <a:r>
              <a:rPr lang="ko-KR" altLang="en-US" sz="2800" dirty="0"/>
              <a:t>생성</a:t>
            </a:r>
            <a:r>
              <a:rPr lang="en-US" altLang="ko-KR" sz="2800" dirty="0"/>
              <a:t>, </a:t>
            </a:r>
            <a:r>
              <a:rPr lang="ko-KR" altLang="en-US" sz="2800" dirty="0"/>
              <a:t>버튼과 레이블같은 위젯 제공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SearchLibrary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#...</a:t>
            </a:r>
            <a:r>
              <a:rPr kumimoji="0" lang="ko-KR" altLang="en-US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계속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b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'0'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"02-" 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</a:t>
            </a:r>
            <a:b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DataList.append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tel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DataList.append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subitems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13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firstChild.nodeValue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"-"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)):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"["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"] 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시설명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"주소: 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"전화번호: 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2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RenderText.insert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(INSERT, 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\</a:t>
            </a:r>
            <a:r>
              <a:rPr kumimoji="0" lang="ko-KR" altLang="ko-KR" sz="12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kumimoji="0" lang="ko-KR" altLang="ko-KR" sz="12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57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InitRenderText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8810" y="872519"/>
            <a:ext cx="8280788" cy="5381698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InitRenderText():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 b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RenderText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 = Scrollbar(g_Tk)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RenderTextScrollbar.pack()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RenderTextScrollbar.place(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375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80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TempFont 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font.Font(g_Tk,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family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'Consolas'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 = Text(g_Tk,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width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49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27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borderwidth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relief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'ridge'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yscrollcommand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=RenderTextScrollbar.set)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RenderText.pack()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RenderText.place(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215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RenderTextScrollbar.config(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=RenderText.yview)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RenderTextScrollbar.pack(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side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=RIGHT, 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fill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=BOTH)</a:t>
            </a: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RenderText.configure(</a:t>
            </a:r>
            <a:r>
              <a:rPr kumimoji="0" lang="ko-KR" altLang="ko-KR" sz="180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'disabled'</a:t>
            </a:r>
            <a:r>
              <a:rPr kumimoji="0" lang="ko-KR" altLang="ko-KR" sz="18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38" y="556679"/>
            <a:ext cx="2626716" cy="26821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64" y="500596"/>
            <a:ext cx="203556" cy="43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75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서울시 근린시설 </a:t>
            </a:r>
            <a:r>
              <a:rPr lang="en-US" altLang="ko-KR" dirty="0"/>
              <a:t>(</a:t>
            </a:r>
            <a:r>
              <a:rPr lang="en-US" altLang="ko-KR" dirty="0" err="1"/>
              <a:t>InitRenderText</a:t>
            </a:r>
            <a:r>
              <a:rPr lang="en-US" altLang="ko-KR" dirty="0"/>
              <a:t>())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lang="en-US" altLang="ko-KR" sz="1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58" y="886479"/>
            <a:ext cx="3458433" cy="53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4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ko-KR" altLang="en-US" dirty="0"/>
              <a:t>위젯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위젯</a:t>
            </a:r>
            <a:r>
              <a:rPr lang="en-US" altLang="ko-KR" sz="2000" dirty="0"/>
              <a:t>(widget) : </a:t>
            </a:r>
            <a:r>
              <a:rPr lang="ko-KR" altLang="en-US" sz="2000" dirty="0"/>
              <a:t>사용자 인터페이스를 위해 제공하는 도구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462739" y="1178640"/>
            <a:ext cx="850182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간단한 버튼으로 명령을 수행할 때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Canvas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화면에 무언가를 그릴 때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Checkbutton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2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가지의 구별되는 값을 가지는 변수를 표현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Entry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한 줄의 텍스트를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입력받는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필드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Frame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컨테이너 클래스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프레임은 경계선과 배경을 가지고 있다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다른 위젯들을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그룹핑하는데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Label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텍스트나 이미지를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Listbox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선택 사항을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Menu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메뉴를 표시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풀다운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메뉴나 팝업 메뉴 가능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Menubutton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메뉴 버튼이다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풀다운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 메뉴가 가능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Message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텍스트를 표시한다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레이블 위젯과 </a:t>
            </a:r>
            <a:r>
              <a:rPr lang="ko-KR" altLang="en-US" sz="1600" b="1" dirty="0" err="1">
                <a:solidFill>
                  <a:srgbClr val="000099"/>
                </a:solidFill>
                <a:latin typeface="YDVYGOStd52"/>
              </a:rPr>
              <a:t>비슷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Radiobutton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여러 값을 가질 수 있는 변수를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Scale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슬라이더를 끌어서 수치를 입력하는데 사용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Scrollbar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캔버스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엔트리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리스트 박스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,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텍스트 위젯을 위한 스크롤 바를 제공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C00000"/>
                </a:solidFill>
                <a:latin typeface="YDVYGOStd52"/>
              </a:rPr>
              <a:t>Text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형식을 가지는 텍스트를 표시한다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.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여러 가지 스타일과 속성으로 텍스트를 표시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Toplevel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최상위 윈도우로 표시되는 독립적인 컨테이너 위젯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LabelFrame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경계선과 제목을 가지는 프레임 위젯의 변형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PanedWindow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자식 위젯들을 크기조절이 가능한 패널로 관리하는 컨테이너 위젯</a:t>
            </a:r>
            <a:endParaRPr lang="en-US" altLang="ko-KR" sz="1600" b="1" dirty="0">
              <a:solidFill>
                <a:srgbClr val="000099"/>
              </a:solidFill>
              <a:latin typeface="YDVYGOStd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rgbClr val="C00000"/>
                </a:solidFill>
                <a:latin typeface="YDVYGOStd52"/>
              </a:rPr>
              <a:t>Spinbox</a:t>
            </a:r>
            <a:r>
              <a:rPr lang="en-US" altLang="ko-KR" sz="1600" b="1" dirty="0">
                <a:solidFill>
                  <a:srgbClr val="000099"/>
                </a:solidFill>
                <a:latin typeface="YDVYGOStd52"/>
              </a:rPr>
              <a:t> </a:t>
            </a:r>
            <a:r>
              <a:rPr lang="ko-KR" altLang="en-US" sz="1600" b="1" dirty="0">
                <a:solidFill>
                  <a:srgbClr val="000099"/>
                </a:solidFill>
                <a:latin typeface="YDVYGOStd52"/>
              </a:rPr>
              <a:t>특정한 범위에서 값을 선택하는 엔트리 위젯의 변형</a:t>
            </a:r>
            <a:endParaRPr lang="ko-KR" altLang="en-US" sz="1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tkinter</a:t>
            </a:r>
            <a:r>
              <a:rPr lang="ko-KR" altLang="en-US" dirty="0"/>
              <a:t>위젯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2800" dirty="0"/>
              <a:t>단순 위젯</a:t>
            </a:r>
          </a:p>
          <a:p>
            <a:pPr lvl="1"/>
            <a:r>
              <a:rPr lang="ko-KR" altLang="en-US" sz="2400" dirty="0"/>
              <a:t> </a:t>
            </a:r>
            <a:r>
              <a:rPr lang="en-US" altLang="ko-KR" sz="2400" dirty="0"/>
              <a:t>Button, Canvas, </a:t>
            </a:r>
            <a:r>
              <a:rPr lang="en-US" altLang="ko-KR" sz="2400" dirty="0" err="1"/>
              <a:t>Checkbutton</a:t>
            </a:r>
            <a:r>
              <a:rPr lang="en-US" altLang="ko-KR" sz="2400" dirty="0"/>
              <a:t>, Entry, Label, Message </a:t>
            </a:r>
            <a:r>
              <a:rPr lang="ko-KR" altLang="en-US" sz="2400" dirty="0"/>
              <a:t>등</a:t>
            </a:r>
            <a:endParaRPr lang="en-US" altLang="ko-KR" sz="2800" dirty="0"/>
          </a:p>
          <a:p>
            <a:r>
              <a:rPr lang="ko-KR" altLang="en-US" sz="2800" dirty="0"/>
              <a:t>컨테이너 위젯</a:t>
            </a:r>
          </a:p>
          <a:p>
            <a:pPr lvl="1"/>
            <a:r>
              <a:rPr lang="ko-KR" altLang="en-US" sz="2400" dirty="0"/>
              <a:t>다른 컴포넌트를 안에 포함할 수 있는 컴포넌트</a:t>
            </a:r>
            <a:endParaRPr lang="en-US" altLang="ko-KR" sz="2400" dirty="0"/>
          </a:p>
          <a:p>
            <a:pPr lvl="1"/>
            <a:r>
              <a:rPr lang="en-US" altLang="ko-KR" sz="2400" dirty="0"/>
              <a:t>Frame, </a:t>
            </a:r>
            <a:r>
              <a:rPr lang="en-US" altLang="ko-KR" sz="2400" dirty="0" err="1"/>
              <a:t>Toplevel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LabelFrame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PanedWindow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sz="4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66" y="3851653"/>
            <a:ext cx="6033155" cy="17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1 : </a:t>
            </a:r>
            <a:r>
              <a:rPr lang="ko-KR" altLang="en-US" dirty="0"/>
              <a:t>버튼이 있는 윈도우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318045" y="924944"/>
            <a:ext cx="8100019" cy="3591216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모듈에 있는 모든 함수를 포함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#제일 먼저 최상위 윈도우를 생성.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클래스는 제목을 가지고 있는 일반적인 윈도우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#버튼 위젯을 생성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()의 첫 번째 매개 변수로 윈도우 객체, 두 번째 매개 변수에는 텍스트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="클릭!")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#버튼을 최대한 압축하여 윈도우에 표시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#윈도우에서 발생하는 여러 가지 이벤트를 처리하는 함수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302" y="803275"/>
            <a:ext cx="2792898" cy="16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2 : </a:t>
            </a:r>
            <a:r>
              <a:rPr lang="ko-KR" altLang="en-US" dirty="0"/>
              <a:t>버튼 이벤트 처리</a:t>
            </a:r>
            <a:r>
              <a:rPr lang="en-US" altLang="ko-KR" dirty="0"/>
              <a:t>1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318045" y="924944"/>
            <a:ext cx="8100019" cy="3591216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모듈에 있는 모든 함수를 포함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</a:t>
            </a:r>
            <a:endParaRPr kumimoji="0" lang="en-US" altLang="ko-KR" sz="1800" b="1" dirty="0">
              <a:solidFill>
                <a:schemeClr val="accent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endParaRPr kumimoji="0" lang="en-US" altLang="ko-KR" sz="1800" b="1" dirty="0">
              <a:solidFill>
                <a:schemeClr val="accent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 process():</a:t>
            </a:r>
          </a:p>
          <a:p>
            <a:pPr lvl="0"/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print(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한국산업기술대학교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="클릭!"</a:t>
            </a:r>
            <a:r>
              <a:rPr kumimoji="0" lang="en-US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en-US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command=process</a:t>
            </a:r>
            <a:r>
              <a:rPr kumimoji="0" lang="ko-KR" altLang="ko-KR" sz="1800" b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i="1" dirty="0">
                <a:solidFill>
                  <a:srgbClr val="C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button.pack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chemeClr val="accent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08" y="3588345"/>
            <a:ext cx="5680500" cy="18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0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예제</a:t>
            </a:r>
            <a:r>
              <a:rPr lang="en-US" altLang="ko-KR" dirty="0"/>
              <a:t> 3 : Label, Entry, Button</a:t>
            </a:r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1800" dirty="0"/>
              <a:t>Label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텍스트 표시</a:t>
            </a:r>
            <a:r>
              <a:rPr lang="en-US" altLang="ko-KR" sz="1800" dirty="0"/>
              <a:t>, Entry : </a:t>
            </a:r>
            <a:r>
              <a:rPr lang="ko-KR" altLang="en-US" sz="1800" dirty="0"/>
              <a:t>사용자 입력</a:t>
            </a:r>
            <a:endParaRPr lang="en-US" altLang="ko-KR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739181" y="1185571"/>
            <a:ext cx="8100019" cy="4954879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tkinter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Tk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Entry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"달러-&gt;원"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 = 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800" b="1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"원-&gt;달러"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b1.pack()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b2.pack()</a:t>
            </a: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window.mainloop</a:t>
            </a:r>
            <a:r>
              <a:rPr kumimoji="0" lang="ko-KR" altLang="ko-KR" sz="1800" b="1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782" y="825208"/>
            <a:ext cx="33242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배치관리자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ko-KR" altLang="en-US" dirty="0"/>
              <a:t>화면에서 위젯의 배치를 담당하는 객체</a:t>
            </a:r>
            <a:endParaRPr lang="en-US" altLang="ko-KR" dirty="0"/>
          </a:p>
          <a:p>
            <a:pPr lvl="1"/>
            <a:r>
              <a:rPr lang="ko-KR" altLang="en-US" dirty="0"/>
              <a:t>압축</a:t>
            </a:r>
            <a:r>
              <a:rPr lang="en-US" altLang="ko-KR" dirty="0"/>
              <a:t>(pack) </a:t>
            </a:r>
            <a:r>
              <a:rPr lang="ko-KR" altLang="en-US" dirty="0"/>
              <a:t>배치 관리자</a:t>
            </a:r>
          </a:p>
          <a:p>
            <a:pPr lvl="1"/>
            <a:r>
              <a:rPr lang="ko-KR" altLang="en-US" dirty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</a:t>
            </a:r>
          </a:p>
          <a:p>
            <a:pPr lvl="1"/>
            <a:r>
              <a:rPr lang="ko-KR" altLang="en-US" dirty="0"/>
              <a:t>절대</a:t>
            </a:r>
            <a:r>
              <a:rPr lang="en-US" altLang="ko-KR" dirty="0"/>
              <a:t>(place) </a:t>
            </a:r>
            <a:r>
              <a:rPr lang="ko-KR" altLang="en-US" dirty="0"/>
              <a:t>배치 관리자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980497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26879</TotalTime>
  <Words>698</Words>
  <Application>Microsoft Office PowerPoint</Application>
  <PresentationFormat>화면 슬라이드 쇼(4:3)</PresentationFormat>
  <Paragraphs>206</Paragraphs>
  <Slides>32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HyhwpEQ</vt:lpstr>
      <vt:lpstr>YDVYGOStd52</vt:lpstr>
      <vt:lpstr>굴림</vt:lpstr>
      <vt:lpstr>굴림체</vt:lpstr>
      <vt:lpstr>Arial</vt:lpstr>
      <vt:lpstr>Times New Roman</vt:lpstr>
      <vt:lpstr>Wingdings</vt:lpstr>
      <vt:lpstr>기본 디자인</vt:lpstr>
      <vt:lpstr>  tkinter GUI</vt:lpstr>
      <vt:lpstr>목차</vt:lpstr>
      <vt:lpstr>tkinter 란?</vt:lpstr>
      <vt:lpstr>tkinter위젯</vt:lpstr>
      <vt:lpstr>tkinter위젯</vt:lpstr>
      <vt:lpstr>예제 1 : 버튼이 있는 윈도우</vt:lpstr>
      <vt:lpstr>예제 2 : 버튼 이벤트 처리1</vt:lpstr>
      <vt:lpstr>예제 3 : Label, Entry, Button</vt:lpstr>
      <vt:lpstr>배치관리자</vt:lpstr>
      <vt:lpstr>예제 4 : 격자(grid) 배치 관리자</vt:lpstr>
      <vt:lpstr>예제 5 : 버튼 이벤트처리2</vt:lpstr>
      <vt:lpstr>예제 6 : 버튼 이벤트처리3</vt:lpstr>
      <vt:lpstr>예제 7 : 위젯 색상 폰트 변경</vt:lpstr>
      <vt:lpstr>예제 8 : 절대 위치 배치 관리자</vt:lpstr>
      <vt:lpstr>예제 9 : 입력한 gif이미지 파일 표시</vt:lpstr>
      <vt:lpstr>2016-1 스크립트언어 [서울시 근린시설 검색 APP]  </vt:lpstr>
      <vt:lpstr>애플리케이션 개요</vt:lpstr>
      <vt:lpstr>최종 구현 내용</vt:lpstr>
      <vt:lpstr>PowerPoint 프레젠테이션</vt:lpstr>
      <vt:lpstr>PowerPoint 프레젠테이션</vt:lpstr>
      <vt:lpstr>사용 방법</vt:lpstr>
      <vt:lpstr>검색 방법</vt:lpstr>
      <vt:lpstr>실행 예시</vt:lpstr>
      <vt:lpstr>서울시 근린시설 </vt:lpstr>
      <vt:lpstr>서울시 근린시설 (InitTopText())</vt:lpstr>
      <vt:lpstr>서울시 근린시설 (InitSearchListBox())</vt:lpstr>
      <vt:lpstr>서울시 근린시설 (InitInputLabel())</vt:lpstr>
      <vt:lpstr>서울시 근린시설 (InitSearchButton())</vt:lpstr>
      <vt:lpstr>서울시 근린시설 (SearchLibrary())</vt:lpstr>
      <vt:lpstr>서울시 근린시설 (SearchLibrary())</vt:lpstr>
      <vt:lpstr>서울시 근린시설 (InitRenderText())</vt:lpstr>
      <vt:lpstr>서울시 근린시설 (InitRenderText())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kys</cp:lastModifiedBy>
  <cp:revision>741</cp:revision>
  <cp:lastPrinted>2012-03-06T00:26:48Z</cp:lastPrinted>
  <dcterms:created xsi:type="dcterms:W3CDTF">1999-03-28T02:55:44Z</dcterms:created>
  <dcterms:modified xsi:type="dcterms:W3CDTF">2018-02-06T15:29:01Z</dcterms:modified>
</cp:coreProperties>
</file>