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nSq0c7jM-A&amp;t=87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osa0@s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과학기술과 미디어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강의 소개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마음은 기호를 해독해서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타인의 마음과 소통한다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en-US" altLang="ko-KR" dirty="0" smtClean="0"/>
              <a:t>SNS </a:t>
            </a:r>
            <a:r>
              <a:rPr lang="ko-KR" altLang="en-US" dirty="0"/>
              <a:t>속 사진을 보고 그것이 무엇에 관한 것인지</a:t>
            </a:r>
            <a:r>
              <a:rPr lang="en-US" altLang="ko-KR" dirty="0"/>
              <a:t>, </a:t>
            </a:r>
            <a:r>
              <a:rPr lang="ko-KR" altLang="en-US" dirty="0"/>
              <a:t>그 속의 상황이 즐거운 것인지 아닌지를 </a:t>
            </a:r>
            <a:r>
              <a:rPr lang="ko-KR" altLang="en-US" dirty="0" smtClean="0"/>
              <a:t>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기호들은 직접 </a:t>
            </a:r>
            <a:r>
              <a:rPr lang="ko-KR" altLang="en-US" dirty="0"/>
              <a:t>경험하지 않은 것들도 </a:t>
            </a:r>
            <a:r>
              <a:rPr lang="ko-KR" altLang="en-US" dirty="0" smtClean="0"/>
              <a:t>마음이 알게 해준다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미국에 </a:t>
            </a:r>
            <a:r>
              <a:rPr lang="ko-KR" altLang="en-US" dirty="0"/>
              <a:t>가보지 않은 사람도 미국이라는 나라가 있는 걸 </a:t>
            </a:r>
            <a:r>
              <a:rPr lang="ko-KR" altLang="en-US" dirty="0" smtClean="0"/>
              <a:t>확신한다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마음은 기호를 통해 세계를 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5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세계란 기호들을 </a:t>
            </a:r>
            <a:r>
              <a:rPr lang="ko-KR" altLang="en-US" dirty="0"/>
              <a:t>통해 </a:t>
            </a:r>
            <a:r>
              <a:rPr lang="ko-KR" altLang="en-US" dirty="0" smtClean="0"/>
              <a:t>표현</a:t>
            </a:r>
            <a:r>
              <a:rPr lang="ko-KR" altLang="en-US" dirty="0"/>
              <a:t>된</a:t>
            </a:r>
            <a:r>
              <a:rPr lang="ko-KR" altLang="en-US" dirty="0" smtClean="0"/>
              <a:t> 세계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조선시대가 어떻게 존재하는가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기호들 속에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이제 인간은 기호 속에서 살고 </a:t>
            </a:r>
            <a:r>
              <a:rPr lang="ko-KR" altLang="en-US" dirty="0" smtClean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기호로 </a:t>
            </a:r>
            <a:r>
              <a:rPr lang="ko-KR" altLang="en-US" dirty="0" smtClean="0"/>
              <a:t>소통한다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마음은 기호를 가지고 생각한다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숫자 </a:t>
            </a:r>
            <a:r>
              <a:rPr lang="ko-KR" altLang="en-US" dirty="0"/>
              <a:t>없이 계산할 수 </a:t>
            </a:r>
            <a:r>
              <a:rPr lang="ko-KR" altLang="en-US" dirty="0" smtClean="0"/>
              <a:t>있는가</a:t>
            </a:r>
            <a:r>
              <a:rPr lang="en-US" altLang="ko-KR" dirty="0" smtClean="0"/>
              <a:t>?</a:t>
            </a:r>
          </a:p>
          <a:p>
            <a:pPr fontAlgn="base"/>
            <a:r>
              <a:rPr lang="ko-KR" altLang="en-US" dirty="0" smtClean="0"/>
              <a:t>문자 </a:t>
            </a:r>
            <a:r>
              <a:rPr lang="ko-KR" altLang="en-US" dirty="0"/>
              <a:t>없이 </a:t>
            </a:r>
            <a:r>
              <a:rPr lang="ko-KR" altLang="en-US" dirty="0" smtClean="0"/>
              <a:t>기억하거나 생각할 </a:t>
            </a:r>
            <a:r>
              <a:rPr lang="ko-KR" altLang="en-US" dirty="0"/>
              <a:t>수 </a:t>
            </a:r>
            <a:r>
              <a:rPr lang="ko-KR" altLang="en-US" dirty="0" smtClean="0"/>
              <a:t>있는가</a:t>
            </a:r>
            <a:r>
              <a:rPr lang="en-US" altLang="ko-KR" dirty="0" smtClean="0"/>
              <a:t>?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마음은 한번도 </a:t>
            </a:r>
            <a:r>
              <a:rPr lang="ko-KR" altLang="en-US" dirty="0"/>
              <a:t>경험해보지 않은 </a:t>
            </a:r>
            <a:r>
              <a:rPr lang="ko-KR" altLang="en-US" dirty="0" smtClean="0"/>
              <a:t>그리스 신화도 </a:t>
            </a:r>
            <a:r>
              <a:rPr lang="ko-KR" altLang="en-US" dirty="0"/>
              <a:t>쓸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기호를 가지고 기호를 변형한다</a:t>
            </a:r>
            <a:r>
              <a:rPr lang="en-US" altLang="ko-KR" dirty="0" smtClean="0"/>
              <a:t>.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마음은 기호들을 가지고 생각한다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43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마음은 기호로 기록하고</a:t>
            </a:r>
            <a:r>
              <a:rPr lang="en-US" altLang="ko-KR" dirty="0"/>
              <a:t>, </a:t>
            </a:r>
            <a:r>
              <a:rPr lang="ko-KR" altLang="en-US" dirty="0"/>
              <a:t>저장하고</a:t>
            </a:r>
            <a:r>
              <a:rPr lang="en-US" altLang="ko-KR" dirty="0"/>
              <a:t>, </a:t>
            </a:r>
            <a:r>
              <a:rPr lang="ko-KR" altLang="en-US" dirty="0"/>
              <a:t>생각한다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미디어란 마음의 이러한 활동을 연장한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미디어는 기호를 기록하고 저장하고 연산하는 마음의 연장</a:t>
            </a:r>
            <a:r>
              <a:rPr lang="en-US" altLang="ko-KR" dirty="0"/>
              <a:t>extension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미디어는 마음의 연장이다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7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마음은 </a:t>
            </a:r>
            <a:r>
              <a:rPr lang="ko-KR" altLang="en-US" dirty="0"/>
              <a:t>기록하고 저장하고 </a:t>
            </a:r>
            <a:r>
              <a:rPr lang="ko-KR" altLang="en-US" dirty="0" smtClean="0"/>
              <a:t>생각한다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마음은 기호화해서 </a:t>
            </a:r>
            <a:r>
              <a:rPr lang="ko-KR" altLang="en-US" dirty="0"/>
              <a:t>기록하고 저장하고 </a:t>
            </a:r>
            <a:r>
              <a:rPr lang="ko-KR" altLang="en-US" dirty="0" smtClean="0"/>
              <a:t>생각한다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미디어를 통해서</a:t>
            </a:r>
            <a:r>
              <a:rPr lang="en-US" altLang="ko-KR" dirty="0" smtClean="0"/>
              <a:t>~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영화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  <a:r>
              <a:rPr lang="ko-KR" altLang="en-US" dirty="0" err="1"/>
              <a:t>스마트폰</a:t>
            </a:r>
            <a:r>
              <a:rPr lang="ko-KR" altLang="en-US" dirty="0"/>
              <a:t> 모두 미디어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미디어는 </a:t>
            </a:r>
            <a:r>
              <a:rPr lang="ko-KR" altLang="en-US" dirty="0"/>
              <a:t>마음의 </a:t>
            </a:r>
            <a:r>
              <a:rPr lang="ko-KR" altLang="en-US" dirty="0" smtClean="0"/>
              <a:t>작동을 연장한다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미디어는 마음을 </a:t>
            </a:r>
            <a:r>
              <a:rPr lang="ko-KR" altLang="en-US" dirty="0"/>
              <a:t>보조하는 마음의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미디어가 점점 더 </a:t>
            </a:r>
            <a:r>
              <a:rPr lang="ko-KR" altLang="en-US" dirty="0"/>
              <a:t>마음과 </a:t>
            </a:r>
            <a:r>
              <a:rPr lang="ko-KR" altLang="en-US" dirty="0" smtClean="0"/>
              <a:t>닮아간다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컴퓨터를 보라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미디어는 마음과 닮아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2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기호로 기록하고 저장하고 연산하는 방식이 크게 </a:t>
            </a:r>
            <a:r>
              <a:rPr lang="ko-KR" altLang="en-US" dirty="0" smtClean="0"/>
              <a:t>변화했다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미디어의 발전은 </a:t>
            </a:r>
            <a:r>
              <a:rPr lang="ko-KR" altLang="en-US" dirty="0"/>
              <a:t>기술발전의 중요한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기호로 </a:t>
            </a:r>
            <a:r>
              <a:rPr lang="ko-KR" altLang="en-US" dirty="0"/>
              <a:t>기록하고 </a:t>
            </a:r>
            <a:r>
              <a:rPr lang="ko-KR" altLang="en-US" dirty="0" smtClean="0"/>
              <a:t>생각하는 </a:t>
            </a:r>
            <a:r>
              <a:rPr lang="ko-KR" altLang="en-US" dirty="0"/>
              <a:t>방식이 크게 변했다면</a:t>
            </a:r>
            <a:r>
              <a:rPr lang="en-US" altLang="ko-KR" dirty="0"/>
              <a:t>, </a:t>
            </a:r>
            <a:r>
              <a:rPr lang="ko-KR" altLang="en-US" dirty="0"/>
              <a:t>그것에 따라 인간의 마음도 변하는 것은 아닌가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마음과 </a:t>
            </a:r>
            <a:r>
              <a:rPr lang="ko-KR" altLang="en-US" dirty="0"/>
              <a:t>기계의 관계가 변한 것은 </a:t>
            </a:r>
            <a:r>
              <a:rPr lang="ko-KR" altLang="en-US" dirty="0" smtClean="0"/>
              <a:t>아닌가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AI, </a:t>
            </a:r>
            <a:r>
              <a:rPr lang="ko-KR" altLang="en-US" dirty="0" smtClean="0"/>
              <a:t>로봇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인터넷 등등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미디어가 발전한다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6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처음에는 </a:t>
            </a:r>
            <a:r>
              <a:rPr lang="ko-KR" altLang="en-US" dirty="0" err="1" smtClean="0"/>
              <a:t>동굴벽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점토판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종이에 </a:t>
            </a:r>
            <a:r>
              <a:rPr lang="ko-KR" altLang="en-US" dirty="0" smtClean="0"/>
              <a:t>기호를 기록함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2"/>
              </a:rPr>
              <a:t>https://www.youtube.com/watch?v=UnSq0c7jM-A&amp;t=87s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기호를 기록한 것은 </a:t>
            </a:r>
            <a:r>
              <a:rPr lang="ko-KR" altLang="en-US" dirty="0" smtClean="0"/>
              <a:t>인간이므로</a:t>
            </a:r>
            <a:r>
              <a:rPr lang="en-US" altLang="ko-KR" dirty="0" smtClean="0"/>
              <a:t>, 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손으로 기호를 쓸 때</a:t>
            </a:r>
            <a:r>
              <a:rPr lang="en-US" altLang="ko-KR" dirty="0"/>
              <a:t>, </a:t>
            </a:r>
            <a:r>
              <a:rPr lang="ko-KR" altLang="en-US" dirty="0"/>
              <a:t>그 기호는 인간이 이해하는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인간이 이해하는 기호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09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이제는 기계가 </a:t>
            </a:r>
            <a:r>
              <a:rPr lang="ko-KR" altLang="en-US" dirty="0"/>
              <a:t>기호를 </a:t>
            </a:r>
            <a:r>
              <a:rPr lang="ko-KR" altLang="en-US" dirty="0" smtClean="0"/>
              <a:t>쓴다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당연히</a:t>
            </a:r>
            <a:r>
              <a:rPr lang="en-US" altLang="ko-KR" dirty="0" smtClean="0"/>
              <a:t> </a:t>
            </a:r>
            <a:r>
              <a:rPr lang="ko-KR" altLang="en-US" dirty="0"/>
              <a:t>그 기호는 기계가 이해하는 기호여야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en-US" altLang="ko-KR" dirty="0"/>
              <a:t>20</a:t>
            </a:r>
            <a:r>
              <a:rPr lang="ko-KR" altLang="en-US" dirty="0"/>
              <a:t>세기 </a:t>
            </a:r>
            <a:r>
              <a:rPr lang="ko-KR" altLang="en-US" dirty="0" smtClean="0"/>
              <a:t>후반의 디지털혁명이 이후</a:t>
            </a:r>
            <a:r>
              <a:rPr lang="en-US" altLang="ko-KR" dirty="0" smtClean="0"/>
              <a:t>, </a:t>
            </a:r>
            <a:r>
              <a:rPr lang="ko-KR" altLang="en-US" dirty="0"/>
              <a:t>이제 </a:t>
            </a:r>
            <a:r>
              <a:rPr lang="ko-KR" altLang="en-US" dirty="0" smtClean="0"/>
              <a:t>컴퓨터가 이해하는 </a:t>
            </a:r>
            <a:r>
              <a:rPr lang="ko-KR" altLang="en-US" dirty="0"/>
              <a:t>디지털 기호로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기호를 </a:t>
            </a:r>
            <a:r>
              <a:rPr lang="ko-KR" altLang="en-US" dirty="0" smtClean="0"/>
              <a:t>기록한다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인간의 마음은</a:t>
            </a:r>
            <a:r>
              <a:rPr lang="en-US" altLang="ko-KR" dirty="0" smtClean="0"/>
              <a:t> </a:t>
            </a:r>
            <a:r>
              <a:rPr lang="ko-KR" altLang="en-US" dirty="0"/>
              <a:t>그 기재방식을 </a:t>
            </a:r>
            <a:r>
              <a:rPr lang="ko-KR" altLang="en-US" dirty="0" smtClean="0"/>
              <a:t>모르는 </a:t>
            </a:r>
            <a:r>
              <a:rPr lang="ko-KR" altLang="en-US" dirty="0"/>
              <a:t>채로</a:t>
            </a:r>
            <a:r>
              <a:rPr lang="en-US" altLang="ko-KR" dirty="0"/>
              <a:t>, </a:t>
            </a:r>
            <a:r>
              <a:rPr lang="ko-KR" altLang="en-US" dirty="0"/>
              <a:t>아름다운 음악을 </a:t>
            </a:r>
            <a:r>
              <a:rPr lang="ko-KR" altLang="en-US" dirty="0" smtClean="0"/>
              <a:t>듣고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인터넷으로 뉴스를 </a:t>
            </a:r>
            <a:r>
              <a:rPr lang="ko-KR" altLang="en-US" dirty="0" smtClean="0"/>
              <a:t>보고</a:t>
            </a:r>
            <a:r>
              <a:rPr lang="en-US" altLang="ko-KR" dirty="0" smtClean="0"/>
              <a:t>,</a:t>
            </a:r>
          </a:p>
          <a:p>
            <a:pPr fontAlgn="base"/>
            <a:r>
              <a:rPr lang="ko-KR" altLang="en-US" dirty="0" err="1" smtClean="0"/>
              <a:t>카톡으로</a:t>
            </a:r>
            <a:r>
              <a:rPr lang="ko-KR" altLang="en-US" dirty="0" smtClean="0"/>
              <a:t> </a:t>
            </a:r>
            <a:r>
              <a:rPr lang="ko-KR" altLang="en-US" dirty="0"/>
              <a:t>친구와 수다를 </a:t>
            </a:r>
            <a:r>
              <a:rPr lang="ko-KR" altLang="en-US" dirty="0" smtClean="0"/>
              <a:t>떤다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기계는 </a:t>
            </a:r>
            <a:r>
              <a:rPr lang="ko-KR" altLang="en-US" dirty="0" smtClean="0"/>
              <a:t>기계가 이해하는 기호로</a:t>
            </a:r>
            <a:r>
              <a:rPr lang="en-US" altLang="ko-KR" dirty="0" smtClean="0"/>
              <a:t>,</a:t>
            </a:r>
          </a:p>
          <a:p>
            <a:pPr fontAlgn="base"/>
            <a:r>
              <a:rPr lang="ko-KR" altLang="en-US" dirty="0" smtClean="0"/>
              <a:t> 인간의 </a:t>
            </a:r>
            <a:r>
              <a:rPr lang="ko-KR" altLang="en-US" dirty="0"/>
              <a:t>사고를 </a:t>
            </a:r>
            <a:r>
              <a:rPr lang="ko-KR" altLang="en-US" dirty="0" smtClean="0"/>
              <a:t>대신하고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확장하고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신속하게 하고</a:t>
            </a:r>
            <a:r>
              <a:rPr lang="en-US" altLang="ko-KR" dirty="0"/>
              <a:t>, </a:t>
            </a:r>
            <a:r>
              <a:rPr lang="ko-KR" altLang="en-US" dirty="0"/>
              <a:t>복잡하게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 </a:t>
            </a:r>
            <a:r>
              <a:rPr lang="ko-KR" altLang="en-US" dirty="0"/>
              <a:t>그것도 매우 </a:t>
            </a:r>
            <a:r>
              <a:rPr lang="ko-KR" altLang="en-US" dirty="0" smtClean="0"/>
              <a:t>잘한다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기계가 이해하는 기호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8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전화</a:t>
            </a:r>
            <a:r>
              <a:rPr lang="en-US" altLang="ko-KR" dirty="0"/>
              <a:t>, </a:t>
            </a:r>
            <a:r>
              <a:rPr lang="en-US" altLang="ko-KR" dirty="0" err="1"/>
              <a:t>tv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비디오 등 모든 미디어 기기가 </a:t>
            </a:r>
            <a:r>
              <a:rPr lang="ko-KR" altLang="en-US" dirty="0" smtClean="0"/>
              <a:t>디지털화됨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자동차도 </a:t>
            </a:r>
            <a:r>
              <a:rPr lang="ko-KR" altLang="en-US" dirty="0"/>
              <a:t>컴퓨터가 되었고</a:t>
            </a:r>
            <a:r>
              <a:rPr lang="en-US" altLang="ko-KR" dirty="0"/>
              <a:t>, </a:t>
            </a:r>
            <a:r>
              <a:rPr lang="ko-KR" altLang="en-US" dirty="0" smtClean="0"/>
              <a:t>사람들이 </a:t>
            </a:r>
            <a:r>
              <a:rPr lang="ko-KR" altLang="en-US" dirty="0"/>
              <a:t>사용하는 모든 것에 </a:t>
            </a:r>
            <a:r>
              <a:rPr lang="en-US" altLang="ko-KR" dirty="0"/>
              <a:t>IC</a:t>
            </a:r>
            <a:r>
              <a:rPr lang="ko-KR" altLang="en-US" dirty="0"/>
              <a:t>칩이 내장되어 컴퓨터의 원리로 움직이게 </a:t>
            </a:r>
            <a:r>
              <a:rPr lang="ko-KR" altLang="en-US" dirty="0" smtClean="0"/>
              <a:t>되었다</a:t>
            </a:r>
            <a:r>
              <a:rPr lang="en-US" altLang="ko-KR" dirty="0"/>
              <a:t>. </a:t>
            </a:r>
            <a:r>
              <a:rPr lang="ko-KR" altLang="en-US" dirty="0"/>
              <a:t>공장도 컴퓨터가 </a:t>
            </a:r>
            <a:r>
              <a:rPr lang="ko-KR" altLang="en-US" dirty="0" smtClean="0"/>
              <a:t>돌린다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/>
              <a:t>사람들은 컴퓨터를 들고 </a:t>
            </a:r>
            <a:r>
              <a:rPr lang="ko-KR" altLang="en-US" dirty="0" smtClean="0"/>
              <a:t>다니고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몸에 두른다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마음은 어디에 있는가</a:t>
            </a:r>
            <a:r>
              <a:rPr lang="en-US" altLang="ko-KR" dirty="0" smtClean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거의 모든 것이 디지털화된 세계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4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한 가지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즐거운 </a:t>
            </a:r>
            <a:r>
              <a:rPr lang="ko-KR" altLang="en-US" dirty="0"/>
              <a:t>여행을 기념할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스마트폰으로</a:t>
            </a:r>
            <a:r>
              <a:rPr lang="ko-KR" altLang="en-US" dirty="0" smtClean="0"/>
              <a:t> </a:t>
            </a:r>
            <a:r>
              <a:rPr lang="ko-KR" altLang="en-US" dirty="0"/>
              <a:t>사진을 </a:t>
            </a:r>
            <a:r>
              <a:rPr lang="ko-KR" altLang="en-US" dirty="0" smtClean="0"/>
              <a:t>찍는다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나중에 그것을 보면서</a:t>
            </a:r>
            <a:r>
              <a:rPr lang="en-US" altLang="ko-KR" dirty="0"/>
              <a:t>, </a:t>
            </a:r>
            <a:r>
              <a:rPr lang="ko-KR" altLang="en-US" dirty="0"/>
              <a:t>그때는 즐거웠지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/>
              <a:t>정말 아름다웠어 라고 </a:t>
            </a:r>
            <a:r>
              <a:rPr lang="ko-KR" altLang="en-US" dirty="0" smtClean="0"/>
              <a:t>추억한다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미디어에 씌어진 </a:t>
            </a:r>
            <a:r>
              <a:rPr lang="ko-KR" altLang="en-US" dirty="0"/>
              <a:t>기호로 기억이라는 의식을 </a:t>
            </a:r>
            <a:r>
              <a:rPr lang="ko-KR" altLang="en-US" dirty="0" smtClean="0"/>
              <a:t>만들어낸다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사진은 </a:t>
            </a:r>
            <a:r>
              <a:rPr lang="ko-KR" altLang="en-US" dirty="0" err="1"/>
              <a:t>한순간에</a:t>
            </a:r>
            <a:r>
              <a:rPr lang="ko-KR" altLang="en-US" dirty="0"/>
              <a:t> </a:t>
            </a:r>
            <a:r>
              <a:rPr lang="ko-KR" altLang="en-US" dirty="0" smtClean="0"/>
              <a:t>촬영된다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인간이 한번 </a:t>
            </a:r>
            <a:r>
              <a:rPr lang="ko-KR" altLang="en-US" dirty="0"/>
              <a:t>눈을 </a:t>
            </a:r>
            <a:r>
              <a:rPr lang="ko-KR" altLang="en-US" dirty="0" err="1"/>
              <a:t>깜빡거린</a:t>
            </a:r>
            <a:r>
              <a:rPr lang="ko-KR" altLang="en-US" dirty="0"/>
              <a:t> </a:t>
            </a:r>
            <a:r>
              <a:rPr lang="ko-KR" altLang="en-US" dirty="0" smtClean="0"/>
              <a:t>시간은</a:t>
            </a:r>
            <a:r>
              <a:rPr lang="en-US" altLang="ko-KR" dirty="0" smtClean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ko-KR" altLang="en-US" dirty="0" smtClean="0"/>
              <a:t>정도</a:t>
            </a:r>
            <a:r>
              <a:rPr lang="en-US" altLang="ko-KR" dirty="0" smtClean="0"/>
              <a:t>. </a:t>
            </a:r>
            <a:r>
              <a:rPr lang="ko-KR" altLang="en-US" dirty="0"/>
              <a:t>반면 카메라는 </a:t>
            </a:r>
            <a:r>
              <a:rPr lang="en-US" altLang="ko-KR" dirty="0"/>
              <a:t>50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초까지 흔들림 없이 찍을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카메라가 잘라내는 </a:t>
            </a:r>
            <a:r>
              <a:rPr lang="ko-KR" altLang="en-US" dirty="0"/>
              <a:t>시간은 인간의 </a:t>
            </a:r>
            <a:r>
              <a:rPr lang="ko-KR" altLang="en-US" dirty="0" err="1" smtClean="0"/>
              <a:t>한순간보다</a:t>
            </a:r>
            <a:r>
              <a:rPr lang="ko-KR" altLang="en-US" dirty="0" smtClean="0"/>
              <a:t> 짧다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인간은 카메라가 찍는 순간을 </a:t>
            </a:r>
            <a:r>
              <a:rPr lang="ko-KR" altLang="en-US" dirty="0"/>
              <a:t>체험할 수 </a:t>
            </a:r>
            <a:r>
              <a:rPr lang="ko-KR" altLang="en-US" dirty="0" smtClean="0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첨단 미디어는 인간의 </a:t>
            </a:r>
            <a:r>
              <a:rPr lang="ko-KR" altLang="en-US" dirty="0"/>
              <a:t>인지보다도 아래 혹은 바로 앞의 수준에서 </a:t>
            </a:r>
            <a:r>
              <a:rPr lang="ko-KR" altLang="en-US" dirty="0" smtClean="0"/>
              <a:t>기록한다</a:t>
            </a:r>
            <a:r>
              <a:rPr lang="en-US" altLang="ko-KR" dirty="0" smtClean="0"/>
              <a:t>.  </a:t>
            </a:r>
          </a:p>
          <a:p>
            <a:pPr fontAlgn="base"/>
            <a:r>
              <a:rPr lang="ko-KR" altLang="en-US" dirty="0" smtClean="0"/>
              <a:t>그리고 인간의 마음은 그것을 통해 작동한다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인간의 인지보다 아래에서 혹은 더 앞에서 미디어는 기록하고 소통한다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김미정입니다</a:t>
            </a:r>
            <a:r>
              <a:rPr lang="en-US" altLang="ko-KR" dirty="0"/>
              <a:t>. </a:t>
            </a:r>
            <a:r>
              <a:rPr lang="ko-KR" altLang="en-US" dirty="0"/>
              <a:t>사회학 </a:t>
            </a:r>
            <a:r>
              <a:rPr lang="ko-KR" altLang="en-US" dirty="0" smtClean="0"/>
              <a:t>박사</a:t>
            </a:r>
            <a:endParaRPr lang="en-US" altLang="ko-KR" dirty="0" smtClean="0"/>
          </a:p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en-US" altLang="ko-KR" u="sng" dirty="0" smtClean="0">
                <a:hlinkClick r:id="rId2"/>
              </a:rPr>
              <a:t>rosa0@snu.ac.kr</a:t>
            </a:r>
            <a:endParaRPr lang="en-US" altLang="ko-KR" u="sng" dirty="0" smtClean="0"/>
          </a:p>
          <a:p>
            <a:r>
              <a:rPr lang="ko-KR" altLang="en-US" dirty="0" smtClean="0"/>
              <a:t>핸드폰 </a:t>
            </a:r>
            <a:r>
              <a:rPr lang="en-US" altLang="ko-KR" dirty="0"/>
              <a:t>010 2833 </a:t>
            </a:r>
            <a:r>
              <a:rPr lang="en-US" altLang="ko-KR" dirty="0" smtClean="0"/>
              <a:t>8578.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7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①</a:t>
            </a:r>
            <a:r>
              <a:rPr lang="ko-KR" altLang="en-US" dirty="0"/>
              <a:t>과학기술이 미디어의 발전에 끼친 영향을 이해하고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②</a:t>
            </a:r>
            <a:r>
              <a:rPr lang="ko-KR" altLang="en-US" dirty="0"/>
              <a:t>미디어의 발전으로 인해 초래된 소통 방식의 변화 및 사회생활의 변화를 </a:t>
            </a:r>
            <a:r>
              <a:rPr lang="ko-KR" altLang="en-US" dirty="0" smtClean="0"/>
              <a:t>이해하며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나아가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③</a:t>
            </a:r>
            <a:r>
              <a:rPr lang="ko-KR" altLang="en-US" dirty="0"/>
              <a:t>인간이란 어떤 존재인지를 </a:t>
            </a:r>
            <a:r>
              <a:rPr lang="ko-KR" altLang="en-US" dirty="0" smtClean="0"/>
              <a:t>이해해보자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2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>
                <a:latin typeface="HY강B" pitchFamily="18" charset="-127"/>
                <a:ea typeface="HY강B" pitchFamily="18" charset="-127"/>
              </a:rPr>
              <a:t>강의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교재</a:t>
            </a:r>
            <a:endParaRPr lang="en-US" altLang="ko-KR" dirty="0" smtClean="0"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sz="2200" dirty="0" smtClean="0"/>
              <a:t>한균태 </a:t>
            </a:r>
            <a:r>
              <a:rPr lang="ko-KR" altLang="en-US" sz="2200" dirty="0"/>
              <a:t>외</a:t>
            </a:r>
            <a:r>
              <a:rPr lang="en-US" altLang="ko-KR" sz="2200" dirty="0"/>
              <a:t>, 『</a:t>
            </a:r>
            <a:r>
              <a:rPr lang="ko-KR" altLang="en-US" sz="2200" dirty="0"/>
              <a:t>현대사회와 미디어</a:t>
            </a:r>
            <a:r>
              <a:rPr lang="en-US" altLang="ko-KR" sz="2200" dirty="0"/>
              <a:t>』, </a:t>
            </a:r>
            <a:r>
              <a:rPr lang="ko-KR" altLang="en-US" sz="2200" dirty="0" err="1"/>
              <a:t>커뮤니케이션북스</a:t>
            </a:r>
            <a:r>
              <a:rPr lang="en-US" altLang="ko-KR" sz="2200" dirty="0"/>
              <a:t>, 2014; </a:t>
            </a:r>
            <a:endParaRPr lang="en-US" altLang="ko-KR" sz="2200" dirty="0" smtClean="0"/>
          </a:p>
          <a:p>
            <a:pPr fontAlgn="base"/>
            <a:r>
              <a:rPr lang="ko-KR" altLang="en-US" sz="2200" dirty="0" smtClean="0"/>
              <a:t>이시다 </a:t>
            </a:r>
            <a:r>
              <a:rPr lang="ko-KR" altLang="en-US" sz="2200" dirty="0" err="1"/>
              <a:t>히데타카</a:t>
            </a:r>
            <a:r>
              <a:rPr lang="en-US" altLang="ko-KR" sz="2200" dirty="0"/>
              <a:t>, 『</a:t>
            </a:r>
            <a:r>
              <a:rPr lang="ko-KR" altLang="en-US" sz="2200" dirty="0"/>
              <a:t>디지털 미디어의 이해</a:t>
            </a:r>
            <a:r>
              <a:rPr lang="en-US" altLang="ko-KR" sz="2200" dirty="0"/>
              <a:t>』, </a:t>
            </a:r>
            <a:r>
              <a:rPr lang="ko-KR" altLang="en-US" sz="2200" dirty="0"/>
              <a:t>사회평론</a:t>
            </a:r>
            <a:r>
              <a:rPr lang="en-US" altLang="ko-KR" sz="2200" dirty="0"/>
              <a:t>, </a:t>
            </a:r>
            <a:r>
              <a:rPr lang="en-US" altLang="ko-KR" sz="2200" dirty="0" smtClean="0"/>
              <a:t>2017</a:t>
            </a:r>
            <a:endParaRPr lang="ko-KR" altLang="en-US" sz="2200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강의교재는 </a:t>
            </a:r>
            <a:r>
              <a:rPr lang="ko-KR" altLang="en-US" dirty="0"/>
              <a:t>구입하지 </a:t>
            </a:r>
            <a:r>
              <a:rPr lang="ko-KR" altLang="en-US" dirty="0" smtClean="0"/>
              <a:t>않아도 됨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 </a:t>
            </a:r>
            <a:r>
              <a:rPr lang="en-US" altLang="ko-KR" dirty="0" err="1"/>
              <a:t>ppt</a:t>
            </a:r>
            <a:r>
              <a:rPr lang="ko-KR" altLang="en-US" dirty="0"/>
              <a:t>파일로 된 강의안을 매주 </a:t>
            </a:r>
            <a:r>
              <a:rPr lang="ko-KR" altLang="en-US" dirty="0"/>
              <a:t>수</a:t>
            </a:r>
            <a:r>
              <a:rPr lang="ko-KR" altLang="en-US" dirty="0" smtClean="0"/>
              <a:t>요일에 </a:t>
            </a:r>
            <a:r>
              <a:rPr lang="ko-KR" altLang="en-US" dirty="0" smtClean="0"/>
              <a:t>게시한다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평가</a:t>
            </a:r>
            <a:endParaRPr lang="en-US" altLang="ko-KR" dirty="0">
              <a:latin typeface="HY강B" pitchFamily="18" charset="-127"/>
              <a:ea typeface="HY강B" pitchFamily="18" charset="-127"/>
            </a:endParaRPr>
          </a:p>
          <a:p>
            <a:pPr fontAlgn="base"/>
            <a:r>
              <a:rPr lang="ko-KR" altLang="en-US" dirty="0" smtClean="0"/>
              <a:t>출석 </a:t>
            </a:r>
            <a:r>
              <a:rPr lang="en-US" altLang="ko-KR" dirty="0"/>
              <a:t>10%, </a:t>
            </a:r>
            <a:r>
              <a:rPr lang="ko-KR" altLang="en-US" dirty="0"/>
              <a:t>중간고사 </a:t>
            </a:r>
            <a:r>
              <a:rPr lang="en-US" altLang="ko-KR" dirty="0"/>
              <a:t>30%, </a:t>
            </a:r>
            <a:r>
              <a:rPr lang="ko-KR" altLang="en-US" dirty="0"/>
              <a:t>기말고사 </a:t>
            </a:r>
            <a:r>
              <a:rPr lang="en-US" altLang="ko-KR" dirty="0"/>
              <a:t>30%, </a:t>
            </a:r>
            <a:r>
              <a:rPr lang="ko-KR" altLang="en-US" dirty="0" err="1"/>
              <a:t>레포트</a:t>
            </a:r>
            <a:r>
              <a:rPr lang="ko-KR" altLang="en-US" dirty="0"/>
              <a:t> </a:t>
            </a:r>
            <a:r>
              <a:rPr lang="en-US" altLang="ko-KR" dirty="0"/>
              <a:t>30%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 err="1" smtClean="0"/>
              <a:t>레포트는</a:t>
            </a:r>
            <a:r>
              <a:rPr lang="ko-KR" altLang="en-US" dirty="0" smtClean="0"/>
              <a:t> </a:t>
            </a:r>
            <a:r>
              <a:rPr lang="ko-KR" altLang="en-US" dirty="0"/>
              <a:t>서평을 쓰는 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교재와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7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</a:t>
            </a:r>
            <a:r>
              <a:rPr lang="ko-KR" altLang="en-US" dirty="0"/>
              <a:t>강의 소개</a:t>
            </a:r>
          </a:p>
          <a:p>
            <a:pPr fontAlgn="base"/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/>
              <a:t>6</a:t>
            </a:r>
            <a:r>
              <a:rPr lang="ko-KR" altLang="en-US" dirty="0" smtClean="0"/>
              <a:t>일 </a:t>
            </a:r>
            <a:r>
              <a:rPr lang="ko-KR" altLang="en-US" dirty="0"/>
              <a:t>영화보기</a:t>
            </a:r>
          </a:p>
          <a:p>
            <a:pPr fontAlgn="base"/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 </a:t>
            </a:r>
            <a:r>
              <a:rPr lang="ko-KR" altLang="en-US" dirty="0"/>
              <a:t>소통과 미디어</a:t>
            </a:r>
          </a:p>
          <a:p>
            <a:pPr fontAlgn="base"/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일 마음의 장치로서의 </a:t>
            </a:r>
            <a:r>
              <a:rPr lang="ko-KR" altLang="en-US" dirty="0"/>
              <a:t>미디어</a:t>
            </a:r>
          </a:p>
          <a:p>
            <a:pPr fontAlgn="base"/>
            <a:r>
              <a:rPr lang="en-US" altLang="ko-KR" dirty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</a:t>
            </a:r>
            <a:r>
              <a:rPr lang="ko-KR" altLang="en-US" dirty="0"/>
              <a:t>문자와 인쇄매체</a:t>
            </a:r>
          </a:p>
          <a:p>
            <a:pPr fontAlgn="base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/>
              <a:t>4</a:t>
            </a:r>
            <a:r>
              <a:rPr lang="ko-KR" altLang="en-US" dirty="0" smtClean="0"/>
              <a:t>일 아날로그 미디어혁명</a:t>
            </a:r>
            <a:endParaRPr lang="ko-KR" altLang="en-US" dirty="0"/>
          </a:p>
          <a:p>
            <a:pPr fontAlgn="base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 </a:t>
            </a:r>
            <a:r>
              <a:rPr lang="ko-KR" altLang="en-US" dirty="0"/>
              <a:t>중간고사</a:t>
            </a:r>
          </a:p>
          <a:p>
            <a:pPr fontAlgn="base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일 </a:t>
            </a:r>
            <a:r>
              <a:rPr lang="ko-KR" altLang="en-US" dirty="0"/>
              <a:t>자본주의와 </a:t>
            </a:r>
            <a:r>
              <a:rPr lang="ko-KR" altLang="en-US" dirty="0" smtClean="0"/>
              <a:t>미디어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80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 </a:t>
            </a:r>
            <a:r>
              <a:rPr lang="ko-KR" altLang="en-US" dirty="0"/>
              <a:t>디지털 전환</a:t>
            </a:r>
            <a:r>
              <a:rPr lang="en-US" altLang="ko-KR" dirty="0"/>
              <a:t>1</a:t>
            </a:r>
            <a:endParaRPr lang="ko-KR" altLang="en-US" dirty="0"/>
          </a:p>
          <a:p>
            <a:pPr fontAlgn="base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 </a:t>
            </a:r>
            <a:r>
              <a:rPr lang="ko-KR" altLang="en-US" dirty="0"/>
              <a:t>디지털 전환</a:t>
            </a:r>
            <a:r>
              <a:rPr lang="en-US" altLang="ko-KR" dirty="0"/>
              <a:t>2</a:t>
            </a:r>
            <a:endParaRPr lang="ko-KR" altLang="en-US" dirty="0"/>
          </a:p>
          <a:p>
            <a:pPr fontAlgn="base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 </a:t>
            </a:r>
            <a:r>
              <a:rPr lang="ko-KR" altLang="en-US" dirty="0"/>
              <a:t>인간</a:t>
            </a:r>
            <a:r>
              <a:rPr lang="en-US" altLang="ko-KR" dirty="0"/>
              <a:t>, </a:t>
            </a:r>
            <a:r>
              <a:rPr lang="ko-KR" altLang="en-US" dirty="0"/>
              <a:t>도구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</a:p>
          <a:p>
            <a:pPr fontAlgn="base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 디지털과 마음의 생태학</a:t>
            </a:r>
            <a:endParaRPr lang="ko-KR" altLang="en-US" dirty="0"/>
          </a:p>
          <a:p>
            <a:pPr fontAlgn="base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22</a:t>
            </a:r>
            <a:r>
              <a:rPr lang="ko-KR" altLang="en-US" dirty="0" smtClean="0"/>
              <a:t>일 </a:t>
            </a:r>
            <a:r>
              <a:rPr lang="ko-KR" altLang="en-US" dirty="0"/>
              <a:t>디지털과 경제</a:t>
            </a:r>
          </a:p>
          <a:p>
            <a:pPr fontAlgn="base"/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 </a:t>
            </a:r>
            <a:r>
              <a:rPr lang="ko-KR" altLang="en-US" dirty="0"/>
              <a:t>디지털과 정치</a:t>
            </a:r>
          </a:p>
          <a:p>
            <a:pPr fontAlgn="base"/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/>
              <a:t>6</a:t>
            </a:r>
            <a:r>
              <a:rPr lang="ko-KR" altLang="en-US" dirty="0" smtClean="0"/>
              <a:t>일 </a:t>
            </a:r>
            <a:r>
              <a:rPr lang="ko-KR" altLang="en-US" dirty="0"/>
              <a:t>기말고사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강의 내용을 인도하는 핵심적인 명제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마음이란 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mind</a:t>
            </a:r>
            <a:r>
              <a:rPr lang="ko-KR" altLang="en-US" dirty="0"/>
              <a:t>는 지각하고 기억하고</a:t>
            </a:r>
            <a:r>
              <a:rPr lang="en-US" altLang="ko-KR" dirty="0"/>
              <a:t>, </a:t>
            </a:r>
            <a:r>
              <a:rPr lang="ko-KR" altLang="en-US" dirty="0"/>
              <a:t>기억한 것을 꺼내서 </a:t>
            </a:r>
            <a:r>
              <a:rPr lang="ko-KR" altLang="en-US" dirty="0" smtClean="0"/>
              <a:t>불러들이고</a:t>
            </a:r>
            <a:r>
              <a:rPr lang="en-US" altLang="ko-KR" dirty="0" smtClean="0"/>
              <a:t>, </a:t>
            </a:r>
            <a:r>
              <a:rPr lang="ko-KR" altLang="en-US" dirty="0"/>
              <a:t>그것을 변형하고</a:t>
            </a:r>
            <a:r>
              <a:rPr lang="en-US" altLang="ko-KR" dirty="0"/>
              <a:t>, </a:t>
            </a:r>
            <a:r>
              <a:rPr lang="ko-KR" altLang="en-US" dirty="0"/>
              <a:t>행동의 방향을 </a:t>
            </a:r>
            <a:r>
              <a:rPr lang="ko-KR" altLang="en-US" dirty="0" smtClean="0"/>
              <a:t>정해준다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1+1=2</a:t>
            </a:r>
          </a:p>
          <a:p>
            <a:r>
              <a:rPr lang="ko-KR" altLang="en-US" dirty="0" smtClean="0"/>
              <a:t>마음은 </a:t>
            </a:r>
            <a:r>
              <a:rPr lang="en-US" altLang="ko-KR" dirty="0" smtClean="0"/>
              <a:t>1+1=2</a:t>
            </a:r>
            <a:r>
              <a:rPr lang="ko-KR" altLang="en-US" dirty="0"/>
              <a:t>라는 기호를 </a:t>
            </a:r>
            <a:r>
              <a:rPr lang="ko-KR" altLang="en-US" dirty="0" smtClean="0"/>
              <a:t>지각하고</a:t>
            </a:r>
            <a:r>
              <a:rPr lang="en-US" altLang="ko-KR" dirty="0" smtClean="0"/>
              <a:t>, mind</a:t>
            </a:r>
            <a:r>
              <a:rPr lang="ko-KR" altLang="en-US" dirty="0" smtClean="0"/>
              <a:t> </a:t>
            </a:r>
            <a:r>
              <a:rPr lang="ko-KR" altLang="en-US" dirty="0"/>
              <a:t>속에 기억되어 있는 </a:t>
            </a:r>
            <a:r>
              <a:rPr lang="en-US" altLang="ko-KR" dirty="0"/>
              <a:t>1+1=2</a:t>
            </a:r>
            <a:r>
              <a:rPr lang="ko-KR" altLang="en-US" dirty="0"/>
              <a:t>라는 지식을 소환해서</a:t>
            </a:r>
            <a:r>
              <a:rPr lang="en-US" altLang="ko-KR" dirty="0"/>
              <a:t>, </a:t>
            </a:r>
            <a:r>
              <a:rPr lang="ko-KR" altLang="en-US" dirty="0"/>
              <a:t>그것을 </a:t>
            </a:r>
            <a:r>
              <a:rPr lang="ko-KR" altLang="en-US" dirty="0" err="1" smtClean="0"/>
              <a:t>연관지어서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마음으로 </a:t>
            </a:r>
            <a:r>
              <a:rPr lang="ko-KR" altLang="en-US" dirty="0"/>
              <a:t>감정을 </a:t>
            </a:r>
            <a:r>
              <a:rPr lang="ko-KR" altLang="en-US" dirty="0" smtClean="0"/>
              <a:t>느끼기도 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마음의 장치로서의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44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6" y="1700808"/>
            <a:ext cx="6110823" cy="442535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2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마음에 </a:t>
            </a:r>
            <a:r>
              <a:rPr lang="ko-KR" altLang="en-US" dirty="0"/>
              <a:t>떠오른 것을 마음 밖에서 표현해내어서</a:t>
            </a:r>
            <a:r>
              <a:rPr lang="en-US" altLang="ko-KR" dirty="0"/>
              <a:t>, </a:t>
            </a:r>
            <a:r>
              <a:rPr lang="ko-KR" altLang="en-US" dirty="0"/>
              <a:t>기호로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소를 </a:t>
            </a:r>
            <a:r>
              <a:rPr lang="ko-KR" altLang="en-US" dirty="0"/>
              <a:t>보고 나면 소에 대해 말하거나 그림을 </a:t>
            </a:r>
            <a:r>
              <a:rPr lang="ko-KR" altLang="en-US" dirty="0" smtClean="0"/>
              <a:t>그린다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사진이나 </a:t>
            </a:r>
            <a:r>
              <a:rPr lang="ko-KR" altLang="en-US" dirty="0"/>
              <a:t>동영상을 찍어서 사람들에게 </a:t>
            </a:r>
            <a:r>
              <a:rPr lang="ko-KR" altLang="en-US" dirty="0" smtClean="0"/>
              <a:t>보낸다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즐거운 </a:t>
            </a:r>
            <a:r>
              <a:rPr lang="ko-KR" altLang="en-US" dirty="0"/>
              <a:t>기분이 들 때는 노래를 </a:t>
            </a:r>
            <a:r>
              <a:rPr lang="ko-KR" altLang="en-US" dirty="0" smtClean="0"/>
              <a:t>부른다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어떤 </a:t>
            </a:r>
            <a:r>
              <a:rPr lang="ko-KR" altLang="en-US" dirty="0"/>
              <a:t>생각이 떠오르면 </a:t>
            </a:r>
            <a:r>
              <a:rPr lang="ko-KR" altLang="en-US" dirty="0" smtClean="0"/>
              <a:t>종이나 </a:t>
            </a:r>
            <a:r>
              <a:rPr lang="en-US" altLang="ko-KR" dirty="0"/>
              <a:t>SNS</a:t>
            </a:r>
            <a:r>
              <a:rPr lang="ko-KR" altLang="en-US" dirty="0"/>
              <a:t>에 </a:t>
            </a:r>
            <a:r>
              <a:rPr lang="ko-KR" altLang="en-US" dirty="0" smtClean="0"/>
              <a:t>적는다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도서관에 </a:t>
            </a:r>
            <a:r>
              <a:rPr lang="ko-KR" altLang="en-US" dirty="0"/>
              <a:t>쌓인 많은 책들은 </a:t>
            </a:r>
            <a:r>
              <a:rPr lang="en-US" altLang="ko-KR" dirty="0" smtClean="0"/>
              <a:t>….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마음을 외부로 표현해서 기호화한다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6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</TotalTime>
  <Words>813</Words>
  <Application>Microsoft Office PowerPoint</Application>
  <PresentationFormat>화면 슬라이드 쇼(4:3)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파형</vt:lpstr>
      <vt:lpstr>1강 과학기술과 미디어  강의 소개</vt:lpstr>
      <vt:lpstr>강의 교수</vt:lpstr>
      <vt:lpstr>강의 목표</vt:lpstr>
      <vt:lpstr>강의 교재와 평가</vt:lpstr>
      <vt:lpstr>강의 일정</vt:lpstr>
      <vt:lpstr>PowerPoint 프레젠테이션</vt:lpstr>
      <vt:lpstr>마음의 장치로서의 미디어</vt:lpstr>
      <vt:lpstr>PowerPoint 프레젠테이션</vt:lpstr>
      <vt:lpstr>마음을 외부로 표현해서 기호화한다. </vt:lpstr>
      <vt:lpstr>마음은 기호를 통해 세계를 안다.</vt:lpstr>
      <vt:lpstr>마음은 기호들을 가지고 생각한다. </vt:lpstr>
      <vt:lpstr>미디어는 마음의 연장이다</vt:lpstr>
      <vt:lpstr>미디어는 마음과 닮아 있다.</vt:lpstr>
      <vt:lpstr>미디어가 발전한다.</vt:lpstr>
      <vt:lpstr>인간이 이해하는 기호 </vt:lpstr>
      <vt:lpstr>기계가 이해하는 기호</vt:lpstr>
      <vt:lpstr>거의 모든 것이 디지털화된 세계</vt:lpstr>
      <vt:lpstr>인간의 인지보다 아래에서 혹은 더 앞에서 미디어는 기록하고 소통한다.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8</cp:revision>
  <dcterms:created xsi:type="dcterms:W3CDTF">2018-03-01T12:03:45Z</dcterms:created>
  <dcterms:modified xsi:type="dcterms:W3CDTF">2018-08-29T11:55:44Z</dcterms:modified>
</cp:coreProperties>
</file>