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1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408" r:id="rId3"/>
    <p:sldId id="409" r:id="rId4"/>
    <p:sldId id="298" r:id="rId5"/>
    <p:sldId id="370" r:id="rId6"/>
    <p:sldId id="371" r:id="rId7"/>
    <p:sldId id="372" r:id="rId8"/>
    <p:sldId id="373" r:id="rId9"/>
    <p:sldId id="374" r:id="rId10"/>
    <p:sldId id="375" r:id="rId11"/>
    <p:sldId id="376" r:id="rId12"/>
    <p:sldId id="402" r:id="rId13"/>
    <p:sldId id="378" r:id="rId14"/>
    <p:sldId id="379" r:id="rId15"/>
    <p:sldId id="380" r:id="rId16"/>
    <p:sldId id="418" r:id="rId17"/>
    <p:sldId id="410" r:id="rId18"/>
    <p:sldId id="381" r:id="rId19"/>
    <p:sldId id="411" r:id="rId20"/>
    <p:sldId id="412" r:id="rId21"/>
    <p:sldId id="413" r:id="rId22"/>
    <p:sldId id="419" r:id="rId23"/>
    <p:sldId id="425" r:id="rId24"/>
    <p:sldId id="414" r:id="rId25"/>
    <p:sldId id="426" r:id="rId26"/>
    <p:sldId id="427" r:id="rId27"/>
    <p:sldId id="428" r:id="rId28"/>
    <p:sldId id="429" r:id="rId29"/>
    <p:sldId id="434" r:id="rId30"/>
    <p:sldId id="430" r:id="rId31"/>
    <p:sldId id="432" r:id="rId32"/>
    <p:sldId id="433" r:id="rId33"/>
    <p:sldId id="416" r:id="rId34"/>
    <p:sldId id="423" r:id="rId35"/>
    <p:sldId id="420" r:id="rId36"/>
    <p:sldId id="421" r:id="rId37"/>
    <p:sldId id="435" r:id="rId38"/>
    <p:sldId id="436" r:id="rId39"/>
    <p:sldId id="398" r:id="rId40"/>
    <p:sldId id="403" r:id="rId41"/>
    <p:sldId id="404" r:id="rId42"/>
    <p:sldId id="405" r:id="rId43"/>
    <p:sldId id="40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14" autoAdjust="0"/>
  </p:normalViewPr>
  <p:slideViewPr>
    <p:cSldViewPr>
      <p:cViewPr varScale="1">
        <p:scale>
          <a:sx n="82" d="100"/>
          <a:sy n="82" d="100"/>
        </p:scale>
        <p:origin x="-1469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6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6560373-12F0-4047-AE7F-4E937B32ECD3}" type="datetimeFigureOut">
              <a:rPr lang="ko-KR" altLang="en-US" smtClean="0"/>
              <a:t>2018-10-03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85320014-0282-43B2-B6B0-690D789FFC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1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1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CDyjMouQyc" TargetMode="External"/><Relationship Id="rId2" Type="http://schemas.openxmlformats.org/officeDocument/2006/relationships/hyperlink" Target="https://www.youtube.com/watch?v=9OjbyZD7EC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FrdVdKlxUk" TargetMode="External"/><Relationship Id="rId2" Type="http://schemas.openxmlformats.org/officeDocument/2006/relationships/hyperlink" Target="https://www.youtube.com/watch?v=4nj0vEO4Q6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3kmVgQHIEY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강B" pitchFamily="18" charset="-127"/>
                <a:ea typeface="HY강B" pitchFamily="18" charset="-127"/>
              </a:rPr>
              <a:t>6</a:t>
            </a:r>
            <a:r>
              <a:rPr lang="ko-KR" altLang="en-US" sz="2400" dirty="0" smtClean="0">
                <a:latin typeface="HY강B" pitchFamily="18" charset="-127"/>
                <a:ea typeface="HY강B" pitchFamily="18" charset="-127"/>
              </a:rPr>
              <a:t>강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아날로그 미디어 혁명</a:t>
            </a:r>
            <a:endParaRPr lang="ko-KR" altLang="en-US" dirty="0">
              <a:latin typeface="HY강B" pitchFamily="18" charset="-127"/>
              <a:ea typeface="HY강B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5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altLang="ko-KR" dirty="0"/>
              <a:t>1888</a:t>
            </a:r>
            <a:r>
              <a:rPr lang="ko-KR" altLang="en-US" dirty="0"/>
              <a:t>년 </a:t>
            </a:r>
            <a:r>
              <a:rPr lang="ko-KR" altLang="en-US" dirty="0" err="1"/>
              <a:t>하인리히</a:t>
            </a:r>
            <a:r>
              <a:rPr lang="ko-KR" altLang="en-US" dirty="0"/>
              <a:t> </a:t>
            </a:r>
            <a:r>
              <a:rPr lang="ko-KR" altLang="en-US" dirty="0" err="1"/>
              <a:t>루돌프</a:t>
            </a:r>
            <a:r>
              <a:rPr lang="ko-KR" altLang="en-US" dirty="0"/>
              <a:t> 헤르츠</a:t>
            </a:r>
            <a:r>
              <a:rPr lang="en-US" altLang="ko-KR" dirty="0"/>
              <a:t>(Heinrich Rudolf Hertz)</a:t>
            </a:r>
            <a:r>
              <a:rPr lang="ko-KR" altLang="en-US" dirty="0"/>
              <a:t>가 처음으로 전자기파</a:t>
            </a:r>
            <a:r>
              <a:rPr lang="en-US" altLang="ko-KR" dirty="0"/>
              <a:t>(electromagnetic wave)</a:t>
            </a:r>
            <a:r>
              <a:rPr lang="ko-KR" altLang="en-US" dirty="0"/>
              <a:t>를 </a:t>
            </a:r>
            <a:r>
              <a:rPr lang="ko-KR" altLang="en-US" dirty="0" smtClean="0"/>
              <a:t>발견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전자기파란 </a:t>
            </a:r>
            <a:r>
              <a:rPr lang="ko-KR" altLang="en-US" dirty="0"/>
              <a:t>주기적으로 세기가 변화하는 전자기장이 공간 속으로 </a:t>
            </a:r>
            <a:r>
              <a:rPr lang="ko-KR" altLang="en-US" dirty="0" smtClean="0"/>
              <a:t>전파하는 </a:t>
            </a:r>
            <a:r>
              <a:rPr lang="ko-KR" altLang="en-US" dirty="0"/>
              <a:t>현상으로</a:t>
            </a:r>
            <a:r>
              <a:rPr lang="en-US" altLang="ko-KR" dirty="0"/>
              <a:t>, </a:t>
            </a:r>
            <a:r>
              <a:rPr lang="ko-KR" altLang="en-US" dirty="0"/>
              <a:t>전자파라고도 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헤르츠는 전기 </a:t>
            </a:r>
            <a:r>
              <a:rPr lang="ko-KR" altLang="en-US" dirty="0"/>
              <a:t>신호가 </a:t>
            </a:r>
            <a:r>
              <a:rPr lang="ko-KR" altLang="en-US" dirty="0" smtClean="0"/>
              <a:t>공기를 </a:t>
            </a:r>
            <a:r>
              <a:rPr lang="ko-KR" altLang="en-US" dirty="0"/>
              <a:t>통해 전달될 수 </a:t>
            </a:r>
            <a:r>
              <a:rPr lang="ko-KR" altLang="en-US" dirty="0" smtClean="0"/>
              <a:t>있음을 </a:t>
            </a:r>
            <a:r>
              <a:rPr lang="ko-KR" altLang="en-US" dirty="0"/>
              <a:t>발견해낸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라디오와 </a:t>
            </a:r>
            <a:r>
              <a:rPr lang="ko-KR" altLang="en-US" dirty="0"/>
              <a:t>텔레비전 방송 </a:t>
            </a:r>
            <a:r>
              <a:rPr lang="ko-KR" altLang="en-US" dirty="0" err="1"/>
              <a:t>콘텐츠는</a:t>
            </a:r>
            <a:r>
              <a:rPr lang="ko-KR" altLang="en-US" dirty="0"/>
              <a:t> 전자기파를 활용하여 전달된다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따라서 </a:t>
            </a:r>
            <a:r>
              <a:rPr lang="ko-KR" altLang="en-US" dirty="0"/>
              <a:t>전자기파의 발견은 방송이 시작되기 이전의 매우 중요한 기술적 단계</a:t>
            </a:r>
            <a:r>
              <a:rPr lang="en-US" altLang="ko-KR" dirty="0"/>
              <a:t>. </a:t>
            </a:r>
            <a:r>
              <a:rPr lang="ko-KR" altLang="en-US" dirty="0"/>
              <a:t>자주 쓰는 주파수의 단위인 헤르츠는 그의 이름에서 따온 것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전자기파 발견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91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1800" dirty="0" smtClean="0"/>
              <a:t>헤르츠의 </a:t>
            </a:r>
            <a:r>
              <a:rPr lang="ko-KR" altLang="en-US" sz="1800" dirty="0"/>
              <a:t>발견을 기초로 이탈리아 전기공학자인 </a:t>
            </a:r>
            <a:r>
              <a:rPr lang="ko-KR" altLang="en-US" sz="1800" dirty="0" err="1" smtClean="0"/>
              <a:t>마르코니</a:t>
            </a:r>
            <a:r>
              <a:rPr lang="en-US" altLang="ko-KR" sz="1800" dirty="0"/>
              <a:t>(</a:t>
            </a:r>
            <a:r>
              <a:rPr lang="en-US" altLang="ko-KR" sz="1800" dirty="0" err="1"/>
              <a:t>Guglielmo</a:t>
            </a:r>
            <a:r>
              <a:rPr lang="en-US" altLang="ko-KR" sz="1800" dirty="0"/>
              <a:t> Marconi)</a:t>
            </a:r>
            <a:r>
              <a:rPr lang="ko-KR" altLang="en-US" sz="1800" dirty="0"/>
              <a:t>가 </a:t>
            </a:r>
            <a:r>
              <a:rPr lang="en-US" altLang="ko-KR" sz="1800" dirty="0"/>
              <a:t>1897</a:t>
            </a:r>
            <a:r>
              <a:rPr lang="ko-KR" altLang="en-US" sz="1800" dirty="0"/>
              <a:t>년 모스 부호를 이용하여 무선 전신을 </a:t>
            </a:r>
            <a:r>
              <a:rPr lang="ko-KR" altLang="en-US" sz="1800" dirty="0" smtClean="0"/>
              <a:t>발명</a:t>
            </a:r>
            <a:r>
              <a:rPr lang="en-US" altLang="ko-KR" sz="1800" dirty="0" smtClean="0"/>
              <a:t>. </a:t>
            </a:r>
            <a:endParaRPr lang="ko-KR" altLang="en-US" sz="1800" dirty="0"/>
          </a:p>
          <a:p>
            <a:pPr fontAlgn="base"/>
            <a:r>
              <a:rPr lang="en-US" altLang="ko-KR" sz="1800" dirty="0" smtClean="0"/>
              <a:t>1906</a:t>
            </a:r>
            <a:r>
              <a:rPr lang="ko-KR" altLang="en-US" sz="1800" dirty="0" smtClean="0"/>
              <a:t>년 미국의 </a:t>
            </a:r>
            <a:r>
              <a:rPr lang="ko-KR" altLang="en-US" sz="1800" dirty="0"/>
              <a:t>리 </a:t>
            </a:r>
            <a:r>
              <a:rPr lang="ko-KR" altLang="en-US" sz="1800" dirty="0" err="1"/>
              <a:t>드</a:t>
            </a:r>
            <a:r>
              <a:rPr lang="ko-KR" altLang="en-US" sz="1800" dirty="0"/>
              <a:t> </a:t>
            </a:r>
            <a:r>
              <a:rPr lang="ko-KR" altLang="en-US" sz="1800" dirty="0" err="1"/>
              <a:t>포레스트</a:t>
            </a:r>
            <a:r>
              <a:rPr lang="en-US" altLang="ko-KR" sz="1800" dirty="0"/>
              <a:t>(Lee De Forest)</a:t>
            </a:r>
            <a:r>
              <a:rPr lang="ko-KR" altLang="en-US" sz="1800" dirty="0"/>
              <a:t>가 전류 증폭을 가능하게 한 </a:t>
            </a:r>
            <a:r>
              <a:rPr lang="en-US" altLang="ko-KR" sz="1800" dirty="0"/>
              <a:t>3</a:t>
            </a:r>
            <a:r>
              <a:rPr lang="ko-KR" altLang="en-US" sz="1800" dirty="0"/>
              <a:t>극 진공관을 발명하여 음성 전달 라디오 방송이 가능해진다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fontAlgn="base"/>
            <a:r>
              <a:rPr lang="ko-KR" altLang="en-US" sz="1800" dirty="0" smtClean="0"/>
              <a:t>진공 </a:t>
            </a:r>
            <a:r>
              <a:rPr lang="ko-KR" altLang="en-US" sz="1800" dirty="0"/>
              <a:t>속에서 금속을 가열할 때 방출되는 전자를</a:t>
            </a:r>
            <a:r>
              <a:rPr lang="en-US" altLang="ko-KR" sz="1800" dirty="0"/>
              <a:t>(</a:t>
            </a:r>
            <a:r>
              <a:rPr lang="ko-KR" altLang="en-US" sz="1800" dirty="0"/>
              <a:t>에디슨 효과</a:t>
            </a:r>
            <a:r>
              <a:rPr lang="en-US" altLang="ko-KR" sz="1800" dirty="0"/>
              <a:t>) </a:t>
            </a:r>
            <a:r>
              <a:rPr lang="ko-KR" altLang="en-US" sz="1800" dirty="0"/>
              <a:t>전기장으로 제어하여 정류</a:t>
            </a:r>
            <a:r>
              <a:rPr lang="en-US" altLang="ko-KR" sz="1800" dirty="0"/>
              <a:t>, </a:t>
            </a:r>
            <a:r>
              <a:rPr lang="ko-KR" altLang="en-US" sz="1800" dirty="0"/>
              <a:t>증폭 등의 특성을 얻을 수 있는데</a:t>
            </a:r>
            <a:r>
              <a:rPr lang="en-US" altLang="ko-KR" sz="1800" dirty="0"/>
              <a:t>, </a:t>
            </a:r>
            <a:r>
              <a:rPr lang="ko-KR" altLang="en-US" sz="1800" dirty="0"/>
              <a:t>이러한 용도를 위해 만들어진 유리관을 진공관이라 한다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fontAlgn="base"/>
            <a:r>
              <a:rPr lang="ko-KR" altLang="en-US" sz="1800" dirty="0" smtClean="0"/>
              <a:t>진공관은 </a:t>
            </a:r>
            <a:r>
              <a:rPr lang="ko-KR" altLang="en-US" sz="1800" dirty="0"/>
              <a:t>초기의 라디오나 텔레비전의 수상기와 각종 송신기에 사용된다</a:t>
            </a:r>
            <a:r>
              <a:rPr lang="en-US" altLang="ko-KR" sz="1800" dirty="0" smtClean="0"/>
              <a:t>.</a:t>
            </a:r>
          </a:p>
          <a:p>
            <a:r>
              <a:rPr lang="en-US" altLang="ko-KR" sz="1800" dirty="0"/>
              <a:t>1948</a:t>
            </a:r>
            <a:r>
              <a:rPr lang="ko-KR" altLang="en-US" sz="1800" dirty="0"/>
              <a:t>년 트랜지스터</a:t>
            </a:r>
            <a:r>
              <a:rPr lang="en-US" altLang="ko-KR" sz="1800" dirty="0" err="1"/>
              <a:t>transister</a:t>
            </a:r>
            <a:r>
              <a:rPr lang="ko-KR" altLang="en-US" sz="1800" dirty="0"/>
              <a:t>가 발명된다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이전의 진공관 장비는 무겁고 그 부피가 컸으며 가격이 비쌌다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그러나 트랜지스터의 개발에 의하여 많은 기기들을 누구나 손쉽게 사용할 수 있게 되었다</a:t>
            </a:r>
            <a:r>
              <a:rPr lang="en-US" altLang="ko-KR" sz="1800" dirty="0"/>
              <a:t>. </a:t>
            </a:r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무선 전신과 </a:t>
            </a:r>
            <a:r>
              <a:rPr lang="ko-KR" altLang="en-US" dirty="0" smtClean="0"/>
              <a:t>진공관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트랜지스터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52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3" y="476672"/>
            <a:ext cx="4150502" cy="2021887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356992"/>
            <a:ext cx="4400286" cy="293719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484784"/>
            <a:ext cx="3068382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6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/>
              <a:t>1895</a:t>
            </a:r>
            <a:r>
              <a:rPr lang="ko-KR" altLang="en-US" dirty="0"/>
              <a:t>년 </a:t>
            </a:r>
            <a:r>
              <a:rPr lang="ko-KR" altLang="en-US" dirty="0" err="1"/>
              <a:t>뤼미에르</a:t>
            </a:r>
            <a:r>
              <a:rPr lang="ko-KR" altLang="en-US" dirty="0"/>
              <a:t> 형제가 공장에서 나오는 </a:t>
            </a:r>
            <a:r>
              <a:rPr lang="ko-KR" altLang="en-US" dirty="0" smtClean="0"/>
              <a:t>여공들을 </a:t>
            </a:r>
            <a:r>
              <a:rPr lang="ko-KR" altLang="en-US" dirty="0"/>
              <a:t>촬영했다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에디슨이 </a:t>
            </a:r>
            <a:r>
              <a:rPr lang="ko-KR" altLang="en-US" dirty="0"/>
              <a:t>작은 구멍으로 들여다보는 </a:t>
            </a:r>
            <a:r>
              <a:rPr lang="ko-KR" altLang="en-US" dirty="0" err="1"/>
              <a:t>키네토스코르</a:t>
            </a:r>
            <a:r>
              <a:rPr lang="ko-KR" altLang="en-US" dirty="0"/>
              <a:t> 특허를 신청한 것은 </a:t>
            </a:r>
            <a:r>
              <a:rPr lang="en-US" altLang="ko-KR" dirty="0"/>
              <a:t>1891</a:t>
            </a:r>
            <a:r>
              <a:rPr lang="ko-KR" altLang="en-US" dirty="0"/>
              <a:t>년으로</a:t>
            </a:r>
            <a:r>
              <a:rPr lang="en-US" altLang="ko-KR" dirty="0"/>
              <a:t>, 1894</a:t>
            </a:r>
            <a:r>
              <a:rPr lang="ko-KR" altLang="en-US" dirty="0"/>
              <a:t>년에는 이것을 상품화하여 큰 수익을 얻었다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뤼미에르</a:t>
            </a:r>
            <a:r>
              <a:rPr lang="ko-KR" altLang="en-US" dirty="0" smtClean="0"/>
              <a:t> </a:t>
            </a:r>
            <a:r>
              <a:rPr lang="ko-KR" altLang="en-US" dirty="0"/>
              <a:t>형제는 </a:t>
            </a:r>
            <a:r>
              <a:rPr lang="en-US" altLang="ko-KR" dirty="0"/>
              <a:t>1895</a:t>
            </a:r>
            <a:r>
              <a:rPr lang="ko-KR" altLang="en-US" dirty="0"/>
              <a:t>년 </a:t>
            </a:r>
            <a:r>
              <a:rPr lang="ko-KR" altLang="en-US" dirty="0" err="1"/>
              <a:t>투사식의</a:t>
            </a:r>
            <a:r>
              <a:rPr lang="ko-KR" altLang="en-US" dirty="0"/>
              <a:t> </a:t>
            </a:r>
            <a:r>
              <a:rPr lang="ko-KR" altLang="en-US" dirty="0" err="1"/>
              <a:t>시네마토그라프</a:t>
            </a:r>
            <a:r>
              <a:rPr lang="ko-KR" altLang="en-US" dirty="0"/>
              <a:t> 특허신청을 특허신청을 했고</a:t>
            </a:r>
            <a:r>
              <a:rPr lang="en-US" altLang="ko-KR" dirty="0"/>
              <a:t>, </a:t>
            </a:r>
            <a:r>
              <a:rPr lang="ko-KR" altLang="en-US" dirty="0" err="1"/>
              <a:t>그해</a:t>
            </a:r>
            <a:r>
              <a:rPr lang="ko-KR" altLang="en-US" dirty="0"/>
              <a:t> 말 유료공개를 성공시켰다</a:t>
            </a:r>
            <a:r>
              <a:rPr lang="en-US" altLang="ko-KR" dirty="0"/>
              <a:t>. </a:t>
            </a:r>
            <a:r>
              <a:rPr lang="ko-KR" altLang="en-US" dirty="0"/>
              <a:t>그들의 첫 영화가 상영되었다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u="sng" dirty="0" smtClean="0">
                <a:hlinkClick r:id="rId2"/>
              </a:rPr>
              <a:t>https</a:t>
            </a:r>
            <a:r>
              <a:rPr lang="en-US" altLang="ko-KR" u="sng" dirty="0">
                <a:hlinkClick r:id="rId2"/>
              </a:rPr>
              <a:t>://www.youtube.com/watch?v=9OjbyZD7ECU</a:t>
            </a:r>
            <a:endParaRPr lang="ko-KR" altLang="en-US" dirty="0"/>
          </a:p>
          <a:p>
            <a:pPr fontAlgn="base"/>
            <a:r>
              <a:rPr lang="en-US" altLang="ko-KR" u="sng" dirty="0">
                <a:hlinkClick r:id="rId3"/>
              </a:rPr>
              <a:t>https://www.youtube.com/watch?v=7CDyjMouQyc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615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이후 </a:t>
            </a:r>
            <a:r>
              <a:rPr lang="ko-KR" altLang="en-US" dirty="0" smtClean="0"/>
              <a:t>흑백</a:t>
            </a:r>
            <a:r>
              <a:rPr lang="en-US" altLang="ko-KR" dirty="0"/>
              <a:t>, </a:t>
            </a:r>
            <a:r>
              <a:rPr lang="ko-KR" altLang="en-US" dirty="0"/>
              <a:t>컬러</a:t>
            </a:r>
            <a:r>
              <a:rPr lang="en-US" altLang="ko-KR" dirty="0"/>
              <a:t>TV</a:t>
            </a:r>
            <a:r>
              <a:rPr lang="ko-KR" altLang="en-US" dirty="0"/>
              <a:t>가 등장하고</a:t>
            </a:r>
            <a:r>
              <a:rPr lang="en-US" altLang="ko-KR" dirty="0"/>
              <a:t>, </a:t>
            </a:r>
            <a:r>
              <a:rPr lang="ko-KR" altLang="en-US" dirty="0"/>
              <a:t>이어 </a:t>
            </a:r>
            <a:r>
              <a:rPr lang="en-US" altLang="ko-KR" dirty="0"/>
              <a:t>TV</a:t>
            </a:r>
            <a:r>
              <a:rPr lang="ko-KR" altLang="en-US" dirty="0"/>
              <a:t>방송국과 거대영화산업이 영상미디어를 지배하는 상황으로 발전하였다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1970,80</a:t>
            </a:r>
            <a:r>
              <a:rPr lang="ko-KR" altLang="en-US" dirty="0"/>
              <a:t>년대 들어 </a:t>
            </a:r>
            <a:r>
              <a:rPr lang="ko-KR" altLang="en-US" dirty="0" err="1"/>
              <a:t>마그네틱</a:t>
            </a:r>
            <a:r>
              <a:rPr lang="ko-KR" altLang="en-US" dirty="0"/>
              <a:t> 테이프를 이용한 </a:t>
            </a:r>
            <a:r>
              <a:rPr lang="en-US" altLang="ko-KR" dirty="0"/>
              <a:t>VTR</a:t>
            </a:r>
            <a:r>
              <a:rPr lang="ko-KR" altLang="en-US" dirty="0"/>
              <a:t>이 가정에 </a:t>
            </a:r>
            <a:r>
              <a:rPr lang="ko-KR" altLang="en-US" dirty="0" smtClean="0"/>
              <a:t>보급되었다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305692"/>
            <a:ext cx="3646154" cy="25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03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r>
              <a:rPr lang="ko-KR" altLang="en-US" dirty="0"/>
              <a:t>아날로그와 디지털은 신호의 다른 형식이다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신호는 </a:t>
            </a:r>
            <a:r>
              <a:rPr lang="ko-KR" altLang="en-US" dirty="0"/>
              <a:t>하나의 장치에서 다른 </a:t>
            </a:r>
            <a:r>
              <a:rPr lang="ko-KR" altLang="en-US" dirty="0" err="1"/>
              <a:t>장체로</a:t>
            </a:r>
            <a:r>
              <a:rPr lang="ko-KR" altLang="en-US" dirty="0"/>
              <a:t> 정보를 전달할 때 쓰인다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아날로그 </a:t>
            </a:r>
            <a:r>
              <a:rPr lang="ko-KR" altLang="en-US" dirty="0"/>
              <a:t>신호는 연속적인 </a:t>
            </a:r>
            <a:r>
              <a:rPr lang="ko-KR" altLang="en-US" dirty="0" smtClean="0"/>
              <a:t>파동</a:t>
            </a:r>
            <a:r>
              <a:rPr lang="en-US" altLang="ko-KR" dirty="0" smtClean="0"/>
              <a:t>wave</a:t>
            </a:r>
            <a:r>
              <a:rPr lang="ko-KR" altLang="en-US" dirty="0" smtClean="0"/>
              <a:t>으로서 </a:t>
            </a:r>
            <a:r>
              <a:rPr lang="ko-KR" altLang="en-US" dirty="0"/>
              <a:t>일정 시간 동안 변화를 지속한다</a:t>
            </a:r>
            <a:r>
              <a:rPr lang="en-US" altLang="ko-KR" dirty="0"/>
              <a:t>. </a:t>
            </a:r>
            <a:r>
              <a:rPr lang="ko-KR" altLang="en-US" dirty="0"/>
              <a:t>시간에 따라 변화하는 연속 파동</a:t>
            </a:r>
            <a:endParaRPr lang="en-US" altLang="ko-KR" dirty="0"/>
          </a:p>
          <a:p>
            <a:r>
              <a:rPr lang="ko-KR" altLang="en-US" dirty="0" smtClean="0"/>
              <a:t>디지털 </a:t>
            </a:r>
            <a:r>
              <a:rPr lang="ko-KR" altLang="en-US" dirty="0"/>
              <a:t>신호는 성격상 구별되어 있다</a:t>
            </a:r>
            <a:r>
              <a:rPr lang="en-US" altLang="ko-KR" dirty="0"/>
              <a:t>(discrete). </a:t>
            </a:r>
            <a:r>
              <a:rPr lang="ko-KR" altLang="en-US" dirty="0" smtClean="0"/>
              <a:t>이진법적 </a:t>
            </a:r>
            <a:r>
              <a:rPr lang="ko-KR" altLang="en-US" dirty="0"/>
              <a:t>형식으로 정보를 </a:t>
            </a:r>
            <a:r>
              <a:rPr lang="ko-KR" altLang="en-US" dirty="0" smtClean="0"/>
              <a:t>전달한다</a:t>
            </a:r>
            <a:r>
              <a:rPr lang="en-US" altLang="ko-KR" dirty="0" smtClean="0"/>
              <a:t>.  </a:t>
            </a:r>
            <a:endParaRPr lang="en-US" altLang="ko-KR" dirty="0"/>
          </a:p>
          <a:p>
            <a:r>
              <a:rPr lang="ko-KR" altLang="en-US" dirty="0"/>
              <a:t>아날로그 신호는 진폭</a:t>
            </a:r>
            <a:r>
              <a:rPr lang="en-US" altLang="ko-KR" dirty="0"/>
              <a:t>amplitude, </a:t>
            </a:r>
            <a:r>
              <a:rPr lang="ko-KR" altLang="en-US" dirty="0"/>
              <a:t>주기</a:t>
            </a:r>
            <a:r>
              <a:rPr lang="en-US" altLang="ko-KR" dirty="0"/>
              <a:t>period </a:t>
            </a:r>
            <a:r>
              <a:rPr lang="ko-KR" altLang="en-US" dirty="0"/>
              <a:t>또는 주파수</a:t>
            </a:r>
            <a:r>
              <a:rPr lang="en-US" altLang="ko-KR" dirty="0"/>
              <a:t>frequency  </a:t>
            </a:r>
            <a:r>
              <a:rPr lang="ko-KR" altLang="en-US" dirty="0"/>
              <a:t>및 위상</a:t>
            </a:r>
            <a:r>
              <a:rPr lang="en-US" altLang="ko-KR" dirty="0"/>
              <a:t>phase</a:t>
            </a:r>
            <a:r>
              <a:rPr lang="ko-KR" altLang="en-US" dirty="0"/>
              <a:t>으로 </a:t>
            </a:r>
            <a:r>
              <a:rPr lang="ko-KR" altLang="en-US" dirty="0" smtClean="0"/>
              <a:t>서술된</a:t>
            </a:r>
            <a:r>
              <a:rPr lang="ko-KR" altLang="en-US" dirty="0"/>
              <a:t>다</a:t>
            </a:r>
            <a:r>
              <a:rPr lang="en-US" altLang="ko-KR" dirty="0" smtClean="0"/>
              <a:t>.</a:t>
            </a:r>
            <a:r>
              <a:rPr lang="en-US" altLang="ko-KR" dirty="0"/>
              <a:t>	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 </a:t>
            </a:r>
            <a:r>
              <a:rPr lang="ko-KR" altLang="en-US" dirty="0" smtClean="0"/>
              <a:t>신</a:t>
            </a:r>
            <a:r>
              <a:rPr lang="ko-KR" altLang="en-US" dirty="0"/>
              <a:t>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948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72816"/>
            <a:ext cx="3384376" cy="269919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140968"/>
            <a:ext cx="3818241" cy="305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자동차의 </a:t>
            </a:r>
            <a:r>
              <a:rPr lang="ko-KR" altLang="en-US" dirty="0"/>
              <a:t>속도를 바늘의 각도로 표시해주는 속도 측정계</a:t>
            </a:r>
            <a:r>
              <a:rPr lang="en-US" altLang="ko-KR" dirty="0"/>
              <a:t>, </a:t>
            </a:r>
            <a:r>
              <a:rPr lang="ko-KR" altLang="en-US" dirty="0"/>
              <a:t>수은주의 길이로 온도를 나타내는 온도계</a:t>
            </a:r>
            <a:r>
              <a:rPr lang="en-US" altLang="ko-KR" dirty="0"/>
              <a:t>, </a:t>
            </a:r>
            <a:r>
              <a:rPr lang="ko-KR" altLang="en-US" dirty="0"/>
              <a:t>상대적으로 얕게 패이거나 깊게 패인 여러 홈들과 바늘의 마찰로 인해 녹음된 소리가 나오는 음반</a:t>
            </a:r>
            <a:r>
              <a:rPr lang="en-US" altLang="ko-KR" dirty="0"/>
              <a:t>(LP)</a:t>
            </a:r>
            <a:r>
              <a:rPr lang="ko-KR" altLang="en-US" dirty="0"/>
              <a:t>이 아날로그의 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우리가 자연에서 얻는 신호는 대개 아날로그이다</a:t>
            </a:r>
            <a:r>
              <a:rPr lang="en-US" altLang="ko-KR" dirty="0"/>
              <a:t>. </a:t>
            </a:r>
            <a:r>
              <a:rPr lang="ko-KR" altLang="en-US" dirty="0"/>
              <a:t>이를테면</a:t>
            </a:r>
            <a:r>
              <a:rPr lang="en-US" altLang="ko-KR" dirty="0"/>
              <a:t>, </a:t>
            </a:r>
            <a:r>
              <a:rPr lang="ko-KR" altLang="en-US" dirty="0"/>
              <a:t>빛의 밝기</a:t>
            </a:r>
            <a:r>
              <a:rPr lang="en-US" altLang="ko-KR" dirty="0"/>
              <a:t>, </a:t>
            </a:r>
            <a:r>
              <a:rPr lang="ko-KR" altLang="en-US" dirty="0"/>
              <a:t>소리의 높낮이나 크기</a:t>
            </a:r>
            <a:r>
              <a:rPr lang="en-US" altLang="ko-KR" dirty="0"/>
              <a:t>, </a:t>
            </a:r>
            <a:r>
              <a:rPr lang="ko-KR" altLang="en-US" dirty="0"/>
              <a:t>바람의 세기 등이 있다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그러나 </a:t>
            </a:r>
            <a:r>
              <a:rPr lang="ko-KR" altLang="en-US" dirty="0"/>
              <a:t>미시적인 자연 현상은 디지털의 개념에 가깝다</a:t>
            </a:r>
            <a:r>
              <a:rPr lang="en-US" altLang="ko-KR" dirty="0"/>
              <a:t>. </a:t>
            </a:r>
            <a:r>
              <a:rPr lang="ko-KR" altLang="en-US" dirty="0"/>
              <a:t>인간을 포함한 동물의 신경은 신경 다발이 몇 개 자극되는가로 신호의 세기를 느낀다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23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/>
              <a:t>사진</a:t>
            </a:r>
            <a:r>
              <a:rPr lang="en-US" altLang="ko-KR" dirty="0"/>
              <a:t>: photograph, photo, </a:t>
            </a:r>
            <a:r>
              <a:rPr lang="ko-KR" altLang="en-US" dirty="0"/>
              <a:t>즉 빛을 쓴 </a:t>
            </a:r>
            <a:r>
              <a:rPr lang="ko-KR" altLang="en-US" dirty="0" err="1" smtClean="0"/>
              <a:t>것자</a:t>
            </a:r>
            <a:r>
              <a:rPr lang="en-US" altLang="ko-KR" dirty="0"/>
              <a:t>graph. </a:t>
            </a:r>
            <a:endParaRPr lang="ko-KR" altLang="en-US" dirty="0"/>
          </a:p>
          <a:p>
            <a:pPr fontAlgn="base"/>
            <a:r>
              <a:rPr lang="ko-KR" altLang="en-US" dirty="0"/>
              <a:t>레코드</a:t>
            </a:r>
            <a:r>
              <a:rPr lang="en-US" altLang="ko-KR" dirty="0"/>
              <a:t>: phonograph, </a:t>
            </a:r>
            <a:r>
              <a:rPr lang="en-US" altLang="ko-KR" dirty="0" err="1"/>
              <a:t>phono</a:t>
            </a:r>
            <a:r>
              <a:rPr lang="en-US" altLang="ko-KR" dirty="0"/>
              <a:t>, </a:t>
            </a:r>
            <a:r>
              <a:rPr lang="ko-KR" altLang="en-US" dirty="0"/>
              <a:t>즉 음성을 쓴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graph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영화</a:t>
            </a:r>
            <a:r>
              <a:rPr lang="en-US" altLang="ko-KR" dirty="0"/>
              <a:t>: </a:t>
            </a:r>
            <a:r>
              <a:rPr lang="en-US" altLang="ko-KR" dirty="0" smtClean="0"/>
              <a:t>cinematograph</a:t>
            </a:r>
            <a:r>
              <a:rPr lang="en-US" altLang="ko-KR" dirty="0"/>
              <a:t>, </a:t>
            </a:r>
            <a:r>
              <a:rPr lang="en-US" altLang="ko-KR" dirty="0" err="1"/>
              <a:t>cinemato</a:t>
            </a:r>
            <a:r>
              <a:rPr lang="en-US" altLang="ko-KR" dirty="0"/>
              <a:t>, </a:t>
            </a:r>
            <a:r>
              <a:rPr lang="ko-KR" altLang="en-US" dirty="0"/>
              <a:t>즉 운동을 쓴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graph. </a:t>
            </a:r>
            <a:endParaRPr lang="ko-KR" altLang="en-US" dirty="0"/>
          </a:p>
          <a:p>
            <a:pPr fontAlgn="base"/>
            <a:r>
              <a:rPr lang="ko-KR" altLang="en-US" dirty="0" smtClean="0"/>
              <a:t>모두 </a:t>
            </a:r>
            <a:r>
              <a:rPr lang="ko-KR" altLang="en-US" dirty="0"/>
              <a:t>어미에 </a:t>
            </a:r>
            <a:r>
              <a:rPr lang="en-US" altLang="ko-KR" dirty="0"/>
              <a:t>graph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r>
              <a:rPr lang="ko-KR" altLang="en-US" dirty="0"/>
              <a:t>그래프란 </a:t>
            </a:r>
            <a:r>
              <a:rPr lang="ko-KR" altLang="en-US" dirty="0" err="1"/>
              <a:t>기록하다는</a:t>
            </a:r>
            <a:r>
              <a:rPr lang="ko-KR" altLang="en-US" dirty="0"/>
              <a:t> 뜻으로</a:t>
            </a:r>
            <a:r>
              <a:rPr lang="en-US" altLang="ko-KR" dirty="0"/>
              <a:t>, </a:t>
            </a:r>
            <a:r>
              <a:rPr lang="ko-KR" altLang="en-US" dirty="0"/>
              <a:t>그 어원인 </a:t>
            </a:r>
            <a:r>
              <a:rPr lang="en-US" altLang="ko-KR" dirty="0" err="1"/>
              <a:t>graphein</a:t>
            </a:r>
            <a:r>
              <a:rPr lang="ko-KR" altLang="en-US" dirty="0"/>
              <a:t>은 그리스어로 쓰다</a:t>
            </a:r>
            <a:r>
              <a:rPr lang="en-US" altLang="ko-KR" dirty="0"/>
              <a:t>/</a:t>
            </a:r>
            <a:r>
              <a:rPr lang="ko-KR" altLang="en-US" dirty="0"/>
              <a:t>그리다</a:t>
            </a:r>
            <a:r>
              <a:rPr lang="en-US" altLang="ko-KR" dirty="0"/>
              <a:t>/</a:t>
            </a:r>
            <a:r>
              <a:rPr lang="ko-KR" altLang="en-US" dirty="0"/>
              <a:t>묘사하다</a:t>
            </a:r>
            <a:r>
              <a:rPr lang="en-US" altLang="ko-KR" dirty="0"/>
              <a:t>/</a:t>
            </a:r>
            <a:r>
              <a:rPr lang="ko-KR" altLang="en-US" dirty="0"/>
              <a:t>긁다 라는 의미이다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아날로그 </a:t>
            </a:r>
            <a:r>
              <a:rPr lang="ko-KR" altLang="en-US" dirty="0"/>
              <a:t>미디어의 경우</a:t>
            </a:r>
            <a:r>
              <a:rPr lang="en-US" altLang="ko-KR" dirty="0"/>
              <a:t>, </a:t>
            </a:r>
            <a:r>
              <a:rPr lang="ko-KR" altLang="en-US" dirty="0"/>
              <a:t>사진은 피사체를 광학적</a:t>
            </a:r>
            <a:r>
              <a:rPr lang="en-US" altLang="ko-KR" dirty="0"/>
              <a:t>, </a:t>
            </a:r>
            <a:r>
              <a:rPr lang="ko-KR" altLang="en-US" dirty="0"/>
              <a:t>화학적으로 복제한다</a:t>
            </a:r>
            <a:r>
              <a:rPr lang="en-US" altLang="ko-KR" dirty="0"/>
              <a:t>. </a:t>
            </a:r>
            <a:r>
              <a:rPr lang="ko-KR" altLang="en-US" dirty="0"/>
              <a:t>레코드는 </a:t>
            </a:r>
            <a:r>
              <a:rPr lang="ko-KR" altLang="en-US" dirty="0" err="1"/>
              <a:t>음원의</a:t>
            </a:r>
            <a:r>
              <a:rPr lang="ko-KR" altLang="en-US" dirty="0"/>
              <a:t> 음향</a:t>
            </a:r>
            <a:r>
              <a:rPr lang="en-US" altLang="ko-KR" dirty="0"/>
              <a:t>·</a:t>
            </a:r>
            <a:r>
              <a:rPr lang="ko-KR" altLang="en-US" dirty="0"/>
              <a:t>음성을 복제한다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아날로그 혁명 이후의 미디어는 기계로 </a:t>
            </a:r>
            <a:r>
              <a:rPr lang="ko-KR" altLang="en-US" dirty="0" smtClean="0"/>
              <a:t>음향과 시각 이미지를 변환하여 전송하고 </a:t>
            </a:r>
            <a:r>
              <a:rPr lang="ko-KR" altLang="en-US" dirty="0"/>
              <a:t>수신하는 기술이 되었다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기계가 </a:t>
            </a:r>
            <a:r>
              <a:rPr lang="ko-KR" altLang="en-US" dirty="0" smtClean="0"/>
              <a:t>기록한다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486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 smtClean="0"/>
              <a:t>아날로그 </a:t>
            </a:r>
            <a:r>
              <a:rPr lang="ko-KR" altLang="en-US" dirty="0"/>
              <a:t>미디어가 발명되면서 인간이 쓰거나 그릴 수 없는 흔적들까지도 기계는 기록할 수 있게 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포노그래프는</a:t>
            </a:r>
            <a:r>
              <a:rPr lang="ko-KR" altLang="en-US" dirty="0" smtClean="0"/>
              <a:t> </a:t>
            </a:r>
            <a:r>
              <a:rPr lang="ko-KR" altLang="en-US" dirty="0"/>
              <a:t>인간이 듣지만 문자로 표시하지는 못하는 소리의 많은 부분을 그대로 기계적으로 기록한다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사진은 </a:t>
            </a:r>
            <a:r>
              <a:rPr lang="ko-KR" altLang="en-US" dirty="0"/>
              <a:t>인간이 보지만 그대로 그리지는 못하는 빛의 미묘한 흐름들을 그대로 포착해낸다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영화와 </a:t>
            </a:r>
            <a:r>
              <a:rPr lang="ko-KR" altLang="en-US" dirty="0"/>
              <a:t>텔레비전은 오랫동안 나뉘어 있었던 시각과 청각을 한꺼번에 재현하여 생생한 현장감을 선사한다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동영상을 </a:t>
            </a:r>
            <a:r>
              <a:rPr lang="ko-KR" altLang="en-US" dirty="0"/>
              <a:t>보면 우리는 거기에 표현된 사태의 진리를 거의 의심하지 못한다</a:t>
            </a:r>
            <a:r>
              <a:rPr lang="en-US" altLang="ko-KR" dirty="0"/>
              <a:t>. </a:t>
            </a:r>
            <a:r>
              <a:rPr lang="ko-KR" altLang="en-US" dirty="0"/>
              <a:t>조작되든 조작되지 </a:t>
            </a:r>
            <a:r>
              <a:rPr lang="ko-KR" altLang="en-US" dirty="0" smtClean="0"/>
              <a:t>못했든</a:t>
            </a:r>
            <a:r>
              <a:rPr lang="en-US" altLang="ko-KR" dirty="0" smtClean="0"/>
              <a:t>……….</a:t>
            </a:r>
            <a:r>
              <a:rPr lang="ko-KR" altLang="en-US" dirty="0" smtClean="0"/>
              <a:t>여하튼 </a:t>
            </a:r>
            <a:r>
              <a:rPr lang="ko-KR" altLang="en-US" dirty="0"/>
              <a:t>존재했다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그러나 </a:t>
            </a:r>
            <a:r>
              <a:rPr lang="ko-KR" altLang="en-US" dirty="0"/>
              <a:t>문장의 경우에는 우리는 그것이 실제로 </a:t>
            </a:r>
            <a:r>
              <a:rPr lang="ko-KR" altLang="en-US" dirty="0" smtClean="0"/>
              <a:t>있는지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논리적으로 정합적인지 아닌지 </a:t>
            </a:r>
            <a:r>
              <a:rPr lang="ko-KR" altLang="en-US" dirty="0"/>
              <a:t>의심하면서 판단해야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아날로그 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52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미디어가 </a:t>
            </a:r>
            <a:r>
              <a:rPr lang="ko-KR" altLang="en-US" dirty="0"/>
              <a:t>요구하는 감각적 관여의 정도에 의해 결정된다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감각적 </a:t>
            </a:r>
            <a:r>
              <a:rPr lang="ko-KR" altLang="en-US" dirty="0" err="1"/>
              <a:t>관여도는</a:t>
            </a:r>
            <a:r>
              <a:rPr lang="ko-KR" altLang="en-US" dirty="0"/>
              <a:t> 미디어가 전달하는 정보의 정밀성에 의해 </a:t>
            </a:r>
            <a:r>
              <a:rPr lang="ko-KR" altLang="en-US" dirty="0" smtClean="0"/>
              <a:t>좌우됨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뜨거운 </a:t>
            </a:r>
            <a:r>
              <a:rPr lang="ko-KR" altLang="en-US" dirty="0"/>
              <a:t>미디어는 전달하는 정보의 밀도가 높기 때문에 높은 감각적 참여를 필요로 하지 않는다</a:t>
            </a:r>
            <a:r>
              <a:rPr lang="en-US" altLang="ko-KR" dirty="0"/>
              <a:t>. </a:t>
            </a:r>
            <a:r>
              <a:rPr lang="ko-KR" altLang="en-US" dirty="0"/>
              <a:t>책 </a:t>
            </a:r>
            <a:r>
              <a:rPr lang="en-US" altLang="ko-KR" dirty="0" smtClean="0"/>
              <a:t>. </a:t>
            </a:r>
            <a:r>
              <a:rPr lang="ko-KR" altLang="en-US" dirty="0" smtClean="0"/>
              <a:t>라디오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뜨거운 미디어는 단일한 감각의 사용을 요구한다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 smtClean="0"/>
              <a:t>인쇄된 </a:t>
            </a:r>
            <a:r>
              <a:rPr lang="ko-KR" altLang="en-US" dirty="0"/>
              <a:t>책은 필사본에 비해 뜨거운 미디어다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/>
              <a:t>차가운 미디어는 높은 감각적 참여를 요구한다</a:t>
            </a:r>
            <a:r>
              <a:rPr lang="en-US" altLang="ko-KR" dirty="0"/>
              <a:t>. </a:t>
            </a:r>
            <a:r>
              <a:rPr lang="ko-KR" altLang="en-US" dirty="0"/>
              <a:t>즉 지각패턴을 찾아내기 위해 애써야 한다</a:t>
            </a:r>
            <a:r>
              <a:rPr lang="en-US" altLang="ko-KR" dirty="0"/>
              <a:t>. </a:t>
            </a:r>
            <a:r>
              <a:rPr lang="ko-KR" altLang="en-US" dirty="0"/>
              <a:t>텔레비전의 경우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뜨거운 미디어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차가운 미디어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인간의 손과 의식을 거치는 한 언어를 쓰거나 그림을 그리는 것밖에 </a:t>
            </a:r>
            <a:r>
              <a:rPr lang="ko-KR" altLang="en-US" dirty="0" smtClean="0"/>
              <a:t>못한다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기계가 </a:t>
            </a:r>
            <a:r>
              <a:rPr lang="ko-KR" altLang="en-US" dirty="0"/>
              <a:t>기호를 쓰게 되면</a:t>
            </a:r>
            <a:r>
              <a:rPr lang="en-US" altLang="ko-KR" dirty="0"/>
              <a:t>, </a:t>
            </a:r>
            <a:r>
              <a:rPr lang="ko-KR" altLang="en-US" dirty="0"/>
              <a:t>인간의 다양한 지각 경험을 그대로 포착할 수 있고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역으로 </a:t>
            </a:r>
            <a:r>
              <a:rPr lang="ko-KR" altLang="en-US" dirty="0"/>
              <a:t>그러한 신호를 소재로 우리의 의식이 만들어진다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인간의 </a:t>
            </a:r>
            <a:r>
              <a:rPr lang="ko-KR" altLang="en-US" dirty="0"/>
              <a:t>문자로도 인간 의식의 극히 일부만을 표현할 수 </a:t>
            </a:r>
            <a:r>
              <a:rPr lang="ko-KR" altLang="en-US" dirty="0" smtClean="0"/>
              <a:t>있는데</a:t>
            </a:r>
            <a:r>
              <a:rPr lang="en-US" altLang="ko-KR" dirty="0" smtClean="0"/>
              <a:t>….. 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37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기호는 문자라기보다는 이미지가 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청각 이미지든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시각 이미지든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마릴린</a:t>
            </a:r>
            <a:r>
              <a:rPr lang="ko-KR" altLang="en-US" dirty="0" smtClean="0"/>
              <a:t> </a:t>
            </a:r>
            <a:r>
              <a:rPr lang="ko-KR" altLang="en-US" dirty="0" err="1"/>
              <a:t>몬로의</a:t>
            </a:r>
            <a:r>
              <a:rPr lang="ko-KR" altLang="en-US" dirty="0"/>
              <a:t> 사진은 </a:t>
            </a:r>
            <a:r>
              <a:rPr lang="ko-KR" altLang="en-US" dirty="0" smtClean="0"/>
              <a:t>이미지이다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몬로에</a:t>
            </a:r>
            <a:r>
              <a:rPr lang="ko-KR" altLang="en-US" dirty="0" smtClean="0"/>
              <a:t> </a:t>
            </a:r>
            <a:r>
              <a:rPr lang="ko-KR" altLang="en-US" dirty="0"/>
              <a:t>대한 언어적 표현이나 그림이 다 표현하지 못하는 시각의 여러 양상들을 거의 그대로 </a:t>
            </a:r>
            <a:r>
              <a:rPr lang="ko-KR" altLang="en-US" dirty="0" smtClean="0"/>
              <a:t>표현해낸다고 여겨진다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거기에 </a:t>
            </a:r>
            <a:r>
              <a:rPr lang="ko-KR" altLang="en-US" dirty="0"/>
              <a:t>우리는 여러 가지 </a:t>
            </a:r>
            <a:r>
              <a:rPr lang="ko-KR" altLang="en-US" dirty="0" err="1"/>
              <a:t>기의를</a:t>
            </a:r>
            <a:r>
              <a:rPr lang="ko-KR" altLang="en-US" dirty="0"/>
              <a:t> 부여하거나 혹은 부여하지 못한다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아날로그 미디어가 </a:t>
            </a:r>
            <a:r>
              <a:rPr lang="ko-KR" altLang="en-US" dirty="0"/>
              <a:t>기록한 기호를 송신하고 수신할 수 있게 되면서</a:t>
            </a:r>
            <a:r>
              <a:rPr lang="en-US" altLang="ko-KR" dirty="0"/>
              <a:t>,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689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836712"/>
            <a:ext cx="4117585" cy="5443449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6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132856"/>
            <a:ext cx="4561027" cy="288032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135" y="3429000"/>
            <a:ext cx="445109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2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이미지는 </a:t>
            </a:r>
            <a:r>
              <a:rPr lang="ko-KR" altLang="en-US" dirty="0"/>
              <a:t>대상이 마음에 새기는 자국이다</a:t>
            </a:r>
            <a:r>
              <a:rPr lang="en-US" altLang="ko-KR" dirty="0"/>
              <a:t>. impression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/>
            <a:r>
              <a:rPr lang="ko-KR" altLang="en-US" dirty="0" smtClean="0"/>
              <a:t>의미작용임에 </a:t>
            </a:r>
            <a:r>
              <a:rPr lang="ko-KR" altLang="en-US" dirty="0"/>
              <a:t>틀림없지만</a:t>
            </a:r>
            <a:r>
              <a:rPr lang="en-US" altLang="ko-KR" dirty="0"/>
              <a:t>, </a:t>
            </a:r>
            <a:r>
              <a:rPr lang="ko-KR" altLang="en-US" dirty="0"/>
              <a:t>매우 특수한 의미작용</a:t>
            </a:r>
            <a:r>
              <a:rPr lang="en-US" altLang="ko-KR" dirty="0"/>
              <a:t>, </a:t>
            </a:r>
            <a:r>
              <a:rPr lang="ko-KR" altLang="en-US" dirty="0"/>
              <a:t>달리 말하면 의미가 불확실한 의미작용이다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이미지들은 기표인데</a:t>
            </a:r>
            <a:r>
              <a:rPr lang="en-US" altLang="ko-KR" dirty="0"/>
              <a:t>, ‘</a:t>
            </a:r>
            <a:r>
              <a:rPr lang="ko-KR" altLang="en-US" dirty="0"/>
              <a:t>비슷함</a:t>
            </a:r>
            <a:r>
              <a:rPr lang="ko-KR" altLang="en-US" dirty="0" smtClean="0"/>
              <a:t>’이 </a:t>
            </a:r>
            <a:r>
              <a:rPr lang="ko-KR" altLang="en-US" dirty="0"/>
              <a:t>기본적 </a:t>
            </a:r>
            <a:r>
              <a:rPr lang="ko-KR" altLang="en-US" dirty="0" err="1"/>
              <a:t>기의이다</a:t>
            </a:r>
            <a:r>
              <a:rPr lang="en-US" altLang="ko-KR" dirty="0"/>
              <a:t>. </a:t>
            </a:r>
            <a:r>
              <a:rPr lang="ko-KR" altLang="en-US" dirty="0"/>
              <a:t>이 비슷하다는 </a:t>
            </a:r>
            <a:r>
              <a:rPr lang="ko-KR" altLang="en-US" dirty="0" err="1"/>
              <a:t>의미말고</a:t>
            </a:r>
            <a:r>
              <a:rPr lang="en-US" altLang="ko-KR" dirty="0"/>
              <a:t>, </a:t>
            </a:r>
            <a:r>
              <a:rPr lang="ko-KR" altLang="en-US" dirty="0"/>
              <a:t>이미지가 갖는 다른 의미들은 모두 불확실하다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모호성이 </a:t>
            </a:r>
            <a:r>
              <a:rPr lang="ko-KR" altLang="en-US" dirty="0"/>
              <a:t>이미지의 </a:t>
            </a:r>
            <a:r>
              <a:rPr lang="ko-KR" altLang="en-US" dirty="0" smtClean="0"/>
              <a:t> </a:t>
            </a:r>
            <a:r>
              <a:rPr lang="ko-KR" altLang="en-US" dirty="0" err="1"/>
              <a:t>기의이다</a:t>
            </a:r>
            <a:r>
              <a:rPr lang="en-US" altLang="ko-KR" dirty="0"/>
              <a:t>. </a:t>
            </a:r>
            <a:r>
              <a:rPr lang="ko-KR" altLang="en-US" dirty="0" smtClean="0"/>
              <a:t>이 </a:t>
            </a:r>
            <a:r>
              <a:rPr lang="ko-KR" altLang="en-US" dirty="0"/>
              <a:t>모호성 때문에 마음은 이미지에 끌려들어간다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모호한 </a:t>
            </a:r>
            <a:r>
              <a:rPr lang="ko-KR" altLang="en-US" dirty="0"/>
              <a:t>이미지는 모호한 </a:t>
            </a:r>
            <a:r>
              <a:rPr lang="ko-KR" altLang="en-US" dirty="0" smtClean="0"/>
              <a:t>기표이고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의미작용은 </a:t>
            </a:r>
            <a:r>
              <a:rPr lang="ko-KR" altLang="en-US" dirty="0"/>
              <a:t>완결되지 않는다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이미지</a:t>
            </a:r>
            <a:r>
              <a:rPr lang="en-US" altLang="ko-KR" dirty="0" smtClean="0"/>
              <a:t>….?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1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dirty="0"/>
          </a:p>
          <a:p>
            <a:pPr fontAlgn="base"/>
            <a:r>
              <a:rPr lang="en-US" altLang="ko-KR" u="sng" dirty="0">
                <a:hlinkClick r:id="rId2"/>
              </a:rPr>
              <a:t>https://www.youtube.com/watch?v=4nj0vEO4Q6s</a:t>
            </a:r>
            <a:endParaRPr lang="en-US" altLang="ko-KR" dirty="0"/>
          </a:p>
          <a:p>
            <a:pPr fontAlgn="base"/>
            <a:r>
              <a:rPr lang="en-US" altLang="ko-KR" u="sng" dirty="0">
                <a:hlinkClick r:id="rId3"/>
              </a:rPr>
              <a:t>https://www.youtube.com/watch?v=_</a:t>
            </a:r>
            <a:r>
              <a:rPr lang="en-US" altLang="ko-KR" u="sng" dirty="0" smtClean="0">
                <a:hlinkClick r:id="rId3"/>
              </a:rPr>
              <a:t>FrdVdKlxUk</a:t>
            </a:r>
            <a:endParaRPr lang="en-US" altLang="ko-KR" u="sng" dirty="0" smtClean="0"/>
          </a:p>
          <a:p>
            <a:pPr fontAlgn="base"/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www.youtube.com/watch?v=I3kmVgQHIEY</a:t>
            </a:r>
            <a:endParaRPr lang="en-US" altLang="ko-KR" dirty="0" smtClean="0"/>
          </a:p>
          <a:p>
            <a:pPr fontAlgn="base"/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4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 smtClean="0"/>
              <a:t> </a:t>
            </a:r>
            <a:r>
              <a:rPr lang="ko-KR" altLang="en-US" dirty="0"/>
              <a:t>카메라는 끊임없이 움직인다</a:t>
            </a:r>
            <a:r>
              <a:rPr lang="en-US" altLang="ko-KR" dirty="0"/>
              <a:t>. </a:t>
            </a:r>
            <a:r>
              <a:rPr lang="ko-KR" altLang="en-US" dirty="0"/>
              <a:t>또 움직이는 그림을 </a:t>
            </a:r>
            <a:r>
              <a:rPr lang="ko-KR" altLang="en-US" dirty="0" smtClean="0"/>
              <a:t>보는 </a:t>
            </a:r>
            <a:r>
              <a:rPr lang="ko-KR" altLang="en-US" dirty="0"/>
              <a:t>사람도 끊임없이 움직여야 한다</a:t>
            </a:r>
            <a:r>
              <a:rPr lang="en-US" altLang="ko-KR" dirty="0"/>
              <a:t>. </a:t>
            </a:r>
            <a:r>
              <a:rPr lang="ko-KR" altLang="en-US" dirty="0"/>
              <a:t>고정된 시점은 원래부터 불가능하다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영화는 </a:t>
            </a:r>
            <a:r>
              <a:rPr lang="ko-KR" altLang="en-US" dirty="0"/>
              <a:t>카메라 움직임과 편집에 의해서 공간과 시간을 자유롭게 구성하고 연결시킬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카메라를 </a:t>
            </a:r>
            <a:r>
              <a:rPr lang="ko-KR" altLang="en-US" dirty="0"/>
              <a:t>정지시키거나 필름을 거꾸로 돌림으로써 시간은 멈추기도 하고 거꾸로 가기도 한다</a:t>
            </a:r>
            <a:r>
              <a:rPr lang="en-US" altLang="ko-KR" dirty="0"/>
              <a:t>. </a:t>
            </a:r>
            <a:r>
              <a:rPr lang="ko-KR" altLang="en-US" dirty="0"/>
              <a:t>시간을 느리게 가게 할 수도 있고</a:t>
            </a:r>
            <a:r>
              <a:rPr lang="en-US" altLang="ko-KR" dirty="0"/>
              <a:t>, </a:t>
            </a:r>
            <a:r>
              <a:rPr lang="ko-KR" altLang="en-US" dirty="0"/>
              <a:t>빠르게 가게 할 수도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병렬 </a:t>
            </a:r>
            <a:r>
              <a:rPr lang="ko-KR" altLang="en-US" dirty="0"/>
              <a:t>편집을 하면 다른 공간에서 벌어지는 행동을 교차해서 보여줌으로써 다중시점을 만들어낼 수도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영화는 움직이는 </a:t>
            </a:r>
            <a:r>
              <a:rPr lang="ko-KR" altLang="en-US" dirty="0" smtClean="0"/>
              <a:t>그림이므로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448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/>
              <a:t>영화의 클로즈업은 사물을 확대하여 보여줌으로써 익숙한 사물의 숨겨진 세부적 사항들을 확대한다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그래서 </a:t>
            </a:r>
            <a:r>
              <a:rPr lang="ko-KR" altLang="en-US" dirty="0"/>
              <a:t>일상적 시공간에서는 감춰지는 사물의 전혀 새로운 구조를 밖으로 드러내어 보여준다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/>
              <a:t>1920</a:t>
            </a:r>
            <a:r>
              <a:rPr lang="ko-KR" altLang="en-US" dirty="0"/>
              <a:t>년 무렵이 되면 할리우드에서 탄탄한 </a:t>
            </a:r>
            <a:r>
              <a:rPr lang="ko-KR" altLang="en-US" dirty="0" err="1"/>
              <a:t>내러티브를</a:t>
            </a:r>
            <a:r>
              <a:rPr lang="ko-KR" altLang="en-US" dirty="0"/>
              <a:t> 갖춘 장편영화가 제작된다</a:t>
            </a:r>
            <a:r>
              <a:rPr lang="en-US" altLang="ko-KR" dirty="0"/>
              <a:t>. </a:t>
            </a:r>
            <a:r>
              <a:rPr lang="ko-KR" altLang="en-US" dirty="0"/>
              <a:t>장편영화는 조각조각 찍은 영상들을 편집함으로써 만들어졌다</a:t>
            </a:r>
            <a:r>
              <a:rPr lang="en-US" altLang="ko-KR" dirty="0"/>
              <a:t>. </a:t>
            </a:r>
            <a:r>
              <a:rPr lang="ko-KR" altLang="en-US" dirty="0"/>
              <a:t>영화적 트릭과 기법들이 고도로 사용되었다</a:t>
            </a:r>
            <a:r>
              <a:rPr lang="en-US" altLang="ko-KR" dirty="0"/>
              <a:t>. </a:t>
            </a:r>
            <a:r>
              <a:rPr lang="en-US" altLang="ko-KR" dirty="0" smtClean="0"/>
              <a:t> 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43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/>
              <a:t>영화보기는 관람자 편에서 예전과 다른 상황을 창출한다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그는 </a:t>
            </a:r>
            <a:r>
              <a:rPr lang="ko-KR" altLang="en-US" dirty="0"/>
              <a:t>영화가 기계적으로 자유자재로 재현하는 시공간의 흐름에 휩쓸리며</a:t>
            </a:r>
            <a:r>
              <a:rPr lang="en-US" altLang="ko-KR" dirty="0"/>
              <a:t>, </a:t>
            </a:r>
            <a:r>
              <a:rPr lang="ko-KR" altLang="en-US" dirty="0"/>
              <a:t>그것을 제어할 수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캔버스를 </a:t>
            </a:r>
            <a:r>
              <a:rPr lang="ko-KR" altLang="en-US" dirty="0"/>
              <a:t>보는 사람은 자신의 연상 활동을 통해 멈춰진 그림을 이해한다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그러나 </a:t>
            </a:r>
            <a:r>
              <a:rPr lang="ko-KR" altLang="en-US" dirty="0"/>
              <a:t>영사막 앞에서는 움직이는 그림들에 </a:t>
            </a:r>
            <a:r>
              <a:rPr lang="ko-KR" altLang="en-US" dirty="0" err="1"/>
              <a:t>장악당한다</a:t>
            </a:r>
            <a:r>
              <a:rPr lang="en-US" altLang="ko-KR" dirty="0"/>
              <a:t>. </a:t>
            </a:r>
            <a:r>
              <a:rPr lang="ko-KR" altLang="en-US" dirty="0"/>
              <a:t>영화의 장면은 눈에 들어오자마자 곧 다른 장면으로 바뀌어버린다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내가 </a:t>
            </a:r>
            <a:r>
              <a:rPr lang="ko-KR" altLang="en-US" dirty="0"/>
              <a:t>생각하는 대로 보이는 것이 아니라</a:t>
            </a:r>
            <a:r>
              <a:rPr lang="en-US" altLang="ko-KR" dirty="0"/>
              <a:t>, </a:t>
            </a:r>
            <a:r>
              <a:rPr lang="ko-KR" altLang="en-US" dirty="0"/>
              <a:t>나의 사고의 자리에 움직이는 영상들이 대신 </a:t>
            </a:r>
            <a:r>
              <a:rPr lang="ko-KR" altLang="en-US" dirty="0" smtClean="0"/>
              <a:t>자리잡는다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err="1"/>
              <a:t>발터</a:t>
            </a:r>
            <a:r>
              <a:rPr lang="ko-KR" altLang="en-US" dirty="0"/>
              <a:t> </a:t>
            </a:r>
            <a:r>
              <a:rPr lang="ko-KR" altLang="en-US" dirty="0" err="1"/>
              <a:t>벤야민</a:t>
            </a:r>
            <a:r>
              <a:rPr lang="en-US" altLang="ko-KR" dirty="0"/>
              <a:t>(Walter Benjamin)</a:t>
            </a:r>
            <a:r>
              <a:rPr lang="ko-KR" altLang="en-US" dirty="0"/>
              <a:t>은 </a:t>
            </a:r>
            <a:r>
              <a:rPr lang="ko-KR" altLang="en-US" dirty="0" smtClean="0"/>
              <a:t>영화의 충격효과라고 불렀다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영화의 충격효과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00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영사막 </a:t>
            </a:r>
            <a:r>
              <a:rPr lang="ko-KR" altLang="en-US" dirty="0"/>
              <a:t>앞에서는 움직이는 그림들에 </a:t>
            </a:r>
            <a:r>
              <a:rPr lang="ko-KR" altLang="en-US" dirty="0" err="1"/>
              <a:t>장악당한다</a:t>
            </a:r>
            <a:r>
              <a:rPr lang="en-US" altLang="ko-KR" dirty="0"/>
              <a:t>. </a:t>
            </a:r>
            <a:r>
              <a:rPr lang="ko-KR" altLang="en-US" dirty="0"/>
              <a:t>영화의 장면은 눈에 들어오자마자 곧 다른 장면으로 바뀌어버린다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내가 </a:t>
            </a:r>
            <a:r>
              <a:rPr lang="ko-KR" altLang="en-US" dirty="0"/>
              <a:t>생각하는 대로 보이는 것이 아니라</a:t>
            </a:r>
            <a:r>
              <a:rPr lang="en-US" altLang="ko-KR" dirty="0"/>
              <a:t>, </a:t>
            </a:r>
            <a:r>
              <a:rPr lang="ko-KR" altLang="en-US" dirty="0"/>
              <a:t>나의 사고의 자리에 움직이는 영상들이 대신 자리잡는다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 smtClean="0"/>
              <a:t>스크린에 </a:t>
            </a:r>
            <a:r>
              <a:rPr lang="ko-KR" altLang="en-US" dirty="0"/>
              <a:t>영사되는 이미지들의 연쇄를 지각하는 것은 관람자의 통제를 벗어나 있다</a:t>
            </a:r>
            <a:r>
              <a:rPr lang="en-US" altLang="ko-KR" dirty="0"/>
              <a:t>. </a:t>
            </a:r>
            <a:r>
              <a:rPr lang="ko-KR" altLang="en-US" dirty="0"/>
              <a:t>보지 않을 수 없다</a:t>
            </a:r>
            <a:r>
              <a:rPr lang="en-US" altLang="ko-KR" dirty="0"/>
              <a:t>. </a:t>
            </a:r>
          </a:p>
          <a:p>
            <a:r>
              <a:rPr lang="ko-KR" altLang="en-US" dirty="0" smtClean="0"/>
              <a:t>우리는 </a:t>
            </a:r>
            <a:r>
              <a:rPr lang="ko-KR" altLang="en-US" dirty="0"/>
              <a:t>기계가 보여주는 기호들의 연쇄를 그대로 해독하지 못한다</a:t>
            </a:r>
            <a:r>
              <a:rPr lang="en-US" altLang="ko-KR" dirty="0"/>
              <a:t>. </a:t>
            </a:r>
            <a:r>
              <a:rPr lang="ko-KR" altLang="en-US" dirty="0"/>
              <a:t>우리는 움직이는 이미지들에 그대로 </a:t>
            </a:r>
            <a:r>
              <a:rPr lang="ko-KR" altLang="en-US" dirty="0" err="1"/>
              <a:t>빨려들어간다</a:t>
            </a:r>
            <a:r>
              <a:rPr lang="en-US" altLang="ko-KR" dirty="0"/>
              <a:t>. </a:t>
            </a:r>
            <a:r>
              <a:rPr lang="ko-KR" altLang="en-US" dirty="0"/>
              <a:t>의미작용은 이완된다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21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인간의 </a:t>
            </a:r>
            <a:r>
              <a:rPr lang="ko-KR" altLang="en-US" dirty="0"/>
              <a:t>역사는 차가운 미디어와 뜨거운 미디어의 순환으로 야기되는 사회변화의 과정이다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텔레비전은 </a:t>
            </a:r>
            <a:r>
              <a:rPr lang="ko-KR" altLang="en-US" dirty="0"/>
              <a:t>라디오보다</a:t>
            </a:r>
            <a:r>
              <a:rPr lang="en-US" altLang="ko-KR" dirty="0"/>
              <a:t>, </a:t>
            </a:r>
            <a:r>
              <a:rPr lang="ko-KR" altLang="en-US" dirty="0"/>
              <a:t>라디오는 인쇄 미디어보다</a:t>
            </a:r>
            <a:r>
              <a:rPr lang="en-US" altLang="ko-KR" dirty="0"/>
              <a:t>, </a:t>
            </a:r>
            <a:r>
              <a:rPr lang="ko-KR" altLang="en-US" dirty="0"/>
              <a:t>차가운 미디어이다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그리고 </a:t>
            </a:r>
            <a:r>
              <a:rPr lang="ko-KR" altLang="en-US" dirty="0"/>
              <a:t>인쇄 미디어는 춤과 노래에 비해 훨씬 뜨거운 미디어이다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사람들은 </a:t>
            </a:r>
            <a:r>
              <a:rPr lang="ko-KR" altLang="en-US" dirty="0"/>
              <a:t>텔레비전 드라마를 보고 토를 달기 좋아한다</a:t>
            </a:r>
            <a:r>
              <a:rPr lang="en-US" altLang="ko-KR" dirty="0"/>
              <a:t>. </a:t>
            </a:r>
            <a:r>
              <a:rPr lang="ko-KR" altLang="en-US" dirty="0" smtClean="0"/>
              <a:t>참여하고자 한다</a:t>
            </a:r>
            <a:r>
              <a:rPr lang="en-US" altLang="ko-KR" dirty="0"/>
              <a:t>. </a:t>
            </a:r>
            <a:r>
              <a:rPr lang="ko-KR" altLang="en-US" dirty="0"/>
              <a:t>그리고 재방송이 많다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구어 </a:t>
            </a:r>
            <a:r>
              <a:rPr lang="ko-KR" altLang="en-US" dirty="0"/>
              <a:t>시대의 신화가 반복을 그 생명으로 했듯이</a:t>
            </a:r>
            <a:r>
              <a:rPr lang="en-US" altLang="ko-KR" dirty="0"/>
              <a:t>, </a:t>
            </a:r>
            <a:r>
              <a:rPr lang="ko-KR" altLang="en-US" dirty="0" smtClean="0"/>
              <a:t>차가운 미디어는 </a:t>
            </a:r>
            <a:r>
              <a:rPr lang="ko-KR" altLang="en-US" dirty="0"/>
              <a:t>반복을 중요한 요소로 삼는다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82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벤야민이</a:t>
            </a:r>
            <a:r>
              <a:rPr lang="ko-KR" altLang="en-US" dirty="0"/>
              <a:t> 보기에 이러한 충격효과는 현대 도시에서 대중들이 늘 </a:t>
            </a:r>
            <a:r>
              <a:rPr lang="ko-KR" altLang="en-US" dirty="0" err="1"/>
              <a:t>이같은</a:t>
            </a:r>
            <a:r>
              <a:rPr lang="ko-KR" altLang="en-US" dirty="0"/>
              <a:t> 충격들을 대면하고 있는 현대적인 경험세계의 연장이다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현대의 </a:t>
            </a:r>
            <a:r>
              <a:rPr lang="ko-KR" altLang="en-US" dirty="0"/>
              <a:t>교통혼잡</a:t>
            </a:r>
            <a:r>
              <a:rPr lang="en-US" altLang="ko-KR" dirty="0"/>
              <a:t>, </a:t>
            </a:r>
            <a:r>
              <a:rPr lang="ko-KR" altLang="en-US" dirty="0" smtClean="0"/>
              <a:t>변화무쌍한 사건들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소음들 </a:t>
            </a:r>
            <a:r>
              <a:rPr lang="ko-KR" altLang="en-US" dirty="0"/>
              <a:t>등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기꺼이 </a:t>
            </a:r>
            <a:r>
              <a:rPr lang="ko-KR" altLang="en-US" dirty="0"/>
              <a:t>영화보기를 감행하는 것은</a:t>
            </a:r>
            <a:r>
              <a:rPr lang="en-US" altLang="ko-KR" dirty="0"/>
              <a:t>, </a:t>
            </a:r>
            <a:r>
              <a:rPr lang="ko-KR" altLang="en-US" dirty="0"/>
              <a:t>충격에 끊임없이 대면하지 않을 수 없는 이러한 위험에 대한 적응행위이다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또한 </a:t>
            </a:r>
            <a:r>
              <a:rPr lang="ko-KR" altLang="en-US" dirty="0"/>
              <a:t>도시에서의 감각의 과부하로부터 자신을 보호하기 위해 다른 감각의 과부하를 </a:t>
            </a:r>
            <a:r>
              <a:rPr lang="ko-KR" altLang="en-US" dirty="0" err="1"/>
              <a:t>찾아나선다는</a:t>
            </a:r>
            <a:r>
              <a:rPr lang="ko-KR" altLang="en-US" dirty="0"/>
              <a:t>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6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1800" dirty="0" smtClean="0"/>
              <a:t>카메라는 </a:t>
            </a:r>
            <a:r>
              <a:rPr lang="ko-KR" altLang="en-US" sz="1800" dirty="0"/>
              <a:t>인간의 눈이 볼 수 없는 것을 보일 수 있게 함으로써 인간의 시각 경험의 범위를 비약적으로 확장했다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fontAlgn="base"/>
            <a:r>
              <a:rPr lang="ko-KR" altLang="en-US" sz="1800" dirty="0" smtClean="0"/>
              <a:t>인간은 </a:t>
            </a:r>
            <a:r>
              <a:rPr lang="ko-KR" altLang="en-US" sz="1800" dirty="0"/>
              <a:t>그의 감각으로 걸러서 이미지를 만들어낸다</a:t>
            </a:r>
            <a:r>
              <a:rPr lang="en-US" altLang="ko-KR" sz="1800" dirty="0"/>
              <a:t>. </a:t>
            </a:r>
            <a:r>
              <a:rPr lang="ko-KR" altLang="en-US" sz="1800" dirty="0"/>
              <a:t>그러나 카메라에는 인간이 걸러내는 </a:t>
            </a:r>
            <a:r>
              <a:rPr lang="ko-KR" altLang="en-US" sz="1800" dirty="0" smtClean="0"/>
              <a:t>그것들마저 </a:t>
            </a:r>
            <a:r>
              <a:rPr lang="ko-KR" altLang="en-US" sz="1800" dirty="0"/>
              <a:t>담겨 있다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ko-KR" altLang="en-US" sz="1800" dirty="0" smtClean="0"/>
              <a:t>너무나 </a:t>
            </a:r>
            <a:r>
              <a:rPr lang="ko-KR" altLang="en-US" sz="1800" dirty="0"/>
              <a:t>작거나 너무나 큰 것들도 잡아낸다</a:t>
            </a:r>
            <a:r>
              <a:rPr lang="en-US" altLang="ko-KR" sz="1800" dirty="0"/>
              <a:t>.</a:t>
            </a:r>
          </a:p>
          <a:p>
            <a:pPr fontAlgn="base"/>
            <a:r>
              <a:rPr lang="ko-KR" altLang="en-US" sz="1800" dirty="0" smtClean="0"/>
              <a:t>그리고 </a:t>
            </a:r>
            <a:r>
              <a:rPr lang="ko-KR" altLang="en-US" sz="1800" dirty="0"/>
              <a:t>카메라는 인간이 결코 포착하지 못하는 순간순간의 장면들도 </a:t>
            </a:r>
            <a:r>
              <a:rPr lang="ko-KR" altLang="en-US" sz="1800" dirty="0" smtClean="0"/>
              <a:t>잡아낸다</a:t>
            </a:r>
            <a:r>
              <a:rPr lang="en-US" altLang="ko-KR" sz="1800" dirty="0" smtClean="0"/>
              <a:t> </a:t>
            </a:r>
            <a:r>
              <a:rPr lang="ko-KR" altLang="en-US" sz="1800" dirty="0"/>
              <a:t>카메라는 고속 촬영기 등의 장치를 통해 이 기능을 더욱 증폭할 수 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fontAlgn="base"/>
            <a:r>
              <a:rPr lang="ko-KR" altLang="en-US" sz="1800" dirty="0" smtClean="0"/>
              <a:t>동작의 </a:t>
            </a:r>
            <a:r>
              <a:rPr lang="ko-KR" altLang="en-US" sz="1800" dirty="0"/>
              <a:t>순간들을 정복함으로써 카메라는 인간의 눈이 볼 수 있는 가시성의 영역을 크게 확장하였다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fontAlgn="base"/>
            <a:r>
              <a:rPr lang="ko-KR" altLang="en-US" sz="1800" dirty="0" smtClean="0"/>
              <a:t>눈보다 카메라를 신뢰하게 된다</a:t>
            </a:r>
            <a:r>
              <a:rPr lang="en-US" altLang="ko-KR" sz="1800" dirty="0" smtClean="0"/>
              <a:t>.  </a:t>
            </a:r>
            <a:r>
              <a:rPr lang="ko-KR" altLang="en-US" sz="1800" dirty="0" smtClean="0"/>
              <a:t>올림픽의 판정을 생각해보라</a:t>
            </a: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눈보다 카메라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55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20939"/>
            <a:ext cx="5328592" cy="390440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머이브릿지는</a:t>
            </a:r>
            <a:r>
              <a:rPr lang="ko-KR" altLang="en-US" dirty="0"/>
              <a:t> 운동의 </a:t>
            </a:r>
            <a:r>
              <a:rPr lang="ko-KR" altLang="en-US" dirty="0" smtClean="0"/>
              <a:t>연속동작을 포착하는 사진작업을 진행했다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904" y="4149080"/>
            <a:ext cx="352141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ko-KR" altLang="en-US" dirty="0" smtClean="0"/>
              <a:t>미디어는 </a:t>
            </a:r>
            <a:r>
              <a:rPr lang="ko-KR" altLang="en-US" dirty="0"/>
              <a:t>인간이 지각하는 환경을 바꿈으로써</a:t>
            </a:r>
            <a:r>
              <a:rPr lang="en-US" altLang="ko-KR" dirty="0"/>
              <a:t>, </a:t>
            </a:r>
            <a:r>
              <a:rPr lang="ko-KR" altLang="en-US" dirty="0" smtClean="0"/>
              <a:t>그 </a:t>
            </a:r>
            <a:r>
              <a:rPr lang="ko-KR" altLang="en-US" dirty="0"/>
              <a:t>기표들을 바꾸고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기의도</a:t>
            </a:r>
            <a:r>
              <a:rPr lang="ko-KR" altLang="en-US" dirty="0"/>
              <a:t> </a:t>
            </a:r>
            <a:r>
              <a:rPr lang="ko-KR" altLang="en-US" dirty="0" smtClean="0"/>
              <a:t>바꾼다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아날로그 </a:t>
            </a:r>
            <a:r>
              <a:rPr lang="ko-KR" altLang="en-US" dirty="0"/>
              <a:t>미디어는 의미작용을 신체감각적인 수준까지 내려놓게 </a:t>
            </a:r>
            <a:r>
              <a:rPr lang="ko-KR" altLang="en-US" dirty="0" smtClean="0"/>
              <a:t>한다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구술 </a:t>
            </a:r>
            <a:r>
              <a:rPr lang="ko-KR" altLang="en-US" dirty="0"/>
              <a:t>미디어에서 가능했던 현재성과 상황의존성의 </a:t>
            </a:r>
            <a:r>
              <a:rPr lang="ko-KR" altLang="en-US" dirty="0" smtClean="0"/>
              <a:t>감각이 그렇게 해서 가능해진다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말소리</a:t>
            </a:r>
            <a:r>
              <a:rPr lang="en-US" altLang="ko-KR" dirty="0"/>
              <a:t>, </a:t>
            </a:r>
            <a:r>
              <a:rPr lang="ko-KR" altLang="en-US" dirty="0"/>
              <a:t>움직임 모두가</a:t>
            </a:r>
            <a:r>
              <a:rPr lang="en-US" altLang="ko-KR" dirty="0"/>
              <a:t>, </a:t>
            </a:r>
            <a:r>
              <a:rPr lang="ko-KR" altLang="en-US" dirty="0"/>
              <a:t>문자가 표현해낼 수 없는 수준으로 모두 기록되고 재생되기 </a:t>
            </a:r>
            <a:r>
              <a:rPr lang="ko-KR" altLang="en-US" dirty="0" smtClean="0"/>
              <a:t>때문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미디어는 인간의 지각보다 아래의 차원에서 </a:t>
            </a:r>
            <a:r>
              <a:rPr lang="ko-KR" altLang="en-US" dirty="0" smtClean="0"/>
              <a:t>기호를 </a:t>
            </a:r>
            <a:r>
              <a:rPr lang="ko-KR" altLang="en-US" dirty="0"/>
              <a:t>씀으로써</a:t>
            </a:r>
            <a:r>
              <a:rPr lang="en-US" altLang="ko-KR" dirty="0"/>
              <a:t>, </a:t>
            </a:r>
            <a:r>
              <a:rPr lang="ko-KR" altLang="en-US" dirty="0"/>
              <a:t>인간의 의식을 새로이 생산한다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미디어가 </a:t>
            </a:r>
            <a:r>
              <a:rPr lang="ko-KR" altLang="en-US" dirty="0"/>
              <a:t>기계가 될 때 이 점은 더욱 뚜렷해진다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미디어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의미작용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07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ko-KR" altLang="en-US" sz="1800" dirty="0" smtClean="0"/>
              <a:t>전기를 </a:t>
            </a:r>
            <a:r>
              <a:rPr lang="ko-KR" altLang="en-US" sz="1800" dirty="0"/>
              <a:t>이용한 </a:t>
            </a:r>
            <a:r>
              <a:rPr lang="ko-KR" altLang="en-US" sz="1800" dirty="0" smtClean="0"/>
              <a:t>전신 </a:t>
            </a:r>
            <a:r>
              <a:rPr lang="ko-KR" altLang="en-US" sz="1800" dirty="0"/>
              <a:t>및 무선전신</a:t>
            </a:r>
            <a:r>
              <a:rPr lang="en-US" altLang="ko-KR" sz="1800" dirty="0"/>
              <a:t>, </a:t>
            </a:r>
            <a:r>
              <a:rPr lang="ko-KR" altLang="en-US" sz="1800" dirty="0"/>
              <a:t>전화의 발달은 동시적 경험을 가능케 했다</a:t>
            </a:r>
            <a:r>
              <a:rPr lang="en-US" altLang="ko-KR" sz="1800" dirty="0"/>
              <a:t>. </a:t>
            </a:r>
            <a:r>
              <a:rPr lang="ko-KR" altLang="en-US" sz="1800" dirty="0"/>
              <a:t>아무리 멀리 떨어져 있어도 지구상에서 일어나는 일에 대해 지구상의 주민들 대부분이 동시적으로 알 수 있게 한다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 fontAlgn="base"/>
            <a:r>
              <a:rPr lang="en-US" altLang="ko-KR" sz="1800" dirty="0"/>
              <a:t>1912</a:t>
            </a:r>
            <a:r>
              <a:rPr lang="ko-KR" altLang="en-US" sz="1800" dirty="0"/>
              <a:t>년 </a:t>
            </a:r>
            <a:r>
              <a:rPr lang="en-US" altLang="ko-KR" sz="1800" dirty="0"/>
              <a:t>4</a:t>
            </a:r>
            <a:r>
              <a:rPr lang="ko-KR" altLang="en-US" sz="1800" dirty="0"/>
              <a:t>월 </a:t>
            </a:r>
            <a:r>
              <a:rPr lang="en-US" altLang="ko-KR" sz="1800" dirty="0"/>
              <a:t>14</a:t>
            </a:r>
            <a:r>
              <a:rPr lang="ko-KR" altLang="en-US" sz="1800" dirty="0"/>
              <a:t>일 밤 </a:t>
            </a:r>
            <a:r>
              <a:rPr lang="ko-KR" altLang="en-US" sz="1800" dirty="0" err="1"/>
              <a:t>타이타닉</a:t>
            </a:r>
            <a:r>
              <a:rPr lang="ko-KR" altLang="en-US" sz="1800" dirty="0"/>
              <a:t> 호가 침몰했을 때</a:t>
            </a:r>
            <a:r>
              <a:rPr lang="en-US" altLang="ko-KR" sz="1800" dirty="0"/>
              <a:t>, </a:t>
            </a:r>
            <a:r>
              <a:rPr lang="ko-KR" altLang="en-US" sz="1800" dirty="0" smtClean="0"/>
              <a:t>그 다음날이 되자 </a:t>
            </a:r>
            <a:r>
              <a:rPr lang="ko-KR" altLang="en-US" sz="1800" dirty="0"/>
              <a:t>세계 전체가 그 재난사고를 속속들이 알게 되었다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fontAlgn="base"/>
            <a:r>
              <a:rPr lang="ko-KR" altLang="en-US" sz="1800" dirty="0" smtClean="0"/>
              <a:t>전화를 통해서 </a:t>
            </a:r>
            <a:r>
              <a:rPr lang="ko-KR" altLang="en-US" sz="1800" dirty="0"/>
              <a:t>사람들은 이제 </a:t>
            </a:r>
            <a:r>
              <a:rPr lang="ko-KR" altLang="en-US" sz="1800" dirty="0" smtClean="0"/>
              <a:t>두 장소에 </a:t>
            </a:r>
            <a:r>
              <a:rPr lang="ko-KR" altLang="en-US" sz="1800" dirty="0"/>
              <a:t>동시에 존재할 수 </a:t>
            </a:r>
            <a:r>
              <a:rPr lang="ko-KR" altLang="en-US" sz="1800" dirty="0" smtClean="0"/>
              <a:t>있다</a:t>
            </a:r>
            <a:r>
              <a:rPr lang="en-US" altLang="ko-KR" sz="1800" dirty="0"/>
              <a:t>. </a:t>
            </a:r>
            <a:r>
              <a:rPr lang="ko-KR" altLang="en-US" sz="1800" dirty="0" smtClean="0"/>
              <a:t>아무리 </a:t>
            </a:r>
            <a:r>
              <a:rPr lang="ko-KR" altLang="en-US" sz="1800" dirty="0"/>
              <a:t>멀리 떨어져도 </a:t>
            </a:r>
            <a:r>
              <a:rPr lang="ko-KR" altLang="en-US" sz="1800" dirty="0" smtClean="0"/>
              <a:t>상대방에게 곧장 응답할 </a:t>
            </a:r>
            <a:r>
              <a:rPr lang="ko-KR" altLang="en-US" sz="1800" dirty="0"/>
              <a:t>수 </a:t>
            </a:r>
            <a:r>
              <a:rPr lang="ko-KR" altLang="en-US" sz="1800" dirty="0" smtClean="0"/>
              <a:t>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pPr fontAlgn="base"/>
            <a:r>
              <a:rPr lang="ko-KR" altLang="en-US" sz="1800" dirty="0" smtClean="0"/>
              <a:t>초기의 </a:t>
            </a:r>
            <a:r>
              <a:rPr lang="ko-KR" altLang="en-US" sz="1800" dirty="0"/>
              <a:t>전화는 </a:t>
            </a:r>
            <a:r>
              <a:rPr lang="ko-KR" altLang="en-US" sz="1800" dirty="0" smtClean="0"/>
              <a:t>전신과 </a:t>
            </a:r>
            <a:r>
              <a:rPr lang="ko-KR" altLang="en-US" sz="1800" dirty="0"/>
              <a:t>같이 긴급한 소식을 전달하기 위한 것이거나</a:t>
            </a:r>
            <a:r>
              <a:rPr lang="en-US" altLang="ko-KR" sz="1800" dirty="0"/>
              <a:t>, </a:t>
            </a:r>
            <a:r>
              <a:rPr lang="ko-KR" altLang="en-US" sz="1800" dirty="0"/>
              <a:t>혹은 라디오처럼 극장의 공연이나 교회의 설교를 생중계하는 용도로도 사용되었다</a:t>
            </a:r>
            <a:r>
              <a:rPr lang="en-US" altLang="ko-KR" sz="1800" dirty="0"/>
              <a:t>. </a:t>
            </a:r>
            <a:r>
              <a:rPr lang="ko-KR" altLang="en-US" sz="1800" dirty="0" smtClean="0"/>
              <a:t>이후 라디오와 텔레비전의 발달</a:t>
            </a:r>
            <a:r>
              <a:rPr lang="en-US" altLang="ko-KR" sz="1800" dirty="0" smtClean="0"/>
              <a:t>.</a:t>
            </a:r>
          </a:p>
          <a:p>
            <a:pPr fontAlgn="base"/>
            <a:r>
              <a:rPr lang="ko-KR" altLang="en-US" sz="1800" dirty="0" err="1" smtClean="0"/>
              <a:t>데이비드</a:t>
            </a:r>
            <a:r>
              <a:rPr lang="ko-KR" altLang="en-US" sz="1800" dirty="0" smtClean="0"/>
              <a:t> </a:t>
            </a:r>
            <a:r>
              <a:rPr lang="ko-KR" altLang="en-US" sz="1800" dirty="0" err="1" smtClean="0"/>
              <a:t>하비의</a:t>
            </a:r>
            <a:r>
              <a:rPr lang="ko-KR" altLang="en-US" sz="1800" dirty="0" smtClean="0"/>
              <a:t> </a:t>
            </a:r>
            <a:r>
              <a:rPr lang="ko-KR" altLang="en-US" sz="1800" dirty="0"/>
              <a:t>시공간압축이라는 </a:t>
            </a:r>
            <a:r>
              <a:rPr lang="ko-KR" altLang="en-US" sz="1800" dirty="0" smtClean="0"/>
              <a:t>개념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지구 전체가 개인들의 </a:t>
            </a:r>
            <a:r>
              <a:rPr lang="ko-KR" altLang="en-US" sz="1800" dirty="0"/>
              <a:t>일상적 경험의 </a:t>
            </a:r>
            <a:r>
              <a:rPr lang="ko-KR" altLang="en-US" sz="1800" dirty="0" smtClean="0"/>
              <a:t>공간이 되어 시간과 공간이 압축되는 듯한 것</a:t>
            </a:r>
            <a:r>
              <a:rPr lang="en-US" altLang="ko-KR" sz="1800" dirty="0" smtClean="0"/>
              <a:t>. </a:t>
            </a:r>
            <a:endParaRPr lang="ko-KR" altLang="en-US" sz="1800" dirty="0"/>
          </a:p>
          <a:p>
            <a:endParaRPr lang="ko-KR" altLang="en-US" sz="18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동시성의 창조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19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전기는 순간적으로 기호를 전달한다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시간과 </a:t>
            </a:r>
            <a:r>
              <a:rPr lang="ko-KR" altLang="en-US" dirty="0"/>
              <a:t>공간의 제약을 영으로 </a:t>
            </a:r>
            <a:r>
              <a:rPr lang="ko-KR" altLang="en-US" dirty="0" smtClean="0"/>
              <a:t>만들어버리므로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세계 </a:t>
            </a:r>
            <a:r>
              <a:rPr lang="ko-KR" altLang="en-US" dirty="0"/>
              <a:t>곳곳을 연결하여 지구촌으로 만든다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통합된 </a:t>
            </a:r>
            <a:r>
              <a:rPr lang="ko-KR" altLang="en-US" dirty="0"/>
              <a:t>지구촌 </a:t>
            </a:r>
            <a:r>
              <a:rPr lang="ko-KR" altLang="en-US" dirty="0" smtClean="0"/>
              <a:t>공동체는 </a:t>
            </a:r>
            <a:r>
              <a:rPr lang="ko-KR" altLang="en-US" dirty="0"/>
              <a:t>모자이크 세계이다</a:t>
            </a:r>
            <a:r>
              <a:rPr lang="en-US" altLang="ko-KR" dirty="0"/>
              <a:t>. </a:t>
            </a:r>
            <a:r>
              <a:rPr lang="ko-KR" altLang="en-US" dirty="0"/>
              <a:t>모든 것이 모든 것과 공명하는 부족 사회와 닮은 면이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지구촌 </a:t>
            </a:r>
            <a:r>
              <a:rPr lang="ko-KR" altLang="en-US" dirty="0"/>
              <a:t>안에서 사람들은 구태여 말을 하지 않아도 모든 사태를 다 알게 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지구촌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29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ko-KR" altLang="en-US" dirty="0" smtClean="0"/>
              <a:t>문자 </a:t>
            </a:r>
            <a:r>
              <a:rPr lang="ko-KR" altLang="en-US" dirty="0"/>
              <a:t>이전의 </a:t>
            </a:r>
            <a:r>
              <a:rPr lang="ko-KR" altLang="en-US" dirty="0" err="1"/>
              <a:t>全감각적</a:t>
            </a:r>
            <a:r>
              <a:rPr lang="ko-KR" altLang="en-US" dirty="0"/>
              <a:t> 소통 상황에서 존재했던 경험의 </a:t>
            </a:r>
            <a:r>
              <a:rPr lang="ko-KR" altLang="en-US" dirty="0" smtClean="0"/>
              <a:t>공간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 smtClean="0"/>
              <a:t>현대인은 </a:t>
            </a:r>
            <a:r>
              <a:rPr lang="ko-KR" altLang="en-US" dirty="0"/>
              <a:t>새로운 전기 미디어의 등장과 함께 이 공간으로 </a:t>
            </a:r>
            <a:r>
              <a:rPr lang="ko-KR" altLang="en-US" dirty="0" smtClean="0"/>
              <a:t>되돌아간다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미디어를 </a:t>
            </a:r>
            <a:r>
              <a:rPr lang="ko-KR" altLang="en-US" dirty="0"/>
              <a:t>통해 무한히 공명하는 공간 속에 동시에 존재할 수 있음을 경험한다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메시지가 </a:t>
            </a:r>
            <a:r>
              <a:rPr lang="ko-KR" altLang="en-US" dirty="0"/>
              <a:t>전자 속도로 </a:t>
            </a:r>
            <a:r>
              <a:rPr lang="ko-KR" altLang="en-US" dirty="0" smtClean="0"/>
              <a:t>움직이므로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인쇄 </a:t>
            </a:r>
            <a:r>
              <a:rPr lang="ko-KR" altLang="en-US" dirty="0"/>
              <a:t>시대의 선형적 명료성이 더 이상 유지되지 못하고 총체적 </a:t>
            </a:r>
            <a:r>
              <a:rPr lang="ko-KR" altLang="en-US" dirty="0" err="1"/>
              <a:t>즉각성으로</a:t>
            </a:r>
            <a:r>
              <a:rPr lang="ko-KR" altLang="en-US" dirty="0"/>
              <a:t> 대체된다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모든 </a:t>
            </a:r>
            <a:r>
              <a:rPr lang="ko-KR" altLang="en-US" dirty="0"/>
              <a:t>것이 모든 곳에서 동시에 알려지고 동시에 반응이 온다</a:t>
            </a:r>
            <a:r>
              <a:rPr lang="en-US" altLang="ko-KR" dirty="0"/>
              <a:t>. </a:t>
            </a:r>
            <a:r>
              <a:rPr lang="ko-KR" altLang="en-US" dirty="0"/>
              <a:t>명확한 순서나 계열 같은 것은 있을 리 없다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인간 </a:t>
            </a:r>
            <a:r>
              <a:rPr lang="ko-KR" altLang="en-US" dirty="0"/>
              <a:t>감각이 극도로 확장되며</a:t>
            </a:r>
            <a:r>
              <a:rPr lang="en-US" altLang="ko-KR" dirty="0"/>
              <a:t>, </a:t>
            </a:r>
            <a:r>
              <a:rPr lang="ko-KR" altLang="en-US" dirty="0"/>
              <a:t>물리적 공간을 초월해서 체험할 수 있게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음향적 공간</a:t>
            </a:r>
            <a:r>
              <a:rPr lang="en-US" altLang="ko-KR" dirty="0"/>
              <a:t>(acoustic space</a:t>
            </a:r>
            <a:r>
              <a:rPr lang="en-US" altLang="ko-KR" dirty="0" smtClean="0"/>
              <a:t>):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88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ko-KR" altLang="en-US" sz="2200" dirty="0"/>
              <a:t>계몽사상</a:t>
            </a:r>
            <a:r>
              <a:rPr lang="en-US" altLang="ko-KR" sz="2200" dirty="0"/>
              <a:t>: </a:t>
            </a:r>
            <a:r>
              <a:rPr lang="ko-KR" altLang="en-US" sz="2200" dirty="0"/>
              <a:t>인간은 자유롭고 평등하며</a:t>
            </a:r>
            <a:r>
              <a:rPr lang="en-US" altLang="ko-KR" sz="2200" dirty="0"/>
              <a:t>, </a:t>
            </a:r>
            <a:r>
              <a:rPr lang="ko-KR" altLang="en-US" sz="2200" dirty="0"/>
              <a:t>문화는 만인의 것이다</a:t>
            </a:r>
            <a:r>
              <a:rPr lang="en-US" altLang="ko-KR" sz="2200" dirty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sz="2200" dirty="0"/>
              <a:t>부르주아혁명을 통해 계몽사상이 보편화된다</a:t>
            </a:r>
            <a:r>
              <a:rPr lang="en-US" altLang="ko-KR" sz="2200" dirty="0"/>
              <a:t>. </a:t>
            </a:r>
            <a:r>
              <a:rPr lang="ko-KR" altLang="en-US" sz="2200" dirty="0"/>
              <a:t>사회적 다수가 문화적 권리를 획득한다</a:t>
            </a:r>
            <a:r>
              <a:rPr lang="en-US" altLang="ko-KR" sz="2200" dirty="0"/>
              <a:t>. </a:t>
            </a:r>
          </a:p>
          <a:p>
            <a:pPr>
              <a:lnSpc>
                <a:spcPct val="90000"/>
              </a:lnSpc>
              <a:defRPr/>
            </a:pPr>
            <a:r>
              <a:rPr lang="en-US" altLang="ko-KR" sz="2200" dirty="0"/>
              <a:t>19</a:t>
            </a:r>
            <a:r>
              <a:rPr lang="ko-KR" altLang="en-US" sz="2200" dirty="0" err="1"/>
              <a:t>세기초부터</a:t>
            </a:r>
            <a:r>
              <a:rPr lang="ko-KR" altLang="en-US" sz="2200" dirty="0"/>
              <a:t> 산업혁명과 함께 공업화</a:t>
            </a:r>
            <a:r>
              <a:rPr lang="en-US" altLang="ko-KR" sz="2200" dirty="0"/>
              <a:t>, </a:t>
            </a:r>
            <a:r>
              <a:rPr lang="ko-KR" altLang="en-US" sz="2200" dirty="0"/>
              <a:t>도시화가 진행되면서 다수의 임금노동자가 등장한다</a:t>
            </a:r>
            <a:r>
              <a:rPr lang="en-US" altLang="ko-KR" sz="2200" dirty="0"/>
              <a:t>.    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sz="2200" dirty="0"/>
              <a:t>상품소비자로서의 대중</a:t>
            </a:r>
            <a:r>
              <a:rPr lang="en-US" altLang="ko-KR" sz="2200" dirty="0"/>
              <a:t>: </a:t>
            </a:r>
            <a:r>
              <a:rPr lang="ko-KR" altLang="en-US" sz="2200" dirty="0"/>
              <a:t>대중은 대량생산체제에서 생산된 다량의 상품을 구매하는 존재</a:t>
            </a:r>
            <a:r>
              <a:rPr lang="en-US" altLang="ko-KR" sz="2200" dirty="0"/>
              <a:t>.</a:t>
            </a:r>
          </a:p>
          <a:p>
            <a:pPr>
              <a:lnSpc>
                <a:spcPct val="90000"/>
              </a:lnSpc>
              <a:defRPr/>
            </a:pPr>
            <a:r>
              <a:rPr lang="ko-KR" altLang="en-US" sz="2200" dirty="0"/>
              <a:t>대중은 신분적</a:t>
            </a:r>
            <a:r>
              <a:rPr lang="en-US" altLang="ko-KR" sz="2200" dirty="0"/>
              <a:t>,</a:t>
            </a:r>
            <a:r>
              <a:rPr lang="ko-KR" altLang="en-US" sz="2200" dirty="0"/>
              <a:t>공동체적 속박에서 벗어난 자유로운 시민이자</a:t>
            </a:r>
            <a:r>
              <a:rPr lang="en-US" altLang="ko-KR" sz="2200" dirty="0"/>
              <a:t>, </a:t>
            </a:r>
            <a:r>
              <a:rPr lang="ko-KR" altLang="en-US" sz="2200" dirty="0"/>
              <a:t>상품경제를 통해 삶을 꾸려가는 상품소비자이다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자본주의와 대중의 등장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8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2200" dirty="0"/>
              <a:t>거대공장과 더불어 출퇴근 개념이 등장한다</a:t>
            </a:r>
            <a:r>
              <a:rPr lang="en-US" altLang="ko-KR" sz="2200" dirty="0"/>
              <a:t>.</a:t>
            </a:r>
          </a:p>
          <a:p>
            <a:pPr>
              <a:defRPr/>
            </a:pPr>
            <a:r>
              <a:rPr lang="ko-KR" altLang="en-US" sz="2200" dirty="0"/>
              <a:t>일터와 가정</a:t>
            </a:r>
            <a:r>
              <a:rPr lang="en-US" altLang="ko-KR" sz="2200" dirty="0"/>
              <a:t>, </a:t>
            </a:r>
            <a:r>
              <a:rPr lang="ko-KR" altLang="en-US" sz="2200" dirty="0"/>
              <a:t>노동시간과 자유시간이 분명히 나뉘게 된다</a:t>
            </a:r>
            <a:r>
              <a:rPr lang="en-US" altLang="ko-KR" sz="2200" dirty="0"/>
              <a:t>.</a:t>
            </a:r>
          </a:p>
          <a:p>
            <a:pPr>
              <a:defRPr/>
            </a:pPr>
            <a:r>
              <a:rPr lang="ko-KR" altLang="en-US" sz="2200" dirty="0"/>
              <a:t>노동운동의 성장 및 노동조건의 개선과 함께 여가시간이 증가한다</a:t>
            </a:r>
            <a:r>
              <a:rPr lang="en-US" altLang="ko-KR" sz="2200" dirty="0"/>
              <a:t>. </a:t>
            </a:r>
          </a:p>
          <a:p>
            <a:pPr>
              <a:defRPr/>
            </a:pPr>
            <a:r>
              <a:rPr lang="en-US" altLang="ko-KR" sz="2200" dirty="0"/>
              <a:t>1920</a:t>
            </a:r>
            <a:r>
              <a:rPr lang="ko-KR" altLang="en-US" sz="2200" dirty="0"/>
              <a:t>년대 주 </a:t>
            </a:r>
            <a:r>
              <a:rPr lang="en-US" altLang="ko-KR" sz="2200" dirty="0"/>
              <a:t>48</a:t>
            </a:r>
            <a:r>
              <a:rPr lang="ko-KR" altLang="en-US" sz="2200" dirty="0"/>
              <a:t>시간 노동제</a:t>
            </a:r>
            <a:r>
              <a:rPr lang="en-US" altLang="ko-KR" sz="2200" dirty="0"/>
              <a:t>, 1930</a:t>
            </a:r>
            <a:r>
              <a:rPr lang="ko-KR" altLang="en-US" sz="2200" dirty="0"/>
              <a:t>년대 미국과 프랑스에서 주 </a:t>
            </a:r>
            <a:r>
              <a:rPr lang="en-US" altLang="ko-KR" sz="2200" dirty="0"/>
              <a:t>40</a:t>
            </a:r>
            <a:r>
              <a:rPr lang="ko-KR" altLang="en-US" sz="2200" dirty="0"/>
              <a:t>시간 노동제</a:t>
            </a:r>
            <a:r>
              <a:rPr lang="en-US" altLang="ko-KR" sz="2200" dirty="0"/>
              <a:t>…..    </a:t>
            </a:r>
          </a:p>
          <a:p>
            <a:pPr>
              <a:defRPr/>
            </a:pPr>
            <a:r>
              <a:rPr lang="ko-KR" altLang="en-US" sz="2200" dirty="0"/>
              <a:t>늘어난 여가를 채운 것은 다양한 상품들이며</a:t>
            </a:r>
            <a:r>
              <a:rPr lang="en-US" altLang="ko-KR" sz="2200" dirty="0"/>
              <a:t>, </a:t>
            </a:r>
            <a:r>
              <a:rPr lang="ko-KR" altLang="en-US" sz="2200" dirty="0" smtClean="0"/>
              <a:t>영화도 </a:t>
            </a:r>
            <a:r>
              <a:rPr lang="ko-KR" altLang="en-US" sz="2200" dirty="0"/>
              <a:t>그런 상품 가운데 하나</a:t>
            </a:r>
            <a:r>
              <a:rPr lang="en-US" altLang="ko-KR" sz="2200" dirty="0"/>
              <a:t>. </a:t>
            </a:r>
          </a:p>
          <a:p>
            <a:endParaRPr lang="ko-KR" altLang="en-US" sz="220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대중은 여가를 갖고 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87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ko-KR" altLang="en-US" dirty="0" smtClean="0"/>
              <a:t>영화는 </a:t>
            </a:r>
            <a:r>
              <a:rPr lang="ko-KR" altLang="en-US" dirty="0"/>
              <a:t>노동자계급의 생활감각에 밀착한 </a:t>
            </a:r>
            <a:r>
              <a:rPr lang="ko-KR" altLang="en-US" dirty="0" err="1"/>
              <a:t>비일상의</a:t>
            </a:r>
            <a:r>
              <a:rPr lang="ko-KR" altLang="en-US" dirty="0"/>
              <a:t> 미디어로서 확대되어간다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부르주아와 </a:t>
            </a:r>
            <a:r>
              <a:rPr lang="ko-KR" altLang="en-US" dirty="0"/>
              <a:t>달리 </a:t>
            </a:r>
            <a:r>
              <a:rPr lang="en-US" altLang="ko-KR" dirty="0"/>
              <a:t>19</a:t>
            </a:r>
            <a:r>
              <a:rPr lang="ko-KR" altLang="en-US" dirty="0"/>
              <a:t>세기와 </a:t>
            </a:r>
            <a:r>
              <a:rPr lang="en-US" altLang="ko-KR" dirty="0"/>
              <a:t>20</a:t>
            </a:r>
            <a:r>
              <a:rPr lang="ko-KR" altLang="en-US" dirty="0"/>
              <a:t>세기의 노동계급은 매우 가난했고</a:t>
            </a:r>
            <a:r>
              <a:rPr lang="en-US" altLang="ko-KR" dirty="0"/>
              <a:t>, </a:t>
            </a:r>
            <a:r>
              <a:rPr lang="ko-KR" altLang="en-US" dirty="0"/>
              <a:t>정규적인 주거도 심지어는 가족도 없는 경우가 많았다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그들의 </a:t>
            </a:r>
            <a:r>
              <a:rPr lang="ko-KR" altLang="en-US" dirty="0"/>
              <a:t>삶은 많은 경우 거리에서 이루어졌다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영국에서는 </a:t>
            </a:r>
            <a:r>
              <a:rPr lang="ko-KR" altLang="en-US" dirty="0"/>
              <a:t>노천흥행사들이 </a:t>
            </a:r>
            <a:r>
              <a:rPr lang="en-US" altLang="ko-KR" dirty="0"/>
              <a:t>1890</a:t>
            </a:r>
            <a:r>
              <a:rPr lang="ko-KR" altLang="en-US" dirty="0"/>
              <a:t>년대부터 전국 곳곳을 다니며 영화를 상영해주기 시작했다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20</a:t>
            </a:r>
            <a:r>
              <a:rPr lang="ko-KR" altLang="en-US" dirty="0" err="1"/>
              <a:t>세기초</a:t>
            </a:r>
            <a:r>
              <a:rPr lang="ko-KR" altLang="en-US" dirty="0"/>
              <a:t> 미국에서 영화관들이 들어서기 시작한 것은 노동자계급의 주거지였다</a:t>
            </a:r>
            <a:r>
              <a:rPr lang="en-US" altLang="ko-KR" dirty="0"/>
              <a:t>. 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노동자계급의 오락으로서의 초창기 영화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38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20</a:t>
            </a:r>
            <a:r>
              <a:rPr lang="ko-KR" altLang="en-US" dirty="0"/>
              <a:t>세기에는 두 번의 미디어 혁명이 있었다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1900</a:t>
            </a:r>
            <a:r>
              <a:rPr lang="ko-KR" altLang="en-US" dirty="0"/>
              <a:t>년을 전후한 아날로그 미디어 기술의 혁명과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1950</a:t>
            </a:r>
            <a:r>
              <a:rPr lang="ko-KR" altLang="en-US" dirty="0"/>
              <a:t>년을 전후한 디지털 혁명이 그것이다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아날로그 </a:t>
            </a:r>
            <a:r>
              <a:rPr lang="ko-KR" altLang="en-US" dirty="0" smtClean="0"/>
              <a:t> 미디어 </a:t>
            </a:r>
            <a:r>
              <a:rPr lang="ko-KR" altLang="en-US" dirty="0"/>
              <a:t>혁명은 </a:t>
            </a:r>
            <a:r>
              <a:rPr lang="en-US" altLang="ko-KR" dirty="0"/>
              <a:t>19</a:t>
            </a:r>
            <a:r>
              <a:rPr lang="ko-KR" altLang="en-US" dirty="0"/>
              <a:t>세기에 이미 기술적으로 준비되었다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세기의 미디어 혁명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4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텔레비전이 움직이는 영상을 송신하는 기술로서 각국에 등장한 것은 </a:t>
            </a:r>
            <a:r>
              <a:rPr lang="en-US" altLang="ko-KR" dirty="0"/>
              <a:t>1920</a:t>
            </a:r>
            <a:r>
              <a:rPr lang="ko-KR" altLang="en-US" dirty="0"/>
              <a:t>년대 후반이다</a:t>
            </a:r>
            <a:r>
              <a:rPr lang="en-US" altLang="ko-KR" dirty="0"/>
              <a:t>. 1925</a:t>
            </a:r>
            <a:r>
              <a:rPr lang="ko-KR" altLang="en-US" dirty="0"/>
              <a:t>년 영국의 </a:t>
            </a:r>
            <a:r>
              <a:rPr lang="ko-KR" altLang="en-US" dirty="0" err="1"/>
              <a:t>베아드는</a:t>
            </a:r>
            <a:r>
              <a:rPr lang="ko-KR" altLang="en-US" dirty="0"/>
              <a:t> </a:t>
            </a:r>
            <a:r>
              <a:rPr lang="ko-KR" altLang="en-US" dirty="0" err="1"/>
              <a:t>닙코의</a:t>
            </a:r>
            <a:r>
              <a:rPr lang="ko-KR" altLang="en-US" dirty="0"/>
              <a:t> 원반 원리를 이용해 영상의 송수신에 성공해</a:t>
            </a:r>
            <a:r>
              <a:rPr lang="en-US" altLang="ko-KR" dirty="0"/>
              <a:t>, </a:t>
            </a:r>
            <a:r>
              <a:rPr lang="ko-KR" altLang="en-US" dirty="0"/>
              <a:t>다음해 </a:t>
            </a:r>
            <a:r>
              <a:rPr lang="ko-KR" altLang="en-US" dirty="0" err="1"/>
              <a:t>베아드</a:t>
            </a:r>
            <a:r>
              <a:rPr lang="ko-KR" altLang="en-US" dirty="0"/>
              <a:t> 텔레비전 회사를 설립한다</a:t>
            </a:r>
            <a:r>
              <a:rPr lang="en-US" altLang="ko-KR" dirty="0"/>
              <a:t>. </a:t>
            </a:r>
            <a:r>
              <a:rPr lang="ko-KR" altLang="en-US" dirty="0"/>
              <a:t>미국에서 텔레비전 실험방송국이 생긴 것은 </a:t>
            </a:r>
            <a:r>
              <a:rPr lang="en-US" altLang="ko-KR" dirty="0"/>
              <a:t>1930</a:t>
            </a:r>
            <a:r>
              <a:rPr lang="ko-KR" altLang="en-US" dirty="0"/>
              <a:t>년이다</a:t>
            </a:r>
            <a:r>
              <a:rPr lang="en-US" altLang="ko-KR" dirty="0"/>
              <a:t>. </a:t>
            </a:r>
            <a:r>
              <a:rPr lang="ko-KR" altLang="en-US" dirty="0"/>
              <a:t>독일에서 세계 최초의 텔레비전 정기방송이 시작된 것은 </a:t>
            </a:r>
            <a:r>
              <a:rPr lang="en-US" altLang="ko-KR" dirty="0"/>
              <a:t>1935</a:t>
            </a:r>
            <a:r>
              <a:rPr lang="ko-KR" altLang="en-US" dirty="0"/>
              <a:t>년이다</a:t>
            </a:r>
            <a:r>
              <a:rPr lang="en-US" altLang="ko-KR" dirty="0"/>
              <a:t>. 1936</a:t>
            </a:r>
            <a:r>
              <a:rPr lang="ko-KR" altLang="en-US" dirty="0"/>
              <a:t>년의 베를린 올림픽은 라디오뿐만 아니라 텔레비전에서도 생중계되었다</a:t>
            </a:r>
            <a:r>
              <a:rPr lang="en-US" altLang="ko-KR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텔레비전의 기술적 전제들은 </a:t>
            </a:r>
            <a:r>
              <a:rPr lang="en-US" altLang="ko-KR" dirty="0"/>
              <a:t>1920</a:t>
            </a:r>
            <a:r>
              <a:rPr lang="ko-KR" altLang="en-US" dirty="0"/>
              <a:t>년대에 이미 완성되지만</a:t>
            </a:r>
            <a:r>
              <a:rPr lang="en-US" altLang="ko-KR" dirty="0"/>
              <a:t>, </a:t>
            </a:r>
            <a:r>
              <a:rPr lang="ko-KR" altLang="en-US" dirty="0"/>
              <a:t>텔레비전의 시대는 </a:t>
            </a:r>
            <a:r>
              <a:rPr lang="en-US" altLang="ko-KR" dirty="0"/>
              <a:t>2</a:t>
            </a:r>
            <a:r>
              <a:rPr lang="ko-KR" altLang="en-US" dirty="0" err="1"/>
              <a:t>차세계대전</a:t>
            </a:r>
            <a:r>
              <a:rPr lang="ko-KR" altLang="en-US" dirty="0"/>
              <a:t> 이후에 열리게 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1950</a:t>
            </a:r>
            <a:r>
              <a:rPr lang="ko-KR" altLang="en-US" dirty="0"/>
              <a:t>년대부터 </a:t>
            </a:r>
            <a:r>
              <a:rPr lang="en-US" altLang="ko-KR" dirty="0"/>
              <a:t>1960</a:t>
            </a:r>
            <a:r>
              <a:rPr lang="ko-KR" altLang="en-US" dirty="0"/>
              <a:t>년대에 걸쳐서</a:t>
            </a:r>
            <a:r>
              <a:rPr lang="en-US" altLang="ko-KR" dirty="0"/>
              <a:t>, </a:t>
            </a:r>
            <a:r>
              <a:rPr lang="ko-KR" altLang="en-US" dirty="0"/>
              <a:t>미국</a:t>
            </a:r>
            <a:r>
              <a:rPr lang="en-US" altLang="ko-KR" dirty="0"/>
              <a:t>, </a:t>
            </a:r>
            <a:r>
              <a:rPr lang="ko-KR" altLang="en-US" dirty="0"/>
              <a:t>유럽 그리고 일본에서 텔레비전은 폭발적인 속도로 보급된다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대다수의 </a:t>
            </a:r>
            <a:r>
              <a:rPr lang="ko-KR" altLang="en-US" dirty="0"/>
              <a:t>나라에서 영화나 라디오</a:t>
            </a:r>
            <a:r>
              <a:rPr lang="en-US" altLang="ko-KR" dirty="0"/>
              <a:t>, </a:t>
            </a:r>
            <a:r>
              <a:rPr lang="ko-KR" altLang="en-US" dirty="0"/>
              <a:t>신문보다도 훨씬 큰 영향력을 지닌 미디어가 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텔레비전의 발전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660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dirty="0"/>
              <a:t>2</a:t>
            </a:r>
            <a:r>
              <a:rPr lang="ko-KR" altLang="en-US" dirty="0" err="1"/>
              <a:t>차세계대전이</a:t>
            </a:r>
            <a:r>
              <a:rPr lang="ko-KR" altLang="en-US" dirty="0"/>
              <a:t> 끝난 뒤</a:t>
            </a:r>
            <a:r>
              <a:rPr lang="en-US" altLang="ko-KR" dirty="0"/>
              <a:t>, </a:t>
            </a:r>
            <a:r>
              <a:rPr lang="ko-KR" altLang="en-US" dirty="0"/>
              <a:t>유럽과 미국에서 경제성장이 시작된다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유럽과 </a:t>
            </a:r>
            <a:r>
              <a:rPr lang="ko-KR" altLang="en-US" dirty="0"/>
              <a:t>미국에서는 좌우파를 막론하고 공공사업과 군비확충을 위해 국가가 시장경제에 개입하는 것이 필요하다는 </a:t>
            </a:r>
            <a:r>
              <a:rPr lang="ko-KR" altLang="en-US" dirty="0" smtClean="0"/>
              <a:t>공감대가 </a:t>
            </a:r>
            <a:r>
              <a:rPr lang="ko-KR" altLang="en-US" dirty="0"/>
              <a:t>출현했고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r>
              <a:rPr lang="ko-KR" altLang="en-US" dirty="0" err="1" smtClean="0"/>
              <a:t>케인즈주의</a:t>
            </a:r>
            <a:r>
              <a:rPr lang="ko-KR" altLang="en-US" dirty="0" smtClean="0"/>
              <a:t> 경제이론이 우세했다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요점은 </a:t>
            </a:r>
            <a:r>
              <a:rPr lang="ko-KR" altLang="en-US" dirty="0"/>
              <a:t>유효수요를 창출하기 위해 완전고용과 소득재분배를 해야 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 </a:t>
            </a:r>
            <a:r>
              <a:rPr lang="ko-KR" altLang="en-US" dirty="0"/>
              <a:t>그러면 대중의 구매력이 늘어나고 이윤율의 상승과 투자증대가 이루어진다는 </a:t>
            </a:r>
            <a:r>
              <a:rPr lang="ko-KR" altLang="en-US" dirty="0" smtClean="0"/>
              <a:t>것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자본주의 </a:t>
            </a:r>
            <a:r>
              <a:rPr lang="ko-KR" altLang="en-US" dirty="0"/>
              <a:t>역사상 처음으로 노동계급이 생존의 위험에서 </a:t>
            </a:r>
            <a:r>
              <a:rPr lang="ko-KR" altLang="en-US" dirty="0" smtClean="0"/>
              <a:t>벗어나</a:t>
            </a:r>
            <a:r>
              <a:rPr lang="en-US" altLang="ko-KR" dirty="0" smtClean="0"/>
              <a:t>, </a:t>
            </a:r>
            <a:r>
              <a:rPr lang="ko-KR" altLang="en-US" dirty="0"/>
              <a:t>나아가 주택과 자가용을 소유한 중산층적 지향을 갖게 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노동계급을 </a:t>
            </a:r>
            <a:r>
              <a:rPr lang="ko-KR" altLang="en-US" dirty="0"/>
              <a:t>대상으로 한 대량생산 상품들이 제작되었고</a:t>
            </a:r>
            <a:r>
              <a:rPr lang="en-US" altLang="ko-KR" dirty="0"/>
              <a:t>, </a:t>
            </a:r>
            <a:r>
              <a:rPr lang="ko-KR" altLang="en-US" dirty="0"/>
              <a:t>이것들에 대한 광고도 대규모로 </a:t>
            </a:r>
            <a:r>
              <a:rPr lang="ko-KR" altLang="en-US" dirty="0" smtClean="0"/>
              <a:t>행해졌다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미국과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/>
              <a:t>그리고 급속 성장한 한국</a:t>
            </a:r>
            <a:r>
              <a:rPr lang="en-US" altLang="ko-KR" dirty="0"/>
              <a:t>, </a:t>
            </a:r>
            <a:r>
              <a:rPr lang="ko-KR" altLang="en-US" dirty="0"/>
              <a:t>대만</a:t>
            </a:r>
            <a:r>
              <a:rPr lang="en-US" altLang="ko-KR" dirty="0"/>
              <a:t>, </a:t>
            </a:r>
            <a:r>
              <a:rPr lang="ko-KR" altLang="en-US" dirty="0" err="1"/>
              <a:t>싱가폴</a:t>
            </a:r>
            <a:r>
              <a:rPr lang="ko-KR" altLang="en-US" dirty="0"/>
              <a:t> 등 동아시아 국가에서 텔레비전은 세탁기</a:t>
            </a:r>
            <a:r>
              <a:rPr lang="en-US" altLang="ko-KR" dirty="0"/>
              <a:t>, </a:t>
            </a:r>
            <a:r>
              <a:rPr lang="ko-KR" altLang="en-US" dirty="0"/>
              <a:t>냉장고와 함께</a:t>
            </a:r>
            <a:r>
              <a:rPr lang="en-US" altLang="ko-KR" dirty="0"/>
              <a:t>, </a:t>
            </a:r>
            <a:r>
              <a:rPr lang="ko-KR" altLang="en-US" dirty="0"/>
              <a:t>노동계급의 필수적 가전제품으로 등장했다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풍요의 상징으로서 텔레비전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0587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/>
              <a:t>영화는 낯선 사람들과 공간 공간에서 함께 보지만</a:t>
            </a:r>
            <a:r>
              <a:rPr lang="en-US" altLang="ko-KR" dirty="0"/>
              <a:t>, </a:t>
            </a:r>
            <a:r>
              <a:rPr lang="ko-KR" altLang="en-US" dirty="0"/>
              <a:t>텔레비전은 사적 공간에서 혼자서 혹은 친한 사람들과 함께 본다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영화가 </a:t>
            </a:r>
            <a:r>
              <a:rPr lang="ko-KR" altLang="en-US" dirty="0"/>
              <a:t>우리에게 다른 세계를 보여주고</a:t>
            </a:r>
            <a:r>
              <a:rPr lang="en-US" altLang="ko-KR" dirty="0"/>
              <a:t>, </a:t>
            </a:r>
            <a:r>
              <a:rPr lang="ko-KR" altLang="en-US" dirty="0"/>
              <a:t>일상적 상황을 벗어나게 하는 충격효과를 제공하는 반면</a:t>
            </a:r>
            <a:r>
              <a:rPr lang="en-US" altLang="ko-KR" dirty="0"/>
              <a:t>, </a:t>
            </a:r>
            <a:r>
              <a:rPr lang="ko-KR" altLang="en-US" dirty="0"/>
              <a:t>텔레비전은 우리의 일상생활을 재구조화하는 역할을 맡는다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사람들은 </a:t>
            </a:r>
            <a:r>
              <a:rPr lang="ko-KR" altLang="en-US" dirty="0"/>
              <a:t>밥을 먹듯이 텔레비전을 보게 되었다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고해상도 </a:t>
            </a:r>
            <a:r>
              <a:rPr lang="ko-KR" altLang="en-US" dirty="0"/>
              <a:t>텔레비전이 출현하기 이전의 텔레비전은 영화보다 해상도가 현저히 떨어졌다</a:t>
            </a:r>
            <a:r>
              <a:rPr lang="en-US" altLang="ko-KR" dirty="0"/>
              <a:t>. </a:t>
            </a:r>
            <a:r>
              <a:rPr lang="ko-KR" altLang="en-US" dirty="0"/>
              <a:t>차가운 미디어</a:t>
            </a:r>
            <a:r>
              <a:rPr lang="en-US" altLang="ko-KR" dirty="0"/>
              <a:t>. </a:t>
            </a:r>
            <a:r>
              <a:rPr lang="en-US" altLang="ko-KR" dirty="0" smtClean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대중의 사적 공간 속의 텔레비전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2033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ko-KR" altLang="en-US" dirty="0" smtClean="0"/>
              <a:t>텔레비전의 </a:t>
            </a:r>
            <a:r>
              <a:rPr lang="ko-KR" altLang="en-US" dirty="0"/>
              <a:t>프로그램 편성표는 국민들의 시간표로 기능한다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방송사는 </a:t>
            </a:r>
            <a:r>
              <a:rPr lang="ko-KR" altLang="en-US" dirty="0"/>
              <a:t>하루 </a:t>
            </a:r>
            <a:r>
              <a:rPr lang="en-US" altLang="ko-KR" dirty="0"/>
              <a:t>18</a:t>
            </a:r>
            <a:r>
              <a:rPr lang="ko-KR" altLang="en-US" dirty="0"/>
              <a:t>시간 이상을 채울 수 있는 다양한 프로그램 포맷을 개발했으며</a:t>
            </a:r>
            <a:r>
              <a:rPr lang="en-US" altLang="ko-KR" dirty="0"/>
              <a:t>, </a:t>
            </a:r>
            <a:r>
              <a:rPr lang="ko-KR" altLang="en-US" dirty="0"/>
              <a:t>프로그램 포맷은 표준화된 제작을 가능케 하면서</a:t>
            </a:r>
            <a:r>
              <a:rPr lang="en-US" altLang="ko-KR" dirty="0"/>
              <a:t>, </a:t>
            </a:r>
            <a:r>
              <a:rPr lang="ko-KR" altLang="en-US" dirty="0"/>
              <a:t>소비자의 취향을 고정시키는 역할을 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대개 </a:t>
            </a:r>
            <a:r>
              <a:rPr lang="ko-KR" altLang="en-US" dirty="0"/>
              <a:t>뉴스</a:t>
            </a:r>
            <a:r>
              <a:rPr lang="en-US" altLang="ko-KR" dirty="0"/>
              <a:t>, </a:t>
            </a:r>
            <a:r>
              <a:rPr lang="ko-KR" altLang="en-US" dirty="0"/>
              <a:t>드라마</a:t>
            </a:r>
            <a:r>
              <a:rPr lang="en-US" altLang="ko-KR" dirty="0"/>
              <a:t>, </a:t>
            </a:r>
            <a:r>
              <a:rPr lang="ko-KR" altLang="en-US" dirty="0" err="1"/>
              <a:t>버라이어티쇼</a:t>
            </a:r>
            <a:r>
              <a:rPr lang="en-US" altLang="ko-KR" dirty="0"/>
              <a:t>, </a:t>
            </a:r>
            <a:r>
              <a:rPr lang="ko-KR" altLang="en-US" dirty="0" err="1"/>
              <a:t>다큐멘타리</a:t>
            </a:r>
            <a:r>
              <a:rPr lang="en-US" altLang="ko-KR" dirty="0"/>
              <a:t>, </a:t>
            </a:r>
            <a:r>
              <a:rPr lang="ko-KR" altLang="en-US" dirty="0"/>
              <a:t>토크 프로그램 </a:t>
            </a:r>
            <a:r>
              <a:rPr lang="ko-KR" altLang="en-US" dirty="0" smtClean="0"/>
              <a:t>등의 포맷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프로그램 사이를 </a:t>
            </a:r>
            <a:r>
              <a:rPr lang="ko-KR" altLang="en-US" dirty="0"/>
              <a:t>채운 광고들은 안정적인 상품판매의 장이 되었다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644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1825</a:t>
            </a:r>
            <a:r>
              <a:rPr lang="ko-KR" altLang="en-US" dirty="0"/>
              <a:t>년에 </a:t>
            </a:r>
            <a:r>
              <a:rPr lang="en-US" altLang="ko-KR" dirty="0"/>
              <a:t>Joseph </a:t>
            </a:r>
            <a:r>
              <a:rPr lang="en-US" altLang="ko-KR" dirty="0" err="1"/>
              <a:t>Nicéphore</a:t>
            </a:r>
            <a:r>
              <a:rPr lang="en-US" altLang="ko-KR" dirty="0"/>
              <a:t> </a:t>
            </a:r>
            <a:r>
              <a:rPr lang="en-US" altLang="ko-KR" dirty="0" err="1"/>
              <a:t>Niépce</a:t>
            </a:r>
            <a:r>
              <a:rPr lang="ko-KR" altLang="en-US" dirty="0"/>
              <a:t>가 사진을 발명했다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u="sng" dirty="0" smtClean="0"/>
              <a:t>https</a:t>
            </a:r>
            <a:r>
              <a:rPr lang="en-US" altLang="ko-KR" u="sng" dirty="0"/>
              <a:t>://www.youtube.com/watch?v=vU_vZ0JgxTc&amp;t=42s</a:t>
            </a:r>
            <a:endParaRPr lang="en-US" altLang="ko-KR" u="sng" dirty="0" smtClean="0"/>
          </a:p>
          <a:p>
            <a:pPr fontAlgn="base"/>
            <a:r>
              <a:rPr lang="ko-KR" altLang="en-US" dirty="0" smtClean="0"/>
              <a:t> </a:t>
            </a:r>
            <a:r>
              <a:rPr lang="ko-KR" altLang="en-US" dirty="0"/>
              <a:t>그러나 시각적 이미지를 다른 </a:t>
            </a:r>
            <a:r>
              <a:rPr lang="ko-KR" altLang="en-US" dirty="0" smtClean="0"/>
              <a:t>평면으로 </a:t>
            </a:r>
            <a:r>
              <a:rPr lang="ko-KR" altLang="en-US" dirty="0"/>
              <a:t>옮기는 장치에 대한 발상은 훨씬 더 이전으로 거슬러올라간다</a:t>
            </a:r>
            <a:r>
              <a:rPr lang="en-US" altLang="ko-KR" dirty="0"/>
              <a:t>. </a:t>
            </a:r>
            <a:r>
              <a:rPr lang="ko-KR" altLang="en-US" dirty="0"/>
              <a:t>사진의 발명은 이런 기술발전의 연장선상에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6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fontAlgn="base"/>
            <a:r>
              <a:rPr lang="en-US" altLang="ko-KR" dirty="0" smtClean="0"/>
              <a:t>1876</a:t>
            </a:r>
            <a:r>
              <a:rPr lang="ko-KR" altLang="en-US" dirty="0" smtClean="0"/>
              <a:t>년 벨</a:t>
            </a:r>
            <a:r>
              <a:rPr lang="en-US" altLang="ko-KR" dirty="0"/>
              <a:t>G. Bell</a:t>
            </a:r>
            <a:r>
              <a:rPr lang="ko-KR" altLang="en-US" dirty="0"/>
              <a:t>이 전화를 </a:t>
            </a:r>
            <a:r>
              <a:rPr lang="ko-KR" altLang="en-US" dirty="0" smtClean="0"/>
              <a:t>발명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소리의 공간적 제약 극복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전화란</a:t>
            </a:r>
            <a:r>
              <a:rPr lang="en-US" altLang="ko-KR" dirty="0"/>
              <a:t>, </a:t>
            </a:r>
            <a:r>
              <a:rPr lang="ko-KR" altLang="en-US" dirty="0"/>
              <a:t>우선 송화기에 대고 말을 하면 그 근처의 자석이 그것을 전기 신호로 바꾸고</a:t>
            </a:r>
            <a:r>
              <a:rPr lang="en-US" altLang="ko-KR" dirty="0"/>
              <a:t>, </a:t>
            </a:r>
            <a:r>
              <a:rPr lang="ko-KR" altLang="en-US" dirty="0"/>
              <a:t>그것을 전선을 통해 상대의 수화기에 전달하고 그것을 다시 소리로 바꾸는 것이다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1876</a:t>
            </a:r>
            <a:r>
              <a:rPr lang="ko-KR" altLang="en-US" dirty="0"/>
              <a:t>년 당시 가장 장래성 있는 전기통신 미디어는 전신이었다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모스의 </a:t>
            </a:r>
            <a:r>
              <a:rPr lang="ko-KR" altLang="en-US" dirty="0"/>
              <a:t>전신이 워싱턴과 </a:t>
            </a:r>
            <a:r>
              <a:rPr lang="ko-KR" altLang="en-US" dirty="0" err="1"/>
              <a:t>볼티모어</a:t>
            </a:r>
            <a:r>
              <a:rPr lang="ko-KR" altLang="en-US" dirty="0"/>
              <a:t> 간에 개통된 것은 </a:t>
            </a:r>
            <a:r>
              <a:rPr lang="en-US" altLang="ko-KR" dirty="0"/>
              <a:t>1844</a:t>
            </a:r>
            <a:r>
              <a:rPr lang="ko-KR" altLang="en-US" dirty="0" smtClean="0"/>
              <a:t>년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en-US" altLang="ko-KR" dirty="0" smtClean="0"/>
              <a:t>1870</a:t>
            </a:r>
            <a:r>
              <a:rPr lang="ko-KR" altLang="en-US" dirty="0"/>
              <a:t>년대까지 보다 많은 정보를 보다 신속하게 전달하기 위해서 전신의 개량이 </a:t>
            </a:r>
            <a:r>
              <a:rPr lang="ko-KR" altLang="en-US" dirty="0" smtClean="0"/>
              <a:t>진행되었다</a:t>
            </a:r>
            <a:r>
              <a:rPr lang="en-US" altLang="ko-KR" dirty="0" smtClean="0"/>
              <a:t>. </a:t>
            </a:r>
          </a:p>
          <a:p>
            <a:pPr fontAlgn="base"/>
            <a:r>
              <a:rPr lang="ko-KR" altLang="en-US" dirty="0" smtClean="0"/>
              <a:t>또 </a:t>
            </a:r>
            <a:r>
              <a:rPr lang="ko-KR" altLang="en-US" dirty="0"/>
              <a:t>수백의 해저케이블이 전세계를 전신망으로 연결하고 있었다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995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988840"/>
            <a:ext cx="2647922" cy="3451225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780928"/>
            <a:ext cx="4351194" cy="341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ko-KR" altLang="en-US" dirty="0"/>
              <a:t>소리의 시간적 제약은 축음기와 더불어 극복되기 시작한다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 smtClean="0"/>
              <a:t>1877</a:t>
            </a:r>
            <a:r>
              <a:rPr lang="ko-KR" altLang="en-US" dirty="0"/>
              <a:t>년 에디슨이 </a:t>
            </a:r>
            <a:r>
              <a:rPr lang="ko-KR" altLang="en-US" dirty="0" err="1"/>
              <a:t>포노그래프</a:t>
            </a:r>
            <a:r>
              <a:rPr lang="en-US" altLang="ko-KR" dirty="0"/>
              <a:t>phonograph</a:t>
            </a:r>
            <a:r>
              <a:rPr lang="ko-KR" altLang="en-US" dirty="0"/>
              <a:t>를 발명했다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축음기는 </a:t>
            </a:r>
            <a:r>
              <a:rPr lang="ko-KR" altLang="en-US" dirty="0"/>
              <a:t>원반</a:t>
            </a:r>
            <a:r>
              <a:rPr lang="en-US" altLang="ko-KR" dirty="0"/>
              <a:t>disk </a:t>
            </a:r>
            <a:r>
              <a:rPr lang="ko-KR" altLang="en-US" dirty="0"/>
              <a:t>혹은 원통에 홈을 파서 소리를 기록하고 재생할 수 있는 장치를 가리킨다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소리를 </a:t>
            </a:r>
            <a:r>
              <a:rPr lang="ko-KR" altLang="en-US" dirty="0" err="1"/>
              <a:t>집음기로</a:t>
            </a:r>
            <a:r>
              <a:rPr lang="ko-KR" altLang="en-US" dirty="0"/>
              <a:t> 모아 이를 바늘의 기계적 진동으로 바꾸어 원통 또는 원반에 새기는 것이 녹음 과정이고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재생과정은 </a:t>
            </a:r>
            <a:r>
              <a:rPr lang="ko-KR" altLang="en-US" dirty="0"/>
              <a:t>원통 또는 판에 생긴 홈의 굴곡을 따라 바늘이 진동하고 이 진동을 얇은 막의 진동으로 바꾸어 이를 나팔관 형태의 기구를 통하여 사람이 들을 수 있게 하는 것이 축음기이다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에디슨은 주석으로 </a:t>
            </a:r>
            <a:r>
              <a:rPr lang="ko-KR" altLang="en-US" dirty="0"/>
              <a:t>감싼 원통을 이용했다</a:t>
            </a:r>
            <a:r>
              <a:rPr lang="en-US" altLang="ko-KR" dirty="0"/>
              <a:t>. </a:t>
            </a:r>
            <a:r>
              <a:rPr lang="ko-KR" altLang="en-US" dirty="0" smtClean="0"/>
              <a:t>얼마 뒤 </a:t>
            </a:r>
            <a:r>
              <a:rPr lang="ko-KR" altLang="en-US" dirty="0" err="1"/>
              <a:t>그레이엄</a:t>
            </a:r>
            <a:r>
              <a:rPr lang="ko-KR" altLang="en-US" dirty="0"/>
              <a:t> 벨의 연구소에서 </a:t>
            </a:r>
            <a:r>
              <a:rPr lang="ko-KR" altLang="en-US" dirty="0" smtClean="0"/>
              <a:t>소리 </a:t>
            </a:r>
            <a:r>
              <a:rPr lang="ko-KR" altLang="en-US" dirty="0"/>
              <a:t>저장 매체로 주석 대신 왁스를 바른 원통을 사용하는 </a:t>
            </a:r>
            <a:r>
              <a:rPr lang="ko-KR" altLang="en-US" dirty="0" err="1"/>
              <a:t>그래프폰</a:t>
            </a:r>
            <a:r>
              <a:rPr lang="en-US" altLang="ko-KR" dirty="0"/>
              <a:t>(</a:t>
            </a:r>
            <a:r>
              <a:rPr lang="en-US" altLang="ko-KR" dirty="0" err="1"/>
              <a:t>Graphophone</a:t>
            </a:r>
            <a:r>
              <a:rPr lang="en-US" altLang="ko-KR" dirty="0"/>
              <a:t>)</a:t>
            </a:r>
            <a:r>
              <a:rPr lang="ko-KR" altLang="en-US" dirty="0"/>
              <a:t>을 개발한다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en-US" altLang="ko-KR" dirty="0"/>
              <a:t>https://www.youtube.com/watch?v=bJ8an6LND-U</a:t>
            </a:r>
            <a:endParaRPr lang="en-US" altLang="ko-KR" dirty="0" smtClean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축음기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54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492896"/>
            <a:ext cx="4322640" cy="3240360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932040" y="3140968"/>
            <a:ext cx="37444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1887</a:t>
            </a:r>
            <a:r>
              <a:rPr lang="ko-KR" altLang="en-US" dirty="0"/>
              <a:t>년 </a:t>
            </a:r>
            <a:r>
              <a:rPr lang="ko-KR" altLang="en-US" dirty="0" err="1"/>
              <a:t>에밀</a:t>
            </a:r>
            <a:r>
              <a:rPr lang="ko-KR" altLang="en-US" dirty="0"/>
              <a:t> </a:t>
            </a:r>
            <a:r>
              <a:rPr lang="ko-KR" altLang="en-US" dirty="0" err="1"/>
              <a:t>베를린너가</a:t>
            </a:r>
            <a:r>
              <a:rPr lang="ko-KR" altLang="en-US" dirty="0"/>
              <a:t> 아연 재질의 원반을 매체로 이용하는 </a:t>
            </a:r>
            <a:r>
              <a:rPr lang="ko-KR" altLang="en-US" dirty="0" err="1"/>
              <a:t>그래모폰</a:t>
            </a:r>
            <a:r>
              <a:rPr lang="en-US" altLang="ko-KR" dirty="0"/>
              <a:t>(Gramophone)</a:t>
            </a:r>
            <a:r>
              <a:rPr lang="ko-KR" altLang="en-US" dirty="0"/>
              <a:t>을 개발하여 대량생산의 길을 열었다</a:t>
            </a:r>
          </a:p>
        </p:txBody>
      </p:sp>
    </p:spTree>
    <p:extLst>
      <p:ext uri="{BB962C8B-B14F-4D97-AF65-F5344CB8AC3E}">
        <p14:creationId xmlns:p14="http://schemas.microsoft.com/office/powerpoint/2010/main" val="28240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파형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파형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929</TotalTime>
  <Words>2433</Words>
  <Application>Microsoft Office PowerPoint</Application>
  <PresentationFormat>화면 슬라이드 쇼(4:3)</PresentationFormat>
  <Paragraphs>200</Paragraphs>
  <Slides>43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4" baseType="lpstr">
      <vt:lpstr>파형</vt:lpstr>
      <vt:lpstr>6강  아날로그 미디어 혁명</vt:lpstr>
      <vt:lpstr>뜨거운 미디어, 차가운 미디어</vt:lpstr>
      <vt:lpstr>PowerPoint 프레젠테이션</vt:lpstr>
      <vt:lpstr>20세기의 미디어 혁명</vt:lpstr>
      <vt:lpstr>사진</vt:lpstr>
      <vt:lpstr>전화</vt:lpstr>
      <vt:lpstr>PowerPoint 프레젠테이션</vt:lpstr>
      <vt:lpstr>축음기</vt:lpstr>
      <vt:lpstr>PowerPoint 프레젠테이션</vt:lpstr>
      <vt:lpstr>전자기파 발견</vt:lpstr>
      <vt:lpstr>무선 전신과 진공관, 트랜지스터</vt:lpstr>
      <vt:lpstr>PowerPoint 프레젠테이션</vt:lpstr>
      <vt:lpstr>영화</vt:lpstr>
      <vt:lpstr>PowerPoint 프레젠테이션</vt:lpstr>
      <vt:lpstr>아날로그 신호</vt:lpstr>
      <vt:lpstr>PowerPoint 프레젠테이션</vt:lpstr>
      <vt:lpstr>PowerPoint 프레젠테이션</vt:lpstr>
      <vt:lpstr>기계가 기록한다</vt:lpstr>
      <vt:lpstr>아날로그 미디어</vt:lpstr>
      <vt:lpstr>PowerPoint 프레젠테이션</vt:lpstr>
      <vt:lpstr>아날로그 미디어가 기록한 기호를 송신하고 수신할 수 있게 되면서,</vt:lpstr>
      <vt:lpstr>PowerPoint 프레젠테이션</vt:lpstr>
      <vt:lpstr>PowerPoint 프레젠테이션</vt:lpstr>
      <vt:lpstr>이미지….?</vt:lpstr>
      <vt:lpstr>PowerPoint 프레젠테이션</vt:lpstr>
      <vt:lpstr>영화는 움직이는 그림이므로~</vt:lpstr>
      <vt:lpstr>PowerPoint 프레젠테이션</vt:lpstr>
      <vt:lpstr>영화의 충격효과</vt:lpstr>
      <vt:lpstr>PowerPoint 프레젠테이션</vt:lpstr>
      <vt:lpstr>PowerPoint 프레젠테이션</vt:lpstr>
      <vt:lpstr>눈보다 카메라~</vt:lpstr>
      <vt:lpstr>머이브릿지는 운동의 연속동작을 포착하는 사진작업을 진행했다. </vt:lpstr>
      <vt:lpstr>미디어, 지각, 의미작용..</vt:lpstr>
      <vt:lpstr>동시성의 창조</vt:lpstr>
      <vt:lpstr>지구촌</vt:lpstr>
      <vt:lpstr>음향적 공간(acoustic space):</vt:lpstr>
      <vt:lpstr>자본주의와 대중의 등장</vt:lpstr>
      <vt:lpstr>대중은 여가를 갖고 있다</vt:lpstr>
      <vt:lpstr>노동자계급의 오락으로서의 초창기 영화</vt:lpstr>
      <vt:lpstr>텔레비전의 발전</vt:lpstr>
      <vt:lpstr>풍요의 상징으로서 텔레비전</vt:lpstr>
      <vt:lpstr>대중의 사적 공간 속의 텔레비전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1강 과학기술과 미디어  강의 소개</dc:title>
  <dc:creator>Registered User</dc:creator>
  <cp:lastModifiedBy>Registered User</cp:lastModifiedBy>
  <cp:revision>82</cp:revision>
  <dcterms:created xsi:type="dcterms:W3CDTF">2018-03-01T12:03:45Z</dcterms:created>
  <dcterms:modified xsi:type="dcterms:W3CDTF">2018-10-03T07:55:30Z</dcterms:modified>
</cp:coreProperties>
</file>