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94" r:id="rId3"/>
    <p:sldId id="295" r:id="rId4"/>
    <p:sldId id="311" r:id="rId5"/>
    <p:sldId id="310" r:id="rId6"/>
    <p:sldId id="317" r:id="rId7"/>
    <p:sldId id="320" r:id="rId8"/>
    <p:sldId id="334" r:id="rId9"/>
    <p:sldId id="333" r:id="rId10"/>
    <p:sldId id="335" r:id="rId11"/>
    <p:sldId id="336" r:id="rId12"/>
    <p:sldId id="329" r:id="rId13"/>
    <p:sldId id="337" r:id="rId14"/>
    <p:sldId id="331" r:id="rId15"/>
    <p:sldId id="274" r:id="rId16"/>
    <p:sldId id="283" r:id="rId17"/>
    <p:sldId id="330" r:id="rId18"/>
    <p:sldId id="315" r:id="rId19"/>
    <p:sldId id="322" r:id="rId20"/>
    <p:sldId id="312" r:id="rId21"/>
    <p:sldId id="314" r:id="rId22"/>
    <p:sldId id="313" r:id="rId23"/>
    <p:sldId id="323" r:id="rId24"/>
    <p:sldId id="326" r:id="rId25"/>
    <p:sldId id="324" r:id="rId26"/>
    <p:sldId id="325" r:id="rId27"/>
    <p:sldId id="321" r:id="rId28"/>
    <p:sldId id="327" r:id="rId29"/>
    <p:sldId id="32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5000-15BD-479A-A859-8D5B63139DE8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D77E-FFEF-49CE-8D75-AD77EF1A17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2017-11-01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sz="5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400" dirty="0" smtClean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sz="5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400" dirty="0" smtClean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sz="5400" dirty="0" smtClean="0">
                <a:latin typeface="나눔고딕" pitchFamily="50" charset="-127"/>
                <a:ea typeface="나눔고딕" pitchFamily="50" charset="-127"/>
              </a:rPr>
              <a:t>(1)</a:t>
            </a:r>
            <a:endParaRPr lang="ko-KR" altLang="en-US" sz="5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매트릭스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플라톤과 매트릭스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유사점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59632" y="2420888"/>
          <a:ext cx="6456040" cy="275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20"/>
                <a:gridCol w="3228020"/>
              </a:tblGrid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동굴의 비유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매트릭스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묶여 있는 수인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기계에 의해 재배되는 인간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동굴 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벽에 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비친 그림자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기계가 주입한 꿈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탈출한 수인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꿈에서 깨어난 인간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4397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97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115616" y="2060848"/>
          <a:ext cx="6336704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55051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동굴의 비유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매트릭스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0586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동굴 벽의 그림자는 이데아의 </a:t>
                      </a:r>
                      <a:r>
                        <a:rPr lang="ko-KR" altLang="en-US" sz="20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모방물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인간의 꿈은 기계가 집어넣은 것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0586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그림자</a:t>
                      </a:r>
                      <a:r>
                        <a:rPr lang="en-US" altLang="ko-KR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가짜 존재</a:t>
                      </a:r>
                      <a:r>
                        <a:rPr lang="en-US" altLang="ko-KR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는 이데아</a:t>
                      </a:r>
                      <a:r>
                        <a:rPr lang="en-US" altLang="ko-KR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진짜 존재</a:t>
                      </a:r>
                      <a:r>
                        <a:rPr lang="en-US" altLang="ko-KR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를 닮음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가상현실</a:t>
                      </a:r>
                      <a:r>
                        <a:rPr lang="en-US" altLang="ko-KR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가짜 현실</a:t>
                      </a:r>
                      <a:r>
                        <a:rPr lang="en-US" altLang="ko-KR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은 진짜 현실과 전혀 다름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500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플라톤과 매트릭스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다른점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데카르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988840"/>
            <a:ext cx="4028698" cy="29523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 descr="데카르트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4597" y="1988840"/>
            <a:ext cx="2057371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의심하는 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눈으로 보고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코로 냄새 맡고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손으로 만지는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감각하는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현실이 정말 내가 감각하는 대로 존재하는지 의심함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현실은 감각이 가르쳐주는 것과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같은가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우리의 현실이 진짜로 존재하는지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우리가 감각하는 현실은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존재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하는가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확실한 것은 무엇인가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 아니라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통해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확실한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의심의 여지가 없는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것을 찾음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생각한다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그러므로 나는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생각하는 영혼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정체성을 이룸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데카르트</a:t>
            </a:r>
            <a:endParaRPr lang="ko-KR" altLang="en-US" dirty="0"/>
          </a:p>
        </p:txBody>
      </p:sp>
      <p:pic>
        <p:nvPicPr>
          <p:cNvPr id="4" name="그림 3" descr="생각하는 사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3140968"/>
            <a:ext cx="3672408" cy="2750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bons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sens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은 이 세상에서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인간에게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가장 공평하게 분배된 것이다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…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혹은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 우리를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으로 만들어 주고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과 구별되게 해 주는 유일한 것이다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 (『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』)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이성 혹은 양식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을 통한 진리 탐구는 인간에게만 가능한 것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진리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이성에게 확실하며 의심의 여지가 없는 것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양식과 이성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의심을 위한 의심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회의주의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–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진리는 없다</a:t>
            </a:r>
            <a:endParaRPr lang="en-US" altLang="ko-KR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진리를 발견하기 위한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방법적 의심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나의 이성에게 조금이라도 의심의 여지가 있는 것은 참되지 않은 것으로 멀리함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방법적 의심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참된 인식수단으로서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감각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에 대한 신뢰를 거둠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외부대상에 대한 확실한 인식을 주지 않음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감각관념은 외부대상과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일치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하지 않음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멀리 떨어져 있는 사람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태양의 크기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 smtClean="0">
                <a:latin typeface="나눔고딕"/>
                <a:ea typeface="나눔고딕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감각을 통해 갖게 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어떤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개별적인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외부대상이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는 믿음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내 눈 앞에 단풍나무가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’)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은 의심의 여지가 있음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외부세계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전체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(=‘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자연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’)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의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에 대한 믿음의 중지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우리는 이 믿음을 감각으로부터 갖게 되었다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꿈을 통한 의심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내가 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육체를 가지고 난롯가에 앉아 있는 꿈을 통해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 내가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육체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를 가지고 있다는 믿음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나의 육체의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에 대한 믿음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도 중지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방법적 의심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감각에 대한 불신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(1)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외부 세계에 대한 나의 감각관념이 외부대상과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일치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한다는 믿음의 중지 </a:t>
            </a:r>
            <a:r>
              <a:rPr lang="ko-KR" altLang="en-US" sz="2400" b="1" dirty="0" smtClean="0">
                <a:latin typeface="Times New Roman"/>
                <a:ea typeface="나눔고딕" pitchFamily="50" charset="-127"/>
                <a:cs typeface="Times New Roman"/>
              </a:rPr>
              <a:t>→ 감각관념이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외부 세계의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반영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있는 그대로 보여줌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이라는 믿음 중지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감각관념은 외부 물체의 성질을 보여주지 않는다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(2)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외부 세계에 대한 나의 감각적 관념이 외부대상으로부터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유래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했다는 믿음의 중지 </a:t>
            </a:r>
            <a:r>
              <a:rPr lang="ko-KR" altLang="en-US" sz="2400" b="1" dirty="0" smtClean="0">
                <a:latin typeface="Times New Roman"/>
                <a:ea typeface="나눔고딕" pitchFamily="50" charset="-127"/>
                <a:cs typeface="Times New Roman"/>
              </a:rPr>
              <a:t>→ 감각관념의 원천으로서 외부 세계의 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존재</a:t>
            </a:r>
            <a:r>
              <a:rPr lang="ko-KR" altLang="en-US" sz="2400" b="1" dirty="0" smtClean="0">
                <a:latin typeface="Times New Roman"/>
                <a:ea typeface="나눔고딕" pitchFamily="50" charset="-127"/>
                <a:cs typeface="Times New Roman"/>
              </a:rPr>
              <a:t>에 대한 믿음 중지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감각에 대한 의심의 결과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외부 세계와의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인식론적 단절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 때문에 가지는 두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자연적 믿음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’: (1)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감각관념은 외부대상을 그대로 반영한다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감각관념이 유래한 외부대상이 존재한다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이러한 믿음은 감각에 의해 인간의 유년기부터 뿌리깊게 자리잡고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이러한 믿음을 교정하기 위한 수단으로서 악령의 가설 도입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악령의 가설은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감각이 제공하는 참되지 않은 것에 동의하는 나의 경향을 바로잡기 위해 도입한 가설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악령의 가설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철학은 자신의 정체성을 형성하면서 경쟁상대였던 예술과 자신을 구별하였다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→ 철학의 본성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(nature)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은 철학이 아니면서 철학과 역사적으로 경쟁관계에 있었던 이웃인 예술과의 구별로 잘 드러나난다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철학과 예술의 구별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이제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유능하고 교활한 악령이 온 힘을 다해 나를 속이려 하고 있다고 가정하겠다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또 하늘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공기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땅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빛깔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소리 및 모든 외적인 것은 섣불리 믿어 버리는 내 마음을 농락하기 위해 악마가 사용하는 꿈의 환상일 뿐이라고 가정하겠다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또 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어떠한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감관도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없으며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단지 이런 것을 갖고 있다고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악령에 의해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잘못 믿고 있을 뿐이라고 생각하겠다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집요하게 이런 성찰을 견지하겠다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이렇게 하면 비록 어떤 참된 것을 인식할 수는 없을지라도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거짓된 것에 동의하지 않는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또 저 기만자가 아무리 유능하고 교활하더라도 내가 속임을 당하지 않도록 조심하는 것은 적어도 내가 확실히 할 수 있는 일이다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악령의 가설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통 속의 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530592"/>
            <a:ext cx="4032448" cy="4274395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통 속의 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(H. Putnam)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그러나 누군지는 모르지만 아주 유능하고 교활한 기만자가 집요하게 나를 항상 속이고 있다고 치자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자 이제</a:t>
            </a:r>
            <a:r>
              <a:rPr lang="en-US" altLang="ko-KR" b="1" u="sng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그가 나를 속인다면</a:t>
            </a:r>
            <a:r>
              <a:rPr lang="en-US" altLang="ko-KR" b="1" u="sng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내가 있다는 것은 의심할 수 없다</a:t>
            </a:r>
            <a:r>
              <a:rPr lang="en-US" altLang="ko-KR" b="1" u="sng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그가 온 힘을 다해 나를  속인다고 치자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그러나 나는 내가 어떤 것이라고 생각하는 동안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그는 결코 내가 아무것도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아니게끔은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할 수 없을 것이다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이렇게 이 모든 것을 세심히 고찰해 본 결과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존재한다는 명제는 내가 이것을 발언할 때마다 혹은 마음 속에 품을 때마다 필연적으로 참이라는 결론에 이르게 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</a:rPr>
              <a:t>속는</a:t>
            </a:r>
            <a:r>
              <a:rPr lang="ko-KR" altLang="en-US" sz="3600" dirty="0" smtClean="0"/>
              <a:t> 나의 존재의 확실성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나의 관념에 대응하는 외부세계는 존재하지 않을지라도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악령에 의해 속는 나는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속는 내가 존재하지 않는다면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악령이 속일 대상이 없을 것이다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태양이 비치고 있는 밖을 걷고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는 것은 거짓이라고 하더라도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이렇게 생각하도록 속는 나는 확실히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속는</a:t>
            </a:r>
            <a:r>
              <a:rPr lang="ko-KR" altLang="en-US" sz="4400" dirty="0" smtClean="0"/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나를 속이는 악령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확실하지 않은 것은 모두 의심하는 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 의인화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이제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유능하고 교활한 악령이 온 힘을 다해 나를 속이려 하고 있다고 가정하겠다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 =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이제 확실하지 않은 모든 것은 의심하겠다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’)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악령에 의해 속는 나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의심하는 나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속는 나의 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의심하는 나의 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나의 관념에 대응하는 것이 외부세계에 존재하지 않을지라도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즉 외부세계에는 확실한 것이 없을지라도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확실한 것이 없다고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의심하고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있는 내가 존재한다는 것은 확실하다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의심하는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그러나 누군지는 모르지만 아주 유능하고 교활한 기만자가 집요하게 나를 항상 속이고 있다고 치자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자 이제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그가 나를 속인다면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내가 있다는 것은 의심할 수 없다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그가 온 힘을 다해 나를  속인다고 치자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그러나 나는 내가 어떤 것이라고 생각하는 동안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그는 결코 내가 아무것도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아니게끔은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할 수 없을 것이다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이렇게 이 모든 것을 세심히 고찰해 본 결과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존재한다는 명제는 내가 이것을 발언할 때마다 혹은 마음 속에 품을 때마다 필연적으로 참이라는 결론에 이르게 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…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이것은 확실하다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그러나 얼마 동안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생각하는 동안이다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왜냐하면 내가 생각하기를 멈추자마자 존재하는 것도 멈출 수 있기 때문이다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sz="4000" dirty="0" smtClean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속는 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의심하는 나는 어떠한 존재인가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그러나 나는 내가 어떤 것이라고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동안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[=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악령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는 결코 내가 아무것도 아니게끔은 할 수 없을 것이다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모든 것을 의심하더라도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의심하는 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라고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동안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확실히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생각하는 나의 존재의 확실성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sz="4400" dirty="0" smtClean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플라톤의 동굴의 비유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우리 감각관념의 기원이 명확하다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err="1" smtClean="0">
                <a:latin typeface="Times New Roman"/>
                <a:ea typeface="나눔고딕" pitchFamily="50" charset="-127"/>
                <a:cs typeface="Times New Roman"/>
              </a:rPr>
              <a:t>동굴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벽에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비친 그림자의 기원은 이데아 </a:t>
            </a:r>
            <a:r>
              <a:rPr lang="ko-KR" altLang="en-US" b="1" dirty="0" smtClean="0">
                <a:latin typeface="나눔고딕"/>
                <a:ea typeface="나눔고딕"/>
              </a:rPr>
              <a:t>→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감각관념의 기원은 이데아</a:t>
            </a: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이데아와 감각관념의 관계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모방의 관계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유사함의 관계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침대의 이데아를 모방 → 현실의 침대</a:t>
            </a: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현실의 침대를 모방  → 침대의 관념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침대의 이미지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)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3500" dirty="0" smtClean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3500" dirty="0" smtClean="0">
                <a:latin typeface="나눔고딕" pitchFamily="50" charset="-127"/>
                <a:ea typeface="나눔고딕" pitchFamily="50" charset="-127"/>
              </a:rPr>
              <a:t>(1): </a:t>
            </a:r>
            <a:r>
              <a:rPr lang="ko-KR" altLang="en-US" sz="3500" dirty="0" smtClean="0">
                <a:latin typeface="나눔고딕" pitchFamily="50" charset="-127"/>
                <a:ea typeface="나눔고딕" pitchFamily="50" charset="-127"/>
              </a:rPr>
              <a:t>플라톤</a:t>
            </a:r>
            <a:endParaRPr lang="ko-KR" altLang="en-US" sz="35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 관념의 기원인 외부대상의 존재에 대한 믿음 중지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 관념의 기원은 불명확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악령이 내가 가진 모든 관념의 기원일 수도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외부세계와 내 관념 간의 관계 단절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(1)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모방의 관계도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유사성의 관계도 아님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(2)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외부세계의 존재 자체가 불확실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  <a:t>(2): </a:t>
            </a:r>
            <a:r>
              <a:rPr lang="ko-KR" altLang="en-US" sz="4000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현실세계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매트릭스에 의해 인간 두뇌에 넣어진 환상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현실세계와 실재세계의 구분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플라톤의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이데아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현실의 이원론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에서 현실은 이데아를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불완전하지만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충실히 모방하여 존재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매트릭스의 현실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-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실재 구분은 플라톤의 동굴의 비유가 아니라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데카르트의 악령의 가설에 가깝다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현실과 실재의 관계는 모방의 관계도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유사성의 관계도 아니다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.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  <a:t>(3): </a:t>
            </a:r>
            <a:r>
              <a:rPr lang="ko-KR" altLang="en-US" sz="4000" dirty="0" smtClean="0">
                <a:latin typeface="나눔고딕" pitchFamily="50" charset="-127"/>
                <a:ea typeface="나눔고딕" pitchFamily="50" charset="-127"/>
              </a:rPr>
              <a:t>매트릭스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 본성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(nature)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 문제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인간이란 무엇인가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는 인간이 아니면서 인간과 이웃해 있는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경계를 공유하고 있는 것과의 구별로 잘 드러난다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 smtClean="0">
                <a:latin typeface="나눔고딕"/>
                <a:ea typeface="나눔고딕"/>
              </a:rPr>
              <a:t>→ 인간과 동물의 구별은 인간의 본성적 측면을 정의할 때 필수적 요소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 정체성을 이루는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은 무엇인가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서양철학의 전통은 이에 대해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육체가 아니라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이라고 대답한다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영혼은 인간과 인간 아닌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구별시켜 주는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1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인간의 영혼</a:t>
            </a:r>
            <a:r>
              <a:rPr lang="en-US" altLang="ko-KR" sz="31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3100" b="1" dirty="0" smtClean="0">
                <a:latin typeface="나눔고딕" pitchFamily="50" charset="-127"/>
                <a:ea typeface="나눔고딕" pitchFamily="50" charset="-127"/>
              </a:rPr>
              <a:t>정신</a:t>
            </a:r>
            <a:r>
              <a:rPr lang="en-US" altLang="ko-KR" sz="31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100" b="1" dirty="0" smtClean="0"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en-US" altLang="ko-KR" sz="31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100" b="1" dirty="0" smtClean="0">
                <a:latin typeface="나눔고딕" pitchFamily="50" charset="-127"/>
                <a:ea typeface="나눔고딕" pitchFamily="50" charset="-127"/>
              </a:rPr>
              <a:t>지성</a:t>
            </a:r>
            <a:r>
              <a:rPr lang="en-US" altLang="ko-KR" sz="31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31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이란 무엇인가</a:t>
            </a:r>
            <a:r>
              <a:rPr lang="en-US" altLang="ko-KR" sz="31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70000"/>
              </a:lnSpc>
            </a:pPr>
            <a:endParaRPr lang="en-US" altLang="ko-KR" sz="31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기계의 구별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현실과 이데아를 구별하는 이원론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이데아는 현실의 감각적 존재가 아니라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초감각적 존재이므로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이데아의 인식은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 아니라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통해 이루어진다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육체의 눈이 아니라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/>
                <a:ea typeface="나눔고딕"/>
              </a:rPr>
              <a:t>→ 이데아를 인식할 수 있기 위해서는 영혼이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감각으로부터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정화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되어야 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인간은 육체를 가지고 있는 한 감각으로부터 완전히 해방될 수 없다 </a:t>
            </a:r>
            <a:r>
              <a:rPr lang="ko-KR" altLang="en-US" b="1" dirty="0" smtClean="0">
                <a:latin typeface="나눔고딕"/>
                <a:ea typeface="나눔고딕"/>
              </a:rPr>
              <a:t>→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이데아의 완전한 인식은 육체로부터 벗어날 때 비로소 가능하다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육체는 영혼의 감옥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”,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철학은 죽음의 연습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b="1" dirty="0" smtClean="0">
                <a:latin typeface="나눔고딕"/>
                <a:ea typeface="나눔고딕"/>
              </a:rPr>
              <a:t>『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파이돈</a:t>
            </a:r>
            <a:r>
              <a:rPr lang="en-US" altLang="ko-KR" b="1" dirty="0" smtClean="0">
                <a:latin typeface="나눔고딕"/>
                <a:ea typeface="나눔고딕"/>
              </a:rPr>
              <a:t>』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플라톤의 철학은 육체에 대해서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감각에 대해서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에게 특권을 부여하는 철학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이데아의 인식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동굴의 비유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 세계는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감옥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무엇에 갇혀 있나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감각에 갇힘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현실의 인간은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감각에 묶여 있는 수인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현실의 인간이 보는 것은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이데아의 그림자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동굴 밖의 세계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(=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이데아의 세계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로 나간 사람은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으로 이데아를 봄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동굴의 비유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국가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』 7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육체는 사멸하지만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영혼은 불멸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육체의 죽음 이후 영혼은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으로 이데아를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관조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’(contemplation)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다시 육체를 얻어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태어나기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전 망각의 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lethe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건넘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 강을 건너면서 관조했던 이데아를 망각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따라서 이데아에 대한 인식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망각했던 이데아에 대한 상기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·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회상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영혼불멸론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+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윤회론 </a:t>
            </a:r>
            <a:r>
              <a:rPr lang="en-US" altLang="ko-KR" dirty="0" smtClean="0">
                <a:latin typeface="Times New Roman"/>
                <a:ea typeface="나눔고딕" pitchFamily="50" charset="-127"/>
                <a:cs typeface="Times New Roman"/>
              </a:rPr>
              <a:t>+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상기론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형제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남매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자매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매트릭스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자매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1999)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워쇼스키 형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80928"/>
            <a:ext cx="2286000" cy="2286000"/>
          </a:xfrm>
          <a:prstGeom prst="rect">
            <a:avLst/>
          </a:prstGeom>
        </p:spPr>
      </p:pic>
      <p:pic>
        <p:nvPicPr>
          <p:cNvPr id="5" name="그림 4" descr="워쇼스키 남매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780927"/>
            <a:ext cx="2304256" cy="2294015"/>
          </a:xfrm>
          <a:prstGeom prst="rect">
            <a:avLst/>
          </a:prstGeom>
        </p:spPr>
      </p:pic>
      <p:pic>
        <p:nvPicPr>
          <p:cNvPr id="6" name="그림 5" descr="워쇼스키 자매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6425" y="2780928"/>
            <a:ext cx="2753694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기계의 전쟁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기계의 승리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인류문명 파괴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우리가 사는 현실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꿈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기계에 의해 주입된 가상 현실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‘매트릭스’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뇌가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입력받는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전기신호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가상현실 체제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진짜 현실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기계에 의해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재배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되는 인간들은 진짜 현실을 인식하지 못함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진짜 현실을 알게 된 자들이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매트릭스’에 침투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·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저항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매트릭스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자매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1999)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2102</TotalTime>
  <Words>1639</Words>
  <Application>Microsoft Office PowerPoint</Application>
  <PresentationFormat>화면 슬라이드 쇼(4:3)</PresentationFormat>
  <Paragraphs>123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광장</vt:lpstr>
      <vt:lpstr>인간, 동물, 기계(1)</vt:lpstr>
      <vt:lpstr>철학과 예술의 구별</vt:lpstr>
      <vt:lpstr>인간과 동물/기계의 구별</vt:lpstr>
      <vt:lpstr>이데아의 인식</vt:lpstr>
      <vt:lpstr>슬라이드 5</vt:lpstr>
      <vt:lpstr>동굴의 비유(플라톤, 『국가』 7권)</vt:lpstr>
      <vt:lpstr>영혼불멸론 + 윤회론 + 상기론</vt:lpstr>
      <vt:lpstr>매트릭스(워쇼스키 자매, 1999)</vt:lpstr>
      <vt:lpstr>매트릭스(워쇼스키 자매, 1999)</vt:lpstr>
      <vt:lpstr>플라톤과 매트릭스: 유사점</vt:lpstr>
      <vt:lpstr>플라톤과 매트릭스: 다른점</vt:lpstr>
      <vt:lpstr>데카르트</vt:lpstr>
      <vt:lpstr>데카르트</vt:lpstr>
      <vt:lpstr>데카르트</vt:lpstr>
      <vt:lpstr>데카르트: 양식과 이성</vt:lpstr>
      <vt:lpstr>방법적 의심</vt:lpstr>
      <vt:lpstr>방법적 의심: 감각에 대한 불신</vt:lpstr>
      <vt:lpstr>감각에 대한 의심의 결과: 외부 세계와의 인식론적 단절</vt:lpstr>
      <vt:lpstr>악령의 가설</vt:lpstr>
      <vt:lpstr>악령의 가설</vt:lpstr>
      <vt:lpstr>통 속의 뇌(H. Putnam)</vt:lpstr>
      <vt:lpstr>속는 나의 존재의 확실성</vt:lpstr>
      <vt:lpstr>속는 나의 존재의 확실성</vt:lpstr>
      <vt:lpstr>의심하는 나의 존재의 확실성</vt:lpstr>
      <vt:lpstr>생각하는 나의 존재의 확실성</vt:lpstr>
      <vt:lpstr>생각하는 나의 존재의 확실성</vt:lpstr>
      <vt:lpstr>관념의 기원의 문제(1): 플라톤</vt:lpstr>
      <vt:lpstr>관념의 기원의 문제(2): 데카르트</vt:lpstr>
      <vt:lpstr>관념의 기원의 문제(3): 매트릭스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기계(2)</dc:title>
  <dc:creator>정대훈</dc:creator>
  <cp:lastModifiedBy>정대훈</cp:lastModifiedBy>
  <cp:revision>183</cp:revision>
  <dcterms:created xsi:type="dcterms:W3CDTF">2017-04-15T10:27:06Z</dcterms:created>
  <dcterms:modified xsi:type="dcterms:W3CDTF">2017-11-01T06:13:52Z</dcterms:modified>
</cp:coreProperties>
</file>