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3" r:id="rId3"/>
    <p:sldId id="274" r:id="rId4"/>
    <p:sldId id="257" r:id="rId5"/>
    <p:sldId id="258" r:id="rId6"/>
    <p:sldId id="272" r:id="rId7"/>
    <p:sldId id="259" r:id="rId8"/>
    <p:sldId id="275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D88D80-8E22-4AC9-B1B7-FCAE15AB02D8}" type="datetimeFigureOut">
              <a:rPr lang="ko-KR" altLang="en-US" smtClean="0"/>
              <a:pPr/>
              <a:t>2018-05-02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AA15B8-37BB-409D-A25C-89742C35CC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데카르트 철학의 난점들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튜링테스트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중국어 방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(1)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생각하는 나의 존재의 허구가능성 및 조작가능성→ 인간의 정체성∙본성을 이루는 생각하는 영혼의 존재 또한 제작의 대상이 될 수 있지 않은가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(2)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생각하는 타인의 영혼의 존재의 불확실성 → 우리는 어떤 기준에 의해 타인이 생각하는 영혼을 가졌다고 판단할 수 있는가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/>
                <a:ea typeface="나눔고딕"/>
              </a:rPr>
              <a:t>▶ </a:t>
            </a:r>
            <a:r>
              <a:rPr lang="ko-KR" altLang="en-US" b="1" dirty="0" smtClean="0">
                <a:latin typeface="나눔고딕"/>
                <a:ea typeface="나눔고딕"/>
              </a:rPr>
              <a:t>인간과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인공지능의 차이에 관련된 두 핵심물음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데카르트 철학의 두 난점과 인공지능의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인공지능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물질적∙자연적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(=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연장이 본질적 속성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단순한 요소들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(element)∙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단위들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(unit)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나누어짐 → 단위들의 인식 → 수학적 측정의 대상 → 인간에 제작될 수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영혼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정신적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생각이 본질적 속성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더 이상 나누어질 수 없는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오직 신에 의해 창조될 수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인공지능은 생각할 수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인공지능은 자연의 법칙에 따라 작동하는 기계일 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인간과 인공지능의 구별 문제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:</a:t>
            </a:r>
            <a:br>
              <a:rPr lang="en-US" altLang="ko-KR" sz="32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3200" dirty="0" err="1"/>
              <a:t>데카르트적</a:t>
            </a:r>
            <a:r>
              <a:rPr lang="ko-KR" altLang="en-US" sz="3200" dirty="0"/>
              <a:t> 관점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튜링테스트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앨런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(1912~1954):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영국의 수학자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암호학자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“Computing machinery and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Intelligence” (1950)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기계는 생각할 수 있는가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(Can machine think?)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튜링테스트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이미테이션 게임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endParaRPr lang="en-US" altLang="ko-KR" b="1" dirty="0" smtClean="0">
              <a:latin typeface="Times New Roman"/>
              <a:cs typeface="Times New Roman"/>
            </a:endParaRPr>
          </a:p>
        </p:txBody>
      </p:sp>
      <p:pic>
        <p:nvPicPr>
          <p:cNvPr id="4" name="그림 3" descr="이미테이션 게임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073" y="-1"/>
            <a:ext cx="3923929" cy="5812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튜링테스트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ko-KR" altLang="en-US" sz="42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질의자 하나와 응답자 둘</a:t>
            </a: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응답자 중 하나는 컴퓨터이고 다른 하나는 인간</a:t>
            </a: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5500" b="1" dirty="0" err="1">
                <a:latin typeface="나눔고딕" pitchFamily="50" charset="-127"/>
                <a:ea typeface="나눔고딕" pitchFamily="50" charset="-127"/>
              </a:rPr>
              <a:t>질의자는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 어느 쪽이 컴퓨터인지 모름</a:t>
            </a: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질의와 응답은 키보드로만 이루어짐</a:t>
            </a: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질의자가 어느 쪽이 컴퓨터인지 판별할 수 없다면 컴퓨터는 테스트를 통과</a:t>
            </a: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endParaRPr lang="en-US" altLang="ko-KR" sz="55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"</a:t>
            </a:r>
            <a:r>
              <a:rPr lang="ko-KR" altLang="en-US" sz="5500" b="1" dirty="0">
                <a:latin typeface="나눔고딕" pitchFamily="50" charset="-127"/>
                <a:ea typeface="나눔고딕" pitchFamily="50" charset="-127"/>
              </a:rPr>
              <a:t>컴퓨터의 반응을 인간과 구별할 수 없다면 컴퓨터는 생각할 수 있다고 볼 수 있다</a:t>
            </a:r>
            <a:r>
              <a:rPr lang="en-US" altLang="ko-KR" sz="55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 algn="just">
              <a:lnSpc>
                <a:spcPct val="170000"/>
              </a:lnSpc>
            </a:pPr>
            <a:endParaRPr lang="en-US" altLang="ko-KR" sz="42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 descr="튜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176" y="1"/>
            <a:ext cx="2987824" cy="240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튜링테스트</a:t>
            </a:r>
            <a:endParaRPr lang="ko-KR" altLang="en-US" b="1" dirty="0"/>
          </a:p>
        </p:txBody>
      </p:sp>
      <p:pic>
        <p:nvPicPr>
          <p:cNvPr id="4" name="내용 개체 틀 3" descr="Turing_Test_version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36738" y="2037887"/>
            <a:ext cx="3175724" cy="40649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튜링테스트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이미테이션 게임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인간에게 인간처럼 </a:t>
            </a:r>
            <a:r>
              <a:rPr lang="ko-KR" altLang="en-US" sz="4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보이는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것을 인간에 준하는 지능이 있다고 간주하기로 함</a:t>
            </a:r>
            <a:endParaRPr lang="en-US" altLang="ko-KR" sz="4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 err="1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생각함이 무슨 의미를 갖는지는 여론조사를 통해 확정할 수 없다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4000" b="1" dirty="0">
                <a:latin typeface="나눔고딕"/>
                <a:ea typeface="나눔고딕"/>
              </a:rPr>
              <a:t>→ ‘</a:t>
            </a:r>
            <a:r>
              <a:rPr lang="ko-KR" altLang="en-US" sz="4000" b="1" dirty="0">
                <a:latin typeface="나눔고딕"/>
                <a:ea typeface="나눔고딕"/>
              </a:rPr>
              <a:t>기계가 생각할 수 있는가</a:t>
            </a:r>
            <a:r>
              <a:rPr lang="en-US" altLang="ko-KR" sz="4000" b="1" dirty="0">
                <a:latin typeface="나눔고딕"/>
                <a:ea typeface="나눔고딕"/>
              </a:rPr>
              <a:t>’</a:t>
            </a:r>
            <a:r>
              <a:rPr lang="ko-KR" altLang="en-US" sz="4000" b="1" dirty="0">
                <a:latin typeface="나눔고딕"/>
                <a:ea typeface="나눔고딕"/>
              </a:rPr>
              <a:t>에 답하기 위해 생각함에 대한 정의에서 </a:t>
            </a:r>
            <a:r>
              <a:rPr lang="ko-KR" altLang="en-US" sz="4000" b="1">
                <a:latin typeface="나눔고딕"/>
                <a:ea typeface="나눔고딕"/>
              </a:rPr>
              <a:t>출발하는 것은 </a:t>
            </a:r>
            <a:r>
              <a:rPr lang="ko-KR" altLang="en-US" sz="4000" b="1" dirty="0">
                <a:latin typeface="나눔고딕"/>
                <a:ea typeface="나눔고딕"/>
              </a:rPr>
              <a:t>좋지 않다</a:t>
            </a:r>
            <a:r>
              <a:rPr lang="en-US" altLang="ko-KR" sz="4000" b="1" dirty="0">
                <a:latin typeface="나눔고딕"/>
                <a:ea typeface="나눔고딕"/>
              </a:rPr>
              <a:t>.</a:t>
            </a:r>
            <a:r>
              <a:rPr lang="ko-KR" altLang="en-US" sz="4000" b="1" dirty="0">
                <a:latin typeface="나눔고딕"/>
                <a:ea typeface="나눔고딕"/>
              </a:rPr>
              <a:t> </a:t>
            </a:r>
            <a:endParaRPr lang="en-US" altLang="ko-KR" sz="4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 err="1">
                <a:latin typeface="나눔고딕" pitchFamily="50" charset="-127"/>
                <a:ea typeface="나눔고딕" pitchFamily="50" charset="-127"/>
              </a:rPr>
              <a:t>데카르트적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출발점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우리는 타인이 생각하는 영혼을 가지고 있다는 점을 확실하게 알 수 없다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행태주의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(behaviorism): </a:t>
            </a:r>
            <a:r>
              <a:rPr lang="ko-KR" altLang="en-US" sz="4000" b="1" dirty="0" err="1">
                <a:latin typeface="나눔고딕" pitchFamily="50" charset="-127"/>
                <a:ea typeface="나눔고딕" pitchFamily="50" charset="-127"/>
              </a:rPr>
              <a:t>튜링은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생각하는 영혼의 존재 자체에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관심 있다기 보다는 생각함의 기준을 외적으로 드러나는 행태적 특질들을 통해 판별하는 것으로 충분하다고 생각</a:t>
            </a:r>
            <a:endParaRPr lang="en-US" altLang="ko-KR" sz="4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 ‘Behind every code is an enigma’: 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생각하는 영혼의 존재는 외적인 특징들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암호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 뒤에 감추어진 수수께끼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의미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)?</a:t>
            </a:r>
          </a:p>
          <a:p>
            <a:pPr>
              <a:lnSpc>
                <a:spcPct val="170000"/>
              </a:lnSpc>
            </a:pPr>
            <a:endParaRPr lang="ko-KR" altLang="en-US" sz="3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36" y="512064"/>
            <a:ext cx="8640960" cy="914400"/>
          </a:xfrm>
        </p:spPr>
        <p:txBody>
          <a:bodyPr/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중국어 방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논변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존 설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(John Searle)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절차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중국어를 모르는 사람을 방 안에 넣음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중국어로 된 질문 목록과 질문에 상응하는 중국어 대답이 적힌 목록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필기도구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중국어를 몰라도 대답을 할 수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중국어 방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논변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테스트 비판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튜링테스트를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통과한 컴퓨터는 언어의 의미를 모른 채 정확한 대답을 할 수 있는 중국어 방과도 같다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튜링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테스트를 통과했다는 것이 곧 의미를 이해하고 생각할 줄 아는 정신 또는 영혼을 갖고 있다는 것을 의미하지는 않는다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형식적 구문론과 내용적 의미론의 구별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꼭 닮은 로봇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로봇 제작자의 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같은 로봇을 만드는 것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로봇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이미테이션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모방물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지능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언어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육체적 능력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모방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로봇이 인간을 매우 정교하게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모방한다면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로봇과 다른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점은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로봇으로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모방되지 않고 남아 있는 인간 고유의 본성이 있는가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인간과 로봇의 다른 점을 판별하는 기준과 척도는 무엇인가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인간만이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가졌다고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지능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가졌다고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가졌다고 판별할 수 있는 기준과 척도는 무엇인가</a:t>
            </a:r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이것은 확실하다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그러나 얼마 동안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생각하는 동안이다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왜냐하면 내가 생각하기를 멈추자마자 존재하는 것도 멈출 수 있기 때문이다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확실한 것은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생각하는 동안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는 것 → 생각하지 않는다면 나는 존재하지 않을 수 있다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생각하고 있는 현재의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순간에만 나의 존재에 대해 확신할 수 있다 → 나의 존재의 확실성은 현재의 순간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에서 단속적으로만 말해질 수 있다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왜냐하면 과거순간들에서의 생각하는 나의 존재에 대한 나의 기억은 악령에 의해 주입된 것일 가능성이 있으므로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나의 존재의 지속적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자기동일성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단속적 자기동일성의 문제 → 코마에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빠진 사람의 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코마에 빠지기 전의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와 코마에서 깨어난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동일한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데카르트의 문제 해결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나의 존재의 지속성을 보장해주는 것은 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연속창조론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신은 매 순간 나의 존재를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창조하면서 동일성을 보증해준다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나의 존재의 지속적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자기동일성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나비가 된 꿈을 꾼 장자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내가 나비의 꿈을 꾼 것인가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나비가 나의 꿈을 꾼 것인가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?’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나의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존재는 나비가 꾼 꿈일 가능성이 있다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장자의 의심은 데카르트의 의심보다 한 발 더 나아간다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514350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난롯가에 앉아 있는 꿈을 꾸고 나서 자신이 가지고 있는 육체의 존재를 의심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하지만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생각하는 영혼으로서 자신의 존재는 의심하지 않는다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marL="514350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장자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는 나비가 꿈꾼 가상적 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나의 존재는 가상이고 나비의 존재가 진짜일 수 있지 않을까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 →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자신의 존재 자체가 허구일 수 있는 가능성을 생각했다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속는 나의 존재의 확실성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?: </a:t>
            </a:r>
            <a:br>
              <a:rPr lang="en-US" altLang="ko-KR" sz="32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장자의 </a:t>
            </a:r>
            <a:r>
              <a:rPr lang="ko-KR" altLang="en-US" sz="3200" dirty="0" err="1">
                <a:latin typeface="나눔고딕" pitchFamily="50" charset="-127"/>
                <a:ea typeface="나눔고딕" pitchFamily="50" charset="-127"/>
              </a:rPr>
              <a:t>호접몽</a:t>
            </a:r>
            <a:endParaRPr lang="ko-KR" altLang="en-US" sz="3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호접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4232" y="188640"/>
            <a:ext cx="304117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전뇌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전자두뇌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</a:rPr>
              <a:t>의체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기계화된 신체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속에 담긴 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자신의 영혼의 존재를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의심한다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Soul in the Shell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 아니라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Ghost in the Shell: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자신의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영혼의 존재가 단지 기계 속에 집어넣어진 유령 같은 것이 아닐까라는 의심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생각하는 영혼의 존재의 확실성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 생각하는 내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영혼의 존재 자체가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만들어진 가상∙허구∙꿈이 아닐까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속는 나의 존재의 확실성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?: </a:t>
            </a:r>
            <a:br>
              <a:rPr lang="en-US" altLang="ko-KR" sz="32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3200" dirty="0" err="1">
                <a:latin typeface="나눔고딕" pitchFamily="50" charset="-127"/>
                <a:ea typeface="나눔고딕" pitchFamily="50" charset="-127"/>
              </a:rPr>
              <a:t>공각기동대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(Ghost in the Shell)</a:t>
            </a:r>
            <a:endParaRPr lang="ko-KR" altLang="en-US" sz="3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 descr="공각기동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48328" y="12747"/>
            <a:ext cx="2413230" cy="3140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“뭘 생각하고 있어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“저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의체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날 닮지 않았어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“닮지 않았어”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“얼굴이나 골격만이 아니라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...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 같이 완전히 의체화한 사이보그라면 누구나 생각해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어쩌면 자신은 훨씬 이전에 죽었고 지금의 자신은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전뇌와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의체로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구성된 모의 인격이 아닐까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아니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무릇 나라는 건 처음부터 존재하지 않았던 것 아닐까 하고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...”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“네 티탄 두개골 안에는 뇌도 있고 제대로 인간 취급도 받고 있잖아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“자신의 뇌를 본 인간 따윈 없어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결국은 주위의 상황으로 나 같은 게 있다고 판단할 뿐이야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“자신의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고스트를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믿지 못하고 있는 거야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“만약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전뇌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자체가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고스트를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만들어내고 혼을 깃들인다고 한다면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 때는 뭘 근거로 자신을 믿어야 한다고 생각해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?”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err="1">
                <a:latin typeface="나눔고딕" pitchFamily="50" charset="-127"/>
                <a:ea typeface="나눔고딕" pitchFamily="50" charset="-127"/>
              </a:rPr>
              <a:t>공각기동대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자신의 존재 자체에 대한 의심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악령이 나를 속일지라도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내가 나를 어떤 것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(something)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이라고 생각하는 한 그는 나를 아무것도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아니게끔은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(nothing)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할 수 없다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데카르트는 자신의 존재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(=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생각하는 영혼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자체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가 악령에 의해 만들어진 허구적 존재일 가능성을 생각하지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sz="2400" b="1" dirty="0">
                <a:latin typeface="나눔고딕"/>
                <a:ea typeface="나눔고딕"/>
                <a:cs typeface="Times New Roman"/>
              </a:rPr>
              <a:t>→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나는 아무것도 아닌 것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(nothing)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아니지만 허구적 존재일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가능성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악령에 의해 만들어진 존재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을 데카르트는 생각하지 않는 것으로 보인다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허구적 존재 → 만들어진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존재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주체가 아닌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조작가능한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객체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속는 나의 존재의 확실성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91191"/>
              </p:ext>
            </p:extLst>
          </p:nvPr>
        </p:nvGraphicFramePr>
        <p:xfrm>
          <a:off x="2032000" y="1844824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2472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961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335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1681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장자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 smtClean="0"/>
                        <a:t>쿠사나기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데카르트</a:t>
                      </a:r>
                      <a:endParaRPr lang="ko-KR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원작자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나비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엔지니어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악령</a:t>
                      </a:r>
                      <a:endParaRPr lang="ko-KR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8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만들어진 가상의 존재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나의 존재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고스트의 존재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생각하는 나의 존재</a:t>
                      </a:r>
                      <a:r>
                        <a:rPr lang="en-US" altLang="ko-KR" sz="2200" b="1" dirty="0" smtClean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8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의심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나는 나비의 꿈이 아닐까</a:t>
                      </a:r>
                      <a:r>
                        <a:rPr lang="en-US" altLang="ko-KR" sz="2200" b="1" dirty="0" smtClean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나의 고스트는 엔지니어가 만든 </a:t>
                      </a:r>
                      <a:r>
                        <a:rPr lang="ko-KR" altLang="en-US" sz="2200" b="1" dirty="0" err="1" smtClean="0"/>
                        <a:t>의체에</a:t>
                      </a:r>
                      <a:r>
                        <a:rPr lang="ko-KR" altLang="en-US" sz="2200" b="1" dirty="0" smtClean="0"/>
                        <a:t> 깃든 것이 아닐까</a:t>
                      </a:r>
                      <a:r>
                        <a:rPr lang="en-US" altLang="ko-KR" sz="2200" b="1" dirty="0" smtClean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생각하는 나의 존재 자체가 악령이 만든 것이 아닐까</a:t>
                      </a:r>
                      <a:r>
                        <a:rPr lang="en-US" altLang="ko-KR" sz="2200" b="1" dirty="0" smtClean="0"/>
                        <a:t>?</a:t>
                      </a:r>
                      <a:endParaRPr lang="ko-KR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71596"/>
                  </a:ext>
                </a:extLst>
              </a:tr>
            </a:tbl>
          </a:graphicData>
        </a:graphic>
      </p:graphicFrame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983432" y="4581128"/>
            <a:ext cx="10540752" cy="99757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나의 영혼의 존재는 내가 생각하는 한에서 확실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타인의 영혼의 존재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타인의 영혼의 존재는 그가 생각하는 한에서 그 자신에게만 확실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타인의 생각하는 영혼의 존재는 나에게 불확실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나의 생각하는 영혼의 존재는 타인에게 불확실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각자의 영혼의 존재는 각자에게만 확실할 수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우리는 서로의 영혼의 존재에 대해 확실하게 알 수 없음 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타인 영혼의 존재의 인식 문제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4042</TotalTime>
  <Words>1043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 (3)</vt:lpstr>
      <vt:lpstr>(1) 나의 존재의 지속적 자기동일성 </vt:lpstr>
      <vt:lpstr>(1) 나의 존재의 지속적 자기동일성 </vt:lpstr>
      <vt:lpstr>(2) 속는 나의 존재의 확실성?:  장자의 호접몽</vt:lpstr>
      <vt:lpstr>(2) 속는 나의 존재의 확실성?:  공각기동대(Ghost in the Shell)</vt:lpstr>
      <vt:lpstr>공각기동대: 자신의 존재 자체에 대한 의심</vt:lpstr>
      <vt:lpstr>(2) 속는 나의 존재의 확실성?: 데카르트</vt:lpstr>
      <vt:lpstr>PowerPoint 프레젠테이션</vt:lpstr>
      <vt:lpstr>(3) 타인 영혼의 존재의 인식 문제</vt:lpstr>
      <vt:lpstr>데카르트 철학의 두 난점과 인공지능의 문제</vt:lpstr>
      <vt:lpstr>인간과 인공지능의 구별 문제: 데카르트적 관점</vt:lpstr>
      <vt:lpstr>튜링테스트</vt:lpstr>
      <vt:lpstr>튜링테스트</vt:lpstr>
      <vt:lpstr>튜링테스트</vt:lpstr>
      <vt:lpstr>튜링테스트</vt:lpstr>
      <vt:lpstr>‘중국어 방’ 논변: 존 설(John Searle)</vt:lpstr>
      <vt:lpstr>‘중국어 방’ 논변</vt:lpstr>
      <vt:lpstr>“인간과 꼭 닮은 로봇”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 (3)</dc:title>
  <dc:creator>정대훈</dc:creator>
  <cp:lastModifiedBy>정 대훈</cp:lastModifiedBy>
  <cp:revision>59</cp:revision>
  <dcterms:created xsi:type="dcterms:W3CDTF">2017-10-31T11:06:44Z</dcterms:created>
  <dcterms:modified xsi:type="dcterms:W3CDTF">2018-05-02T13:01:08Z</dcterms:modified>
</cp:coreProperties>
</file>