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handoutMasterIdLst>
    <p:handoutMasterId r:id="rId37"/>
  </p:handoutMasterIdLst>
  <p:sldIdLst>
    <p:sldId id="256" r:id="rId2"/>
    <p:sldId id="257" r:id="rId3"/>
    <p:sldId id="261" r:id="rId4"/>
    <p:sldId id="262" r:id="rId5"/>
    <p:sldId id="263" r:id="rId6"/>
    <p:sldId id="307" r:id="rId7"/>
    <p:sldId id="308" r:id="rId8"/>
    <p:sldId id="300" r:id="rId9"/>
    <p:sldId id="266" r:id="rId10"/>
    <p:sldId id="301" r:id="rId11"/>
    <p:sldId id="268" r:id="rId12"/>
    <p:sldId id="269" r:id="rId13"/>
    <p:sldId id="280" r:id="rId14"/>
    <p:sldId id="283" r:id="rId15"/>
    <p:sldId id="284" r:id="rId16"/>
    <p:sldId id="282" r:id="rId17"/>
    <p:sldId id="285" r:id="rId18"/>
    <p:sldId id="286" r:id="rId19"/>
    <p:sldId id="287" r:id="rId20"/>
    <p:sldId id="288" r:id="rId21"/>
    <p:sldId id="289" r:id="rId22"/>
    <p:sldId id="303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304" r:id="rId31"/>
    <p:sldId id="297" r:id="rId32"/>
    <p:sldId id="302" r:id="rId33"/>
    <p:sldId id="305" r:id="rId34"/>
    <p:sldId id="306" r:id="rId35"/>
    <p:sldId id="298" r:id="rId36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>
      <p:cViewPr varScale="1">
        <p:scale>
          <a:sx n="82" d="100"/>
          <a:sy n="82" d="100"/>
        </p:scale>
        <p:origin x="-1469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9CED6-1F5B-4CAB-BC7C-735017EBCB01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C94D2-0D0C-4B20-ACCB-6A5552829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609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6560373-12F0-4047-AE7F-4E937B32ECD3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d.com/talks/blaise_aguera_y_arcas_how_computers_are_learning_to_be_creative#t-874154" TargetMode="External"/><Relationship Id="rId2" Type="http://schemas.openxmlformats.org/officeDocument/2006/relationships/hyperlink" Target="https://www.ted.com/talks/oscar_schwartz_can_a_computer_write_poetry#t-24036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-2i7iafR04&amp;index=7&amp;list=PLMnpPtfofIgFxzvGARpaj5Ut0KIKhdVip" TargetMode="External"/><Relationship Id="rId2" Type="http://schemas.openxmlformats.org/officeDocument/2006/relationships/hyperlink" Target="https://www.youtube.com/watch?v=DDu652WsYb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istudy.co.kr/ai/algo_turing.htm#_bookmark_2741bb0" TargetMode="External"/><Relationship Id="rId5" Type="http://schemas.openxmlformats.org/officeDocument/2006/relationships/hyperlink" Target="https://www.youtube.com/watch?v=cDc6Gfo3egk&amp;t=7s" TargetMode="External"/><Relationship Id="rId4" Type="http://schemas.openxmlformats.org/officeDocument/2006/relationships/hyperlink" Target="http://www.aistudy.co.kr/computer/turing_machine.htm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sz="2400" smtClean="0">
                <a:latin typeface="HY강B" pitchFamily="18" charset="-127"/>
                <a:ea typeface="HY강B" pitchFamily="18" charset="-127"/>
              </a:rPr>
              <a:t>강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디지털혁명</a:t>
            </a:r>
            <a:r>
              <a:rPr lang="en-US" altLang="ko-KR" dirty="0" smtClean="0"/>
              <a:t>1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55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2.</a:t>
            </a:r>
          </a:p>
          <a:p>
            <a:r>
              <a:rPr lang="ko-KR" altLang="en-US" dirty="0"/>
              <a:t>기호를 안다는 것은 지각한 것을 다시 기표로 지각하는 것과 관련된다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무수한 새들을 보고</a:t>
            </a:r>
            <a:r>
              <a:rPr lang="en-US" altLang="ko-KR" dirty="0"/>
              <a:t>, </a:t>
            </a:r>
            <a:r>
              <a:rPr lang="ko-KR" altLang="en-US" dirty="0"/>
              <a:t>혹은 새의 다양한 부분들을 보고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그것을 일관되게 </a:t>
            </a:r>
            <a:r>
              <a:rPr lang="en-US" altLang="ko-KR" dirty="0"/>
              <a:t>‘</a:t>
            </a:r>
            <a:r>
              <a:rPr lang="ko-KR" altLang="en-US" dirty="0"/>
              <a:t>새</a:t>
            </a:r>
            <a:r>
              <a:rPr lang="en-US" altLang="ko-KR" dirty="0"/>
              <a:t>’</a:t>
            </a:r>
            <a:r>
              <a:rPr lang="ko-KR" altLang="en-US" dirty="0"/>
              <a:t>라고 식별하고 기억할 수 있을 때</a:t>
            </a:r>
            <a:r>
              <a:rPr lang="en-US" altLang="ko-KR" dirty="0"/>
              <a:t>, </a:t>
            </a:r>
            <a:r>
              <a:rPr lang="ko-KR" altLang="en-US" dirty="0"/>
              <a:t>우리는 기호를 통해 인지했다고</a:t>
            </a:r>
            <a:r>
              <a:rPr lang="en-US" altLang="ko-KR" dirty="0"/>
              <a:t>, </a:t>
            </a:r>
            <a:r>
              <a:rPr lang="ko-KR" altLang="en-US" dirty="0"/>
              <a:t>생각했다고 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우리는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새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기호로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새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대상을 식별한다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인간이 기호로 생각한다는 것은 언어로 소통한다는 것과 밀접한 관계가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07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27584" y="2708920"/>
            <a:ext cx="7408333" cy="3450696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음성들이 </a:t>
            </a:r>
            <a:r>
              <a:rPr lang="ko-KR" altLang="en-US" dirty="0"/>
              <a:t>반복적으로 사용될 수 있는 단어들로 </a:t>
            </a:r>
            <a:r>
              <a:rPr lang="ko-KR" altLang="en-US" dirty="0" smtClean="0"/>
              <a:t>응축되고</a:t>
            </a:r>
            <a:r>
              <a:rPr lang="en-US" altLang="ko-KR" dirty="0" smtClean="0"/>
              <a:t>, </a:t>
            </a:r>
            <a:endParaRPr lang="en-US" altLang="ko-KR" dirty="0"/>
          </a:p>
          <a:p>
            <a:r>
              <a:rPr lang="ko-KR" altLang="en-US" dirty="0" smtClean="0"/>
              <a:t>그 음성들에서 사람들은 기호를 식별한다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새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새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말하고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새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라고 알아듣는다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이러한 단어들을 결합해서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문장들을 형성할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언어를 언어를 통해 이해하고 해석한다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문장은 문장을 통해 반박된다</a:t>
            </a:r>
            <a:r>
              <a:rPr lang="en-US" altLang="ko-KR" dirty="0" smtClean="0"/>
              <a:t>. …..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언어는 무엇보다 음성과 의미의 구별 및 결합이다</a:t>
            </a:r>
            <a:r>
              <a:rPr lang="en-US" altLang="ko-KR" dirty="0" smtClean="0"/>
              <a:t>.   </a:t>
            </a:r>
          </a:p>
          <a:p>
            <a:r>
              <a:rPr lang="ko-KR" altLang="en-US" dirty="0" smtClean="0"/>
              <a:t>요컨대</a:t>
            </a:r>
            <a:r>
              <a:rPr lang="en-US" altLang="ko-KR" dirty="0" smtClean="0"/>
              <a:t>,</a:t>
            </a:r>
            <a:r>
              <a:rPr lang="ko-KR" altLang="en-US" dirty="0" smtClean="0"/>
              <a:t> 언어적 소통의 핵심은 기호의 의미작용이다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언어로 소통한다는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97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기호</a:t>
            </a:r>
            <a:r>
              <a:rPr lang="en-US" altLang="ko-KR" dirty="0" smtClean="0"/>
              <a:t>=</a:t>
            </a:r>
            <a:r>
              <a:rPr lang="ko-KR" altLang="en-US" dirty="0" smtClean="0"/>
              <a:t>기표</a:t>
            </a:r>
            <a:r>
              <a:rPr lang="en-US" altLang="ko-KR" dirty="0" smtClean="0"/>
              <a:t>+</a:t>
            </a:r>
            <a:r>
              <a:rPr lang="ko-KR" altLang="en-US" dirty="0" smtClean="0"/>
              <a:t>기의</a:t>
            </a:r>
            <a:endParaRPr lang="en-US" altLang="ko-KR" dirty="0" smtClean="0"/>
          </a:p>
          <a:p>
            <a:pPr fontAlgn="base"/>
            <a:r>
              <a:rPr lang="ko-KR" altLang="en-US" dirty="0"/>
              <a:t>기표는 기호의 이미지이다</a:t>
            </a:r>
            <a:r>
              <a:rPr lang="en-US" altLang="ko-KR" dirty="0"/>
              <a:t>. </a:t>
            </a:r>
            <a:r>
              <a:rPr lang="ko-KR" altLang="en-US" dirty="0"/>
              <a:t>기호가 나타내는 물질적 형태가 아니라</a:t>
            </a:r>
            <a:r>
              <a:rPr lang="en-US" altLang="ko-KR" dirty="0"/>
              <a:t>, </a:t>
            </a:r>
            <a:r>
              <a:rPr lang="ko-KR" altLang="en-US" dirty="0" err="1"/>
              <a:t>기의를</a:t>
            </a:r>
            <a:r>
              <a:rPr lang="ko-KR" altLang="en-US" dirty="0"/>
              <a:t> 표상하는 그 이미지이다</a:t>
            </a:r>
            <a:r>
              <a:rPr lang="en-US" altLang="ko-KR" dirty="0"/>
              <a:t>. </a:t>
            </a:r>
            <a:r>
              <a:rPr lang="ko-KR" altLang="en-US" dirty="0" smtClean="0"/>
              <a:t>음성이미지든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시각이미지든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fontAlgn="base"/>
            <a:r>
              <a:rPr lang="ko-KR" altLang="en-US" dirty="0" err="1"/>
              <a:t>기의는</a:t>
            </a:r>
            <a:r>
              <a:rPr lang="ko-KR" altLang="en-US" dirty="0"/>
              <a:t> 마음속에서 일어나는 추상적 개념이다</a:t>
            </a:r>
            <a:r>
              <a:rPr lang="en-US" altLang="ko-KR" dirty="0"/>
              <a:t>. </a:t>
            </a:r>
            <a:r>
              <a:rPr lang="ko-KR" altLang="en-US" dirty="0" err="1"/>
              <a:t>기의는</a:t>
            </a:r>
            <a:r>
              <a:rPr lang="ko-KR" altLang="en-US" dirty="0"/>
              <a:t> 기표에 대응하는 것이라고 생각될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/>
              <a:t>기표와 </a:t>
            </a:r>
            <a:r>
              <a:rPr lang="ko-KR" altLang="en-US" dirty="0" err="1"/>
              <a:t>기의의</a:t>
            </a:r>
            <a:r>
              <a:rPr lang="ko-KR" altLang="en-US" dirty="0"/>
              <a:t> 구별은 </a:t>
            </a:r>
            <a:r>
              <a:rPr lang="ko-KR" altLang="en-US" dirty="0" smtClean="0"/>
              <a:t>지시되는 </a:t>
            </a:r>
            <a:r>
              <a:rPr lang="ko-KR" altLang="en-US" dirty="0"/>
              <a:t>것이 외부 세계에는 존재한다는 것을 전제하지 않는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 내적 구별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 smtClean="0"/>
              <a:t>보름달이 없어도</a:t>
            </a:r>
            <a:r>
              <a:rPr lang="en-US" altLang="ko-KR" dirty="0" smtClean="0"/>
              <a:t>,</a:t>
            </a:r>
            <a:r>
              <a:rPr lang="ko-KR" altLang="en-US" dirty="0" smtClean="0"/>
              <a:t> 보름달을 말하고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보름달을 생각한다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기호의 의미작용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0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컴퓨터는 개발되었을 당시에는 숫자만 다룰 수 있었다</a:t>
            </a:r>
            <a:r>
              <a:rPr lang="en-US" altLang="ko-KR" dirty="0"/>
              <a:t>. </a:t>
            </a:r>
            <a:r>
              <a:rPr lang="ko-KR" altLang="en-US" dirty="0"/>
              <a:t>다시 말해 계산만 할 수 있었다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그런데 </a:t>
            </a:r>
            <a:r>
              <a:rPr lang="ko-KR" altLang="en-US" dirty="0"/>
              <a:t>서서히 텍스트도 다룰 수 있게 되고</a:t>
            </a:r>
            <a:r>
              <a:rPr lang="en-US" altLang="ko-KR" dirty="0"/>
              <a:t>, </a:t>
            </a:r>
            <a:r>
              <a:rPr lang="ko-KR" altLang="en-US" dirty="0"/>
              <a:t>글을 표현하는 것도 가능해졌다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마침내 아날로그 </a:t>
            </a:r>
            <a:r>
              <a:rPr lang="ko-KR" altLang="en-US" dirty="0"/>
              <a:t>미디어가 장악하고 있던 사진이나 음성기록</a:t>
            </a:r>
            <a:r>
              <a:rPr lang="en-US" altLang="ko-KR" dirty="0"/>
              <a:t>, </a:t>
            </a:r>
            <a:r>
              <a:rPr lang="ko-KR" altLang="en-US" dirty="0"/>
              <a:t>동영상과 같은 영상</a:t>
            </a:r>
            <a:r>
              <a:rPr lang="en-US" altLang="ko-KR" dirty="0"/>
              <a:t>, </a:t>
            </a:r>
            <a:r>
              <a:rPr lang="ko-KR" altLang="en-US" dirty="0"/>
              <a:t>음성 등도 모두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표시하여 다룰 수 있게 되었다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컴퓨터는 인간 사고를 </a:t>
            </a:r>
            <a:r>
              <a:rPr lang="ko-KR" altLang="en-US" dirty="0" err="1" smtClean="0"/>
              <a:t>흉내낸다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컴퓨터라는 미디어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674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 dirty="0"/>
              <a:t>사진을 디지털로 만들면 아날로그로 촬영한 화상의 명도</a:t>
            </a:r>
            <a:r>
              <a:rPr lang="en-US" altLang="ko-KR" dirty="0"/>
              <a:t>·</a:t>
            </a:r>
            <a:r>
              <a:rPr lang="ko-KR" altLang="en-US" dirty="0"/>
              <a:t>채도를 컴퓨터가 모두 디지털 기호로 변환하여 </a:t>
            </a:r>
            <a:r>
              <a:rPr lang="ko-KR" altLang="en-US" dirty="0" err="1"/>
              <a:t>정보처리한다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컴퓨터는 </a:t>
            </a:r>
            <a:r>
              <a:rPr lang="ko-KR" altLang="en-US" dirty="0"/>
              <a:t>아날로그 미디어로 쓴 테크놀로지 문자를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이라는 숫자로 변환한다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아날로그 미디어에서는 미디어의 재질과 그 기호 사이에 유비</a:t>
            </a:r>
            <a:r>
              <a:rPr lang="en-US" altLang="ko-KR" dirty="0"/>
              <a:t>analogy</a:t>
            </a:r>
            <a:r>
              <a:rPr lang="ko-KR" altLang="en-US" dirty="0"/>
              <a:t>가 성립하여 고정되어 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 smtClean="0"/>
              <a:t>예를 들면 사진은 화학적 반응을 일으키는 건판 위에 빛의 흔적을 담음으로써 성립된다</a:t>
            </a:r>
            <a:r>
              <a:rPr lang="en-US" altLang="ko-KR" dirty="0" smtClean="0"/>
              <a:t>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아날로그와 디지털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551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ko-KR" altLang="en-US" dirty="0" smtClean="0"/>
              <a:t>디지털화에서는 </a:t>
            </a:r>
            <a:r>
              <a:rPr lang="ko-KR" altLang="en-US" dirty="0"/>
              <a:t>그러한 소재의 종류와 상관없이 미디어에 기록된 것을 읽고 모두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의 </a:t>
            </a:r>
            <a:r>
              <a:rPr lang="ko-KR" altLang="en-US" dirty="0" err="1"/>
              <a:t>기호열로</a:t>
            </a:r>
            <a:r>
              <a:rPr lang="ko-KR" altLang="en-US" dirty="0"/>
              <a:t> 변환한다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기록이 </a:t>
            </a:r>
            <a:r>
              <a:rPr lang="ko-KR" altLang="en-US" dirty="0"/>
              <a:t>퇴화하거나 사라지지 </a:t>
            </a:r>
            <a:r>
              <a:rPr lang="ko-KR" altLang="en-US" dirty="0" smtClean="0"/>
              <a:t>않는다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사진은 </a:t>
            </a:r>
            <a:r>
              <a:rPr lang="ko-KR" altLang="en-US" dirty="0"/>
              <a:t>시간이 지나면 </a:t>
            </a:r>
            <a:r>
              <a:rPr lang="ko-KR" altLang="en-US" dirty="0" err="1"/>
              <a:t>누런색으로</a:t>
            </a:r>
            <a:r>
              <a:rPr lang="ko-KR" altLang="en-US" dirty="0"/>
              <a:t> </a:t>
            </a:r>
            <a:r>
              <a:rPr lang="ko-KR" altLang="en-US" dirty="0" smtClean="0"/>
              <a:t>변한다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레코드도 마멸된다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</a:t>
            </a:r>
            <a:r>
              <a:rPr lang="ko-KR" altLang="en-US" dirty="0"/>
              <a:t>디지털 미디어에 기록된 것은 </a:t>
            </a:r>
            <a:r>
              <a:rPr lang="ko-KR" altLang="en-US" dirty="0" smtClean="0"/>
              <a:t>여러 번 복사되어도 </a:t>
            </a:r>
            <a:r>
              <a:rPr lang="ko-KR" altLang="en-US" dirty="0"/>
              <a:t>사라지지 않는다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 smtClean="0"/>
              <a:t>데이터는 </a:t>
            </a:r>
            <a:r>
              <a:rPr lang="ko-KR" altLang="en-US" dirty="0"/>
              <a:t>컴퓨터 안에 저장된다</a:t>
            </a:r>
            <a:r>
              <a:rPr lang="en-US" altLang="ko-KR" dirty="0"/>
              <a:t>. </a:t>
            </a:r>
            <a:r>
              <a:rPr lang="ko-KR" altLang="en-US" dirty="0" smtClean="0"/>
              <a:t>컴퓨터로 </a:t>
            </a:r>
            <a:r>
              <a:rPr lang="ko-KR" altLang="en-US" dirty="0"/>
              <a:t>메모리화된 </a:t>
            </a:r>
            <a:r>
              <a:rPr lang="ko-KR" altLang="en-US" dirty="0" smtClean="0"/>
              <a:t>데이터는 </a:t>
            </a:r>
            <a:r>
              <a:rPr lang="ko-KR" altLang="en-US" dirty="0"/>
              <a:t>원리적으로 퇴화되거나 소실되지 않는다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65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오늘날 우리들은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의 기호열이 빛에 가까운 속도로 현란하게 계산되고 모든 정보가 메모리로 무한히 추적되어가는 컴퓨터의 수의 </a:t>
            </a:r>
            <a:r>
              <a:rPr lang="ko-KR" altLang="en-US" dirty="0" smtClean="0"/>
              <a:t>행렬에 의해 마련된 세계 속에서 산다</a:t>
            </a:r>
            <a:r>
              <a:rPr lang="en-US" altLang="ko-KR" dirty="0" smtClean="0"/>
              <a:t>.  </a:t>
            </a:r>
            <a:endParaRPr lang="ko-KR" altLang="en-US" dirty="0"/>
          </a:p>
          <a:p>
            <a:pPr fontAlgn="base"/>
            <a:r>
              <a:rPr lang="ko-KR" altLang="en-US" dirty="0" smtClean="0"/>
              <a:t>이제 </a:t>
            </a:r>
            <a:r>
              <a:rPr lang="ko-KR" altLang="en-US" dirty="0"/>
              <a:t>미디어가 사용하는 기호를 인간은 읽지 못한다</a:t>
            </a:r>
            <a:r>
              <a:rPr lang="en-US" altLang="ko-KR" dirty="0"/>
              <a:t>. </a:t>
            </a:r>
            <a:r>
              <a:rPr lang="ko-KR" altLang="en-US" dirty="0"/>
              <a:t>디지털 신호를 그대로 이해하는 사람은 없다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우리는 </a:t>
            </a:r>
            <a:r>
              <a:rPr lang="ko-KR" altLang="en-US" dirty="0"/>
              <a:t>미디어의 기술적 작동으로부터 가상적 이미지를 보고 즐길 뿐이다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디지털 기호를 직접 읽지 못한다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529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 err="1" smtClean="0"/>
              <a:t>튜링은</a:t>
            </a:r>
            <a:r>
              <a:rPr lang="ko-KR" altLang="en-US" dirty="0" smtClean="0"/>
              <a:t> 자신이 고안한 </a:t>
            </a:r>
            <a:r>
              <a:rPr lang="ko-KR" altLang="en-US" dirty="0"/>
              <a:t>‘</a:t>
            </a:r>
            <a:r>
              <a:rPr lang="ko-KR" altLang="en-US" dirty="0" err="1"/>
              <a:t>튜링기계</a:t>
            </a:r>
            <a:r>
              <a:rPr lang="ko-KR" altLang="en-US" dirty="0"/>
              <a:t>’와 ‘</a:t>
            </a:r>
            <a:r>
              <a:rPr lang="ko-KR" altLang="en-US" dirty="0" err="1"/>
              <a:t>보편튜링기계</a:t>
            </a:r>
            <a:r>
              <a:rPr lang="ko-KR" altLang="en-US" dirty="0" smtClean="0"/>
              <a:t>’개념들을 </a:t>
            </a:r>
            <a:r>
              <a:rPr lang="ko-KR" altLang="en-US" dirty="0"/>
              <a:t>통해 산술적 계산이나 정보처리가 </a:t>
            </a:r>
            <a:r>
              <a:rPr lang="ko-KR" altLang="en-US" dirty="0" smtClean="0"/>
              <a:t> 기계 안에서도 원리적으로 </a:t>
            </a:r>
            <a:r>
              <a:rPr lang="ko-KR" altLang="en-US" dirty="0"/>
              <a:t>가능하다는 것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알고리즘과 </a:t>
            </a:r>
            <a:r>
              <a:rPr lang="ko-KR" altLang="en-US" dirty="0"/>
              <a:t>프로그램을 만들 수 있다는 것을 </a:t>
            </a:r>
            <a:r>
              <a:rPr lang="ko-KR" altLang="en-US" dirty="0" smtClean="0"/>
              <a:t>증명했다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‘</a:t>
            </a:r>
            <a:r>
              <a:rPr lang="ko-KR" altLang="en-US" dirty="0" smtClean="0"/>
              <a:t>보편 </a:t>
            </a:r>
            <a:r>
              <a:rPr lang="ko-KR" altLang="en-US" dirty="0" err="1"/>
              <a:t>튜링</a:t>
            </a:r>
            <a:r>
              <a:rPr lang="ko-KR" altLang="en-US" dirty="0"/>
              <a:t> 기계’라는 개념을 통해 ‘프로그램 내장형 컴퓨터’를 구현할 수 있다는 것을 보여주었다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알고리즘이란 </a:t>
            </a:r>
            <a:r>
              <a:rPr lang="ko-KR" altLang="en-US" dirty="0"/>
              <a:t>어떠한 주어진 문제를 풀기 위한 절차나 방법을 말하는데 컴퓨터 프로그램을 기술함에 있어 실행 명령어들의 순서를 의미한다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아랍의 </a:t>
            </a:r>
            <a:r>
              <a:rPr lang="ko-KR" altLang="en-US" dirty="0"/>
              <a:t>수학자인 </a:t>
            </a:r>
            <a:r>
              <a:rPr lang="ko-KR" altLang="en-US" dirty="0" err="1"/>
              <a:t>알고리즈미</a:t>
            </a:r>
            <a:r>
              <a:rPr lang="en-US" altLang="ko-KR" dirty="0"/>
              <a:t>(Al-</a:t>
            </a:r>
            <a:r>
              <a:rPr lang="en-US" altLang="ko-KR" dirty="0" err="1"/>
              <a:t>Khowarizmi</a:t>
            </a:r>
            <a:r>
              <a:rPr lang="en-US" altLang="ko-KR" dirty="0"/>
              <a:t>)</a:t>
            </a:r>
            <a:r>
              <a:rPr lang="ko-KR" altLang="en-US" dirty="0"/>
              <a:t>의 이름에서 유래되었다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현대 컴퓨터와 </a:t>
            </a:r>
            <a:r>
              <a:rPr lang="ko-KR" altLang="en-US" dirty="0" err="1" smtClean="0"/>
              <a:t>튜링</a:t>
            </a:r>
            <a:r>
              <a:rPr lang="ko-KR" altLang="en-US" dirty="0" smtClean="0"/>
              <a:t> 기계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777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err="1"/>
              <a:t>프레게가</a:t>
            </a:r>
            <a:r>
              <a:rPr lang="ko-KR" altLang="en-US" dirty="0"/>
              <a:t> 인간의 언어로 된 문장을 수학적 기호로 바꾸는 논리학을 </a:t>
            </a:r>
            <a:r>
              <a:rPr lang="ko-KR" altLang="en-US" dirty="0" smtClean="0"/>
              <a:t>체계화했다</a:t>
            </a:r>
            <a:r>
              <a:rPr lang="en-US" altLang="ko-KR" dirty="0" smtClean="0"/>
              <a:t>.『</a:t>
            </a:r>
            <a:r>
              <a:rPr lang="ko-KR" altLang="en-US" dirty="0"/>
              <a:t>개념표기법</a:t>
            </a:r>
            <a:r>
              <a:rPr lang="en-US" altLang="ko-KR" dirty="0"/>
              <a:t>』(1879)</a:t>
            </a:r>
            <a:endParaRPr lang="ko-KR" altLang="en-US" dirty="0"/>
          </a:p>
          <a:p>
            <a:pPr fontAlgn="base"/>
            <a:r>
              <a:rPr lang="ko-KR" altLang="en-US" dirty="0" err="1"/>
              <a:t>프레게의</a:t>
            </a:r>
            <a:r>
              <a:rPr lang="ko-KR" altLang="en-US" dirty="0"/>
              <a:t> 새로운 논리학은 문장논리와 술어논리로 이루어져 있다</a:t>
            </a:r>
            <a:r>
              <a:rPr lang="en-US" altLang="ko-KR" dirty="0"/>
              <a:t>. </a:t>
            </a:r>
            <a:r>
              <a:rPr lang="ko-KR" altLang="en-US" dirty="0"/>
              <a:t>문장 논리는 간단히 말하면 한 문장을 한 단위로 파악하는 논리이다</a:t>
            </a:r>
            <a:r>
              <a:rPr lang="en-US" altLang="ko-KR" dirty="0"/>
              <a:t>. ‘</a:t>
            </a:r>
            <a:r>
              <a:rPr lang="ko-KR" altLang="en-US" dirty="0"/>
              <a:t>비가 온다’는 </a:t>
            </a:r>
            <a:r>
              <a:rPr lang="en-US" altLang="ko-KR" dirty="0"/>
              <a:t>A, ‘</a:t>
            </a:r>
            <a:r>
              <a:rPr lang="ko-KR" altLang="en-US" dirty="0"/>
              <a:t>땅이 젖는다’는 </a:t>
            </a:r>
            <a:r>
              <a:rPr lang="en-US" altLang="ko-KR" dirty="0"/>
              <a:t>B. ‘</a:t>
            </a:r>
            <a:r>
              <a:rPr lang="ko-KR" altLang="en-US" dirty="0"/>
              <a:t>비가 오면 땅이 젖는다’는 </a:t>
            </a:r>
            <a:r>
              <a:rPr lang="en-US" altLang="ko-KR" dirty="0"/>
              <a:t>A</a:t>
            </a:r>
            <a:r>
              <a:rPr lang="ko-KR" altLang="en-US" dirty="0"/>
              <a:t>⊃</a:t>
            </a:r>
            <a:r>
              <a:rPr lang="en-US" altLang="ko-KR" dirty="0"/>
              <a:t>B.</a:t>
            </a:r>
            <a:endParaRPr lang="ko-KR" altLang="en-US" dirty="0"/>
          </a:p>
          <a:p>
            <a:pPr fontAlgn="base"/>
            <a:r>
              <a:rPr lang="ko-KR" altLang="en-US" dirty="0"/>
              <a:t>⊃와 같은 것은 </a:t>
            </a:r>
            <a:r>
              <a:rPr lang="ko-KR" altLang="en-US" dirty="0" err="1"/>
              <a:t>문장연결사</a:t>
            </a:r>
            <a:r>
              <a:rPr lang="ko-KR" altLang="en-US" dirty="0"/>
              <a:t> 기호이다</a:t>
            </a:r>
            <a:r>
              <a:rPr lang="en-US" altLang="ko-KR" dirty="0"/>
              <a:t>. </a:t>
            </a:r>
            <a:r>
              <a:rPr lang="ko-KR" altLang="en-US" dirty="0"/>
              <a:t>또는 ∨ 그리고 </a:t>
            </a:r>
            <a:r>
              <a:rPr lang="en-US" altLang="ko-KR" dirty="0"/>
              <a:t>&amp; </a:t>
            </a:r>
            <a:r>
              <a:rPr lang="ko-KR" altLang="en-US" dirty="0"/>
              <a:t>아니다 ∼ 그러면</a:t>
            </a:r>
            <a:r>
              <a:rPr lang="ko-KR" altLang="en-US" dirty="0" smtClean="0"/>
              <a:t>⊃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프레게의</a:t>
            </a:r>
            <a:r>
              <a:rPr lang="ko-KR" altLang="en-US" dirty="0" smtClean="0"/>
              <a:t> 개념표기법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40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술어논리는 한 문장을 한 단위로 간주하지 않고 더 세분해서</a:t>
            </a:r>
            <a:r>
              <a:rPr lang="en-US" altLang="ko-KR" dirty="0"/>
              <a:t>, </a:t>
            </a:r>
            <a:r>
              <a:rPr lang="ko-KR" altLang="en-US" dirty="0"/>
              <a:t>즉 주어와 술어를 분리해서 다룬다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예를 </a:t>
            </a:r>
            <a:r>
              <a:rPr lang="ko-KR" altLang="en-US" dirty="0"/>
              <a:t>들어 ‘김구는 죽는다</a:t>
            </a:r>
            <a:r>
              <a:rPr lang="en-US" altLang="ko-KR" dirty="0"/>
              <a:t>.’</a:t>
            </a:r>
            <a:r>
              <a:rPr lang="ko-KR" altLang="en-US" dirty="0"/>
              <a:t>에서 김구를 </a:t>
            </a:r>
            <a:r>
              <a:rPr lang="en-US" altLang="ko-KR" dirty="0"/>
              <a:t>k, </a:t>
            </a:r>
            <a:r>
              <a:rPr lang="ko-KR" altLang="en-US" dirty="0" err="1"/>
              <a:t>죽는다를</a:t>
            </a:r>
            <a:r>
              <a:rPr lang="ko-KR" altLang="en-US" dirty="0"/>
              <a:t> </a:t>
            </a:r>
            <a:r>
              <a:rPr lang="en-US" altLang="ko-KR" dirty="0"/>
              <a:t>M</a:t>
            </a:r>
            <a:r>
              <a:rPr lang="ko-KR" altLang="en-US" dirty="0"/>
              <a:t>으로 하면</a:t>
            </a:r>
            <a:r>
              <a:rPr lang="en-US" altLang="ko-KR" dirty="0"/>
              <a:t>, ‘</a:t>
            </a:r>
            <a:r>
              <a:rPr lang="ko-KR" altLang="en-US" dirty="0"/>
              <a:t>김구는 죽는다’는 </a:t>
            </a:r>
            <a:r>
              <a:rPr lang="en-US" altLang="ko-KR" dirty="0"/>
              <a:t>Mk</a:t>
            </a:r>
            <a:r>
              <a:rPr lang="ko-KR" altLang="en-US" dirty="0"/>
              <a:t>로 나타낸다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‘</a:t>
            </a:r>
            <a:r>
              <a:rPr lang="ko-KR" altLang="en-US" dirty="0"/>
              <a:t>임의의 </a:t>
            </a:r>
            <a:r>
              <a:rPr lang="en-US" altLang="ko-KR" dirty="0"/>
              <a:t>x</a:t>
            </a:r>
            <a:r>
              <a:rPr lang="ko-KR" altLang="en-US" dirty="0"/>
              <a:t>에 대하여 </a:t>
            </a:r>
            <a:r>
              <a:rPr lang="en-US" altLang="ko-KR" dirty="0"/>
              <a:t>x</a:t>
            </a:r>
            <a:r>
              <a:rPr lang="ko-KR" altLang="en-US" dirty="0"/>
              <a:t>는 </a:t>
            </a:r>
            <a:r>
              <a:rPr lang="ko-KR" altLang="en-US" dirty="0" smtClean="0"/>
              <a:t>죽는다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 </a:t>
            </a:r>
            <a:r>
              <a:rPr lang="en-US" altLang="ko-KR" dirty="0" smtClean="0"/>
              <a:t>(</a:t>
            </a:r>
            <a:r>
              <a:rPr lang="en-US" altLang="ko-KR" dirty="0"/>
              <a:t>x)</a:t>
            </a:r>
            <a:r>
              <a:rPr lang="en-US" altLang="ko-KR" dirty="0" err="1"/>
              <a:t>Mx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‘</a:t>
            </a:r>
            <a:r>
              <a:rPr lang="ko-KR" altLang="en-US" dirty="0"/>
              <a:t>어떤 </a:t>
            </a:r>
            <a:r>
              <a:rPr lang="en-US" altLang="ko-KR" dirty="0"/>
              <a:t>x</a:t>
            </a:r>
            <a:r>
              <a:rPr lang="ko-KR" altLang="en-US" dirty="0"/>
              <a:t>에 대하여 </a:t>
            </a:r>
            <a:r>
              <a:rPr lang="en-US" altLang="ko-KR" dirty="0"/>
              <a:t>x</a:t>
            </a:r>
            <a:r>
              <a:rPr lang="ko-KR" altLang="en-US" dirty="0"/>
              <a:t>는 죽는다</a:t>
            </a:r>
            <a:r>
              <a:rPr lang="en-US" altLang="ko-KR" dirty="0"/>
              <a:t>.’</a:t>
            </a:r>
            <a:r>
              <a:rPr lang="ko-KR" altLang="en-US" dirty="0" smtClean="0"/>
              <a:t>는  </a:t>
            </a:r>
            <a:r>
              <a:rPr lang="en-US" altLang="ko-KR" dirty="0"/>
              <a:t>(</a:t>
            </a:r>
            <a:r>
              <a:rPr lang="ko-KR" altLang="en-US" dirty="0"/>
              <a:t>∃</a:t>
            </a:r>
            <a:r>
              <a:rPr lang="en-US" altLang="ko-KR" dirty="0"/>
              <a:t>x)</a:t>
            </a:r>
            <a:r>
              <a:rPr lang="en-US" altLang="ko-KR" dirty="0" err="1"/>
              <a:t>Mx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……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8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://www.ted.com/talks/oscar_schwartz_can_a_computer_write_poetry#t-24036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www.ted.com/talks/blaise_aguera_y_arcas_how_computers_are_learning_to_be_creative#t-874154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?????</a:t>
            </a:r>
          </a:p>
          <a:p>
            <a:r>
              <a:rPr lang="ko-KR" altLang="en-US" dirty="0" smtClean="0"/>
              <a:t>다만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컴퓨터는 인간의 생각을 </a:t>
            </a:r>
            <a:r>
              <a:rPr lang="ko-KR" altLang="en-US" dirty="0" err="1" smtClean="0"/>
              <a:t>흉내낸다</a:t>
            </a:r>
            <a:r>
              <a:rPr lang="en-US" altLang="ko-KR" dirty="0" smtClean="0"/>
              <a:t>. ???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컴퓨터는 생각할 수 있는가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9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 err="1"/>
              <a:t>튜링은</a:t>
            </a:r>
            <a:r>
              <a:rPr lang="ko-KR" altLang="en-US" dirty="0"/>
              <a:t> 계산이 무엇인지 직접 규명하지 않고 오히려 사람들이 계산을 할 때 무슨 일이 일어나는지를 </a:t>
            </a:r>
            <a:r>
              <a:rPr lang="ko-KR" altLang="en-US" dirty="0" smtClean="0"/>
              <a:t>관찰하고 정리했다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사람들이 </a:t>
            </a:r>
            <a:r>
              <a:rPr lang="ko-KR" altLang="en-US" dirty="0"/>
              <a:t>계산할 때 무슨 일이 일어나는가</a:t>
            </a:r>
            <a:r>
              <a:rPr lang="en-US" altLang="ko-KR" dirty="0"/>
              <a:t>?</a:t>
            </a:r>
            <a:endParaRPr lang="ko-KR" altLang="en-US" dirty="0"/>
          </a:p>
          <a:p>
            <a:pPr fontAlgn="base"/>
            <a:r>
              <a:rPr lang="ko-KR" altLang="en-US" dirty="0"/>
              <a:t>① 몇 개의 기호를 읽는다</a:t>
            </a:r>
            <a:r>
              <a:rPr lang="en-US" altLang="ko-KR" dirty="0"/>
              <a:t>. </a:t>
            </a:r>
            <a:r>
              <a:rPr lang="ko-KR" altLang="en-US" dirty="0"/>
              <a:t>② 마음 상태에 따라 계산을 한다</a:t>
            </a:r>
            <a:r>
              <a:rPr lang="en-US" altLang="ko-KR" dirty="0"/>
              <a:t>. </a:t>
            </a:r>
            <a:r>
              <a:rPr lang="ko-KR" altLang="en-US" dirty="0"/>
              <a:t>③ 종이에 기호를 </a:t>
            </a:r>
            <a:r>
              <a:rPr lang="ko-KR" altLang="en-US" dirty="0" err="1"/>
              <a:t>옮겨적는다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기호를 읽고 계산하고 결과를 </a:t>
            </a:r>
            <a:r>
              <a:rPr lang="ko-KR" altLang="en-US" dirty="0" err="1"/>
              <a:t>옮겨적는</a:t>
            </a:r>
            <a:r>
              <a:rPr lang="ko-KR" altLang="en-US" dirty="0"/>
              <a:t> 데 있어서 미디어가 필요하다</a:t>
            </a:r>
            <a:r>
              <a:rPr lang="en-US" altLang="ko-KR" dirty="0"/>
              <a:t>. </a:t>
            </a:r>
            <a:r>
              <a:rPr lang="ko-KR" altLang="en-US" dirty="0"/>
              <a:t>일종의 종이 같은</a:t>
            </a:r>
            <a:r>
              <a:rPr lang="en-US" altLang="ko-KR" dirty="0"/>
              <a:t>. </a:t>
            </a:r>
            <a:r>
              <a:rPr lang="ko-KR" altLang="en-US" dirty="0" err="1"/>
              <a:t>튜링은</a:t>
            </a:r>
            <a:r>
              <a:rPr lang="ko-KR" altLang="en-US" dirty="0"/>
              <a:t> 종이 대신에 네모 칸으로 이루어진 테이프를 생각하고 각각의 </a:t>
            </a:r>
            <a:r>
              <a:rPr lang="ko-KR" altLang="en-US" dirty="0" err="1"/>
              <a:t>네포</a:t>
            </a:r>
            <a:r>
              <a:rPr lang="ko-KR" altLang="en-US" dirty="0"/>
              <a:t> 칸 안에 한 개의 기호를 쓰는 방법을 생각했다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계산을 </a:t>
            </a:r>
            <a:r>
              <a:rPr lang="ko-KR" altLang="en-US" dirty="0"/>
              <a:t>하면서 종이 위에서 읽고 자리를 옮겨 쓰는 것은 테이프 위에서는 오른쪽과 왼쪽으로 움직이면서 읽고 자리를 옮기고 쓰는 것으로 대체된다</a:t>
            </a:r>
            <a:r>
              <a:rPr lang="en-US" altLang="ko-KR" dirty="0"/>
              <a:t>. 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튜링</a:t>
            </a:r>
            <a:r>
              <a:rPr lang="ko-KR" altLang="en-US" dirty="0" smtClean="0"/>
              <a:t> 기계는 </a:t>
            </a:r>
            <a:r>
              <a:rPr lang="ko-KR" altLang="en-US" dirty="0" err="1" smtClean="0"/>
              <a:t>흉내낸다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832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ko-KR" altLang="en-US" dirty="0" err="1"/>
              <a:t>튜링은</a:t>
            </a:r>
            <a:r>
              <a:rPr lang="ko-KR" altLang="en-US" dirty="0"/>
              <a:t> 테이프의 길이가 무한하다고 가정했다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 err="1"/>
              <a:t>튜링</a:t>
            </a:r>
            <a:r>
              <a:rPr lang="ko-KR" altLang="en-US" dirty="0"/>
              <a:t> 기계는 물리적인 기계가 아니라 무한한 숫자들을 기록할 수 있는 추상적인 기계이다</a:t>
            </a:r>
            <a:r>
              <a:rPr lang="en-US" altLang="ko-KR" dirty="0"/>
              <a:t>. </a:t>
            </a:r>
            <a:r>
              <a:rPr lang="ko-KR" altLang="en-US" dirty="0"/>
              <a:t>수학적으로 구성된 기계이다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이제 </a:t>
            </a:r>
            <a:r>
              <a:rPr lang="ko-KR" altLang="en-US" dirty="0" err="1"/>
              <a:t>튜링</a:t>
            </a:r>
            <a:r>
              <a:rPr lang="ko-KR" altLang="en-US" dirty="0"/>
              <a:t> 기계는 계산이라는 사람의 행위를 전적으로 모방한다</a:t>
            </a:r>
            <a:r>
              <a:rPr lang="en-US" altLang="ko-KR" dirty="0"/>
              <a:t>. </a:t>
            </a:r>
            <a:r>
              <a:rPr lang="ko-KR" altLang="en-US" dirty="0" err="1"/>
              <a:t>튜링기계의</a:t>
            </a:r>
            <a:r>
              <a:rPr lang="ko-KR" altLang="en-US" dirty="0"/>
              <a:t> 작동은 다음과 같다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①상태 ②기호 읽기 ③새로운 기호 인쇄하기 또는 지우기</a:t>
            </a:r>
            <a:r>
              <a:rPr lang="en-US" altLang="ko-KR" dirty="0"/>
              <a:t>, </a:t>
            </a:r>
            <a:r>
              <a:rPr lang="ko-KR" altLang="en-US" dirty="0"/>
              <a:t>혹은 읽은 기호 그대로 두기</a:t>
            </a:r>
            <a:r>
              <a:rPr lang="en-US" altLang="ko-KR" dirty="0"/>
              <a:t>, </a:t>
            </a:r>
            <a:r>
              <a:rPr lang="ko-KR" altLang="en-US" dirty="0"/>
              <a:t>④왼쪽으로 </a:t>
            </a:r>
            <a:r>
              <a:rPr lang="ko-KR" altLang="en-US" dirty="0" err="1"/>
              <a:t>한칸</a:t>
            </a:r>
            <a:r>
              <a:rPr lang="ko-KR" altLang="en-US" dirty="0"/>
              <a:t> 가기 또는 오른쪽으로 </a:t>
            </a:r>
            <a:r>
              <a:rPr lang="ko-KR" altLang="en-US" dirty="0" err="1"/>
              <a:t>한칸</a:t>
            </a:r>
            <a:r>
              <a:rPr lang="ko-KR" altLang="en-US" dirty="0"/>
              <a:t> 가기</a:t>
            </a:r>
            <a:r>
              <a:rPr lang="en-US" altLang="ko-KR" dirty="0"/>
              <a:t>, </a:t>
            </a:r>
            <a:r>
              <a:rPr lang="ko-KR" altLang="en-US" dirty="0"/>
              <a:t>또는 동일한 위치에 그대로 있기</a:t>
            </a:r>
            <a:r>
              <a:rPr lang="en-US" altLang="ko-KR" dirty="0"/>
              <a:t>. </a:t>
            </a:r>
            <a:r>
              <a:rPr lang="ko-KR" altLang="en-US" dirty="0"/>
              <a:t>⑤상태</a:t>
            </a:r>
            <a:r>
              <a:rPr lang="en-US" altLang="ko-KR" dirty="0"/>
              <a:t>: </a:t>
            </a:r>
            <a:r>
              <a:rPr lang="ko-KR" altLang="en-US" dirty="0"/>
              <a:t>이전의 상태 혹은 새로운 상태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/>
              <a:t>덧셈</a:t>
            </a:r>
            <a:r>
              <a:rPr lang="en-US" altLang="ko-KR" dirty="0"/>
              <a:t>, </a:t>
            </a:r>
            <a:r>
              <a:rPr lang="ko-KR" altLang="en-US" dirty="0"/>
              <a:t>뺄셈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r>
              <a:rPr lang="en-US" altLang="ko-KR" dirty="0"/>
              <a:t>, </a:t>
            </a:r>
            <a:r>
              <a:rPr lang="ko-KR" altLang="en-US" dirty="0"/>
              <a:t>나눗셈</a:t>
            </a:r>
            <a:r>
              <a:rPr lang="en-US" altLang="ko-KR" dirty="0"/>
              <a:t>, </a:t>
            </a:r>
            <a:r>
              <a:rPr lang="ko-KR" altLang="en-US" dirty="0"/>
              <a:t>지수</a:t>
            </a:r>
            <a:r>
              <a:rPr lang="en-US" altLang="ko-KR" dirty="0"/>
              <a:t>, </a:t>
            </a:r>
            <a:r>
              <a:rPr lang="ko-KR" altLang="en-US" dirty="0"/>
              <a:t>로그</a:t>
            </a:r>
            <a:r>
              <a:rPr lang="en-US" altLang="ko-KR" dirty="0"/>
              <a:t>, </a:t>
            </a:r>
            <a:r>
              <a:rPr lang="ko-KR" altLang="en-US" dirty="0"/>
              <a:t>삼각 함수 등 어떤 복잡한 계산이라도 </a:t>
            </a:r>
            <a:r>
              <a:rPr lang="ko-KR" altLang="en-US" dirty="0" err="1" smtClean="0"/>
              <a:t>흉내낼</a:t>
            </a:r>
            <a:r>
              <a:rPr lang="ko-KR" altLang="en-US" dirty="0" smtClean="0"/>
              <a:t> 수 있다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50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q0P0Lr :</a:t>
            </a:r>
            <a:r>
              <a:rPr lang="ko-KR" altLang="en-US" dirty="0" smtClean="0"/>
              <a:t>기계가 상태 </a:t>
            </a:r>
            <a:r>
              <a:rPr lang="en-US" altLang="ko-KR" dirty="0" smtClean="0"/>
              <a:t>q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0</a:t>
            </a:r>
            <a:r>
              <a:rPr lang="ko-KR" altLang="en-US" dirty="0" smtClean="0"/>
              <a:t>를 읽고 그대로 둔 뒤</a:t>
            </a:r>
            <a:r>
              <a:rPr lang="en-US" altLang="ko-KR" dirty="0" smtClean="0"/>
              <a:t>(0</a:t>
            </a:r>
            <a:r>
              <a:rPr lang="ko-KR" altLang="en-US" dirty="0" smtClean="0"/>
              <a:t>를 인쇄한 뒤</a:t>
            </a:r>
            <a:r>
              <a:rPr lang="en-US" altLang="ko-KR" dirty="0" smtClean="0"/>
              <a:t>) </a:t>
            </a:r>
            <a:r>
              <a:rPr lang="ko-KR" altLang="en-US" dirty="0" smtClean="0"/>
              <a:t>왼쪽으로 옮겨서 상태 </a:t>
            </a:r>
            <a:r>
              <a:rPr lang="en-US" altLang="ko-KR" dirty="0" smtClean="0"/>
              <a:t>r</a:t>
            </a:r>
            <a:r>
              <a:rPr lang="ko-KR" altLang="en-US" dirty="0" smtClean="0"/>
              <a:t>로 바꾼다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qoP1Rr: </a:t>
            </a:r>
            <a:r>
              <a:rPr lang="ko-KR" altLang="en-US" dirty="0" smtClean="0"/>
              <a:t>기계가 상태 </a:t>
            </a:r>
            <a:r>
              <a:rPr lang="en-US" altLang="ko-KR" dirty="0" smtClean="0"/>
              <a:t>q</a:t>
            </a:r>
            <a:r>
              <a:rPr lang="ko-KR" altLang="en-US" dirty="0" smtClean="0"/>
              <a:t>에서 테이프 위의 기호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읽고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바꾸고 오른쪽으로 가서 상태 </a:t>
            </a:r>
            <a:r>
              <a:rPr lang="en-US" altLang="ko-KR" dirty="0" smtClean="0"/>
              <a:t>r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바꾼다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……</a:t>
            </a:r>
          </a:p>
          <a:p>
            <a:r>
              <a:rPr lang="en-US" altLang="ko-KR" dirty="0" smtClean="0"/>
              <a:t>On </a:t>
            </a:r>
            <a:r>
              <a:rPr lang="en-US" altLang="ko-KR" dirty="0"/>
              <a:t>Computable Numbers, with an Application to the </a:t>
            </a:r>
            <a:r>
              <a:rPr lang="en-US" altLang="ko-KR" dirty="0" err="1"/>
              <a:t>Entscheidungsproblem</a:t>
            </a:r>
            <a:r>
              <a:rPr lang="en-US" altLang="ko-KR" dirty="0"/>
              <a:t>(1936)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31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altLang="ko-KR" u="sng" dirty="0" smtClean="0">
                <a:hlinkClick r:id="rId2"/>
              </a:rPr>
              <a:t>https</a:t>
            </a:r>
            <a:r>
              <a:rPr lang="en-US" altLang="ko-KR" u="sng" dirty="0">
                <a:hlinkClick r:id="rId2"/>
              </a:rPr>
              <a:t>://</a:t>
            </a:r>
            <a:r>
              <a:rPr lang="en-US" altLang="ko-KR" u="sng" dirty="0" smtClean="0">
                <a:hlinkClick r:id="rId2"/>
              </a:rPr>
              <a:t>www.youtube.com/watch?v=DDu652WsYbc</a:t>
            </a:r>
            <a:endParaRPr lang="en-US" altLang="ko-KR" u="sng" dirty="0" smtClean="0"/>
          </a:p>
          <a:p>
            <a:pPr fontAlgn="base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www.youtube.com/watch?v=L-2i7iafR04&amp;index=7&amp;list=PLMnpPtfofIgFxzvGARpaj5Ut0KIKhdVip</a:t>
            </a:r>
            <a:endParaRPr lang="en-US" altLang="ko-KR" dirty="0" smtClean="0"/>
          </a:p>
          <a:p>
            <a:pPr fontAlgn="base"/>
            <a:r>
              <a:rPr lang="en-US" altLang="ko-KR" u="sng" dirty="0" smtClean="0">
                <a:hlinkClick r:id="rId4"/>
              </a:rPr>
              <a:t>http</a:t>
            </a:r>
            <a:r>
              <a:rPr lang="en-US" altLang="ko-KR" u="sng" dirty="0">
                <a:hlinkClick r:id="rId4"/>
              </a:rPr>
              <a:t>://www.aistudy.co.kr/computer/turing_machine.htm</a:t>
            </a:r>
            <a:endParaRPr lang="en-US" altLang="ko-KR" dirty="0"/>
          </a:p>
          <a:p>
            <a:pPr fontAlgn="base"/>
            <a:r>
              <a:rPr lang="en-US" altLang="ko-KR" u="sng" dirty="0">
                <a:hlinkClick r:id="rId5"/>
              </a:rPr>
              <a:t>https://www.youtube.com/watch?v=cDc6Gfo3egk&amp;t=7s</a:t>
            </a:r>
            <a:endParaRPr lang="en-US" altLang="ko-KR" dirty="0"/>
          </a:p>
          <a:p>
            <a:pPr fontAlgn="base"/>
            <a:r>
              <a:rPr lang="en-US" altLang="ko-KR" u="sng" dirty="0">
                <a:hlinkClick r:id="rId6"/>
              </a:rPr>
              <a:t>http://www.aistudy.co.kr/ai/algo_turing.htm#_bookmark_2741bb0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23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 err="1"/>
              <a:t>튜링기계는</a:t>
            </a:r>
            <a:r>
              <a:rPr lang="ko-KR" altLang="en-US" dirty="0"/>
              <a:t> </a:t>
            </a:r>
            <a:r>
              <a:rPr lang="ko-KR" altLang="en-US" dirty="0" smtClean="0"/>
              <a:t>인간의 </a:t>
            </a:r>
            <a:r>
              <a:rPr lang="ko-KR" altLang="en-US" dirty="0"/>
              <a:t>계산과정을 단순한 조작들의 집합으로 변환한 것이다</a:t>
            </a:r>
            <a:r>
              <a:rPr lang="en-US" altLang="ko-KR" dirty="0"/>
              <a:t>. </a:t>
            </a:r>
            <a:r>
              <a:rPr lang="ko-KR" altLang="en-US" dirty="0"/>
              <a:t>이런 단순한 조작들을 기계에서의 조작으로 구현할 수 있다면 이 기계는 바로 컴퓨터가 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테이프는 컴퓨터의 </a:t>
            </a:r>
            <a:r>
              <a:rPr lang="ko-KR" altLang="en-US" dirty="0"/>
              <a:t>기억 장치에 해당한다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 smtClean="0"/>
              <a:t>물론 </a:t>
            </a:r>
            <a:r>
              <a:rPr lang="ko-KR" altLang="en-US" dirty="0" err="1"/>
              <a:t>튜링기계는</a:t>
            </a:r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ko-KR" altLang="en-US" dirty="0"/>
              <a:t>수학적인 추상적 기계이다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err="1" smtClean="0"/>
              <a:t>튜링</a:t>
            </a:r>
            <a:r>
              <a:rPr lang="ko-KR" altLang="en-US" dirty="0" smtClean="0"/>
              <a:t> </a:t>
            </a:r>
            <a:r>
              <a:rPr lang="ko-KR" altLang="en-US" dirty="0"/>
              <a:t>기계의 테이프에 있는 사각형에 기록되는 것은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컴퓨터에서 </a:t>
            </a:r>
            <a:r>
              <a:rPr lang="en-US" altLang="ko-KR" dirty="0"/>
              <a:t>0</a:t>
            </a:r>
            <a:r>
              <a:rPr lang="ko-KR" altLang="en-US" dirty="0"/>
              <a:t>은 낮은 전압으로</a:t>
            </a:r>
            <a:r>
              <a:rPr lang="en-US" altLang="ko-KR" dirty="0"/>
              <a:t>, 1</a:t>
            </a:r>
            <a:r>
              <a:rPr lang="ko-KR" altLang="en-US" dirty="0"/>
              <a:t>은 높은 전압으로 구현된다</a:t>
            </a:r>
            <a:r>
              <a:rPr lang="en-US" altLang="ko-KR" dirty="0"/>
              <a:t>. 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의 조합으로 이루어진 이 정보들이 바로 디지털 정보이다</a:t>
            </a:r>
            <a:r>
              <a:rPr lang="en-US" altLang="ko-KR" dirty="0"/>
              <a:t>. </a:t>
            </a:r>
            <a:r>
              <a:rPr lang="ko-KR" altLang="en-US" dirty="0"/>
              <a:t>컴퓨터는 이러한 디지털 정보를 유한한 단계를 거쳐 자동으로 처리하는 기계이다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튜링</a:t>
            </a:r>
            <a:r>
              <a:rPr lang="ko-KR" altLang="en-US" dirty="0" smtClean="0"/>
              <a:t> 기계와 컴퓨터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383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/>
              <a:t>보편 </a:t>
            </a:r>
            <a:r>
              <a:rPr lang="ko-KR" altLang="en-US" dirty="0" err="1"/>
              <a:t>튜링기계는</a:t>
            </a:r>
            <a:r>
              <a:rPr lang="ko-KR" altLang="en-US" dirty="0"/>
              <a:t> 다른 </a:t>
            </a:r>
            <a:r>
              <a:rPr lang="ko-KR" altLang="en-US" dirty="0" err="1"/>
              <a:t>튜링기계가</a:t>
            </a:r>
            <a:r>
              <a:rPr lang="ko-KR" altLang="en-US" dirty="0"/>
              <a:t> 할 수 있는 모든 일을 </a:t>
            </a:r>
            <a:r>
              <a:rPr lang="ko-KR" altLang="en-US" dirty="0" err="1"/>
              <a:t>흉내낼</a:t>
            </a:r>
            <a:r>
              <a:rPr lang="ko-KR" altLang="en-US" dirty="0"/>
              <a:t> 수 있는 기계를 말한다</a:t>
            </a:r>
            <a:r>
              <a:rPr lang="en-US" altLang="ko-KR" dirty="0"/>
              <a:t>. </a:t>
            </a:r>
            <a:r>
              <a:rPr lang="ko-KR" altLang="en-US" dirty="0"/>
              <a:t>보편 </a:t>
            </a:r>
            <a:r>
              <a:rPr lang="ko-KR" altLang="en-US" dirty="0" err="1"/>
              <a:t>튜링기계는</a:t>
            </a:r>
            <a:r>
              <a:rPr lang="ko-KR" altLang="en-US" dirty="0"/>
              <a:t> 다른 </a:t>
            </a:r>
            <a:r>
              <a:rPr lang="ko-KR" altLang="en-US" dirty="0" err="1" smtClean="0"/>
              <a:t>튜링</a:t>
            </a:r>
            <a:r>
              <a:rPr lang="ko-KR" altLang="en-US" dirty="0" err="1"/>
              <a:t>기</a:t>
            </a:r>
            <a:r>
              <a:rPr lang="ko-KR" altLang="en-US" dirty="0" err="1" smtClean="0"/>
              <a:t>계가</a:t>
            </a:r>
            <a:r>
              <a:rPr lang="ko-KR" altLang="en-US" dirty="0" smtClean="0"/>
              <a:t> </a:t>
            </a:r>
            <a:r>
              <a:rPr lang="ko-KR" altLang="en-US" dirty="0"/>
              <a:t>할 수 있는 일이라면 무엇이든지 혼자 </a:t>
            </a:r>
            <a:r>
              <a:rPr lang="ko-KR" altLang="en-US" dirty="0" err="1"/>
              <a:t>흉내낼</a:t>
            </a:r>
            <a:r>
              <a:rPr lang="ko-KR" altLang="en-US" dirty="0"/>
              <a:t> 수 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 err="1"/>
              <a:t>보편튜링기계에</a:t>
            </a:r>
            <a:r>
              <a:rPr lang="ko-KR" altLang="en-US" dirty="0"/>
              <a:t> 투입되는 </a:t>
            </a:r>
            <a:r>
              <a:rPr lang="ko-KR" altLang="en-US" dirty="0" err="1"/>
              <a:t>입력값은</a:t>
            </a:r>
            <a:r>
              <a:rPr lang="ko-KR" altLang="en-US" dirty="0"/>
              <a:t> 보편 </a:t>
            </a:r>
            <a:r>
              <a:rPr lang="ko-KR" altLang="en-US" dirty="0" err="1"/>
              <a:t>튜링</a:t>
            </a:r>
            <a:r>
              <a:rPr lang="ko-KR" altLang="en-US" dirty="0"/>
              <a:t> 기계가 </a:t>
            </a:r>
            <a:r>
              <a:rPr lang="ko-KR" altLang="en-US" dirty="0" err="1"/>
              <a:t>흉내낼</a:t>
            </a:r>
            <a:r>
              <a:rPr lang="ko-KR" altLang="en-US" dirty="0"/>
              <a:t> 다른 </a:t>
            </a:r>
            <a:r>
              <a:rPr lang="ko-KR" altLang="en-US" dirty="0" err="1"/>
              <a:t>튜링</a:t>
            </a:r>
            <a:r>
              <a:rPr lang="ko-KR" altLang="en-US" dirty="0"/>
              <a:t> 기계의 프로그램과 그 </a:t>
            </a:r>
            <a:r>
              <a:rPr lang="ko-KR" altLang="en-US" dirty="0" err="1"/>
              <a:t>튜링기계에</a:t>
            </a:r>
            <a:r>
              <a:rPr lang="ko-KR" altLang="en-US" dirty="0"/>
              <a:t> 입력될 값이다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먼저 보편 </a:t>
            </a:r>
            <a:r>
              <a:rPr lang="ko-KR" altLang="en-US" dirty="0" err="1"/>
              <a:t>튜링</a:t>
            </a:r>
            <a:r>
              <a:rPr lang="ko-KR" altLang="en-US" dirty="0"/>
              <a:t> 기계를 </a:t>
            </a:r>
            <a:r>
              <a:rPr lang="en-US" altLang="ko-KR" dirty="0"/>
              <a:t>U</a:t>
            </a:r>
            <a:r>
              <a:rPr lang="ko-KR" altLang="en-US" dirty="0"/>
              <a:t>라고 하고</a:t>
            </a:r>
            <a:r>
              <a:rPr lang="en-US" altLang="ko-KR" dirty="0"/>
              <a:t>, </a:t>
            </a:r>
            <a:r>
              <a:rPr lang="ko-KR" altLang="en-US" dirty="0"/>
              <a:t>임의의 다른 </a:t>
            </a:r>
            <a:r>
              <a:rPr lang="ko-KR" altLang="en-US" dirty="0" err="1"/>
              <a:t>튜링</a:t>
            </a:r>
            <a:r>
              <a:rPr lang="ko-KR" altLang="en-US" dirty="0"/>
              <a:t> 기계를 </a:t>
            </a:r>
            <a:r>
              <a:rPr lang="en-US" altLang="ko-KR" dirty="0"/>
              <a:t>T</a:t>
            </a:r>
            <a:r>
              <a:rPr lang="ko-KR" altLang="en-US" dirty="0"/>
              <a:t>라고 하자</a:t>
            </a:r>
            <a:r>
              <a:rPr lang="en-US" altLang="ko-KR" dirty="0"/>
              <a:t>. </a:t>
            </a:r>
            <a:r>
              <a:rPr lang="ko-KR" altLang="en-US" dirty="0" err="1"/>
              <a:t>튜링기계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는 </a:t>
            </a:r>
            <a:r>
              <a:rPr lang="ko-KR" altLang="en-US" dirty="0" err="1"/>
              <a:t>입력값</a:t>
            </a:r>
            <a:r>
              <a:rPr lang="ko-KR" altLang="en-US" dirty="0"/>
              <a:t> </a:t>
            </a:r>
            <a:r>
              <a:rPr lang="en-US" altLang="ko-KR" dirty="0"/>
              <a:t>d</a:t>
            </a:r>
            <a:r>
              <a:rPr lang="ko-KR" altLang="en-US" dirty="0"/>
              <a:t>가 주어지면 프로그램에 따라 계산을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보편 </a:t>
            </a:r>
            <a:r>
              <a:rPr lang="ko-KR" altLang="en-US" dirty="0" err="1"/>
              <a:t>튜링</a:t>
            </a:r>
            <a:r>
              <a:rPr lang="ko-KR" altLang="en-US" dirty="0"/>
              <a:t> 기계는 </a:t>
            </a:r>
            <a:r>
              <a:rPr lang="en-US" altLang="ko-KR" dirty="0"/>
              <a:t>T</a:t>
            </a:r>
            <a:r>
              <a:rPr lang="ko-KR" altLang="en-US" dirty="0"/>
              <a:t>가 계산하는 전체 과정을 </a:t>
            </a:r>
            <a:r>
              <a:rPr lang="ko-KR" altLang="en-US" dirty="0" err="1"/>
              <a:t>흉내내며</a:t>
            </a:r>
            <a:r>
              <a:rPr lang="en-US" altLang="ko-KR" dirty="0"/>
              <a:t>, </a:t>
            </a:r>
            <a:r>
              <a:rPr lang="ko-KR" altLang="en-US" dirty="0"/>
              <a:t>만일 </a:t>
            </a:r>
            <a:r>
              <a:rPr lang="en-US" altLang="ko-KR" dirty="0"/>
              <a:t>T</a:t>
            </a:r>
            <a:r>
              <a:rPr lang="ko-KR" altLang="en-US" dirty="0"/>
              <a:t>가 어떤 </a:t>
            </a:r>
            <a:r>
              <a:rPr lang="ko-KR" altLang="en-US" dirty="0" err="1"/>
              <a:t>출력값</a:t>
            </a:r>
            <a:r>
              <a:rPr lang="ko-KR" altLang="en-US" dirty="0"/>
              <a:t> </a:t>
            </a:r>
            <a:r>
              <a:rPr lang="en-US" altLang="ko-KR" dirty="0"/>
              <a:t>e</a:t>
            </a:r>
            <a:r>
              <a:rPr lang="ko-KR" altLang="en-US" dirty="0"/>
              <a:t>를 산출한다면</a:t>
            </a:r>
            <a:r>
              <a:rPr lang="en-US" altLang="ko-KR" dirty="0"/>
              <a:t>, </a:t>
            </a:r>
            <a:r>
              <a:rPr lang="ko-KR" altLang="en-US" dirty="0"/>
              <a:t>마찬가지로 </a:t>
            </a:r>
            <a:r>
              <a:rPr lang="en-US" altLang="ko-KR" dirty="0"/>
              <a:t>U</a:t>
            </a:r>
            <a:r>
              <a:rPr lang="ko-KR" altLang="en-US" dirty="0"/>
              <a:t>도 </a:t>
            </a:r>
            <a:r>
              <a:rPr lang="en-US" altLang="ko-KR" dirty="0"/>
              <a:t>e</a:t>
            </a:r>
            <a:r>
              <a:rPr lang="ko-KR" altLang="en-US" dirty="0"/>
              <a:t>를 산출할 수 있게 된다</a:t>
            </a:r>
            <a:r>
              <a:rPr lang="en-US" altLang="ko-KR" dirty="0"/>
              <a:t>. </a:t>
            </a:r>
            <a:r>
              <a:rPr lang="ko-KR" altLang="en-US" dirty="0"/>
              <a:t>그러므로 </a:t>
            </a:r>
            <a:r>
              <a:rPr lang="en-US" altLang="ko-KR" dirty="0"/>
              <a:t>U</a:t>
            </a:r>
            <a:r>
              <a:rPr lang="ko-KR" altLang="en-US" dirty="0"/>
              <a:t>에 입력되는 것은 </a:t>
            </a:r>
            <a:r>
              <a:rPr lang="en-US" altLang="ko-KR" dirty="0"/>
              <a:t>T</a:t>
            </a:r>
            <a:r>
              <a:rPr lang="ko-KR" altLang="en-US" dirty="0"/>
              <a:t>의 프로그램과 그 </a:t>
            </a:r>
            <a:r>
              <a:rPr lang="ko-KR" altLang="en-US" dirty="0" err="1"/>
              <a:t>입력값</a:t>
            </a:r>
            <a:r>
              <a:rPr lang="ko-KR" altLang="en-US" dirty="0"/>
              <a:t> </a:t>
            </a:r>
            <a:r>
              <a:rPr lang="en-US" altLang="ko-KR" dirty="0"/>
              <a:t>d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 err="1"/>
              <a:t>입력값</a:t>
            </a:r>
            <a:r>
              <a:rPr lang="ko-KR" altLang="en-US" dirty="0"/>
              <a:t> </a:t>
            </a:r>
            <a:r>
              <a:rPr lang="en-US" altLang="ko-KR" dirty="0"/>
              <a:t>d</a:t>
            </a:r>
            <a:r>
              <a:rPr lang="ko-KR" altLang="en-US" dirty="0"/>
              <a:t>는 하나의 수치이지만</a:t>
            </a:r>
            <a:r>
              <a:rPr lang="en-US" altLang="ko-KR" dirty="0"/>
              <a:t>, T</a:t>
            </a:r>
            <a:r>
              <a:rPr lang="ko-KR" altLang="en-US" dirty="0"/>
              <a:t>의 프로그램은 어떻게 하나의 수치로 변환될 수 있는가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보편 </a:t>
            </a:r>
            <a:r>
              <a:rPr lang="ko-KR" altLang="en-US" dirty="0" err="1" smtClean="0"/>
              <a:t>튜링</a:t>
            </a:r>
            <a:r>
              <a:rPr lang="ko-KR" altLang="en-US" dirty="0" smtClean="0"/>
              <a:t> 기계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8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튜링은</a:t>
            </a:r>
            <a:r>
              <a:rPr lang="ko-KR" altLang="en-US" dirty="0"/>
              <a:t> 어떤 </a:t>
            </a:r>
            <a:r>
              <a:rPr lang="ko-KR" altLang="en-US" dirty="0" smtClean="0"/>
              <a:t>정보이든 </a:t>
            </a:r>
            <a:r>
              <a:rPr lang="ko-KR" altLang="en-US" dirty="0"/>
              <a:t>하나의 수로 나타낼 수 있다는 착상을 괴델이 그의 불완전성 정리를 증명하는 과정에서 착안했던 ‘괴델 수 대응’에서 얻었다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괴델 </a:t>
            </a:r>
            <a:r>
              <a:rPr lang="ko-KR" altLang="en-US" dirty="0"/>
              <a:t>수 대응은 기호들과 수들 간에 일대일 대응 관계를 토대로 해서 기호들의 열에 수를 할당하는 방법이다</a:t>
            </a:r>
            <a:r>
              <a:rPr lang="en-US" altLang="ko-KR" dirty="0"/>
              <a:t>. </a:t>
            </a:r>
            <a:r>
              <a:rPr lang="ko-KR" altLang="en-US" dirty="0" err="1" smtClean="0"/>
              <a:t>일대일대응관계를</a:t>
            </a:r>
            <a:r>
              <a:rPr lang="ko-KR" altLang="en-US" dirty="0" smtClean="0"/>
              <a:t> </a:t>
            </a:r>
            <a:r>
              <a:rPr lang="ko-KR" altLang="en-US" dirty="0"/>
              <a:t>만족시키는 수 대응 방식은 무한하게 많다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3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ko-KR" altLang="en-US" dirty="0"/>
              <a:t>단순 </a:t>
            </a:r>
            <a:r>
              <a:rPr lang="ko-KR" altLang="en-US" dirty="0" err="1"/>
              <a:t>튜링기계는</a:t>
            </a:r>
            <a:r>
              <a:rPr lang="ko-KR" altLang="en-US" dirty="0"/>
              <a:t> 그저 계산기에 불과하다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다른 </a:t>
            </a:r>
            <a:r>
              <a:rPr lang="ko-KR" altLang="en-US" dirty="0" err="1"/>
              <a:t>튜링기계의</a:t>
            </a:r>
            <a:r>
              <a:rPr lang="ko-KR" altLang="en-US" dirty="0"/>
              <a:t> 프로그램을 하나의 데이터로 처리하는 보편 </a:t>
            </a:r>
            <a:r>
              <a:rPr lang="ko-KR" altLang="en-US" dirty="0" err="1"/>
              <a:t>튜링기계는</a:t>
            </a:r>
            <a:r>
              <a:rPr lang="ko-KR" altLang="en-US" dirty="0"/>
              <a:t> 어떤 프로그램이든 실행할 수 있는 프로그램 내장형 컴퓨터이다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 smtClean="0"/>
              <a:t>프로그램은 </a:t>
            </a:r>
            <a:r>
              <a:rPr lang="ko-KR" altLang="en-US" dirty="0"/>
              <a:t>계산이나 정보처리를 할 수 있는 일련의 절차와 알고리즘 또는 설계도를 말한다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보편 </a:t>
            </a:r>
            <a:r>
              <a:rPr lang="ko-KR" altLang="en-US" dirty="0" err="1" smtClean="0"/>
              <a:t>튜링</a:t>
            </a:r>
            <a:r>
              <a:rPr lang="ko-KR" altLang="en-US" dirty="0" smtClean="0"/>
              <a:t> 기계라는 </a:t>
            </a:r>
            <a:r>
              <a:rPr lang="ko-KR" altLang="en-US" dirty="0"/>
              <a:t>프로그램만 있으면 다른 어떤 프로그램도 처리할 수 있다는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fontAlgn="base"/>
            <a:r>
              <a:rPr lang="ko-KR" altLang="en-US" dirty="0" smtClean="0"/>
              <a:t>현대 </a:t>
            </a:r>
            <a:r>
              <a:rPr lang="ko-KR" altLang="en-US" dirty="0"/>
              <a:t>컴퓨터의 중앙처리장치</a:t>
            </a:r>
            <a:r>
              <a:rPr lang="en-US" altLang="ko-KR" dirty="0"/>
              <a:t>CPU</a:t>
            </a:r>
            <a:r>
              <a:rPr lang="ko-KR" altLang="en-US" dirty="0"/>
              <a:t>와 운영체계</a:t>
            </a:r>
            <a:r>
              <a:rPr lang="en-US" altLang="ko-KR" dirty="0" smtClean="0"/>
              <a:t>OS. </a:t>
            </a:r>
            <a:r>
              <a:rPr lang="ko-KR" altLang="en-US" dirty="0" smtClean="0"/>
              <a:t>하나의 </a:t>
            </a:r>
            <a:r>
              <a:rPr lang="ko-KR" altLang="en-US" dirty="0"/>
              <a:t>프로그램은 괴델 수 대응에 의해 수치로 바뀌어 데이터 수치로 기억장치에 입력되고 </a:t>
            </a:r>
            <a:r>
              <a:rPr lang="en-US" altLang="ko-KR" dirty="0"/>
              <a:t>CPU</a:t>
            </a:r>
            <a:r>
              <a:rPr lang="ko-KR" altLang="en-US" dirty="0"/>
              <a:t>와 연결되며</a:t>
            </a:r>
            <a:r>
              <a:rPr lang="en-US" altLang="ko-KR" dirty="0"/>
              <a:t>, CPU</a:t>
            </a:r>
            <a:r>
              <a:rPr lang="ko-KR" altLang="en-US" dirty="0"/>
              <a:t>는 이를 계산하고 처리한다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운영체계와 </a:t>
            </a:r>
            <a:r>
              <a:rPr lang="en-US" altLang="ko-KR" dirty="0"/>
              <a:t>CPU</a:t>
            </a:r>
            <a:r>
              <a:rPr lang="ko-KR" altLang="en-US" dirty="0"/>
              <a:t>와 기억장치는 보편 </a:t>
            </a:r>
            <a:r>
              <a:rPr lang="ko-KR" altLang="en-US" dirty="0" err="1"/>
              <a:t>튜링</a:t>
            </a:r>
            <a:r>
              <a:rPr lang="ko-KR" altLang="en-US" dirty="0"/>
              <a:t> 기계를 구현한 것이라고 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 </a:t>
            </a:r>
            <a:r>
              <a:rPr lang="ko-KR" altLang="en-US" dirty="0" err="1" smtClean="0"/>
              <a:t>튜링</a:t>
            </a:r>
            <a:r>
              <a:rPr lang="ko-KR" altLang="en-US" dirty="0" smtClean="0"/>
              <a:t> 기계와 보편 </a:t>
            </a:r>
            <a:r>
              <a:rPr lang="ko-KR" altLang="en-US" dirty="0" err="1" smtClean="0"/>
              <a:t>튜링</a:t>
            </a:r>
            <a:r>
              <a:rPr lang="ko-KR" altLang="en-US" dirty="0" smtClean="0"/>
              <a:t> 기계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16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 smtClean="0"/>
              <a:t>컴퓨터는 </a:t>
            </a:r>
            <a:r>
              <a:rPr lang="ko-KR" altLang="en-US" dirty="0"/>
              <a:t>우리가 엄두도 낼 수 없는 복잡한 계산을 순식간에 끝내버리곤 한다</a:t>
            </a:r>
            <a:r>
              <a:rPr lang="en-US" altLang="ko-KR" dirty="0"/>
              <a:t>. </a:t>
            </a:r>
            <a:r>
              <a:rPr lang="ko-KR" altLang="en-US" dirty="0"/>
              <a:t>컴퓨터가 인간의 지성적 행위를 모방할 수 있다면</a:t>
            </a:r>
            <a:r>
              <a:rPr lang="en-US" altLang="ko-KR" dirty="0"/>
              <a:t>, ‘</a:t>
            </a:r>
            <a:r>
              <a:rPr lang="ko-KR" altLang="en-US" dirty="0"/>
              <a:t>인간은 컴퓨터에게 지능을 </a:t>
            </a:r>
            <a:r>
              <a:rPr lang="ko-KR" altLang="en-US" dirty="0" smtClean="0"/>
              <a:t>부여했다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고 </a:t>
            </a:r>
            <a:r>
              <a:rPr lang="ko-KR" altLang="en-US" dirty="0"/>
              <a:t>표현할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en-US" altLang="ko-KR" dirty="0" smtClean="0"/>
              <a:t>‘</a:t>
            </a:r>
            <a:r>
              <a:rPr lang="ko-KR" altLang="en-US" dirty="0" smtClean="0"/>
              <a:t>컴퓨터는 </a:t>
            </a:r>
            <a:r>
              <a:rPr lang="ko-KR" altLang="en-US" dirty="0"/>
              <a:t>생각할 수 있다’라는 명제는 ‘인공지능은 가능하다’라는 명제로 바뀌게 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 err="1" smtClean="0"/>
              <a:t>튜링은</a:t>
            </a:r>
            <a:r>
              <a:rPr lang="ko-KR" altLang="en-US" dirty="0" smtClean="0"/>
              <a:t> </a:t>
            </a:r>
            <a:r>
              <a:rPr lang="en-US" altLang="ko-KR" dirty="0"/>
              <a:t>1950</a:t>
            </a:r>
            <a:r>
              <a:rPr lang="ko-KR" altLang="en-US" dirty="0"/>
              <a:t>년에 발표한 </a:t>
            </a:r>
            <a:r>
              <a:rPr lang="ko-KR" altLang="en-US" dirty="0" smtClean="0"/>
              <a:t>논문 </a:t>
            </a:r>
            <a:r>
              <a:rPr lang="ko-KR" altLang="en-US" dirty="0"/>
              <a:t>「계산기계와 지능</a:t>
            </a:r>
            <a:r>
              <a:rPr lang="en-US" altLang="ko-KR" dirty="0"/>
              <a:t>Computation Machinery and Intelligence</a:t>
            </a:r>
            <a:r>
              <a:rPr lang="ko-KR" altLang="en-US" dirty="0"/>
              <a:t>」에서 현재 </a:t>
            </a:r>
            <a:r>
              <a:rPr lang="ko-KR" altLang="en-US" dirty="0" err="1"/>
              <a:t>튜링</a:t>
            </a:r>
            <a:r>
              <a:rPr lang="ko-KR" altLang="en-US" dirty="0"/>
              <a:t> 테스트라고 알려져 있는 </a:t>
            </a:r>
            <a:r>
              <a:rPr lang="ko-KR" altLang="en-US" dirty="0" smtClean="0"/>
              <a:t>테스트를 </a:t>
            </a:r>
            <a:r>
              <a:rPr lang="ko-KR" altLang="en-US" dirty="0"/>
              <a:t>제시했다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어떤 </a:t>
            </a:r>
            <a:r>
              <a:rPr lang="ko-KR" altLang="en-US" dirty="0"/>
              <a:t>컴퓨터가 </a:t>
            </a:r>
            <a:r>
              <a:rPr lang="ko-KR" altLang="en-US" dirty="0" err="1"/>
              <a:t>튜링</a:t>
            </a:r>
            <a:r>
              <a:rPr lang="ko-KR" altLang="en-US" dirty="0"/>
              <a:t> 테스트를 통과한다면 우리는 그 컴퓨터가 지능을 갖고 있고 생각을 한다고 </a:t>
            </a:r>
            <a:r>
              <a:rPr lang="ko-KR" altLang="en-US" dirty="0" err="1"/>
              <a:t>결론내려야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컴퓨터는 생각할 수 있는가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77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 err="1"/>
              <a:t>튜링은</a:t>
            </a:r>
            <a:r>
              <a:rPr lang="ko-KR" altLang="en-US" dirty="0"/>
              <a:t> 자신의 논문에서 이 게임을 모방 게임이라고 불렀다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세 사람이 있다</a:t>
            </a:r>
            <a:r>
              <a:rPr lang="en-US" altLang="ko-KR" dirty="0"/>
              <a:t>. A, B, C.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는 한 방에 있는데</a:t>
            </a:r>
            <a:r>
              <a:rPr lang="en-US" altLang="ko-KR" dirty="0"/>
              <a:t>, A</a:t>
            </a:r>
            <a:r>
              <a:rPr lang="ko-KR" altLang="en-US" dirty="0"/>
              <a:t>는 남자이고 </a:t>
            </a:r>
            <a:r>
              <a:rPr lang="en-US" altLang="ko-KR" dirty="0"/>
              <a:t>B</a:t>
            </a:r>
            <a:r>
              <a:rPr lang="ko-KR" altLang="en-US" dirty="0"/>
              <a:t>는 여자이다</a:t>
            </a:r>
            <a:r>
              <a:rPr lang="en-US" altLang="ko-KR" dirty="0"/>
              <a:t>. C</a:t>
            </a:r>
            <a:r>
              <a:rPr lang="ko-KR" altLang="en-US" dirty="0"/>
              <a:t>가 다른 방에 있으면서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에게 텔레타이프로 질문을 한다</a:t>
            </a:r>
            <a:r>
              <a:rPr lang="en-US" altLang="ko-KR" dirty="0"/>
              <a:t>. </a:t>
            </a:r>
            <a:r>
              <a:rPr lang="ko-KR" altLang="en-US" dirty="0"/>
              <a:t>질문자 </a:t>
            </a:r>
            <a:r>
              <a:rPr lang="en-US" altLang="ko-KR" dirty="0"/>
              <a:t>C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 </a:t>
            </a:r>
            <a:r>
              <a:rPr lang="ko-KR" altLang="en-US" dirty="0"/>
              <a:t>중 누가 남자이고 누가 여자인지 결정해야 한다</a:t>
            </a:r>
            <a:r>
              <a:rPr lang="en-US" altLang="ko-KR" dirty="0"/>
              <a:t>. A</a:t>
            </a:r>
            <a:r>
              <a:rPr lang="ko-KR" altLang="en-US" dirty="0"/>
              <a:t>는 </a:t>
            </a:r>
            <a:r>
              <a:rPr lang="en-US" altLang="ko-KR" dirty="0"/>
              <a:t>C</a:t>
            </a:r>
            <a:r>
              <a:rPr lang="ko-KR" altLang="en-US" dirty="0"/>
              <a:t>가 잘못 판단하게끔 거짓말을 한다</a:t>
            </a:r>
            <a:r>
              <a:rPr lang="en-US" altLang="ko-KR" dirty="0"/>
              <a:t>. </a:t>
            </a:r>
            <a:r>
              <a:rPr lang="ko-KR" altLang="en-US" dirty="0"/>
              <a:t>이 상황에서 </a:t>
            </a:r>
            <a:r>
              <a:rPr lang="en-US" altLang="ko-KR" dirty="0"/>
              <a:t>C</a:t>
            </a:r>
            <a:r>
              <a:rPr lang="ko-KR" altLang="en-US" dirty="0"/>
              <a:t>가 </a:t>
            </a:r>
            <a:r>
              <a:rPr lang="en-US" altLang="ko-KR" dirty="0"/>
              <a:t>A</a:t>
            </a:r>
            <a:r>
              <a:rPr lang="ko-KR" altLang="en-US" dirty="0"/>
              <a:t>에게 속아넘어간다면</a:t>
            </a:r>
            <a:r>
              <a:rPr lang="en-US" altLang="ko-KR" dirty="0"/>
              <a:t>, A</a:t>
            </a:r>
            <a:r>
              <a:rPr lang="ko-KR" altLang="en-US" dirty="0"/>
              <a:t>는 지능이 높은 사람일 것이다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그 다음에 </a:t>
            </a:r>
            <a:r>
              <a:rPr lang="en-US" altLang="ko-KR" dirty="0"/>
              <a:t>A </a:t>
            </a:r>
            <a:r>
              <a:rPr lang="ko-KR" altLang="en-US" dirty="0"/>
              <a:t>대신 기계 </a:t>
            </a:r>
            <a:r>
              <a:rPr lang="en-US" altLang="ko-KR" dirty="0"/>
              <a:t>M</a:t>
            </a:r>
            <a:r>
              <a:rPr lang="ko-KR" altLang="en-US" dirty="0"/>
              <a:t>이 그 일을 맡게 한다</a:t>
            </a:r>
            <a:r>
              <a:rPr lang="en-US" altLang="ko-KR" dirty="0"/>
              <a:t>. B</a:t>
            </a:r>
            <a:r>
              <a:rPr lang="ko-KR" altLang="en-US" dirty="0"/>
              <a:t>와 </a:t>
            </a:r>
            <a:r>
              <a:rPr lang="en-US" altLang="ko-KR" dirty="0"/>
              <a:t>M</a:t>
            </a:r>
            <a:r>
              <a:rPr lang="ko-KR" altLang="en-US" dirty="0"/>
              <a:t>이 한 방에 있고 </a:t>
            </a:r>
            <a:r>
              <a:rPr lang="en-US" altLang="ko-KR" dirty="0"/>
              <a:t>C</a:t>
            </a:r>
            <a:r>
              <a:rPr lang="ko-KR" altLang="en-US" dirty="0"/>
              <a:t>가 질문을 한다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M</a:t>
            </a:r>
            <a:r>
              <a:rPr lang="ko-KR" altLang="en-US" dirty="0"/>
              <a:t>은 </a:t>
            </a:r>
            <a:r>
              <a:rPr lang="en-US" altLang="ko-KR" dirty="0"/>
              <a:t>C</a:t>
            </a:r>
            <a:r>
              <a:rPr lang="ko-KR" altLang="en-US" dirty="0"/>
              <a:t>가 잘못 판단하게끔 거짓말을 한다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C</a:t>
            </a:r>
            <a:r>
              <a:rPr lang="ko-KR" altLang="en-US" dirty="0"/>
              <a:t>가 잘못 판단하는 일이 빈번하다면</a:t>
            </a:r>
            <a:r>
              <a:rPr lang="en-US" altLang="ko-KR" dirty="0"/>
              <a:t>, M</a:t>
            </a:r>
            <a:r>
              <a:rPr lang="ko-KR" altLang="en-US" dirty="0"/>
              <a:t>은 지능이 있다고 보아야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튜링</a:t>
            </a:r>
            <a:r>
              <a:rPr lang="ko-KR" altLang="en-US" dirty="0" smtClean="0"/>
              <a:t>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57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디지털 혁명은 </a:t>
            </a:r>
            <a:r>
              <a:rPr lang="en-US" altLang="ko-KR" dirty="0"/>
              <a:t>1950</a:t>
            </a:r>
            <a:r>
              <a:rPr lang="ko-KR" altLang="en-US" dirty="0"/>
              <a:t>년 무렵 컴퓨터가 개발되면서 시작되었다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컴퓨터는 </a:t>
            </a:r>
            <a:r>
              <a:rPr lang="ko-KR" altLang="en-US" dirty="0"/>
              <a:t>아날로그 기호들을 </a:t>
            </a:r>
            <a:r>
              <a:rPr lang="ko-KR" altLang="en-US" dirty="0" smtClean="0"/>
              <a:t>거의 모두 </a:t>
            </a:r>
            <a:r>
              <a:rPr lang="ko-KR" altLang="en-US" dirty="0"/>
              <a:t>디지털 기호로 바꾸기 </a:t>
            </a:r>
            <a:r>
              <a:rPr lang="ko-KR" altLang="en-US" dirty="0" smtClean="0"/>
              <a:t>시작했다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필름 </a:t>
            </a:r>
            <a:r>
              <a:rPr lang="ko-KR" altLang="en-US" dirty="0"/>
              <a:t>카메라의 소멸</a:t>
            </a:r>
            <a:r>
              <a:rPr lang="en-US" altLang="ko-KR" dirty="0"/>
              <a:t>, </a:t>
            </a:r>
            <a:r>
              <a:rPr lang="ko-KR" altLang="en-US" dirty="0"/>
              <a:t>레코드의 소멸</a:t>
            </a:r>
            <a:r>
              <a:rPr lang="en-US" altLang="ko-KR" dirty="0"/>
              <a:t>, </a:t>
            </a:r>
            <a:r>
              <a:rPr lang="ko-KR" altLang="en-US" dirty="0"/>
              <a:t>디지털 </a:t>
            </a:r>
            <a:r>
              <a:rPr lang="en-US" altLang="ko-KR" dirty="0"/>
              <a:t>TV.</a:t>
            </a:r>
            <a:endParaRPr lang="ko-KR" altLang="en-US" dirty="0"/>
          </a:p>
          <a:p>
            <a:pPr fontAlgn="base"/>
            <a:r>
              <a:rPr lang="ko-KR" altLang="en-US" dirty="0"/>
              <a:t>디지털 미디어 혁명이란 쉽게 말하면 모든 </a:t>
            </a:r>
            <a:r>
              <a:rPr lang="ko-KR" altLang="en-US" dirty="0" smtClean="0"/>
              <a:t>미디어가 </a:t>
            </a:r>
            <a:r>
              <a:rPr lang="ko-KR" altLang="en-US" dirty="0"/>
              <a:t>컴퓨터가 된다는 뜻이다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그런데 컴퓨터는 인간의 사고를 </a:t>
            </a:r>
            <a:r>
              <a:rPr lang="ko-KR" altLang="en-US" dirty="0" err="1" smtClean="0"/>
              <a:t>흉내낸다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디지털혁명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41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/>
              <a:t>Computing machinery and </a:t>
            </a:r>
            <a:r>
              <a:rPr lang="en-US" altLang="ko-KR" dirty="0" smtClean="0"/>
              <a:t>intelligence(1950)</a:t>
            </a:r>
          </a:p>
          <a:p>
            <a:endParaRPr lang="en-US" altLang="ko-KR" dirty="0"/>
          </a:p>
          <a:p>
            <a:pPr fontAlgn="base"/>
            <a:r>
              <a:rPr lang="ko-KR" altLang="en-US" dirty="0" err="1"/>
              <a:t>튜링은</a:t>
            </a:r>
            <a:r>
              <a:rPr lang="ko-KR" altLang="en-US" dirty="0"/>
              <a:t> ‘생각하다’의 정확한 정의라는 문제는 </a:t>
            </a:r>
            <a:r>
              <a:rPr lang="ko-KR" altLang="en-US" dirty="0" smtClean="0"/>
              <a:t>유보한다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어떤 기계가 사람들이 </a:t>
            </a:r>
            <a:r>
              <a:rPr lang="ko-KR" altLang="en-US" dirty="0" err="1"/>
              <a:t>생각하다라는</a:t>
            </a:r>
            <a:r>
              <a:rPr lang="ko-KR" altLang="en-US" dirty="0"/>
              <a:t> 말로 이해하는 그 활동을 만족할 만하게 </a:t>
            </a:r>
            <a:r>
              <a:rPr lang="ko-KR" altLang="en-US" dirty="0" err="1"/>
              <a:t>흉내낼</a:t>
            </a:r>
            <a:r>
              <a:rPr lang="ko-KR" altLang="en-US" dirty="0"/>
              <a:t> 수 있다면 그 경우 ‘생각할 수 있다’라고 판정하자고 제안한 것이다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 smtClean="0"/>
              <a:t>사람마다 </a:t>
            </a:r>
            <a:r>
              <a:rPr lang="ko-KR" altLang="en-US" dirty="0"/>
              <a:t>‘생각하다’는 말을 실제로 서로 다르게 이해하고 있고 그것들 중 어느 것이 올바른 의미인지 정하기 </a:t>
            </a:r>
            <a:r>
              <a:rPr lang="ko-KR" altLang="en-US" dirty="0" smtClean="0"/>
              <a:t>어렵다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en-US" altLang="ko-KR" dirty="0" smtClean="0"/>
              <a:t> </a:t>
            </a:r>
            <a:r>
              <a:rPr lang="ko-KR" altLang="en-US" dirty="0"/>
              <a:t>그걸 다수결로 정하는 건 부당하다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이것이 </a:t>
            </a:r>
            <a:r>
              <a:rPr lang="ko-KR" altLang="en-US" dirty="0" err="1"/>
              <a:t>튜링의</a:t>
            </a:r>
            <a:r>
              <a:rPr lang="ko-KR" altLang="en-US" dirty="0"/>
              <a:t> 생각이다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017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①기계는 생각할 수 있는가</a:t>
            </a:r>
            <a:r>
              <a:rPr lang="en-US" altLang="ko-KR" dirty="0"/>
              <a:t>?</a:t>
            </a:r>
            <a:endParaRPr lang="ko-KR" altLang="en-US" dirty="0"/>
          </a:p>
          <a:p>
            <a:pPr fontAlgn="base"/>
            <a:r>
              <a:rPr lang="ko-KR" altLang="en-US" dirty="0"/>
              <a:t>② 과연 인간은 생각할 수 있는 기계를 만들 수 있는가</a:t>
            </a:r>
            <a:r>
              <a:rPr lang="en-US" altLang="ko-KR" dirty="0"/>
              <a:t>? </a:t>
            </a:r>
            <a:endParaRPr lang="ko-KR" altLang="en-US" dirty="0"/>
          </a:p>
          <a:p>
            <a:pPr fontAlgn="base"/>
            <a:r>
              <a:rPr lang="ko-KR" altLang="en-US" dirty="0"/>
              <a:t>③ 만일 기</a:t>
            </a:r>
            <a:r>
              <a:rPr lang="ko-KR" altLang="en-US" dirty="0" smtClean="0"/>
              <a:t>계가 </a:t>
            </a:r>
            <a:r>
              <a:rPr lang="ko-KR" altLang="en-US" dirty="0"/>
              <a:t>생각할 수 있다면 기계가 생각할 수 있다는 것을 어떻게 알 수 있는가</a:t>
            </a:r>
            <a:r>
              <a:rPr lang="en-US" altLang="ko-KR" dirty="0"/>
              <a:t>?</a:t>
            </a:r>
            <a:endParaRPr lang="ko-KR" altLang="en-US" dirty="0"/>
          </a:p>
          <a:p>
            <a:pPr fontAlgn="base"/>
            <a:r>
              <a:rPr lang="ko-KR" altLang="en-US" dirty="0" err="1"/>
              <a:t>튜링은</a:t>
            </a:r>
            <a:r>
              <a:rPr lang="ko-KR" altLang="en-US" dirty="0"/>
              <a:t> ①과 ②의 질문에 대해서 ‘그렇다’고 대답한다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ko-KR" altLang="en-US" dirty="0" err="1"/>
              <a:t>튜링은</a:t>
            </a:r>
            <a:r>
              <a:rPr lang="ko-KR" altLang="en-US" dirty="0"/>
              <a:t> ③에 대한 대답으로 </a:t>
            </a:r>
            <a:r>
              <a:rPr lang="ko-KR" altLang="en-US" dirty="0" err="1"/>
              <a:t>튜링</a:t>
            </a:r>
            <a:r>
              <a:rPr lang="ko-KR" altLang="en-US" dirty="0"/>
              <a:t> 테스트를 제시했다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기계가 지능이 있는가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아직도 </a:t>
            </a:r>
            <a:r>
              <a:rPr lang="ko-KR" altLang="en-US" dirty="0" err="1" smtClean="0"/>
              <a:t>논쟁중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403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나는 중국어를 전혀 모른다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다만 나는 지금 중국어 기호로 가득 찬 상자들이 있는 방에 갇혀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중국어로 내게 제출된 질문들에 내가 답할 수 있도록 해주는 컴퓨터 프로그램을 갖고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나는 알지 못할 기호로 된 질문들을 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</a:t>
            </a:r>
            <a:r>
              <a:rPr lang="ko-KR" altLang="en-US" dirty="0" err="1" smtClean="0"/>
              <a:t>규칙책에서</a:t>
            </a:r>
            <a:r>
              <a:rPr lang="ko-KR" altLang="en-US" dirty="0" smtClean="0"/>
              <a:t> 내가 해야 할 것들을 찾아낸다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나는 상자에서 기호들을 꺼내서 프로그램 규칙에 따라 조작해서 필요로 하는 </a:t>
            </a:r>
            <a:r>
              <a:rPr lang="ko-KR" altLang="en-US" dirty="0" err="1" smtClean="0"/>
              <a:t>기호드리을</a:t>
            </a:r>
            <a:r>
              <a:rPr lang="ko-KR" altLang="en-US" dirty="0" smtClean="0"/>
              <a:t> 내준다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나는 </a:t>
            </a:r>
            <a:r>
              <a:rPr lang="ko-KR" altLang="en-US" dirty="0" err="1" smtClean="0"/>
              <a:t>튜링테스트에</a:t>
            </a:r>
            <a:r>
              <a:rPr lang="ko-KR" altLang="en-US" dirty="0" smtClean="0"/>
              <a:t> 합격한다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존 설의 </a:t>
            </a:r>
            <a:r>
              <a:rPr lang="ko-KR" altLang="en-US" dirty="0" err="1" smtClean="0"/>
              <a:t>중국어방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474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내가 올바른 컴퓨터 프로그램을 실행한다고 해서 중국어를 이해하는 것이 아니라면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컴퓨터도 중국어를 이해하는 것은 아닐 것이다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컴퓨터는 프로그램만 갖는 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인간 마음은 의미이해를 할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의미이해를 한다는 것을 스스로 알고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이것이 설의 반박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661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그러나 </a:t>
            </a:r>
            <a:r>
              <a:rPr lang="ko-KR" altLang="en-US" dirty="0" err="1"/>
              <a:t>중국어방이</a:t>
            </a:r>
            <a:r>
              <a:rPr lang="ko-KR" altLang="en-US" dirty="0"/>
              <a:t> 스스로 중국어를 이해한다고 주장한다면</a:t>
            </a:r>
            <a:r>
              <a:rPr lang="en-US" altLang="ko-KR" dirty="0"/>
              <a:t>, </a:t>
            </a:r>
            <a:r>
              <a:rPr lang="ko-KR" altLang="en-US" dirty="0"/>
              <a:t>설은 어떻게 응대할 수 있을까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생각한다</a:t>
            </a:r>
            <a:r>
              <a:rPr lang="en-US" altLang="ko-KR" dirty="0"/>
              <a:t>’</a:t>
            </a:r>
            <a:r>
              <a:rPr lang="ko-KR" altLang="en-US" dirty="0"/>
              <a:t>는 것은 다만 일인칭으로만 접근될 수 있을 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195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/>
              <a:t>‘컴퓨터는 생각한다’는 것이 무의미한 명제라고 주장하는 사람도 있다</a:t>
            </a:r>
            <a:r>
              <a:rPr lang="en-US" altLang="ko-KR" dirty="0"/>
              <a:t>. </a:t>
            </a:r>
            <a:r>
              <a:rPr lang="ko-KR" altLang="en-US" dirty="0"/>
              <a:t>그것은 마치 ‘장미에는 이빨이 있다’라는 것과 같은 비유적인 표현에 불과하다는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 </a:t>
            </a:r>
            <a:r>
              <a:rPr lang="ko-KR" altLang="en-US" dirty="0"/>
              <a:t>은유라는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사람에게나 </a:t>
            </a:r>
            <a:r>
              <a:rPr lang="ko-KR" altLang="en-US" dirty="0"/>
              <a:t>쓸 수 있는 표현을 다른 것에 전용한 것에 불과하다는 것이다</a:t>
            </a:r>
            <a:r>
              <a:rPr lang="en-US" altLang="ko-KR" dirty="0"/>
              <a:t>. </a:t>
            </a:r>
            <a:r>
              <a:rPr lang="ko-KR" altLang="en-US" dirty="0"/>
              <a:t>비트겐슈타인</a:t>
            </a:r>
            <a:r>
              <a:rPr lang="en-US" altLang="ko-KR" dirty="0"/>
              <a:t>Ludwig </a:t>
            </a:r>
            <a:r>
              <a:rPr lang="en-US" altLang="ko-KR" dirty="0" smtClean="0"/>
              <a:t>Wittgenstein. </a:t>
            </a:r>
            <a:endParaRPr lang="ko-KR" altLang="en-US" dirty="0"/>
          </a:p>
          <a:p>
            <a:pPr fontAlgn="base"/>
            <a:r>
              <a:rPr lang="ko-KR" altLang="en-US" dirty="0"/>
              <a:t>생각하는 기계를 만들 수 있는가</a:t>
            </a:r>
            <a:r>
              <a:rPr lang="en-US" altLang="ko-KR" dirty="0"/>
              <a:t>? </a:t>
            </a:r>
            <a:r>
              <a:rPr lang="ko-KR" altLang="en-US" dirty="0"/>
              <a:t>기계는 인간의 지성적 행위를 </a:t>
            </a:r>
            <a:r>
              <a:rPr lang="ko-KR" altLang="en-US" dirty="0" err="1"/>
              <a:t>흉내낼</a:t>
            </a:r>
            <a:r>
              <a:rPr lang="ko-KR" altLang="en-US" dirty="0"/>
              <a:t> 수 있을 뿐이고</a:t>
            </a:r>
            <a:r>
              <a:rPr lang="en-US" altLang="ko-KR" dirty="0"/>
              <a:t>, </a:t>
            </a:r>
            <a:r>
              <a:rPr lang="ko-KR" altLang="en-US" dirty="0"/>
              <a:t>또 그 </a:t>
            </a:r>
            <a:r>
              <a:rPr lang="ko-KR" altLang="en-US" dirty="0" err="1"/>
              <a:t>흉내내는</a:t>
            </a:r>
            <a:r>
              <a:rPr lang="ko-KR" altLang="en-US" dirty="0"/>
              <a:t> 데 한계를 지닌다고 주장하는 사람이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Huber </a:t>
            </a:r>
            <a:r>
              <a:rPr lang="en-US" altLang="ko-KR" dirty="0"/>
              <a:t>Dreyfus</a:t>
            </a:r>
            <a:r>
              <a:rPr lang="ko-KR" altLang="en-US" dirty="0"/>
              <a:t>가 그런 주장을 편다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일상생활에서 </a:t>
            </a:r>
            <a:r>
              <a:rPr lang="ko-KR" altLang="en-US" dirty="0"/>
              <a:t>인간이 살아가는 데 필요한 지식은 이론적 지식이 아니라 실천적 지식인데</a:t>
            </a:r>
            <a:r>
              <a:rPr lang="en-US" altLang="ko-KR" dirty="0"/>
              <a:t>, </a:t>
            </a:r>
            <a:r>
              <a:rPr lang="ko-KR" altLang="en-US" dirty="0"/>
              <a:t>컴퓨터는 인간의 실천적 지식을 </a:t>
            </a:r>
            <a:r>
              <a:rPr lang="ko-KR" altLang="en-US" dirty="0" err="1"/>
              <a:t>흉내내는</a:t>
            </a:r>
            <a:r>
              <a:rPr lang="ko-KR" altLang="en-US" dirty="0"/>
              <a:t> 데 한계가 따른다고 주장하기도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다른 반박들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261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하나는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모든 것을 계산 가능하게 하는 </a:t>
            </a:r>
            <a:r>
              <a:rPr lang="ko-KR" altLang="en-US" dirty="0" smtClean="0"/>
              <a:t>이론</a:t>
            </a:r>
            <a:r>
              <a:rPr lang="en-US" altLang="ko-KR" dirty="0" smtClean="0"/>
              <a:t>. 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이라는 기호만으로 모든 것을 처리하는 계산식을 만드는 것이었다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 err="1"/>
              <a:t>앨런</a:t>
            </a:r>
            <a:r>
              <a:rPr lang="ko-KR" altLang="en-US" dirty="0"/>
              <a:t> </a:t>
            </a:r>
            <a:r>
              <a:rPr lang="ko-KR" altLang="en-US" dirty="0" err="1" smtClean="0"/>
              <a:t>튜링</a:t>
            </a:r>
            <a:r>
              <a:rPr lang="en-US" altLang="ko-KR" dirty="0" smtClean="0"/>
              <a:t>(Alan Turing)</a:t>
            </a:r>
            <a:r>
              <a:rPr lang="ko-KR" altLang="en-US" dirty="0" smtClean="0"/>
              <a:t>은 </a:t>
            </a:r>
            <a:r>
              <a:rPr lang="en-US" altLang="ko-KR" dirty="0"/>
              <a:t>1936</a:t>
            </a:r>
            <a:r>
              <a:rPr lang="ko-KR" altLang="en-US" dirty="0"/>
              <a:t>년에 </a:t>
            </a:r>
            <a:r>
              <a:rPr lang="ko-KR" altLang="en-US" dirty="0" err="1"/>
              <a:t>튜링</a:t>
            </a:r>
            <a:r>
              <a:rPr lang="ko-KR" altLang="en-US" dirty="0"/>
              <a:t> </a:t>
            </a:r>
            <a:r>
              <a:rPr lang="ko-KR" altLang="en-US" dirty="0" err="1"/>
              <a:t>머신을</a:t>
            </a:r>
            <a:r>
              <a:rPr lang="ko-KR" altLang="en-US" dirty="0"/>
              <a:t> 고안하여 모든 것을 </a:t>
            </a:r>
            <a:r>
              <a:rPr lang="ko-KR" altLang="en-US" dirty="0" smtClean="0"/>
              <a:t>알고리즘으로 처리하는 </a:t>
            </a:r>
            <a:r>
              <a:rPr lang="ko-KR" altLang="en-US" dirty="0"/>
              <a:t>원리를 도입하였다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그리고 </a:t>
            </a:r>
            <a:r>
              <a:rPr lang="en-US" altLang="ko-KR" dirty="0" smtClean="0"/>
              <a:t>1950</a:t>
            </a:r>
            <a:r>
              <a:rPr lang="ko-KR" altLang="en-US" dirty="0" smtClean="0"/>
              <a:t>년의 유명한 </a:t>
            </a:r>
            <a:r>
              <a:rPr lang="ko-KR" altLang="en-US" dirty="0" err="1" smtClean="0"/>
              <a:t>튜링테스트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디지털 혁명의 두 가지 혁신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913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ko-KR" altLang="en-US" sz="2000" dirty="0" err="1" smtClean="0"/>
              <a:t>클로드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섀넌</a:t>
            </a:r>
            <a:r>
              <a:rPr lang="en-US" altLang="ko-KR" sz="2000" dirty="0"/>
              <a:t>(Claude </a:t>
            </a:r>
            <a:r>
              <a:rPr lang="en-US" altLang="ko-KR" sz="2000" dirty="0" smtClean="0"/>
              <a:t>Shannon)</a:t>
            </a:r>
            <a:r>
              <a:rPr lang="ko-KR" altLang="en-US" sz="2000" dirty="0" smtClean="0"/>
              <a:t>이 </a:t>
            </a:r>
            <a:r>
              <a:rPr lang="ko-KR" altLang="en-US" sz="2000" dirty="0"/>
              <a:t>제창한 </a:t>
            </a:r>
            <a:r>
              <a:rPr lang="ko-KR" altLang="en-US" sz="2000" dirty="0" smtClean="0"/>
              <a:t>것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ko-KR" altLang="en-US" sz="2000" dirty="0" err="1"/>
              <a:t>섀넌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모델</a:t>
            </a:r>
            <a:r>
              <a:rPr lang="en-US" altLang="ko-KR" sz="2000" dirty="0" smtClean="0"/>
              <a:t>. </a:t>
            </a:r>
          </a:p>
          <a:p>
            <a:pPr fontAlgn="base"/>
            <a:r>
              <a:rPr lang="ko-KR" altLang="en-US" sz="2000" dirty="0" smtClean="0"/>
              <a:t>그는 </a:t>
            </a:r>
            <a:r>
              <a:rPr lang="en-US" altLang="ko-KR" sz="2000" dirty="0"/>
              <a:t>1948</a:t>
            </a:r>
            <a:r>
              <a:rPr lang="ko-KR" altLang="en-US" sz="2000" dirty="0"/>
              <a:t>년에 </a:t>
            </a:r>
            <a:r>
              <a:rPr lang="ko-KR" altLang="en-US" sz="2000" dirty="0" smtClean="0"/>
              <a:t>「수학적 커뮤니케이션 이론」</a:t>
            </a:r>
            <a:r>
              <a:rPr lang="en-US" altLang="ko-KR" sz="2000" dirty="0"/>
              <a:t>(The Mathematical Theory of Communication)</a:t>
            </a:r>
            <a:r>
              <a:rPr lang="ko-KR" altLang="en-US" sz="2000" dirty="0"/>
              <a:t>이라는 </a:t>
            </a:r>
            <a:r>
              <a:rPr lang="ko-KR" altLang="en-US" sz="2000" dirty="0" smtClean="0"/>
              <a:t>논문 발표</a:t>
            </a:r>
            <a:r>
              <a:rPr lang="en-US" altLang="ko-KR" sz="2000" dirty="0" smtClean="0"/>
              <a:t>. </a:t>
            </a:r>
          </a:p>
          <a:p>
            <a:pPr fontAlgn="base"/>
            <a:r>
              <a:rPr lang="ko-KR" altLang="en-US" sz="2000" dirty="0" smtClean="0"/>
              <a:t>전화로 </a:t>
            </a:r>
            <a:r>
              <a:rPr lang="ko-KR" altLang="en-US" sz="2000" dirty="0"/>
              <a:t>대화하는 상황에 착상하여 정보가 입력</a:t>
            </a:r>
            <a:r>
              <a:rPr lang="en-US" altLang="ko-KR" sz="2000" dirty="0"/>
              <a:t>·</a:t>
            </a:r>
            <a:r>
              <a:rPr lang="ko-KR" altLang="en-US" sz="2000" dirty="0"/>
              <a:t>출력되는 과정을 나타내는 계산식을 만들었다</a:t>
            </a:r>
            <a:r>
              <a:rPr lang="en-US" altLang="ko-KR" sz="2000" dirty="0"/>
              <a:t>. </a:t>
            </a:r>
            <a:r>
              <a:rPr lang="ko-KR" altLang="en-US" sz="2000" dirty="0" smtClean="0"/>
              <a:t>정보량의 </a:t>
            </a:r>
            <a:r>
              <a:rPr lang="ko-KR" altLang="en-US" sz="2000" dirty="0"/>
              <a:t>단위로 </a:t>
            </a:r>
            <a:r>
              <a:rPr lang="ko-KR" altLang="en-US" sz="2000" dirty="0" err="1" smtClean="0"/>
              <a:t>비트를</a:t>
            </a:r>
            <a:r>
              <a:rPr lang="ko-KR" altLang="en-US" sz="2000" dirty="0" smtClean="0"/>
              <a:t> 처음 주장했다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fontAlgn="base"/>
            <a:r>
              <a:rPr lang="ko-KR" altLang="en-US" sz="2000" dirty="0" err="1" smtClean="0"/>
              <a:t>섀넌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모델을 이용하여 모든 신호를 </a:t>
            </a:r>
            <a:r>
              <a:rPr lang="ko-KR" altLang="en-US" sz="2000" dirty="0" err="1"/>
              <a:t>계산처리할</a:t>
            </a:r>
            <a:r>
              <a:rPr lang="ko-KR" altLang="en-US" sz="2000" dirty="0"/>
              <a:t> 수 있게 되었다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fontAlgn="base"/>
            <a:r>
              <a:rPr lang="ko-KR" altLang="en-US" sz="2000" dirty="0" smtClean="0"/>
              <a:t>아날로그 </a:t>
            </a:r>
            <a:r>
              <a:rPr lang="ko-KR" altLang="en-US" sz="2000" dirty="0"/>
              <a:t>미디어를 보면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전화는 </a:t>
            </a:r>
            <a:r>
              <a:rPr lang="ko-KR" altLang="en-US" sz="2000" dirty="0"/>
              <a:t>전기 신호</a:t>
            </a:r>
            <a:r>
              <a:rPr lang="en-US" altLang="ko-KR" sz="2000" dirty="0"/>
              <a:t>, </a:t>
            </a:r>
            <a:r>
              <a:rPr lang="ko-KR" altLang="en-US" sz="2000" dirty="0"/>
              <a:t>사진은 광학 신호로 </a:t>
            </a:r>
            <a:r>
              <a:rPr lang="ko-KR" altLang="en-US" sz="2000" dirty="0" smtClean="0"/>
              <a:t>이루어짐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물리적 </a:t>
            </a:r>
            <a:r>
              <a:rPr lang="ko-KR" altLang="en-US" sz="2000" dirty="0"/>
              <a:t>신호를 계산</a:t>
            </a:r>
            <a:r>
              <a:rPr lang="en-US" altLang="ko-KR" sz="2000" dirty="0"/>
              <a:t>·</a:t>
            </a:r>
            <a:r>
              <a:rPr lang="ko-KR" altLang="en-US" sz="2000" dirty="0"/>
              <a:t>처리하기 위한 식을 </a:t>
            </a:r>
            <a:r>
              <a:rPr lang="ko-KR" altLang="en-US" sz="2000" dirty="0" smtClean="0"/>
              <a:t>만든 것</a:t>
            </a:r>
            <a:r>
              <a:rPr lang="en-US" altLang="ko-KR" sz="2000" dirty="0" smtClean="0"/>
              <a:t>. </a:t>
            </a:r>
          </a:p>
          <a:p>
            <a:pPr fontAlgn="base"/>
            <a:r>
              <a:rPr lang="ko-KR" altLang="en-US" sz="2000" dirty="0" err="1" smtClean="0"/>
              <a:t>튜링</a:t>
            </a:r>
            <a:r>
              <a:rPr lang="ko-KR" altLang="en-US" sz="2000" dirty="0" smtClean="0"/>
              <a:t> 기계에 </a:t>
            </a:r>
            <a:r>
              <a:rPr lang="ko-KR" altLang="en-US" sz="2000" dirty="0"/>
              <a:t>의한 </a:t>
            </a:r>
            <a:r>
              <a:rPr lang="ko-KR" altLang="en-US" sz="2000" dirty="0" smtClean="0"/>
              <a:t>알고리즘화가 </a:t>
            </a:r>
            <a:r>
              <a:rPr lang="ko-KR" altLang="en-US" sz="2000" dirty="0"/>
              <a:t>가능해져 </a:t>
            </a:r>
            <a:r>
              <a:rPr lang="ko-KR" altLang="en-US" sz="2000" dirty="0" smtClean="0"/>
              <a:t>거의 모든 아날로그 신호를 기계가 </a:t>
            </a:r>
            <a:r>
              <a:rPr lang="ko-KR" altLang="en-US" sz="2000" dirty="0"/>
              <a:t>마음대로 계산할 수 있게 되었다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또하나는</a:t>
            </a:r>
            <a:r>
              <a:rPr lang="ko-KR" altLang="en-US" dirty="0"/>
              <a:t> 정보를 양으로 다루는 계산식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09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프레게</a:t>
            </a:r>
            <a:r>
              <a:rPr lang="en-US" altLang="ko-KR" dirty="0"/>
              <a:t>, 『</a:t>
            </a:r>
            <a:r>
              <a:rPr lang="ko-KR" altLang="en-US" dirty="0"/>
              <a:t>개념표기법</a:t>
            </a:r>
            <a:r>
              <a:rPr lang="en-US" altLang="ko-KR" dirty="0"/>
              <a:t>』(1879)『</a:t>
            </a:r>
            <a:r>
              <a:rPr lang="ko-KR" altLang="en-US" dirty="0"/>
              <a:t>산수의 근본법칙</a:t>
            </a:r>
            <a:r>
              <a:rPr lang="en-US" altLang="ko-KR" dirty="0"/>
              <a:t>』(1893) : </a:t>
            </a:r>
            <a:r>
              <a:rPr lang="ko-KR" altLang="en-US" dirty="0"/>
              <a:t>기호논리학</a:t>
            </a:r>
            <a:r>
              <a:rPr lang="en-US" altLang="ko-KR" dirty="0"/>
              <a:t>; </a:t>
            </a:r>
            <a:r>
              <a:rPr lang="ko-KR" altLang="en-US" dirty="0"/>
              <a:t>산수의 공리화</a:t>
            </a:r>
          </a:p>
          <a:p>
            <a:r>
              <a:rPr lang="ko-KR" altLang="en-US" dirty="0" err="1"/>
              <a:t>칸토어</a:t>
            </a:r>
            <a:r>
              <a:rPr lang="en-US" altLang="ko-KR" dirty="0"/>
              <a:t>, </a:t>
            </a:r>
            <a:r>
              <a:rPr lang="ko-KR" altLang="en-US" dirty="0"/>
              <a:t>집합론에 대한 논문 발표</a:t>
            </a:r>
            <a:r>
              <a:rPr lang="en-US" altLang="ko-KR" dirty="0"/>
              <a:t>(1874)…..</a:t>
            </a:r>
          </a:p>
          <a:p>
            <a:r>
              <a:rPr lang="ko-KR" altLang="en-US" dirty="0" err="1"/>
              <a:t>러셀</a:t>
            </a:r>
            <a:r>
              <a:rPr lang="en-US" altLang="ko-KR" dirty="0"/>
              <a:t>, </a:t>
            </a:r>
            <a:r>
              <a:rPr lang="ko-KR" altLang="en-US" dirty="0" err="1"/>
              <a:t>러셀의</a:t>
            </a:r>
            <a:r>
              <a:rPr lang="ko-KR" altLang="en-US" dirty="0"/>
              <a:t> 역설 발견</a:t>
            </a:r>
            <a:r>
              <a:rPr lang="en-US" altLang="ko-KR" dirty="0"/>
              <a:t>(1901)</a:t>
            </a:r>
          </a:p>
          <a:p>
            <a:r>
              <a:rPr lang="ko-KR" altLang="en-US" dirty="0" err="1"/>
              <a:t>러셀</a:t>
            </a:r>
            <a:r>
              <a:rPr lang="en-US" altLang="ko-KR" dirty="0"/>
              <a:t>, </a:t>
            </a:r>
            <a:r>
              <a:rPr lang="ko-KR" altLang="en-US" dirty="0"/>
              <a:t>화이트헤드</a:t>
            </a:r>
            <a:r>
              <a:rPr lang="en-US" altLang="ko-KR" dirty="0"/>
              <a:t>, </a:t>
            </a:r>
            <a:r>
              <a:rPr lang="en-US" altLang="ko-KR" dirty="0" smtClean="0"/>
              <a:t>『</a:t>
            </a:r>
            <a:r>
              <a:rPr lang="ko-KR" altLang="en-US" dirty="0" smtClean="0"/>
              <a:t>수학원리</a:t>
            </a:r>
            <a:r>
              <a:rPr lang="en-US" altLang="ko-KR" dirty="0" smtClean="0"/>
              <a:t>』(1910~1913)</a:t>
            </a:r>
          </a:p>
          <a:p>
            <a:r>
              <a:rPr lang="ko-KR" altLang="en-US" dirty="0" err="1" smtClean="0"/>
              <a:t>힐베르트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힐베르트</a:t>
            </a:r>
            <a:r>
              <a:rPr lang="ko-KR" altLang="en-US" dirty="0" smtClean="0"/>
              <a:t> 프로그램 발표</a:t>
            </a:r>
            <a:r>
              <a:rPr lang="en-US" altLang="ko-KR" smtClean="0"/>
              <a:t>(1930); </a:t>
            </a:r>
            <a:r>
              <a:rPr lang="ko-KR" altLang="en-US" dirty="0" smtClean="0"/>
              <a:t>수학을 </a:t>
            </a:r>
            <a:r>
              <a:rPr lang="ko-KR" altLang="en-US" dirty="0" err="1" smtClean="0"/>
              <a:t>형식체계화하라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괴델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괴델의 불완전성 정리 증명 </a:t>
            </a:r>
            <a:r>
              <a:rPr lang="en-US" altLang="ko-KR" dirty="0" smtClean="0"/>
              <a:t>(1931)</a:t>
            </a:r>
          </a:p>
          <a:p>
            <a:r>
              <a:rPr lang="en-US" altLang="ko-KR" dirty="0" smtClean="0"/>
              <a:t>…….</a:t>
            </a:r>
          </a:p>
          <a:p>
            <a:endParaRPr lang="ko-KR" altLang="en-US" dirty="0"/>
          </a:p>
          <a:p>
            <a:endParaRPr lang="en-US" altLang="ko-KR" dirty="0" smtClean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사실 더 알아야 할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05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44824"/>
            <a:ext cx="3312368" cy="458763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읽어두면 좋을 책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429000"/>
            <a:ext cx="1890514" cy="273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인간의 생각을 </a:t>
            </a:r>
            <a:r>
              <a:rPr lang="ko-KR" altLang="en-US" dirty="0" err="1" smtClean="0"/>
              <a:t>흉내낸다는</a:t>
            </a:r>
            <a:r>
              <a:rPr lang="ko-KR" altLang="en-US" dirty="0" smtClean="0"/>
              <a:t> 것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635896" y="5182548"/>
            <a:ext cx="1800200" cy="9294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43908" y="5182548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기층</a:t>
            </a:r>
            <a:r>
              <a:rPr lang="en-US" altLang="ko-KR" dirty="0" smtClean="0"/>
              <a:t>:</a:t>
            </a:r>
            <a:r>
              <a:rPr lang="ko-KR" altLang="en-US" dirty="0" smtClean="0"/>
              <a:t>뉴런들의 집합으로서의 뇌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99592" y="5157192"/>
            <a:ext cx="1800200" cy="9294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99592" y="2710745"/>
            <a:ext cx="1800200" cy="9294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563888" y="2708920"/>
            <a:ext cx="1800200" cy="9294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480212" y="2710745"/>
            <a:ext cx="1800200" cy="9294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635490" y="2852284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뇌의 높은 층위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기호층위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480212" y="5188995"/>
            <a:ext cx="1800200" cy="9294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35596" y="5330534"/>
            <a:ext cx="176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신경망의 </a:t>
            </a:r>
            <a:endParaRPr lang="en-US" altLang="ko-KR" dirty="0" smtClean="0"/>
          </a:p>
          <a:p>
            <a:r>
              <a:rPr lang="ko-KR" altLang="en-US" dirty="0" smtClean="0"/>
              <a:t>컴퓨터 모델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51620" y="2860076"/>
            <a:ext cx="133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컴퓨터의 기호 층위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60232" y="2850459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대상들의 </a:t>
            </a:r>
            <a:endParaRPr lang="en-US" altLang="ko-KR" dirty="0" smtClean="0"/>
          </a:p>
          <a:p>
            <a:r>
              <a:rPr lang="ko-KR" altLang="en-US" dirty="0" smtClean="0"/>
              <a:t>세계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24228" y="5192034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세계의 물질적 기층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소립자 등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699792" y="5621897"/>
            <a:ext cx="864096" cy="0"/>
          </a:xfrm>
          <a:prstGeom prst="straightConnector1">
            <a:avLst/>
          </a:prstGeom>
          <a:ln w="41275" cmpd="sng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508104" y="3068960"/>
            <a:ext cx="864096" cy="0"/>
          </a:xfrm>
          <a:prstGeom prst="straightConnector1">
            <a:avLst/>
          </a:prstGeom>
          <a:ln w="41275" cmpd="sng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4535996" y="3789040"/>
            <a:ext cx="0" cy="1224136"/>
          </a:xfrm>
          <a:prstGeom prst="straightConnector1">
            <a:avLst/>
          </a:prstGeom>
          <a:ln w="44450">
            <a:solidFill>
              <a:schemeClr val="bg2">
                <a:lumMod val="25000"/>
              </a:schemeClr>
            </a:solidFill>
            <a:prstDash val="sys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2699792" y="3068960"/>
            <a:ext cx="864096" cy="0"/>
          </a:xfrm>
          <a:prstGeom prst="straightConnector1">
            <a:avLst/>
          </a:prstGeom>
          <a:ln w="41275" cmpd="sng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63788" y="262762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동형성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400092" y="262762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동형성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99792" y="519203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동형성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691680" y="3792319"/>
            <a:ext cx="0" cy="1224136"/>
          </a:xfrm>
          <a:prstGeom prst="straightConnector1">
            <a:avLst/>
          </a:prstGeom>
          <a:ln w="44450">
            <a:solidFill>
              <a:schemeClr val="bg2">
                <a:lumMod val="25000"/>
              </a:schemeClr>
            </a:solidFill>
            <a:prstDash val="sys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7380312" y="3792319"/>
            <a:ext cx="0" cy="1224136"/>
          </a:xfrm>
          <a:prstGeom prst="straightConnector1">
            <a:avLst/>
          </a:prstGeom>
          <a:ln w="44450">
            <a:solidFill>
              <a:schemeClr val="bg2">
                <a:lumMod val="25000"/>
              </a:schemeClr>
            </a:solidFill>
            <a:prstDash val="sys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66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두 가지 층위가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1.</a:t>
            </a:r>
          </a:p>
          <a:p>
            <a:r>
              <a:rPr lang="ko-KR" altLang="en-US" dirty="0" err="1" smtClean="0"/>
              <a:t>감관에서</a:t>
            </a:r>
            <a:r>
              <a:rPr lang="ko-KR" altLang="en-US" dirty="0" smtClean="0"/>
              <a:t> 자극을 받아들여 지각하는 과정이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새를 본다고 하자</a:t>
            </a:r>
            <a:r>
              <a:rPr lang="en-US" altLang="ko-KR" dirty="0" smtClean="0"/>
              <a:t>.  </a:t>
            </a:r>
            <a:r>
              <a:rPr lang="ko-KR" altLang="en-US" dirty="0" smtClean="0"/>
              <a:t>깃털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날개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다리 등의 시각 정보들이 망막 뉴런을 타고 뇌 속으로 전달된다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뇌 속의 뉴런들은 그 시각적 정보를 지각한다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r>
              <a:rPr lang="ko-KR" altLang="en-US" dirty="0" smtClean="0"/>
              <a:t>그러나 아직 기호의 의미작용에는 이르지 못했다</a:t>
            </a:r>
            <a:r>
              <a:rPr lang="en-US" altLang="ko-KR" dirty="0" smtClean="0"/>
              <a:t>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인간이 생각한다는 것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772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1324</TotalTime>
  <Words>2297</Words>
  <Application>Microsoft Office PowerPoint</Application>
  <PresentationFormat>화면 슬라이드 쇼(4:3)</PresentationFormat>
  <Paragraphs>191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파형</vt:lpstr>
      <vt:lpstr>10강  디지털혁명1</vt:lpstr>
      <vt:lpstr>컴퓨터는 생각할 수 있는가?</vt:lpstr>
      <vt:lpstr>디지털혁명</vt:lpstr>
      <vt:lpstr>디지털 혁명의 두 가지 혁신</vt:lpstr>
      <vt:lpstr>또하나는 정보를 양으로 다루는 계산식.</vt:lpstr>
      <vt:lpstr>사실 더 알아야 할 것</vt:lpstr>
      <vt:lpstr>읽어두면 좋을 책</vt:lpstr>
      <vt:lpstr>인간의 생각을 흉내낸다는 것?</vt:lpstr>
      <vt:lpstr>인간이 생각한다는 것. </vt:lpstr>
      <vt:lpstr>PowerPoint 프레젠테이션</vt:lpstr>
      <vt:lpstr>언어로 소통한다는 것</vt:lpstr>
      <vt:lpstr>기호의 의미작용</vt:lpstr>
      <vt:lpstr>컴퓨터라는 미디어</vt:lpstr>
      <vt:lpstr>아날로그와 디지털</vt:lpstr>
      <vt:lpstr>PowerPoint 프레젠테이션</vt:lpstr>
      <vt:lpstr>디지털 기호를 직접 읽지 못한다</vt:lpstr>
      <vt:lpstr>현대 컴퓨터와 튜링 기계</vt:lpstr>
      <vt:lpstr>프레게의 개념표기법</vt:lpstr>
      <vt:lpstr>PowerPoint 프레젠테이션</vt:lpstr>
      <vt:lpstr>튜링 기계는 흉내낸다.</vt:lpstr>
      <vt:lpstr>PowerPoint 프레젠테이션</vt:lpstr>
      <vt:lpstr>PowerPoint 프레젠테이션</vt:lpstr>
      <vt:lpstr>PowerPoint 프레젠테이션</vt:lpstr>
      <vt:lpstr>튜링 기계와 컴퓨터</vt:lpstr>
      <vt:lpstr>보편 튜링 기계</vt:lpstr>
      <vt:lpstr>PowerPoint 프레젠테이션</vt:lpstr>
      <vt:lpstr>단순 튜링 기계와 보편 튜링 기계</vt:lpstr>
      <vt:lpstr>컴퓨터는 생각할 수 있는가?</vt:lpstr>
      <vt:lpstr>튜링 테스트</vt:lpstr>
      <vt:lpstr>PowerPoint 프레젠테이션</vt:lpstr>
      <vt:lpstr>‘기계가 지능이 있는가’는 아직도 논쟁중. </vt:lpstr>
      <vt:lpstr>존 설의 중국어방</vt:lpstr>
      <vt:lpstr>PowerPoint 프레젠테이션</vt:lpstr>
      <vt:lpstr>PowerPoint 프레젠테이션</vt:lpstr>
      <vt:lpstr>다른 반박들…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1강 과학기술과 미디어  강의 소개</dc:title>
  <dc:creator>Registered User</dc:creator>
  <cp:lastModifiedBy>Registered User</cp:lastModifiedBy>
  <cp:revision>119</cp:revision>
  <cp:lastPrinted>2018-04-19T13:03:00Z</cp:lastPrinted>
  <dcterms:created xsi:type="dcterms:W3CDTF">2018-03-01T12:03:45Z</dcterms:created>
  <dcterms:modified xsi:type="dcterms:W3CDTF">2018-11-01T00:54:29Z</dcterms:modified>
</cp:coreProperties>
</file>