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handoutMasterIdLst>
    <p:handoutMasterId r:id="rId43"/>
  </p:handoutMasterIdLst>
  <p:sldIdLst>
    <p:sldId id="256" r:id="rId2"/>
    <p:sldId id="319" r:id="rId3"/>
    <p:sldId id="320" r:id="rId4"/>
    <p:sldId id="293" r:id="rId5"/>
    <p:sldId id="298" r:id="rId6"/>
    <p:sldId id="301" r:id="rId7"/>
    <p:sldId id="346" r:id="rId8"/>
    <p:sldId id="303" r:id="rId9"/>
    <p:sldId id="304" r:id="rId10"/>
    <p:sldId id="305" r:id="rId11"/>
    <p:sldId id="306" r:id="rId12"/>
    <p:sldId id="308" r:id="rId13"/>
    <p:sldId id="347" r:id="rId14"/>
    <p:sldId id="348" r:id="rId15"/>
    <p:sldId id="311" r:id="rId16"/>
    <p:sldId id="335" r:id="rId17"/>
    <p:sldId id="317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7" r:id="rId26"/>
    <p:sldId id="329" r:id="rId27"/>
    <p:sldId id="330" r:id="rId28"/>
    <p:sldId id="331" r:id="rId29"/>
    <p:sldId id="332" r:id="rId30"/>
    <p:sldId id="333" r:id="rId31"/>
    <p:sldId id="334" r:id="rId32"/>
    <p:sldId id="336" r:id="rId33"/>
    <p:sldId id="337" r:id="rId34"/>
    <p:sldId id="339" r:id="rId35"/>
    <p:sldId id="338" r:id="rId36"/>
    <p:sldId id="340" r:id="rId37"/>
    <p:sldId id="341" r:id="rId38"/>
    <p:sldId id="342" r:id="rId39"/>
    <p:sldId id="343" r:id="rId40"/>
    <p:sldId id="344" r:id="rId41"/>
    <p:sldId id="345" r:id="rId42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CED6-1F5B-4CAB-BC7C-735017EBCB01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C94D2-0D0C-4B20-ACCB-6A5552829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09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news.com/20170529000402" TargetMode="External"/><Relationship Id="rId2" Type="http://schemas.openxmlformats.org/officeDocument/2006/relationships/hyperlink" Target="http://www.solartodaymag.com/news/articleView.html?idxno=564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33&amp;v=OhYvDS7q_V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12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디지털과 경제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다시 자동화 시스템에 입력되어 효율성을 증진하고 극적으로 생산성을 향상하는 동시에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경제 전반에서 한계비용을 제로에 가깝게 만든다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사물인터넷은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모든 사람과 사물이 소통하게 만든다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협력적이고 분산적인 소통을 강화한다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생태계와 사회의 복잡한 연줄을 되살려 다시 네트워크 내에 통합되게 하면서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 관계들을 고려하면서 생산성을 제고하도록 만든다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무어의 법칙에 따라 컴퓨팅 능력은 지속적으로 배가된다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프린터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소프트웨어가 지시를 내리면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프린터 안에 있는 용해된 플라스틱이나 금속 또는 여타 공급원료가 층층이 쌓이며 물리적 제품이 만들어지고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형태를 완전히 갖춘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움직일 수 있는 부분까지 만들어진 완성품이 프린터에서 튀어나온다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원료를 깎아내는 게 아니므로 원료도 적게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에너지도 제로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노동도 제로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다만 데이터뿐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그런데 누구나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오픈소스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프로그램을 이용해 자기 나름으로 제품을 생산하고 공유할 수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11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재생에너지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에너지도 무료가 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집과 사업장을 미니 발전소로 개조해 현장에서 재생에너지를 거두어들이는 사람들이 이미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서울시의 태양광 지원정책을 생각해볼 것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태양열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바람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음식물 쓰레기는 모두 공짜다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재생에너지 기술도 성장하고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  <a:hlinkClick r:id="rId2"/>
              </a:rPr>
              <a:t>http://www.solartodaymag.com/news/articleView.html?idxno=5646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  <a:hlinkClick r:id="rId3"/>
              </a:rPr>
              <a:t>http://www.etnews.com/20170529000402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1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사람들은 공유에 익숙하다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무엇이든 복제하는 한계비용이 제로 수준이다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인터넷에서는 대화가 곧 공유이다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모두가 함께 어울리며 이런저런 수단을 이용해 특정 주제에 자신만의 변형을 덧붙이고 다른 사람에게 넘겨주는 과정이 끝없이 이어진다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인터넷은 지적 재산권과 부조화하는 면이 있다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dirty="0" err="1">
                <a:latin typeface="HY견명조" pitchFamily="18" charset="-127"/>
                <a:ea typeface="HY견명조" pitchFamily="18" charset="-127"/>
              </a:rPr>
              <a:t>빅데이터는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 점점 증가한다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데이터에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기여하는 수백만의 개인은 그것이 지적 재산권 형태로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격리되어 </a:t>
            </a:r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소수에 의해 소유되고 지배되기보다는 </a:t>
            </a:r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개방형 공유사회에서 모두의 이익을 위해 공유되기를 갈수록 더욱 요구할 것이다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소유권보다는 </a:t>
            </a:r>
            <a:r>
              <a:rPr lang="ko-KR" altLang="en-US" dirty="0" err="1" smtClean="0"/>
              <a:t>접근권을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소유권은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접근권보다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그 중요성이 약해진다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이미 자동차와 자전거뿐만 아니라 주택과 의류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공구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장난감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기술 등이 공유된다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소비에의 욕망에 대한 회의가 일기 시작했다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2008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년 이후 커져가는 경향이라고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높은 고정비용에 짓눌리는 거대 호텔체인이 저렴한데다가 한계비용이 제로 수준이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몇백만의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개인소유 공간들과 어떻게 경쟁할 수 있겠는가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?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2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공유사회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공유경제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시장이나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정부 외에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재화와 서비스를 공급하는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조직들이 있다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시민사회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비영리부문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등</a:t>
            </a:r>
            <a:r>
              <a:rPr lang="en-US" altLang="ko-KR" sz="2000" dirty="0" smtClean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자선단체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종교단체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예술 및 문화 집단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학교법인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아마추어 스포츠 클럽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생산자 및 소비자 협동조합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신용협동조합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보건기구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시민단체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등의 공식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비공식 </a:t>
            </a:r>
            <a:endParaRPr lang="en-US" altLang="ko-KR" sz="20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000" dirty="0" smtClean="0">
                <a:latin typeface="HY견명조" pitchFamily="18" charset="-127"/>
                <a:ea typeface="HY견명조" pitchFamily="18" charset="-127"/>
              </a:rPr>
              <a:t>Social 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Commons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현재 시장경제보다 더 </a:t>
            </a:r>
            <a:r>
              <a:rPr lang="ko-KR" altLang="en-US" sz="2000" dirty="0" smtClean="0">
                <a:latin typeface="HY견명조" pitchFamily="18" charset="-127"/>
                <a:ea typeface="HY견명조" pitchFamily="18" charset="-127"/>
              </a:rPr>
              <a:t>빠르게 성장</a:t>
            </a:r>
            <a:r>
              <a:rPr lang="en-US" altLang="ko-KR" sz="2000" dirty="0" smtClean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sz="20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000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사회적 경제’라는 이름으로도 불린다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시장이 아닌 방식으로 사회를 결집하게 만드는 부문이 </a:t>
            </a:r>
            <a:r>
              <a:rPr lang="ko-KR" altLang="en-US" sz="20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000" dirty="0" err="1">
                <a:latin typeface="HY견명조" pitchFamily="18" charset="-127"/>
                <a:ea typeface="HY견명조" pitchFamily="18" charset="-127"/>
              </a:rPr>
              <a:t>커먼스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0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미국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캐나다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프랑스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일본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오스트레일리아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체코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벨기에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뉴질랜드 등에서 비영리 부문은 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GDP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의 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5</a:t>
            </a:r>
            <a:r>
              <a:rPr lang="ko-KR" altLang="en-US" sz="2000" dirty="0">
                <a:latin typeface="HY견명조" pitchFamily="18" charset="-127"/>
                <a:ea typeface="HY견명조" pitchFamily="18" charset="-127"/>
              </a:rPr>
              <a:t>퍼센트를 차지한다</a:t>
            </a:r>
            <a:r>
              <a:rPr lang="en-US" altLang="ko-KR" sz="20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사물인터넷과 공유경제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사물인터넷은 공유 문화를 독려하는 경향이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P2P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네트워크에서 새로운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관행들이 만들어질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많은 사람들이 이미 그들 경제생활의 이런저런 부문을 글로벌 협력적 공유사회로 옮겨놓고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각각의 정보와 오락의 공유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녹색에너지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3D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프린팅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제품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방대한 온라인 개방형 강좌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소셜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미디어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대여 및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재배포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동호회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협동조합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대안화폐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en-US" altLang="ko-KR" sz="2400" dirty="0" err="1">
                <a:latin typeface="HY견명조" pitchFamily="18" charset="-127"/>
                <a:ea typeface="HY견명조" pitchFamily="18" charset="-127"/>
              </a:rPr>
              <a:t>crowdfunding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등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결과적으로 시장의 교환가치들은 갈수록 협력적 공유사회의 공유가치로 대체되고 있다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그러나 봉건 영주 같은 웹사이트들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아마존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이베이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등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명시적으로 영리적인 상거래 사이트도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구글이나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페이스북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같은 사이트는 주요 검색엔진부터 다양한 무료 서비스에 접속할 기회를 제공하는데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이들은 자기들에게 확보되는 </a:t>
            </a:r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빅데이터를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은밀하게 격리하여 자사 사이트에서 부가가치 서비스를 제공하는 데 이용하거나 제삼자에게 판매하고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우리의 데이터는 이들 기업을 통해 제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3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의 상업적 이익집단과 공유되고 있다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800" dirty="0" err="1">
                <a:latin typeface="HY견명조" pitchFamily="18" charset="-127"/>
                <a:ea typeface="HY견명조" pitchFamily="18" charset="-127"/>
              </a:rPr>
              <a:t>구글과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같은 검색엔진이 보편화되면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800" dirty="0" err="1" smtClean="0">
                <a:latin typeface="HY견명조" pitchFamily="18" charset="-127"/>
                <a:ea typeface="HY견명조" pitchFamily="18" charset="-127"/>
              </a:rPr>
              <a:t>구글은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한번 땅을 점거한 뒤 내내 막대한 이익을 취하는 봉건 영주처럼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</a:t>
            </a:r>
          </a:p>
          <a:p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site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를 점거함으로써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막대한 데이터들을 소유하고 영리를 취할 수 있게 될 것이다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.  </a:t>
            </a:r>
            <a:endParaRPr lang="ko-KR" altLang="en-US" sz="2800" dirty="0">
              <a:latin typeface="HY견명조" pitchFamily="18" charset="-127"/>
              <a:ea typeface="HY견명조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견명조" pitchFamily="18" charset="-127"/>
                <a:ea typeface="HY견명조" pitchFamily="18" charset="-127"/>
              </a:rPr>
              <a:t>여전히 지배적인 자본주의 체계는 공유문화가 새로운 수익 창출의 흐름으로 향하도록 영향력을 행사한다</a:t>
            </a:r>
            <a:r>
              <a:rPr lang="en-US" altLang="ko-KR" dirty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……………………</a:t>
            </a:r>
          </a:p>
          <a:p>
            <a:endParaRPr lang="en-US" altLang="ko-KR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그래서 자본주의에 적응한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공유경제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’ 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형태들이 유력한 비즈니스 모델로 등장하고 있다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이른바 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‘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플랫폼 자본주의</a:t>
            </a:r>
            <a:r>
              <a:rPr lang="en-US" altLang="ko-KR" dirty="0" smtClean="0">
                <a:latin typeface="HY견명조" pitchFamily="18" charset="-127"/>
                <a:ea typeface="HY견명조" pitchFamily="18" charset="-127"/>
              </a:rPr>
              <a:t>’</a:t>
            </a:r>
            <a:r>
              <a:rPr lang="ko-KR" altLang="en-US" dirty="0" smtClean="0">
                <a:latin typeface="HY견명조" pitchFamily="18" charset="-127"/>
                <a:ea typeface="HY견명조" pitchFamily="18" charset="-127"/>
              </a:rPr>
              <a:t>  </a:t>
            </a:r>
            <a:endParaRPr lang="ko-KR" altLang="en-US" dirty="0">
              <a:latin typeface="HY견명조" pitchFamily="18" charset="-127"/>
              <a:ea typeface="HY견명조" pitchFamily="18" charset="-127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외부 생산자와 소비자가 상호작용을 하면서 가치를 창출할 수 있게 해주는 것에 기반을 둔 비즈니스 형태이다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이러한 상호작용이 일어날 수 있도록 참여를 독려하는 개방적인 인프라를 </a:t>
            </a:r>
            <a:r>
              <a:rPr lang="ko-KR" altLang="en-US" dirty="0" smtClean="0"/>
              <a:t>제공한다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플랫폼의 </a:t>
            </a:r>
            <a:r>
              <a:rPr lang="ko-KR" altLang="en-US" dirty="0"/>
              <a:t>가장 중요한 목적은 사용자들끼리 꼭 맞는 상대를 만나서 상품이나 서비스</a:t>
            </a:r>
            <a:r>
              <a:rPr lang="en-US" altLang="ko-KR" dirty="0"/>
              <a:t>, </a:t>
            </a:r>
            <a:r>
              <a:rPr lang="ko-KR" altLang="en-US" dirty="0"/>
              <a:t>또는 사회적 동의를 서로 교환할 수 있게 해주어 모든 참여자가 가치를 창출하게 해주는 데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누구나 참여할 수 있게 개방되어야 하며</a:t>
            </a:r>
            <a:r>
              <a:rPr lang="en-US" altLang="ko-KR" dirty="0"/>
              <a:t>, </a:t>
            </a:r>
            <a:r>
              <a:rPr lang="ko-KR" altLang="en-US" dirty="0"/>
              <a:t>다양한 참여자들은 지족적인 상호작용을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플랫폼은 그러한 거래와 교환이 이루어지도록 프로그래밍되어 있거나 설계가 이루어져야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</a:t>
            </a:r>
            <a:r>
              <a:rPr lang="en-US" altLang="ko-KR" dirty="0" smtClean="0"/>
              <a:t>(platform)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58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화폐</a:t>
            </a:r>
            <a:r>
              <a:rPr lang="en-US" altLang="ko-KR" dirty="0" smtClean="0"/>
              <a:t>: Re-presentation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                      0, 1, 2, 3, 4……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B                    C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A                                            E</a:t>
            </a:r>
          </a:p>
          <a:p>
            <a:endParaRPr lang="en-US" altLang="ko-KR" dirty="0"/>
          </a:p>
          <a:p>
            <a:r>
              <a:rPr lang="en-US" altLang="ko-KR" dirty="0" smtClean="0"/>
              <a:t>                       D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15816" y="2636912"/>
            <a:ext cx="72008" cy="3312368"/>
          </a:xfrm>
          <a:prstGeom prst="line">
            <a:avLst/>
          </a:prstGeom>
          <a:ln w="158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1259632" y="2708920"/>
            <a:ext cx="1656184" cy="2448272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195736" y="2708920"/>
            <a:ext cx="720080" cy="1728192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915816" y="2636912"/>
            <a:ext cx="864096" cy="180020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915816" y="2636912"/>
            <a:ext cx="1944216" cy="252028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55576" y="3933056"/>
            <a:ext cx="4968552" cy="2592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플랫폼 참여자가 늘어날수록 그들이 일으키는 상호작용 조합과 경우가 기하급수적으로 늘어나며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따라서 </a:t>
            </a:r>
            <a:r>
              <a:rPr lang="ko-KR" altLang="en-US" dirty="0"/>
              <a:t>플랫폼 자체의 가치가 커지게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참여자들의 상호작용을 통해 더 많은 사용자들을 끌어들이는 것이 비즈니스의 성패를 좌우한다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구글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카카오톡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카카오드라이버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에어비앤비</a:t>
            </a:r>
            <a:r>
              <a:rPr lang="ko-KR" altLang="en-US" dirty="0" smtClean="0"/>
              <a:t> 등을 생각할 것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/>
              <a:t>https://www.airbnb.co.kr/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기업은 플랫폼을 관리하고</a:t>
            </a:r>
            <a:r>
              <a:rPr lang="en-US" altLang="ko-KR" dirty="0"/>
              <a:t>, </a:t>
            </a:r>
            <a:r>
              <a:rPr lang="ko-KR" altLang="en-US" dirty="0"/>
              <a:t>플랫폼에서 발생하는 여러 종류의 사용자들과 다양한 행위자들 사이의 상호작용을 가능케 하는 중개자로 </a:t>
            </a:r>
            <a:r>
              <a:rPr lang="ko-KR" altLang="en-US" dirty="0" smtClean="0"/>
              <a:t>나타난다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우리 사회에는 공유경제라는 모델로 알려져 있는데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이는 </a:t>
            </a:r>
            <a:r>
              <a:rPr lang="ko-KR" altLang="en-US" dirty="0"/>
              <a:t>사용자들의 상호작용이 어떤 유휴상품이나 재화 혹은 서비스를 공유함으로써 이뤄진다는 점에 착안하여 붙여졌다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공동체적 </a:t>
            </a:r>
            <a:r>
              <a:rPr lang="ko-KR" altLang="en-US" dirty="0"/>
              <a:t>가치가 있긴 하나</a:t>
            </a:r>
            <a:r>
              <a:rPr lang="en-US" altLang="ko-KR" dirty="0" smtClean="0"/>
              <a:t>~ </a:t>
            </a:r>
            <a:r>
              <a:rPr lang="ko-KR" altLang="en-US" dirty="0" smtClean="0"/>
              <a:t>영리 목적이다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자본주의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공유경제의 </a:t>
            </a:r>
            <a:r>
              <a:rPr lang="ko-KR" altLang="en-US" dirty="0"/>
              <a:t>‘공유’</a:t>
            </a:r>
            <a:r>
              <a:rPr lang="ko-KR" altLang="en-US" dirty="0" err="1"/>
              <a:t>로</a:t>
            </a:r>
            <a:r>
              <a:rPr lang="ko-KR" altLang="en-US" dirty="0"/>
              <a:t> 가려져 있는 노동과정이나 자본축적 방식을 </a:t>
            </a:r>
            <a:r>
              <a:rPr lang="ko-KR" altLang="en-US" dirty="0" smtClean="0"/>
              <a:t>적시해보려 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플랫폼 기반의 경제활동이 가까운 미래에 기존의 정치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일상의 모습을 근본적으로 바꾸어놓을 것으로 예견된다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무수히 많은 플랫폼들이 기술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문화를 통합하면서</a:t>
            </a:r>
            <a:r>
              <a:rPr lang="en-US" altLang="ko-KR" dirty="0"/>
              <a:t>, </a:t>
            </a:r>
            <a:r>
              <a:rPr lang="ko-KR" altLang="en-US" dirty="0"/>
              <a:t>진화하고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자체에 다양한 대중의 생활이 예속되어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실리콘밸리의 성공적인 플랫폼 기업들은 모두 기존 기업의 역할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수익구조를 파괴하면서 전세계적 규모의 거대 기업으로 성장했다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플랫폼 자본주의라는 </a:t>
            </a:r>
            <a:r>
              <a:rPr lang="ko-KR" altLang="en-US" dirty="0" smtClean="0"/>
              <a:t>개념은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①이전에는 </a:t>
            </a:r>
            <a:r>
              <a:rPr lang="ko-KR" altLang="en-US" dirty="0"/>
              <a:t>시장 바깥에 있던 유휴 자원과 조각난 노동을 데이터화 및 금융화를 통해 시장 내부로 끌어들이는 플랫폼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자원과 </a:t>
            </a:r>
            <a:r>
              <a:rPr lang="ko-KR" altLang="en-US" dirty="0"/>
              <a:t>노동을 플랫폼 내로 끌어들인 뒤 그들 사이의 상호작용으로부터 새로운 가치를 창출해내는 것이 절대적인 과제이다</a:t>
            </a:r>
            <a:r>
              <a:rPr lang="en-US" altLang="ko-KR" dirty="0"/>
              <a:t>. </a:t>
            </a:r>
            <a:r>
              <a:rPr lang="ko-KR" altLang="en-US" dirty="0" err="1"/>
              <a:t>우버와</a:t>
            </a:r>
            <a:r>
              <a:rPr lang="ko-KR" altLang="en-US" dirty="0"/>
              <a:t> </a:t>
            </a:r>
            <a:r>
              <a:rPr lang="ko-KR" altLang="en-US" dirty="0" err="1"/>
              <a:t>에어비앤비</a:t>
            </a:r>
            <a:r>
              <a:rPr lang="ko-KR" altLang="en-US" dirty="0"/>
              <a:t> 등</a:t>
            </a:r>
          </a:p>
          <a:p>
            <a:pPr fontAlgn="base"/>
            <a:r>
              <a:rPr lang="ko-KR" altLang="en-US" dirty="0"/>
              <a:t>②끌어온 다음에는 촉진하고 매칭해야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각각 </a:t>
            </a:r>
            <a:r>
              <a:rPr lang="ko-KR" altLang="en-US" dirty="0"/>
              <a:t>참여자들을 양적으로 확대하고 그들의 상호작용을 더욱 용이하게 하며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참여자들의 </a:t>
            </a:r>
            <a:r>
              <a:rPr lang="ko-KR" altLang="en-US" dirty="0"/>
              <a:t>데이터를 수집</a:t>
            </a:r>
            <a:r>
              <a:rPr lang="en-US" altLang="ko-KR" dirty="0"/>
              <a:t>·</a:t>
            </a:r>
            <a:r>
              <a:rPr lang="ko-KR" altLang="en-US" dirty="0"/>
              <a:t>분석하여 상품의 서비스의 수요</a:t>
            </a:r>
            <a:r>
              <a:rPr lang="en-US" altLang="ko-KR" dirty="0"/>
              <a:t>·</a:t>
            </a:r>
            <a:r>
              <a:rPr lang="ko-KR" altLang="en-US" dirty="0"/>
              <a:t>공급이 그들간에 서로 효율적으로 연결되도록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모델로서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15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다양한 </a:t>
            </a:r>
            <a:r>
              <a:rPr lang="ko-KR" altLang="en-US" dirty="0"/>
              <a:t>사용자의 자발적 참여에 기반을 두고 공유경제가 작동하는 것과 같은 효과를 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③상호작용 데이터를 축적</a:t>
            </a:r>
            <a:r>
              <a:rPr lang="en-US" altLang="ko-KR" dirty="0"/>
              <a:t>, </a:t>
            </a:r>
            <a:r>
              <a:rPr lang="ko-KR" altLang="en-US" dirty="0"/>
              <a:t>재가공하고 그 결과를 다시 플랫폼 내부로 </a:t>
            </a:r>
            <a:r>
              <a:rPr lang="ko-KR" altLang="en-US" dirty="0" err="1"/>
              <a:t>피드백함으로써</a:t>
            </a:r>
            <a:r>
              <a:rPr lang="ko-KR" altLang="en-US" dirty="0"/>
              <a:t> 막대한 이익을 창출한다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사용자 </a:t>
            </a:r>
            <a:r>
              <a:rPr lang="ko-KR" altLang="en-US" dirty="0"/>
              <a:t>사이의 상호작용에서 발생하는 데이터에 대한 자유로운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전통적인 비즈니스와 다른 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검색엔진 사용자들의 검색데이터</a:t>
            </a:r>
            <a:r>
              <a:rPr lang="en-US" altLang="ko-KR" dirty="0"/>
              <a:t>, </a:t>
            </a:r>
            <a:r>
              <a:rPr lang="ko-KR" altLang="en-US" dirty="0" err="1"/>
              <a:t>우버는</a:t>
            </a:r>
            <a:r>
              <a:rPr lang="ko-KR" altLang="en-US" dirty="0"/>
              <a:t> 탑승자의 위치 및 교통 데이터</a:t>
            </a:r>
            <a:r>
              <a:rPr lang="en-US" altLang="ko-KR" dirty="0"/>
              <a:t>, </a:t>
            </a:r>
            <a:r>
              <a:rPr lang="ko-KR" altLang="en-US" dirty="0" err="1"/>
              <a:t>페이스북은</a:t>
            </a:r>
            <a:r>
              <a:rPr lang="ko-KR" altLang="en-US" dirty="0"/>
              <a:t> 개인정보 및 사회적 관계 데이터를 확보함으로써 새로운 가치를 만들어내다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5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사람들은 </a:t>
            </a:r>
            <a:r>
              <a:rPr lang="ko-KR" altLang="en-US" dirty="0"/>
              <a:t>네트워크에 자발적으로 </a:t>
            </a:r>
            <a:r>
              <a:rPr lang="ko-KR" altLang="en-US" dirty="0" smtClean="0"/>
              <a:t>들어와 참여한다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그러나 플랫폼은 </a:t>
            </a:r>
            <a:r>
              <a:rPr lang="ko-KR" altLang="en-US" dirty="0"/>
              <a:t>인간 삶의 여러 양태와 결합하여 하나의 독자적의 생태계를 </a:t>
            </a:r>
            <a:r>
              <a:rPr lang="ko-KR" altLang="en-US" dirty="0" smtClean="0"/>
              <a:t>구축한다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플랫폼들은 </a:t>
            </a:r>
            <a:r>
              <a:rPr lang="ko-KR" altLang="en-US" dirty="0"/>
              <a:t>인간 삶의 영역을 뒤덮는 </a:t>
            </a:r>
            <a:r>
              <a:rPr lang="ko-KR" altLang="en-US" dirty="0" smtClean="0"/>
              <a:t>큰 생태계가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정치와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소비와 유희</a:t>
            </a:r>
            <a:r>
              <a:rPr lang="en-US" altLang="ko-KR" dirty="0"/>
              <a:t>, </a:t>
            </a:r>
            <a:r>
              <a:rPr lang="ko-KR" altLang="en-US" dirty="0"/>
              <a:t>생산과 소통의 방식을 특정한 방식으로 재구성한다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왜 </a:t>
            </a:r>
            <a:r>
              <a:rPr lang="ko-KR" altLang="en-US" dirty="0"/>
              <a:t>사람들은 스스로 플랫폼으로 들어가고 또 그 플랫폼에 모든 것을 기꺼이 내놓으면서</a:t>
            </a:r>
            <a:r>
              <a:rPr lang="en-US" altLang="ko-KR" dirty="0"/>
              <a:t>(</a:t>
            </a:r>
            <a:r>
              <a:rPr lang="ko-KR" altLang="en-US" dirty="0"/>
              <a:t>공개</a:t>
            </a:r>
            <a:r>
              <a:rPr lang="en-US" altLang="ko-KR" dirty="0"/>
              <a:t>, </a:t>
            </a:r>
            <a:r>
              <a:rPr lang="ko-KR" altLang="en-US" dirty="0"/>
              <a:t>교환</a:t>
            </a:r>
            <a:r>
              <a:rPr lang="en-US" altLang="ko-KR" dirty="0"/>
              <a:t>, </a:t>
            </a:r>
            <a:r>
              <a:rPr lang="ko-KR" altLang="en-US" dirty="0"/>
              <a:t>공유하면서</a:t>
            </a:r>
            <a:r>
              <a:rPr lang="en-US" altLang="ko-KR" dirty="0" smtClean="0"/>
              <a:t>)</a:t>
            </a:r>
          </a:p>
          <a:p>
            <a:pPr fontAlgn="base"/>
            <a:r>
              <a:rPr lang="ko-KR" altLang="en-US" dirty="0" smtClean="0"/>
              <a:t>그들 자신이 이용되고 지배되도록 만든다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플랫폼은 대중의 일상을 조직한다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6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정규직 노동에서 탈락된 </a:t>
            </a:r>
            <a:r>
              <a:rPr lang="ko-KR" altLang="en-US" dirty="0"/>
              <a:t>인간</a:t>
            </a:r>
            <a:r>
              <a:rPr lang="en-US" altLang="ko-KR" dirty="0"/>
              <a:t>, </a:t>
            </a:r>
            <a:r>
              <a:rPr lang="ko-KR" altLang="en-US" dirty="0" err="1"/>
              <a:t>아웃소싱되거나</a:t>
            </a:r>
            <a:r>
              <a:rPr lang="ko-KR" altLang="en-US" dirty="0"/>
              <a:t> 임시적으로 고용된 </a:t>
            </a:r>
            <a:r>
              <a:rPr lang="ko-KR" altLang="en-US" dirty="0" smtClean="0"/>
              <a:t>이들이 우선 플랫폼에서 일자리를 구한다</a:t>
            </a:r>
            <a:r>
              <a:rPr lang="en-US" altLang="ko-KR" dirty="0"/>
              <a:t>. </a:t>
            </a:r>
            <a:r>
              <a:rPr lang="ko-KR" altLang="en-US" dirty="0" smtClean="0"/>
              <a:t>불안정한 </a:t>
            </a:r>
            <a:r>
              <a:rPr lang="ko-KR" altLang="en-US" dirty="0"/>
              <a:t>삶을 </a:t>
            </a:r>
            <a:r>
              <a:rPr lang="ko-KR" altLang="en-US" dirty="0" smtClean="0"/>
              <a:t>사는 사람들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err="1" smtClean="0"/>
              <a:t>프레카리아트</a:t>
            </a:r>
            <a:r>
              <a:rPr lang="en-US" altLang="ko-KR" dirty="0" smtClean="0"/>
              <a:t>(</a:t>
            </a:r>
            <a:r>
              <a:rPr lang="en-US" altLang="ko-KR" dirty="0" err="1"/>
              <a:t>precariat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다양한 </a:t>
            </a:r>
            <a:r>
              <a:rPr lang="ko-KR" altLang="en-US" dirty="0"/>
              <a:t>플랫폼 참여와 상호작용은 노동인지 소통인지 유희인지 불분명하다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플랫폼은 거래</a:t>
            </a:r>
            <a:r>
              <a:rPr lang="en-US" altLang="ko-KR" dirty="0"/>
              <a:t>, </a:t>
            </a:r>
            <a:r>
              <a:rPr lang="ko-KR" altLang="en-US" dirty="0"/>
              <a:t>노동</a:t>
            </a:r>
            <a:r>
              <a:rPr lang="en-US" altLang="ko-KR" dirty="0"/>
              <a:t>, </a:t>
            </a:r>
            <a:r>
              <a:rPr lang="ko-KR" altLang="en-US" dirty="0"/>
              <a:t>소통</a:t>
            </a:r>
            <a:r>
              <a:rPr lang="en-US" altLang="ko-KR" dirty="0"/>
              <a:t>, </a:t>
            </a:r>
            <a:r>
              <a:rPr lang="ko-KR" altLang="en-US" dirty="0"/>
              <a:t>유희 사이의 구분을 흐린다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0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자동차 </a:t>
            </a:r>
            <a:r>
              <a:rPr lang="ko-KR" altLang="en-US" dirty="0"/>
              <a:t>소유자와 대리운전 기사가 플랫폼에 참여한다</a:t>
            </a:r>
            <a:r>
              <a:rPr lang="en-US" altLang="ko-KR" dirty="0"/>
              <a:t>. </a:t>
            </a:r>
            <a:r>
              <a:rPr lang="ko-KR" altLang="en-US" dirty="0"/>
              <a:t>일정 시간 구간에서 자동차를 운전하지 못하게 된 소유자는 플랫폼을 통해 대리 운전자를 찾고</a:t>
            </a:r>
            <a:r>
              <a:rPr lang="en-US" altLang="ko-KR" dirty="0"/>
              <a:t>, </a:t>
            </a:r>
            <a:r>
              <a:rPr lang="ko-KR" altLang="en-US" dirty="0"/>
              <a:t>그에게 일정 기간 운전자의 역할을 부여함으로써 문제를 해결한다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대리운전기사는 </a:t>
            </a:r>
            <a:r>
              <a:rPr lang="ko-KR" altLang="en-US" dirty="0"/>
              <a:t>고용된 것은 아닌 상태로 플랫폼에서 임시로 일을 받아 그 역할을 수행한다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자영업자로서 </a:t>
            </a:r>
            <a:r>
              <a:rPr lang="ko-KR" altLang="en-US" dirty="0"/>
              <a:t>플랫폼을 통해 원하는 시간과 장소에서 원하는 만큼 일할 수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플랫폼은 </a:t>
            </a:r>
            <a:r>
              <a:rPr lang="ko-KR" altLang="en-US" dirty="0" err="1"/>
              <a:t>임노동</a:t>
            </a:r>
            <a:r>
              <a:rPr lang="ko-KR" altLang="en-US" dirty="0"/>
              <a:t> 계약에 매이지 않고 자유롭게 일하며 자기 삶을 꾸려가게 할 고마운 존재일 수도 </a:t>
            </a:r>
            <a:r>
              <a:rPr lang="ko-KR" altLang="en-US" dirty="0" smtClean="0"/>
              <a:t>있으나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/>
              <a:t>임금은 </a:t>
            </a:r>
            <a:r>
              <a:rPr lang="ko-KR" altLang="en-US" dirty="0" smtClean="0"/>
              <a:t>낮고</a:t>
            </a:r>
            <a:r>
              <a:rPr lang="en-US" altLang="ko-KR" dirty="0"/>
              <a:t>, </a:t>
            </a:r>
            <a:r>
              <a:rPr lang="ko-KR" altLang="en-US" dirty="0" smtClean="0"/>
              <a:t>책임지지 </a:t>
            </a:r>
            <a:r>
              <a:rPr lang="ko-KR" altLang="en-US" dirty="0"/>
              <a:t>않는 고용과 </a:t>
            </a:r>
            <a:r>
              <a:rPr lang="ko-KR" altLang="en-US" dirty="0" smtClean="0"/>
              <a:t>노동 등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카카오 드라이버의 경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0143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2000" dirty="0"/>
              <a:t>crowd worker</a:t>
            </a:r>
            <a:r>
              <a:rPr lang="ko-KR" altLang="en-US" sz="2000" dirty="0"/>
              <a:t>는 배달노동자나 대리운전기사처럼 플랫폼을 통해 일거리나 주문이 주어지기를 기다리는 불특정 군중의 모습을 띤다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 노동은 그 특성상 누구라도 수행할 수 있는 일들이다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대체 가능한 노동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/>
              <a:t>플랫폼은 오랫동안 </a:t>
            </a:r>
            <a:r>
              <a:rPr lang="ko-KR" altLang="en-US" sz="2000" dirty="0" err="1"/>
              <a:t>갈고닦은</a:t>
            </a:r>
            <a:r>
              <a:rPr lang="ko-KR" altLang="en-US" sz="2000" dirty="0"/>
              <a:t> 특별한 재능이나 전문적 능력을 임시의 아마추어적 역량과 구별하지 않는다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fontAlgn="base"/>
            <a:r>
              <a:rPr lang="ko-KR" altLang="en-US" sz="2000" dirty="0" smtClean="0"/>
              <a:t>콜이나 </a:t>
            </a:r>
            <a:r>
              <a:rPr lang="ko-KR" altLang="en-US" sz="2000" dirty="0"/>
              <a:t>오더를 적절히 파악하고 응대하며 </a:t>
            </a:r>
            <a:r>
              <a:rPr lang="ko-KR" altLang="en-US" sz="2000" dirty="0" err="1" smtClean="0"/>
              <a:t>앱상에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표시된 지점들을 어떻게 찾아갈 수 있는가 하는 일종의 플랫폼 </a:t>
            </a:r>
            <a:r>
              <a:rPr lang="ko-KR" altLang="en-US" sz="2000" dirty="0" err="1" smtClean="0"/>
              <a:t>리터러시</a:t>
            </a:r>
            <a:r>
              <a:rPr lang="en-US" altLang="ko-KR" sz="2000" dirty="0" smtClean="0"/>
              <a:t>. </a:t>
            </a:r>
            <a:endParaRPr lang="ko-KR" altLang="en-US" sz="2000" dirty="0"/>
          </a:p>
          <a:p>
            <a:pPr fontAlgn="base"/>
            <a:r>
              <a:rPr lang="ko-KR" altLang="en-US" sz="2000" dirty="0" smtClean="0"/>
              <a:t>어디든 찾아갈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 있는 </a:t>
            </a:r>
            <a:r>
              <a:rPr lang="ko-KR" altLang="en-US" sz="2000" dirty="0"/>
              <a:t>떠돌이 군중으로 존재한다</a:t>
            </a:r>
            <a:r>
              <a:rPr lang="en-US" altLang="ko-KR" sz="2000" dirty="0"/>
              <a:t>. </a:t>
            </a:r>
            <a:r>
              <a:rPr lang="ko-KR" altLang="en-US" sz="2000" dirty="0" smtClean="0"/>
              <a:t>파편화된다</a:t>
            </a:r>
            <a:r>
              <a:rPr lang="en-US" altLang="ko-KR" sz="2000" dirty="0" smtClean="0"/>
              <a:t>.</a:t>
            </a:r>
          </a:p>
          <a:p>
            <a:pPr fontAlgn="base"/>
            <a:r>
              <a:rPr lang="ko-KR" altLang="en-US" sz="2000" dirty="0" smtClean="0"/>
              <a:t>경매에 부쳐져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가장 낮은 가격을 제시한 </a:t>
            </a:r>
            <a:r>
              <a:rPr lang="ko-KR" altLang="en-US" sz="2000" dirty="0" smtClean="0"/>
              <a:t>노동자가 </a:t>
            </a:r>
            <a:r>
              <a:rPr lang="ko-KR" altLang="en-US" sz="2000" dirty="0" err="1" smtClean="0"/>
              <a:t>낙찰받곤</a:t>
            </a:r>
            <a:r>
              <a:rPr lang="en-US" altLang="ko-KR" sz="2000" dirty="0" smtClean="0"/>
              <a:t>~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Crowd worker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8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소비자는 </a:t>
            </a:r>
            <a:r>
              <a:rPr lang="ko-KR" altLang="en-US" dirty="0"/>
              <a:t>능동적으로 자신의 데이터를 전달하면서 </a:t>
            </a:r>
            <a:r>
              <a:rPr lang="ko-KR" altLang="en-US" dirty="0" err="1"/>
              <a:t>스마트폰과</a:t>
            </a:r>
            <a:r>
              <a:rPr lang="ko-KR" altLang="en-US" dirty="0"/>
              <a:t> </a:t>
            </a:r>
            <a:r>
              <a:rPr lang="ko-KR" altLang="en-US" dirty="0" err="1"/>
              <a:t>앱을</a:t>
            </a:r>
            <a:r>
              <a:rPr lang="ko-KR" altLang="en-US" dirty="0"/>
              <a:t> 이용하여 검색</a:t>
            </a:r>
            <a:r>
              <a:rPr lang="en-US" altLang="ko-KR" dirty="0"/>
              <a:t>·</a:t>
            </a:r>
            <a:r>
              <a:rPr lang="ko-KR" altLang="en-US" dirty="0"/>
              <a:t>매칭되는 생산자와 직접 연결된다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그러나 그 </a:t>
            </a:r>
            <a:r>
              <a:rPr lang="ko-KR" altLang="en-US" dirty="0" err="1"/>
              <a:t>매칭</a:t>
            </a:r>
            <a:r>
              <a:rPr lang="ko-KR" altLang="en-US" dirty="0"/>
              <a:t> 과정은 어떤 자동적인 프로세스를 따르기도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………….?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소비자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8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만물의 상품화란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        人間                    모든 것을 자급자족한다</a:t>
            </a:r>
            <a:r>
              <a:rPr lang="en-US" altLang="ko-KR" dirty="0" smtClean="0"/>
              <a:t>.</a:t>
            </a:r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endParaRPr lang="en-US" altLang="ko-KR" dirty="0"/>
          </a:p>
          <a:p>
            <a:pPr marL="1234440" lvl="4" indent="0">
              <a:buNone/>
            </a:pPr>
            <a:r>
              <a:rPr lang="en-US" altLang="ko-KR" dirty="0" smtClean="0"/>
              <a:t>                                                      </a:t>
            </a:r>
          </a:p>
          <a:p>
            <a:pPr marL="1234440" lvl="4" indent="0">
              <a:buNone/>
            </a:pPr>
            <a:endParaRPr lang="en-US" altLang="ko-KR" dirty="0"/>
          </a:p>
          <a:p>
            <a:r>
              <a:rPr lang="ko-KR" altLang="en-US" dirty="0" smtClean="0"/>
              <a:t>       人間         </a:t>
            </a:r>
            <a:endParaRPr lang="en-US" altLang="ko-KR" dirty="0" smtClean="0"/>
          </a:p>
          <a:p>
            <a:r>
              <a:rPr lang="ko-KR" altLang="en-US" dirty="0"/>
              <a:t>                                             일부만 상품으로 산다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0" name="그룹 59"/>
          <p:cNvGrpSpPr/>
          <p:nvPr/>
        </p:nvGrpSpPr>
        <p:grpSpPr>
          <a:xfrm>
            <a:off x="328234" y="3027654"/>
            <a:ext cx="3695381" cy="1145922"/>
            <a:chOff x="320586" y="2708920"/>
            <a:chExt cx="3695381" cy="1145922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755576" y="2708920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67744" y="2708920"/>
              <a:ext cx="1224136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175925" y="2787486"/>
              <a:ext cx="546720" cy="752095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1331640" y="2708920"/>
              <a:ext cx="534854" cy="830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1996480" y="2820194"/>
              <a:ext cx="0" cy="849982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20586" y="3160967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70179" y="348551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95213" y="3367540"/>
              <a:ext cx="397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5121" y="3145876"/>
              <a:ext cx="324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11911" y="288136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E</a:t>
              </a:r>
              <a:endParaRPr lang="ko-KR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883286" y="3725678"/>
            <a:ext cx="40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286" y="4510507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855024" y="4197922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069037" y="484082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25010" y="5384017"/>
            <a:ext cx="163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돈</a:t>
            </a:r>
            <a:r>
              <a:rPr lang="en-US" altLang="ko-KR" dirty="0" smtClean="0"/>
              <a:t>: 0, 1, 2, 3…..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80288" y="3988910"/>
            <a:ext cx="3115682" cy="2561387"/>
            <a:chOff x="718049" y="4009988"/>
            <a:chExt cx="3115682" cy="2561387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409579" y="4009988"/>
              <a:ext cx="1252384" cy="35785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>
              <a:off x="2409579" y="4367841"/>
              <a:ext cx="1354360" cy="141367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2449285" y="4677758"/>
              <a:ext cx="1384446" cy="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6481" y="4677758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996481" y="5210153"/>
              <a:ext cx="0" cy="347729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18049" y="5753349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230217" y="5753349"/>
              <a:ext cx="1117647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70" idx="3"/>
            </p:cNvCxnSpPr>
            <p:nvPr/>
          </p:nvCxnSpPr>
          <p:spPr>
            <a:xfrm>
              <a:off x="2138398" y="5831915"/>
              <a:ext cx="361936" cy="73946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연결선 64"/>
          <p:cNvCxnSpPr/>
          <p:nvPr/>
        </p:nvCxnSpPr>
        <p:spPr>
          <a:xfrm flipH="1">
            <a:off x="1503732" y="5753349"/>
            <a:ext cx="425319" cy="636713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3059" y="62053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06081" y="62574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175925" y="6386709"/>
            <a:ext cx="32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234238" y="6284232"/>
            <a:ext cx="39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5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플랫폼 위에서는 </a:t>
            </a:r>
            <a:r>
              <a:rPr lang="ko-KR" altLang="en-US" dirty="0"/>
              <a:t>오로지 고객과 노동자 사이의 거래나 교환만 상연될 뿐</a:t>
            </a:r>
            <a:r>
              <a:rPr lang="en-US" altLang="ko-KR" dirty="0"/>
              <a:t>, </a:t>
            </a:r>
            <a:r>
              <a:rPr lang="ko-KR" altLang="en-US" dirty="0"/>
              <a:t>플랫폼은 스스로의 작동과정과 그 흔적을 철저히 무대 뒤로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고객과 노동자 사이의 </a:t>
            </a:r>
            <a:r>
              <a:rPr lang="ko-KR" altLang="en-US" dirty="0" err="1"/>
              <a:t>매칭과</a:t>
            </a:r>
            <a:r>
              <a:rPr lang="ko-KR" altLang="en-US" dirty="0"/>
              <a:t> 거래는 알고리즘의 매끄러운 자동화 프로세스를 통해 처리된다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우버나</a:t>
            </a:r>
            <a:r>
              <a:rPr lang="ko-KR" altLang="en-US" dirty="0"/>
              <a:t> 카카오드라이버 같은 교통 플랫폼은 그저 탑승자와 운전자를 이어준다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페이스북이나</a:t>
            </a:r>
            <a:r>
              <a:rPr lang="ko-KR" altLang="en-US" dirty="0" smtClean="0"/>
              <a:t> </a:t>
            </a:r>
            <a:r>
              <a:rPr lang="ko-KR" altLang="en-US" dirty="0" err="1"/>
              <a:t>트위터</a:t>
            </a:r>
            <a:r>
              <a:rPr lang="ko-KR" altLang="en-US" dirty="0"/>
              <a:t> 같은 </a:t>
            </a:r>
            <a:r>
              <a:rPr lang="en-US" altLang="ko-KR" dirty="0"/>
              <a:t>SNS</a:t>
            </a:r>
            <a:r>
              <a:rPr lang="ko-KR" altLang="en-US" dirty="0"/>
              <a:t>플랫폼은 사용자들의 다양한 </a:t>
            </a:r>
            <a:r>
              <a:rPr lang="ko-KR" altLang="en-US" dirty="0" err="1"/>
              <a:t>소셜</a:t>
            </a:r>
            <a:r>
              <a:rPr lang="ko-KR" altLang="en-US" dirty="0"/>
              <a:t> 활동과 관계를 매개한다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사업자는 매개자의 역할 속에 책임을 회피하는 경향이 있다</a:t>
            </a:r>
            <a:r>
              <a:rPr lang="en-US" altLang="ko-KR" dirty="0"/>
              <a:t>. </a:t>
            </a:r>
            <a:r>
              <a:rPr lang="ko-KR" altLang="en-US" dirty="0"/>
              <a:t>중립적인 알고리즘이란 허울 뒤로 숨는다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중개자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7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smtClean="0"/>
              <a:t>사람들의 자발적인 참여가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더 중요한 것은 데이터로 전환된 자발적인 참여이다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인간의 살아 있는 노동과 활동을 데이터로 치환하고 그 데이터를 되살려 가치를 </a:t>
            </a:r>
            <a:r>
              <a:rPr lang="ko-KR" altLang="en-US" dirty="0" smtClean="0"/>
              <a:t>추출한다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다양한 </a:t>
            </a:r>
            <a:r>
              <a:rPr lang="ko-KR" altLang="en-US" dirty="0"/>
              <a:t>종류의 사용자 데이터를 수확하여 </a:t>
            </a:r>
            <a:r>
              <a:rPr lang="ko-KR" altLang="en-US" dirty="0" smtClean="0"/>
              <a:t>연관 </a:t>
            </a:r>
            <a:r>
              <a:rPr lang="ko-KR" altLang="en-US" dirty="0"/>
              <a:t>패턴을 추출함으로써 추상적 혹은 인구학적 지식에 접근하거나</a:t>
            </a:r>
            <a:r>
              <a:rPr lang="en-US" altLang="ko-KR" dirty="0"/>
              <a:t>, </a:t>
            </a:r>
            <a:r>
              <a:rPr lang="ko-KR" altLang="en-US" dirty="0"/>
              <a:t>개체화된 데이터를 </a:t>
            </a:r>
            <a:r>
              <a:rPr lang="ko-KR" altLang="en-US" dirty="0" smtClean="0"/>
              <a:t>축적한다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매스마케팅의 도구로 혹은 </a:t>
            </a:r>
            <a:r>
              <a:rPr lang="ko-KR" altLang="en-US" dirty="0"/>
              <a:t>맞춤형 </a:t>
            </a:r>
            <a:r>
              <a:rPr lang="ko-KR" altLang="en-US" dirty="0" smtClean="0"/>
              <a:t>서비스의 도구로 이용된다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데이터는 </a:t>
            </a:r>
            <a:r>
              <a:rPr lang="ko-KR" altLang="en-US" dirty="0" err="1"/>
              <a:t>되먹임고리를</a:t>
            </a:r>
            <a:r>
              <a:rPr lang="ko-KR" altLang="en-US" dirty="0"/>
              <a:t> 통해 되돌아가</a:t>
            </a:r>
            <a:r>
              <a:rPr lang="en-US" altLang="ko-KR" dirty="0"/>
              <a:t>, </a:t>
            </a:r>
            <a:r>
              <a:rPr lang="ko-KR" altLang="en-US" dirty="0"/>
              <a:t>그것 자체가 상품이 되어 팔리거나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 해당 사용자로 되돌아가서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맞춤형 </a:t>
            </a:r>
            <a:r>
              <a:rPr lang="ko-KR" altLang="en-US" dirty="0"/>
              <a:t>상품을 광고하는 데 쓰인다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인간의 활동이 데이터가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데이터로 돌아온다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인간의 데이터화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6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정동이란 우리의 정신과 육체 모두에 담겨 있는 편안함</a:t>
            </a:r>
            <a:r>
              <a:rPr lang="en-US" altLang="ko-KR" dirty="0"/>
              <a:t>, </a:t>
            </a:r>
            <a:r>
              <a:rPr lang="ko-KR" altLang="en-US" dirty="0"/>
              <a:t>안녕</a:t>
            </a:r>
            <a:r>
              <a:rPr lang="en-US" altLang="ko-KR" dirty="0"/>
              <a:t>, </a:t>
            </a:r>
            <a:r>
              <a:rPr lang="ko-KR" altLang="en-US" dirty="0"/>
              <a:t>만족감</a:t>
            </a:r>
            <a:r>
              <a:rPr lang="en-US" altLang="ko-KR" dirty="0"/>
              <a:t>, </a:t>
            </a:r>
            <a:r>
              <a:rPr lang="ko-KR" altLang="en-US" dirty="0"/>
              <a:t>흥분 등과 같은 삶의 활력을 지칭한다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흔히 </a:t>
            </a:r>
            <a:r>
              <a:rPr lang="ko-KR" altLang="en-US" dirty="0"/>
              <a:t>무의식적으로 경험되며 일정한 형태를 지니거나 뚜렷하게 표현되지 않는다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ko-KR" altLang="en-US" dirty="0" smtClean="0"/>
              <a:t>현대 </a:t>
            </a:r>
            <a:r>
              <a:rPr lang="ko-KR" altLang="en-US" dirty="0"/>
              <a:t>자본주의는 정동을 </a:t>
            </a:r>
            <a:r>
              <a:rPr lang="ko-KR" altLang="en-US" dirty="0" smtClean="0"/>
              <a:t>조정하고 </a:t>
            </a:r>
            <a:r>
              <a:rPr lang="ko-KR" altLang="en-US" dirty="0"/>
              <a:t>조종하여 상품이나 브랜드에 대한 소비자의 관심</a:t>
            </a:r>
            <a:r>
              <a:rPr lang="en-US" altLang="ko-KR" dirty="0"/>
              <a:t>, </a:t>
            </a:r>
            <a:r>
              <a:rPr lang="ko-KR" altLang="en-US" dirty="0"/>
              <a:t>선호</a:t>
            </a:r>
            <a:r>
              <a:rPr lang="en-US" altLang="ko-KR" dirty="0"/>
              <a:t>, </a:t>
            </a:r>
            <a:r>
              <a:rPr lang="ko-KR" altLang="en-US" dirty="0"/>
              <a:t>애착</a:t>
            </a:r>
            <a:r>
              <a:rPr lang="en-US" altLang="ko-KR" dirty="0"/>
              <a:t>, </a:t>
            </a:r>
            <a:r>
              <a:rPr lang="ko-KR" altLang="en-US" dirty="0" smtClean="0"/>
              <a:t>평판을 형성하고자 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그들의 </a:t>
            </a:r>
            <a:r>
              <a:rPr lang="ko-KR" altLang="en-US" dirty="0"/>
              <a:t>지배적 정서나 감정의 파동을 실시간으로 탐색하고</a:t>
            </a:r>
            <a:r>
              <a:rPr lang="en-US" altLang="ko-KR" dirty="0"/>
              <a:t>, </a:t>
            </a:r>
            <a:r>
              <a:rPr lang="ko-KR" altLang="en-US" dirty="0" smtClean="0"/>
              <a:t>활용하는 </a:t>
            </a:r>
            <a:r>
              <a:rPr lang="ko-KR" altLang="en-US" dirty="0"/>
              <a:t>것에 집중한다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소비자들의 </a:t>
            </a:r>
            <a:r>
              <a:rPr lang="ko-KR" altLang="en-US" dirty="0"/>
              <a:t>정동 데이터를 수집하고 분석하기 위한 중요한 플랫폼이 되고 있는 온라인 네트워크들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사람들의 </a:t>
            </a:r>
            <a:r>
              <a:rPr lang="ko-KR" altLang="en-US" dirty="0"/>
              <a:t>감정이 더 많이 </a:t>
            </a:r>
            <a:r>
              <a:rPr lang="ko-KR" altLang="en-US" dirty="0" smtClean="0"/>
              <a:t>표출되고 </a:t>
            </a:r>
            <a:r>
              <a:rPr lang="ko-KR" altLang="en-US" dirty="0"/>
              <a:t>순환될수록</a:t>
            </a:r>
            <a:r>
              <a:rPr lang="en-US" altLang="ko-KR" dirty="0"/>
              <a:t>, </a:t>
            </a:r>
            <a:r>
              <a:rPr lang="ko-KR" altLang="en-US" dirty="0"/>
              <a:t>행동이 더 많이 추적되고 </a:t>
            </a:r>
            <a:r>
              <a:rPr lang="ko-KR" altLang="en-US" dirty="0" smtClean="0"/>
              <a:t>모아질수록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4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 err="1" smtClean="0"/>
              <a:t>페이스북의</a:t>
            </a:r>
            <a:r>
              <a:rPr lang="ko-KR" altLang="en-US" dirty="0" smtClean="0"/>
              <a:t> </a:t>
            </a:r>
            <a:r>
              <a:rPr lang="ko-KR" altLang="en-US" dirty="0"/>
              <a:t>좋아요</a:t>
            </a:r>
            <a:r>
              <a:rPr lang="en-US" altLang="ko-KR" dirty="0"/>
              <a:t>. </a:t>
            </a:r>
            <a:r>
              <a:rPr lang="ko-KR" altLang="en-US" dirty="0" err="1"/>
              <a:t>트위터의</a:t>
            </a:r>
            <a:r>
              <a:rPr lang="ko-KR" altLang="en-US" dirty="0"/>
              <a:t> </a:t>
            </a:r>
            <a:r>
              <a:rPr lang="ko-KR" altLang="en-US" dirty="0" err="1"/>
              <a:t>리트위트</a:t>
            </a:r>
            <a:r>
              <a:rPr lang="en-US" altLang="ko-KR" dirty="0"/>
              <a:t>, </a:t>
            </a:r>
            <a:r>
              <a:rPr lang="ko-KR" altLang="en-US" dirty="0" err="1"/>
              <a:t>구글의</a:t>
            </a:r>
            <a:r>
              <a:rPr lang="ko-KR" altLang="en-US" dirty="0"/>
              <a:t> 페이지랭크 </a:t>
            </a:r>
            <a:r>
              <a:rPr lang="ko-KR" altLang="en-US" dirty="0" smtClean="0"/>
              <a:t>등은 </a:t>
            </a:r>
            <a:r>
              <a:rPr lang="ko-KR" altLang="en-US" dirty="0"/>
              <a:t>정동의 가시화 기법이다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페이지랭크에서 </a:t>
            </a:r>
            <a:r>
              <a:rPr lang="ko-KR" altLang="en-US" dirty="0"/>
              <a:t>개별 </a:t>
            </a:r>
            <a:r>
              <a:rPr lang="ko-KR" altLang="en-US" dirty="0" err="1"/>
              <a:t>노드의</a:t>
            </a:r>
            <a:r>
              <a:rPr lang="ko-KR" altLang="en-US" dirty="0"/>
              <a:t> 랭크 가치는 그것에 링크를 건 </a:t>
            </a:r>
            <a:r>
              <a:rPr lang="ko-KR" altLang="en-US" dirty="0" err="1"/>
              <a:t>노드의</a:t>
            </a:r>
            <a:r>
              <a:rPr lang="ko-KR" altLang="en-US" dirty="0"/>
              <a:t> 수와 질에 의해 결정된다</a:t>
            </a:r>
            <a:r>
              <a:rPr lang="en-US" altLang="ko-KR" dirty="0"/>
              <a:t>. </a:t>
            </a:r>
            <a:r>
              <a:rPr lang="ko-KR" altLang="en-US" dirty="0" smtClean="0"/>
              <a:t> </a:t>
            </a:r>
            <a:r>
              <a:rPr lang="ko-KR" altLang="en-US" dirty="0"/>
              <a:t>랭킹에 따라 검색결과를 위계적 순서로 제시한다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무슨 페이지를 검색했고</a:t>
            </a:r>
            <a:r>
              <a:rPr lang="en-US" altLang="ko-KR" dirty="0"/>
              <a:t>, </a:t>
            </a:r>
            <a:r>
              <a:rPr lang="ko-KR" altLang="en-US" dirty="0"/>
              <a:t>무슨 페이지를 얼마나 오랫동안 읽었으며</a:t>
            </a:r>
            <a:r>
              <a:rPr lang="en-US" altLang="ko-KR" dirty="0"/>
              <a:t>, </a:t>
            </a:r>
            <a:r>
              <a:rPr lang="ko-KR" altLang="en-US" dirty="0"/>
              <a:t>누구와 어떤 메시지를 교환했고</a:t>
            </a:r>
            <a:r>
              <a:rPr lang="en-US" altLang="ko-KR" dirty="0"/>
              <a:t>, </a:t>
            </a:r>
            <a:r>
              <a:rPr lang="ko-KR" altLang="en-US" dirty="0"/>
              <a:t>어떤 동영상을 공유했으며</a:t>
            </a:r>
            <a:r>
              <a:rPr lang="en-US" altLang="ko-KR" dirty="0"/>
              <a:t>, </a:t>
            </a:r>
            <a:r>
              <a:rPr lang="ko-KR" altLang="en-US" dirty="0"/>
              <a:t>어떤 광고를 클릭했는지 등과 같은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정동노동의 </a:t>
            </a:r>
            <a:r>
              <a:rPr lang="ko-KR" altLang="en-US" dirty="0"/>
              <a:t>산물을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수집하고 </a:t>
            </a:r>
            <a:r>
              <a:rPr lang="ko-KR" altLang="en-US" dirty="0"/>
              <a:t>저장하는 것이 정동경제의 핵심요소가 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그리고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 smtClean="0"/>
              <a:t>정동경제에서는 어떤 말과 생각이 네트워크에서 널리 </a:t>
            </a:r>
            <a:r>
              <a:rPr lang="ko-KR" altLang="en-US" dirty="0" err="1" smtClean="0"/>
              <a:t>흘러다니게</a:t>
            </a:r>
            <a:r>
              <a:rPr lang="ko-KR" altLang="en-US" dirty="0" smtClean="0"/>
              <a:t> 하거나 혹은 반대로 회자되지 않도록 관리하는 것이 중요하다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정동노동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ko-KR" altLang="en-US" dirty="0" smtClean="0"/>
              <a:t>사용자제공 데이터</a:t>
            </a:r>
            <a:r>
              <a:rPr lang="en-US" altLang="ko-KR" dirty="0" smtClean="0"/>
              <a:t>: </a:t>
            </a:r>
            <a:r>
              <a:rPr lang="ko-KR" altLang="en-US" dirty="0"/>
              <a:t>계정정보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이메일</a:t>
            </a:r>
            <a:r>
              <a:rPr lang="ko-KR" altLang="en-US" dirty="0"/>
              <a:t> 주소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신용카드 등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사용자이용 데이터</a:t>
            </a:r>
            <a:r>
              <a:rPr lang="en-US" altLang="ko-KR" dirty="0" smtClean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기기정보</a:t>
            </a:r>
            <a:r>
              <a:rPr lang="en-US" altLang="ko-KR" dirty="0"/>
              <a:t>: </a:t>
            </a:r>
            <a:r>
              <a:rPr lang="ko-KR" altLang="en-US" dirty="0"/>
              <a:t>하드웨어 모델</a:t>
            </a:r>
            <a:r>
              <a:rPr lang="en-US" altLang="ko-KR" dirty="0"/>
              <a:t>,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 err="1"/>
              <a:t>기기고유식별자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ko-KR" altLang="en-US" dirty="0"/>
              <a:t> 네트워크 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 err="1"/>
              <a:t>구글계정연결정보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로그정보</a:t>
            </a:r>
            <a:r>
              <a:rPr lang="en-US" altLang="ko-KR" dirty="0"/>
              <a:t>: </a:t>
            </a:r>
            <a:r>
              <a:rPr lang="ko-KR" altLang="en-US" dirty="0"/>
              <a:t>서비스이용기록</a:t>
            </a:r>
            <a:r>
              <a:rPr lang="en-US" altLang="ko-KR" dirty="0"/>
              <a:t>(</a:t>
            </a:r>
            <a:r>
              <a:rPr lang="ko-KR" altLang="en-US" dirty="0" err="1"/>
              <a:t>검색어</a:t>
            </a:r>
            <a:r>
              <a:rPr lang="ko-KR" altLang="en-US" dirty="0"/>
              <a:t> 등</a:t>
            </a:r>
            <a:r>
              <a:rPr lang="en-US" altLang="ko-KR" dirty="0"/>
              <a:t>), </a:t>
            </a:r>
            <a:r>
              <a:rPr lang="ko-KR" altLang="en-US" dirty="0"/>
              <a:t>전화로그 정보</a:t>
            </a:r>
            <a:r>
              <a:rPr lang="en-US" altLang="ko-KR" dirty="0"/>
              <a:t>(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수신번호</a:t>
            </a:r>
            <a:r>
              <a:rPr lang="en-US" altLang="ko-KR" dirty="0"/>
              <a:t>, </a:t>
            </a:r>
            <a:r>
              <a:rPr lang="ko-KR" altLang="en-US" dirty="0"/>
              <a:t>발신번호</a:t>
            </a:r>
            <a:r>
              <a:rPr lang="en-US" altLang="ko-KR" dirty="0"/>
              <a:t>, </a:t>
            </a:r>
            <a:r>
              <a:rPr lang="ko-KR" altLang="en-US" dirty="0" err="1"/>
              <a:t>사용일시</a:t>
            </a:r>
            <a:r>
              <a:rPr lang="en-US" altLang="ko-KR" dirty="0"/>
              <a:t>), 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하드웨어 환경</a:t>
            </a:r>
            <a:r>
              <a:rPr lang="en-US" altLang="ko-KR" dirty="0"/>
              <a:t>, </a:t>
            </a:r>
            <a:r>
              <a:rPr lang="ko-KR" altLang="en-US" dirty="0" err="1"/>
              <a:t>부라우저</a:t>
            </a:r>
            <a:r>
              <a:rPr lang="ko-KR" altLang="en-US" dirty="0"/>
              <a:t> 유형</a:t>
            </a:r>
            <a:r>
              <a:rPr lang="en-US" altLang="ko-KR" dirty="0"/>
              <a:t>, </a:t>
            </a:r>
            <a:r>
              <a:rPr lang="ko-KR" altLang="en-US" dirty="0"/>
              <a:t>브라우저 언어</a:t>
            </a:r>
            <a:r>
              <a:rPr lang="en-US" altLang="ko-KR" dirty="0"/>
              <a:t>, </a:t>
            </a:r>
            <a:r>
              <a:rPr lang="ko-KR" altLang="en-US" dirty="0"/>
              <a:t>검색날짜와 시간</a:t>
            </a:r>
            <a:r>
              <a:rPr lang="en-US" altLang="ko-KR" dirty="0"/>
              <a:t>, </a:t>
            </a:r>
            <a:r>
              <a:rPr lang="ko-KR" altLang="en-US" dirty="0"/>
              <a:t>방문사이트 주소</a:t>
            </a:r>
            <a:r>
              <a:rPr lang="en-US" altLang="ko-KR" dirty="0"/>
              <a:t>, </a:t>
            </a:r>
            <a:r>
              <a:rPr lang="ko-KR" altLang="en-US" dirty="0" err="1"/>
              <a:t>구글계정이나</a:t>
            </a:r>
            <a:r>
              <a:rPr lang="ko-KR" altLang="en-US" dirty="0"/>
              <a:t> 브라우저 확인 쿠키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위치정보</a:t>
            </a:r>
            <a:r>
              <a:rPr lang="en-US" altLang="ko-KR" dirty="0"/>
              <a:t>: </a:t>
            </a:r>
            <a:r>
              <a:rPr lang="ko-KR" altLang="en-US" dirty="0"/>
              <a:t>위치추적 서비스와 관련해서</a:t>
            </a:r>
          </a:p>
          <a:p>
            <a:pPr fontAlgn="base"/>
            <a:r>
              <a:rPr lang="ko-KR" altLang="en-US" dirty="0" err="1"/>
              <a:t>고유앱번호</a:t>
            </a:r>
            <a:r>
              <a:rPr lang="en-US" altLang="ko-KR" dirty="0"/>
              <a:t>: </a:t>
            </a:r>
            <a:r>
              <a:rPr lang="ko-KR" altLang="en-US" dirty="0" err="1"/>
              <a:t>앱을</a:t>
            </a:r>
            <a:r>
              <a:rPr lang="ko-KR" altLang="en-US" dirty="0"/>
              <a:t> 설치하거나 삭제할 때 혹은 자동 업데이트와 같이 서버에 정기적으로 접촉할 때 생기는 서비스 설치 정보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지역적 저장</a:t>
            </a:r>
            <a:r>
              <a:rPr lang="en-US" altLang="ko-KR" dirty="0"/>
              <a:t>: </a:t>
            </a:r>
            <a:r>
              <a:rPr lang="ko-KR" altLang="en-US" dirty="0"/>
              <a:t>브라우저 </a:t>
            </a:r>
            <a:r>
              <a:rPr lang="ko-KR" altLang="en-US" dirty="0" err="1"/>
              <a:t>웹저장공간</a:t>
            </a:r>
            <a:endParaRPr lang="ko-KR" altLang="en-US" dirty="0"/>
          </a:p>
          <a:p>
            <a:pPr fontAlgn="base"/>
            <a:r>
              <a:rPr lang="ko-KR" altLang="en-US" dirty="0"/>
              <a:t>쿠키와 </a:t>
            </a:r>
            <a:r>
              <a:rPr lang="ko-KR" altLang="en-US" dirty="0" err="1" smtClean="0"/>
              <a:t>익명식별자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구글이</a:t>
            </a:r>
            <a:r>
              <a:rPr lang="ko-KR" altLang="en-US" dirty="0"/>
              <a:t> 수집하는 사용자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9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이용 데이터와 같은 정동데이터가 사용자제공 데이터보다 </a:t>
            </a:r>
            <a:r>
              <a:rPr lang="ko-KR" altLang="en-US" dirty="0" err="1"/>
              <a:t>구글의</a:t>
            </a:r>
            <a:r>
              <a:rPr lang="ko-KR" altLang="en-US" dirty="0"/>
              <a:t> 정동경제에 중요하다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사용자들의 </a:t>
            </a:r>
            <a:r>
              <a:rPr lang="ko-KR" altLang="en-US" dirty="0"/>
              <a:t>행동패턴을 파악할 수 있고</a:t>
            </a:r>
            <a:r>
              <a:rPr lang="en-US" altLang="ko-KR" dirty="0"/>
              <a:t>, </a:t>
            </a:r>
            <a:r>
              <a:rPr lang="ko-KR" altLang="en-US" dirty="0"/>
              <a:t>그러면 그들의 행동을 예측할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/>
              <a:t>정동 데이터는 사용자를 향한 맞춤형 광고의 중요 자료다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이용자의 </a:t>
            </a:r>
            <a:r>
              <a:rPr lang="ko-KR" altLang="en-US" dirty="0"/>
              <a:t>관심과 정동은 광고주에게 판매하기로 되어 있는 </a:t>
            </a:r>
            <a:r>
              <a:rPr lang="ko-KR" altLang="en-US" dirty="0" err="1"/>
              <a:t>구글의</a:t>
            </a:r>
            <a:r>
              <a:rPr lang="ko-KR" altLang="en-US" dirty="0"/>
              <a:t> 비물질 재화이다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네트워크와 </a:t>
            </a:r>
            <a:r>
              <a:rPr lang="ko-KR" altLang="en-US" dirty="0" err="1"/>
              <a:t>노드의</a:t>
            </a:r>
            <a:r>
              <a:rPr lang="ko-KR" altLang="en-US" dirty="0"/>
              <a:t> 정동 가치를 표현하는 각종 랭킹 알고리즘은 </a:t>
            </a:r>
            <a:r>
              <a:rPr lang="ko-KR" altLang="en-US" dirty="0" smtClean="0"/>
              <a:t>궁극적으로 </a:t>
            </a:r>
            <a:r>
              <a:rPr lang="ko-KR" altLang="en-US" dirty="0"/>
              <a:t>전세계 수십억 네트워크 이용자들의 활동 결과물</a:t>
            </a:r>
            <a:r>
              <a:rPr lang="en-US" altLang="ko-KR" dirty="0"/>
              <a:t>, </a:t>
            </a:r>
            <a:r>
              <a:rPr lang="ko-KR" altLang="en-US" dirty="0"/>
              <a:t>즉 집단지성을 자양분 삼아 작동한다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단지 </a:t>
            </a:r>
            <a:r>
              <a:rPr lang="ko-KR" altLang="en-US" dirty="0"/>
              <a:t>플랫폼을 소유하고 있다는 이유로 막대한 지대를 </a:t>
            </a:r>
            <a:r>
              <a:rPr lang="ko-KR" altLang="en-US" dirty="0" smtClean="0"/>
              <a:t>축적한다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이들은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음반</a:t>
            </a:r>
            <a:r>
              <a:rPr lang="en-US" altLang="ko-KR" dirty="0"/>
              <a:t>, </a:t>
            </a:r>
            <a:r>
              <a:rPr lang="ko-KR" altLang="en-US" dirty="0"/>
              <a:t>출판 등 전통적인 거대한 </a:t>
            </a:r>
            <a:r>
              <a:rPr lang="ko-KR" altLang="en-US" dirty="0" err="1"/>
              <a:t>콘텐츠들을</a:t>
            </a:r>
            <a:r>
              <a:rPr lang="ko-KR" altLang="en-US" dirty="0"/>
              <a:t> 소유한 </a:t>
            </a:r>
            <a:r>
              <a:rPr lang="ko-KR" altLang="en-US" dirty="0" smtClean="0"/>
              <a:t>이전의 소유자들과는 다르다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수많은 </a:t>
            </a:r>
            <a:r>
              <a:rPr lang="ko-KR" altLang="en-US" dirty="0"/>
              <a:t>검색기록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r>
              <a:rPr lang="en-US" altLang="ko-KR" dirty="0"/>
              <a:t>, </a:t>
            </a:r>
            <a:r>
              <a:rPr lang="ko-KR" altLang="en-US" dirty="0"/>
              <a:t>사회적 연결들은 이용자들 자신에 의해 생산된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플랫폼은 </a:t>
            </a:r>
            <a:r>
              <a:rPr lang="ko-KR" altLang="en-US" dirty="0"/>
              <a:t>자신이 생산한 것이 아닌 것을 판매한다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그것을 </a:t>
            </a:r>
            <a:r>
              <a:rPr lang="ko-KR" altLang="en-US" dirty="0"/>
              <a:t>무료로 사용하고</a:t>
            </a:r>
            <a:r>
              <a:rPr lang="en-US" altLang="ko-KR" dirty="0"/>
              <a:t>, </a:t>
            </a:r>
            <a:r>
              <a:rPr lang="ko-KR" altLang="en-US" dirty="0"/>
              <a:t>그것에 대한 거의 전적인 소유권을 행사한다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정동경제와 지대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8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구글을</a:t>
            </a:r>
            <a:r>
              <a:rPr lang="ko-KR" altLang="en-US" dirty="0"/>
              <a:t> 비롯한 플랫폼들은 자신들의 서비스가 무료라는 것으로 그 무료이용을 정당화한다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사용자들이 </a:t>
            </a:r>
            <a:r>
              <a:rPr lang="ko-KR" altLang="en-US" dirty="0"/>
              <a:t>구체적이고도 정확한 검색 결과를 원한다면</a:t>
            </a:r>
            <a:r>
              <a:rPr lang="en-US" altLang="ko-KR" dirty="0"/>
              <a:t>, </a:t>
            </a:r>
            <a:r>
              <a:rPr lang="ko-KR" altLang="en-US" dirty="0" err="1"/>
              <a:t>구글이</a:t>
            </a:r>
            <a:r>
              <a:rPr lang="ko-KR" altLang="en-US" dirty="0"/>
              <a:t> 모든 과거 검색기록을 저장하고 활용하는 것에 동의해야 한다고 주장한다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사이트들은 </a:t>
            </a:r>
            <a:r>
              <a:rPr lang="ko-KR" altLang="en-US" dirty="0"/>
              <a:t>많은 정동 노동은 놀이이자 ‘노동’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강제되지 </a:t>
            </a:r>
            <a:r>
              <a:rPr lang="ko-KR" altLang="en-US" dirty="0"/>
              <a:t>않은 노동이라는 면에서 이러한 자유노동의 전용을 정당화한다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ko-KR" altLang="en-US" dirty="0"/>
              <a:t>이용자들은 자신들이 생산한 것들이 무엇이고 어떻게 활용되고 있는지 거의 모른다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서비스 제공을 위해 당신의 </a:t>
            </a:r>
            <a:r>
              <a:rPr lang="ko-KR" altLang="en-US" dirty="0" err="1"/>
              <a:t>지메일</a:t>
            </a:r>
            <a:r>
              <a:rPr lang="ko-KR" altLang="en-US" dirty="0"/>
              <a:t> 계정 내용은 </a:t>
            </a:r>
            <a:r>
              <a:rPr lang="ko-KR" altLang="en-US" dirty="0" err="1"/>
              <a:t>구글</a:t>
            </a:r>
            <a:r>
              <a:rPr lang="ko-KR" altLang="en-US" dirty="0"/>
              <a:t> 서버에 </a:t>
            </a:r>
            <a:r>
              <a:rPr lang="ko-KR" altLang="en-US" dirty="0" smtClean="0"/>
              <a:t>저장되고 </a:t>
            </a:r>
            <a:r>
              <a:rPr lang="ko-KR" altLang="en-US" dirty="0"/>
              <a:t>유지됩니다</a:t>
            </a:r>
            <a:r>
              <a:rPr lang="en-US" altLang="ko-KR" dirty="0"/>
              <a:t>.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/>
              <a:t>잔여본은</a:t>
            </a:r>
            <a:r>
              <a:rPr lang="ko-KR" altLang="en-US" dirty="0"/>
              <a:t> 설사 당신이 삭제하거나 계정을 종료한 후에도 우리 시스템에 남아 있게 됩니다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무료 서비스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 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5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fontAlgn="base"/>
            <a:r>
              <a:rPr lang="ko-KR" altLang="en-US" sz="8000" dirty="0" err="1"/>
              <a:t>구글은</a:t>
            </a:r>
            <a:r>
              <a:rPr lang="ko-KR" altLang="en-US" sz="8000" dirty="0"/>
              <a:t> 인터넷에 있는 거의 모든 것을 복사한다</a:t>
            </a:r>
            <a:r>
              <a:rPr lang="en-US" altLang="ko-KR" sz="8000" dirty="0"/>
              <a:t>. </a:t>
            </a:r>
            <a:r>
              <a:rPr lang="ko-KR" altLang="en-US" sz="8000" dirty="0" err="1"/>
              <a:t>웹문서</a:t>
            </a:r>
            <a:r>
              <a:rPr lang="en-US" altLang="ko-KR" sz="8000" dirty="0"/>
              <a:t>, </a:t>
            </a:r>
            <a:r>
              <a:rPr lang="ko-KR" altLang="en-US" sz="8000" dirty="0"/>
              <a:t>뉴스</a:t>
            </a:r>
            <a:r>
              <a:rPr lang="en-US" altLang="ko-KR" sz="8000" dirty="0"/>
              <a:t>, </a:t>
            </a:r>
            <a:r>
              <a:rPr lang="ko-KR" altLang="en-US" sz="8000" dirty="0"/>
              <a:t>지식</a:t>
            </a:r>
            <a:r>
              <a:rPr lang="en-US" altLang="ko-KR" sz="8000" dirty="0"/>
              <a:t>, </a:t>
            </a:r>
            <a:r>
              <a:rPr lang="ko-KR" altLang="en-US" sz="8000" dirty="0"/>
              <a:t>이미지</a:t>
            </a:r>
            <a:r>
              <a:rPr lang="en-US" altLang="ko-KR" sz="8000" dirty="0"/>
              <a:t>, </a:t>
            </a:r>
            <a:r>
              <a:rPr lang="ko-KR" altLang="en-US" sz="8000" dirty="0"/>
              <a:t>지도</a:t>
            </a:r>
            <a:r>
              <a:rPr lang="en-US" altLang="ko-KR" sz="8000" dirty="0"/>
              <a:t>, </a:t>
            </a:r>
            <a:r>
              <a:rPr lang="ko-KR" altLang="en-US" sz="8000" dirty="0"/>
              <a:t>동영상</a:t>
            </a:r>
            <a:r>
              <a:rPr lang="en-US" altLang="ko-KR" sz="8000" dirty="0"/>
              <a:t>, </a:t>
            </a:r>
            <a:r>
              <a:rPr lang="ko-KR" altLang="en-US" sz="8000" dirty="0" err="1"/>
              <a:t>블로그</a:t>
            </a:r>
            <a:r>
              <a:rPr lang="en-US" altLang="ko-KR" sz="8000" dirty="0"/>
              <a:t>, </a:t>
            </a:r>
            <a:r>
              <a:rPr lang="ko-KR" altLang="en-US" sz="8000" dirty="0"/>
              <a:t>게시판 등 </a:t>
            </a:r>
            <a:r>
              <a:rPr lang="ko-KR" altLang="en-US" sz="8000" dirty="0" smtClean="0"/>
              <a:t>웹에 </a:t>
            </a:r>
            <a:r>
              <a:rPr lang="ko-KR" altLang="en-US" sz="8000" dirty="0"/>
              <a:t>연결된 거의 모든 것을 복사하고 평가하고 순위를 매긴다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err="1" smtClean="0"/>
              <a:t>구글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검색 엔진은 다른 사람들의 웹 </a:t>
            </a:r>
            <a:r>
              <a:rPr lang="ko-KR" altLang="en-US" sz="8000" dirty="0" err="1"/>
              <a:t>콘텐츠를</a:t>
            </a:r>
            <a:r>
              <a:rPr lang="ko-KR" altLang="en-US" sz="8000" dirty="0"/>
              <a:t> 복사해야만 제대로 작동할 수 있다</a:t>
            </a:r>
            <a:r>
              <a:rPr lang="en-US" altLang="ko-KR" sz="8000" dirty="0"/>
              <a:t>. </a:t>
            </a:r>
            <a:r>
              <a:rPr lang="ko-KR" altLang="en-US" sz="8000" dirty="0" smtClean="0"/>
              <a:t>저작권자로부터 </a:t>
            </a:r>
            <a:r>
              <a:rPr lang="ko-KR" altLang="en-US" sz="8000" dirty="0"/>
              <a:t>일일이 허락을 받아야 한다면 </a:t>
            </a:r>
            <a:r>
              <a:rPr lang="ko-KR" altLang="en-US" sz="8000" dirty="0" smtClean="0"/>
              <a:t>검색사업은 불가능</a:t>
            </a:r>
            <a:r>
              <a:rPr lang="en-US" altLang="ko-KR" sz="8000" dirty="0" smtClean="0"/>
              <a:t>. </a:t>
            </a:r>
          </a:p>
          <a:p>
            <a:pPr fontAlgn="base"/>
            <a:r>
              <a:rPr lang="en-US" altLang="ko-KR" sz="8000" dirty="0" smtClean="0"/>
              <a:t>‘</a:t>
            </a:r>
            <a:r>
              <a:rPr lang="ko-KR" altLang="en-US" sz="8000" dirty="0" smtClean="0"/>
              <a:t>공정이용</a:t>
            </a:r>
            <a:r>
              <a:rPr lang="ko-KR" altLang="en-US" sz="8000" dirty="0"/>
              <a:t>’ </a:t>
            </a:r>
            <a:r>
              <a:rPr lang="ko-KR" altLang="en-US" sz="8000" dirty="0" smtClean="0"/>
              <a:t>조항이라는 무기</a:t>
            </a:r>
            <a:r>
              <a:rPr lang="en-US" altLang="ko-KR" sz="8000" dirty="0" smtClean="0"/>
              <a:t>:  </a:t>
            </a:r>
            <a:r>
              <a:rPr lang="ko-KR" altLang="en-US" sz="8000" dirty="0" err="1"/>
              <a:t>웹콘텐츠</a:t>
            </a:r>
            <a:r>
              <a:rPr lang="ko-KR" altLang="en-US" sz="8000" dirty="0"/>
              <a:t> 복사는 유용한 정보를 찾는 이용자들의 이익을 증진한다는 것이다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소유와 독점보다는 </a:t>
            </a:r>
            <a:r>
              <a:rPr lang="ko-KR" altLang="en-US" sz="8000" dirty="0"/>
              <a:t>공유의 불가피성이라는 </a:t>
            </a:r>
            <a:r>
              <a:rPr lang="ko-KR" altLang="en-US" sz="8000" dirty="0" smtClean="0"/>
              <a:t>웹의 정신이 일부 반영된 것</a:t>
            </a:r>
            <a:r>
              <a:rPr lang="en-US" altLang="ko-KR" sz="8000" dirty="0" smtClean="0"/>
              <a:t>. </a:t>
            </a:r>
            <a:endParaRPr lang="ko-KR" altLang="en-US" sz="8000" dirty="0"/>
          </a:p>
          <a:p>
            <a:pPr fontAlgn="base"/>
            <a:r>
              <a:rPr lang="ko-KR" altLang="en-US" sz="8000" dirty="0" smtClean="0"/>
              <a:t>공정이용이 </a:t>
            </a:r>
            <a:r>
              <a:rPr lang="ko-KR" altLang="en-US" sz="8000" dirty="0"/>
              <a:t>모든 </a:t>
            </a:r>
            <a:r>
              <a:rPr lang="ko-KR" altLang="en-US" sz="8000" dirty="0" err="1"/>
              <a:t>콘텐츠에</a:t>
            </a:r>
            <a:r>
              <a:rPr lang="ko-KR" altLang="en-US" sz="8000" dirty="0"/>
              <a:t> 대해 공정하게 적용되지는 않는다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smtClean="0"/>
              <a:t>일부 저작권자들은 </a:t>
            </a:r>
            <a:r>
              <a:rPr lang="ko-KR" altLang="en-US" sz="8000" dirty="0" err="1"/>
              <a:t>구글의</a:t>
            </a:r>
            <a:r>
              <a:rPr lang="ko-KR" altLang="en-US" sz="8000" dirty="0"/>
              <a:t> 복사를 </a:t>
            </a:r>
            <a:r>
              <a:rPr lang="ko-KR" altLang="en-US" sz="8000" dirty="0" err="1"/>
              <a:t>문제삼아</a:t>
            </a:r>
            <a:r>
              <a:rPr lang="en-US" altLang="ko-KR" sz="8000" dirty="0"/>
              <a:t>, </a:t>
            </a:r>
            <a:r>
              <a:rPr lang="ko-KR" altLang="en-US" sz="8000" dirty="0"/>
              <a:t>소송을 걸고</a:t>
            </a:r>
            <a:r>
              <a:rPr lang="en-US" altLang="ko-KR" sz="8000" dirty="0" smtClean="0"/>
              <a:t>,</a:t>
            </a:r>
            <a:r>
              <a:rPr lang="ko-KR" altLang="en-US" sz="8000" dirty="0" smtClean="0"/>
              <a:t> </a:t>
            </a:r>
            <a:r>
              <a:rPr lang="ko-KR" altLang="en-US" sz="8000" dirty="0"/>
              <a:t>수익을 </a:t>
            </a:r>
            <a:r>
              <a:rPr lang="ko-KR" altLang="en-US" sz="8000" dirty="0" smtClean="0"/>
              <a:t>취한다</a:t>
            </a:r>
            <a:r>
              <a:rPr lang="en-US" altLang="ko-KR" sz="8000" dirty="0"/>
              <a:t>. </a:t>
            </a:r>
            <a:endParaRPr lang="en-US" altLang="ko-KR" sz="8000" dirty="0" smtClean="0"/>
          </a:p>
          <a:p>
            <a:pPr fontAlgn="base"/>
            <a:r>
              <a:rPr lang="ko-KR" altLang="en-US" sz="8000" dirty="0" err="1" smtClean="0"/>
              <a:t>구글은</a:t>
            </a:r>
            <a:r>
              <a:rPr lang="ko-KR" altLang="en-US" sz="8000" dirty="0" smtClean="0"/>
              <a:t> 거대 언론사들과 라이선스 </a:t>
            </a:r>
            <a:r>
              <a:rPr lang="ko-KR" altLang="en-US" sz="8000" dirty="0"/>
              <a:t>계약을 맺고</a:t>
            </a:r>
            <a:r>
              <a:rPr lang="en-US" altLang="ko-KR" sz="8000" dirty="0"/>
              <a:t>, </a:t>
            </a:r>
            <a:r>
              <a:rPr lang="ko-KR" altLang="en-US" sz="8000" dirty="0" smtClean="0"/>
              <a:t>기사 </a:t>
            </a:r>
            <a:r>
              <a:rPr lang="ko-KR" altLang="en-US" sz="8000" dirty="0"/>
              <a:t>이용료를 </a:t>
            </a:r>
            <a:r>
              <a:rPr lang="ko-KR" altLang="en-US" sz="8000" dirty="0" smtClean="0"/>
              <a:t>지불해야</a:t>
            </a:r>
            <a:r>
              <a:rPr lang="en-US" altLang="ko-KR" sz="8000" dirty="0" smtClean="0"/>
              <a:t>~. </a:t>
            </a:r>
            <a:endParaRPr lang="ko-KR" altLang="en-US" sz="8000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공정이용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조항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 smtClean="0"/>
              <a:t>수백만권의</a:t>
            </a:r>
            <a:r>
              <a:rPr lang="ko-KR" altLang="en-US" dirty="0" smtClean="0"/>
              <a:t> </a:t>
            </a:r>
            <a:r>
              <a:rPr lang="ko-KR" altLang="en-US" dirty="0"/>
              <a:t>대학 도서관 소장 도서를 </a:t>
            </a:r>
            <a:r>
              <a:rPr lang="ko-KR" altLang="en-US" dirty="0" err="1"/>
              <a:t>스캔하여</a:t>
            </a:r>
            <a:r>
              <a:rPr lang="en-US" altLang="ko-KR" dirty="0"/>
              <a:t>, </a:t>
            </a:r>
            <a:r>
              <a:rPr lang="ko-KR" altLang="en-US" dirty="0" err="1"/>
              <a:t>복제본을</a:t>
            </a:r>
            <a:r>
              <a:rPr lang="ko-KR" altLang="en-US" dirty="0"/>
              <a:t> 만들며</a:t>
            </a:r>
            <a:r>
              <a:rPr lang="en-US" altLang="ko-KR" dirty="0"/>
              <a:t>, </a:t>
            </a:r>
            <a:r>
              <a:rPr lang="ko-KR" altLang="en-US" dirty="0" err="1"/>
              <a:t>그속에</a:t>
            </a:r>
            <a:r>
              <a:rPr lang="ko-KR" altLang="en-US" dirty="0"/>
              <a:t> 수록된 모든 단어들을 하이퍼링크로 연결하여 </a:t>
            </a:r>
            <a:r>
              <a:rPr lang="ko-KR" altLang="en-US" dirty="0" err="1"/>
              <a:t>검색가능한</a:t>
            </a:r>
            <a:r>
              <a:rPr lang="ko-KR" altLang="en-US" dirty="0"/>
              <a:t> 목록을 만들어 이용자들에게 제공한다는 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많은 </a:t>
            </a:r>
            <a:r>
              <a:rPr lang="ko-KR" altLang="en-US" dirty="0"/>
              <a:t>이들이 환영했다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도서관 </a:t>
            </a:r>
            <a:r>
              <a:rPr lang="ko-KR" altLang="en-US" dirty="0"/>
              <a:t>책의 복제가 공정이용에 </a:t>
            </a:r>
            <a:r>
              <a:rPr lang="ko-KR" altLang="en-US" dirty="0" smtClean="0"/>
              <a:t>해당한다는 것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대다수 출판사와 저작자들이 반발했다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2005</a:t>
            </a:r>
            <a:r>
              <a:rPr lang="ko-KR" altLang="en-US" dirty="0"/>
              <a:t>년 미국의 출판인 협회와 저작자 길드는 </a:t>
            </a:r>
            <a:r>
              <a:rPr lang="ko-KR" altLang="en-US" dirty="0" smtClean="0"/>
              <a:t>저작권 </a:t>
            </a:r>
            <a:r>
              <a:rPr lang="ko-KR" altLang="en-US" dirty="0"/>
              <a:t>소송을 진행했고</a:t>
            </a:r>
            <a:r>
              <a:rPr lang="en-US" altLang="ko-KR" dirty="0"/>
              <a:t>,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smtClean="0"/>
              <a:t>저작권 </a:t>
            </a:r>
            <a:r>
              <a:rPr lang="ko-KR" altLang="en-US" dirty="0"/>
              <a:t>침해 보상비를 </a:t>
            </a:r>
            <a:r>
              <a:rPr lang="ko-KR" altLang="en-US" dirty="0" smtClean="0"/>
              <a:t>지불하기로</a:t>
            </a:r>
            <a:r>
              <a:rPr lang="en-US" altLang="ko-KR" dirty="0" smtClean="0"/>
              <a:t>~~</a:t>
            </a:r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이러한 공생전략은 웹</a:t>
            </a:r>
            <a:r>
              <a:rPr lang="en-US" altLang="ko-KR" dirty="0"/>
              <a:t>2.0</a:t>
            </a:r>
            <a:r>
              <a:rPr lang="ko-KR" altLang="en-US" dirty="0"/>
              <a:t>의 참여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공유의 원리에 위배되는 것이기도 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ko-KR" altLang="en-US" dirty="0" err="1"/>
              <a:t>구글은</a:t>
            </a:r>
            <a:r>
              <a:rPr lang="ko-KR" altLang="en-US" dirty="0"/>
              <a:t> </a:t>
            </a:r>
            <a:r>
              <a:rPr lang="ko-KR" altLang="en-US" dirty="0" err="1"/>
              <a:t>구글</a:t>
            </a:r>
            <a:r>
              <a:rPr lang="ko-KR" altLang="en-US" dirty="0"/>
              <a:t> 도서 </a:t>
            </a:r>
            <a:r>
              <a:rPr lang="ko-KR" altLang="en-US" dirty="0" smtClean="0"/>
              <a:t>사업을 벌였는데</a:t>
            </a:r>
            <a:r>
              <a:rPr lang="en-US" altLang="ko-KR" dirty="0" smtClean="0"/>
              <a:t>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‘</a:t>
            </a:r>
            <a:r>
              <a:rPr lang="en-US" altLang="ko-KR" dirty="0" smtClean="0">
                <a:solidFill>
                  <a:srgbClr val="C00000"/>
                </a:solidFill>
              </a:rPr>
              <a:t>?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어떤 상품인가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                                          </a:t>
            </a:r>
            <a:r>
              <a:rPr lang="en-US" altLang="ko-KR" sz="6000" dirty="0" smtClean="0">
                <a:solidFill>
                  <a:srgbClr val="C00000"/>
                </a:solidFill>
              </a:rPr>
              <a:t>?</a:t>
            </a:r>
            <a:endParaRPr lang="en-US" altLang="ko-KR" sz="6000" dirty="0"/>
          </a:p>
          <a:p>
            <a:r>
              <a:rPr lang="en-US" altLang="ko-KR" dirty="0" smtClean="0"/>
              <a:t>                </a:t>
            </a:r>
            <a:r>
              <a:rPr lang="ko-KR" altLang="en-US" dirty="0" smtClean="0"/>
              <a:t>                    </a:t>
            </a:r>
            <a:r>
              <a:rPr lang="en-US" altLang="ko-KR" sz="6000" dirty="0" smtClean="0"/>
              <a:t> </a:t>
            </a:r>
            <a:r>
              <a:rPr lang="en-US" altLang="ko-KR" dirty="0" smtClean="0"/>
              <a:t>               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 fontAlgn="base"/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492886" y="3537426"/>
            <a:ext cx="1078842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22310" y="259161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8799" y="222925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3343" y="4011311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7920" y="3532366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5956" y="311896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4461014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937239" y="4541808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390016" y="4283143"/>
            <a:ext cx="3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 flipH="1">
            <a:off x="2765541" y="3560812"/>
            <a:ext cx="1117745" cy="0"/>
          </a:xfrm>
          <a:prstGeom prst="line">
            <a:avLst/>
          </a:pr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1275888" y="2564904"/>
            <a:ext cx="1573275" cy="2161570"/>
            <a:chOff x="1275888" y="2564904"/>
            <a:chExt cx="1573275" cy="2161570"/>
          </a:xfrm>
        </p:grpSpPr>
        <p:cxnSp>
          <p:nvCxnSpPr>
            <p:cNvPr id="4" name="직선 연결선 3"/>
            <p:cNvCxnSpPr/>
            <p:nvPr/>
          </p:nvCxnSpPr>
          <p:spPr>
            <a:xfrm flipH="1" flipV="1">
              <a:off x="1505861" y="2564904"/>
              <a:ext cx="601383" cy="79208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 flipH="1" flipV="1">
              <a:off x="1403648" y="2960948"/>
              <a:ext cx="696853" cy="50405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1288805" y="3429000"/>
              <a:ext cx="809615" cy="14401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1288805" y="3717032"/>
              <a:ext cx="818439" cy="227306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1275888" y="3814605"/>
              <a:ext cx="936104" cy="454613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1862188" y="3839813"/>
              <a:ext cx="472464" cy="720080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2405302" y="3839813"/>
              <a:ext cx="69956" cy="886661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81920" y="3738818"/>
              <a:ext cx="167243" cy="914318"/>
            </a:xfrm>
            <a:prstGeom prst="line">
              <a:avLst/>
            </a:prstGeom>
            <a:ln w="127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250744" y="3118968"/>
              <a:ext cx="598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돈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799215" y="3239397"/>
            <a:ext cx="93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人間</a:t>
            </a:r>
            <a:endParaRPr lang="ko-KR" altLang="en-US" sz="2800" dirty="0"/>
          </a:p>
        </p:txBody>
      </p:sp>
      <p:sp>
        <p:nvSpPr>
          <p:cNvPr id="90" name="자유형 89"/>
          <p:cNvSpPr/>
          <p:nvPr/>
        </p:nvSpPr>
        <p:spPr>
          <a:xfrm>
            <a:off x="2771192" y="2453220"/>
            <a:ext cx="2845837" cy="905800"/>
          </a:xfrm>
          <a:custGeom>
            <a:avLst/>
            <a:gdLst>
              <a:gd name="connsiteX0" fmla="*/ 0 w 2845837"/>
              <a:gd name="connsiteY0" fmla="*/ 784502 h 905800"/>
              <a:gd name="connsiteX1" fmla="*/ 1045028 w 2845837"/>
              <a:gd name="connsiteY1" fmla="*/ 731 h 905800"/>
              <a:gd name="connsiteX2" fmla="*/ 2845837 w 2845837"/>
              <a:gd name="connsiteY2" fmla="*/ 905800 h 905800"/>
              <a:gd name="connsiteX3" fmla="*/ 2845837 w 2845837"/>
              <a:gd name="connsiteY3" fmla="*/ 905800 h 9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837" h="905800">
                <a:moveTo>
                  <a:pt x="0" y="784502"/>
                </a:moveTo>
                <a:cubicBezTo>
                  <a:pt x="285361" y="382508"/>
                  <a:pt x="570722" y="-19485"/>
                  <a:pt x="1045028" y="731"/>
                </a:cubicBezTo>
                <a:cubicBezTo>
                  <a:pt x="1519334" y="20947"/>
                  <a:pt x="2845837" y="905800"/>
                  <a:pt x="2845837" y="905800"/>
                </a:cubicBezTo>
                <a:lnTo>
                  <a:pt x="2845837" y="905800"/>
                </a:lnTo>
              </a:path>
            </a:pathLst>
          </a:custGeom>
          <a:ln w="127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구글은</a:t>
            </a:r>
            <a:r>
              <a:rPr lang="ko-KR" altLang="en-US" dirty="0"/>
              <a:t> 강력한 지적재산권 주장을 펼 수 있는 자들의 지적 재산권을 인정하고 수익의 일부를 그들에게 주었다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하지만 </a:t>
            </a:r>
            <a:r>
              <a:rPr lang="ko-KR" altLang="en-US" dirty="0"/>
              <a:t>수십억 일반 이용자들의 정동 노동은 </a:t>
            </a:r>
            <a:r>
              <a:rPr lang="ko-KR" altLang="en-US" dirty="0" err="1"/>
              <a:t>구글로부터</a:t>
            </a:r>
            <a:r>
              <a:rPr lang="ko-KR" altLang="en-US" dirty="0"/>
              <a:t> 그에 상당하는 보호와 보상을 받기란 불가능하다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일반 </a:t>
            </a:r>
            <a:r>
              <a:rPr lang="ko-KR" altLang="en-US" dirty="0"/>
              <a:t>이용자들의 정동 노동의 산물들에 대한 사실상의 통제권은 </a:t>
            </a:r>
            <a:r>
              <a:rPr lang="ko-KR" altLang="en-US" dirty="0" smtClean="0"/>
              <a:t>누구에게 있는가</a:t>
            </a:r>
            <a:r>
              <a:rPr lang="en-US" altLang="ko-KR" dirty="0" smtClean="0"/>
              <a:t>?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플랫폼으로 </a:t>
            </a:r>
            <a:r>
              <a:rPr lang="ko-KR" altLang="en-US" dirty="0"/>
              <a:t>플랫폼을 </a:t>
            </a:r>
            <a:r>
              <a:rPr lang="ko-KR" altLang="en-US" dirty="0" smtClean="0"/>
              <a:t>넘을 수 없는가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commons </a:t>
            </a:r>
            <a:r>
              <a:rPr lang="ko-KR" altLang="en-US" dirty="0"/>
              <a:t>운동이 공유가 여전히 플랫폼 독점을 견제할 수 있는 강력한 전략이다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플랫폼 </a:t>
            </a:r>
            <a:r>
              <a:rPr lang="ko-KR" altLang="en-US" dirty="0"/>
              <a:t>협동조합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공동체에서 </a:t>
            </a:r>
            <a:r>
              <a:rPr lang="ko-KR" altLang="en-US" dirty="0"/>
              <a:t>발생한 가치가 공동체 </a:t>
            </a:r>
            <a:r>
              <a:rPr lang="ko-KR" altLang="en-US" dirty="0" smtClean="0"/>
              <a:t>전체로 돌아가게 할 수 없는가</a:t>
            </a:r>
            <a:r>
              <a:rPr lang="en-US" altLang="ko-KR" dirty="0" smtClean="0"/>
              <a:t>?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 뒤집기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먼저 동영상 하나를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u="sng" dirty="0">
                <a:hlinkClick r:id="rId2"/>
              </a:rPr>
              <a:t>https://www.youtube.com/watch?time_continue=33&amp;v=OhYvDS7q_V8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미디어상품의 한계비용은 </a:t>
            </a:r>
            <a:r>
              <a:rPr lang="en-US" altLang="ko-KR" dirty="0"/>
              <a:t>0</a:t>
            </a:r>
            <a:r>
              <a:rPr lang="ko-KR" altLang="en-US" dirty="0"/>
              <a:t>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대량복제기술을 전제로 하는 미디어상품은 원판을 만드는 데는 많은 비용과 시간이 드나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원판과 같은 복사판을 만드는 비용은 거의 들지 않는다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초판에 대부분의 생산비가 투입되고 재판부터는 단지 복제비용만 든다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한계비용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: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추가적인 소비를 발생시키기 위해 생산자가 지불하는 비용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일반적인 재화의 경우 재화의 가격은 한계비용이다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하나의 미디어상품의 생산 비용은 그것을 향유할 소비자의 수와 관계없이 일정하다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9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제레미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리프킨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한계비용제로사회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281" y="1825625"/>
            <a:ext cx="4498975" cy="4498975"/>
          </a:xfrm>
        </p:spPr>
      </p:pic>
    </p:spTree>
    <p:extLst>
      <p:ext uri="{BB962C8B-B14F-4D97-AF65-F5344CB8AC3E}">
        <p14:creationId xmlns:p14="http://schemas.microsoft.com/office/powerpoint/2010/main" val="8610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한계비용 제로 사회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재화나 서비스를 한 단위 더 생산하는 데 들어가는 추가 비용을 뜻하는 한계비용이 기본적으로 제로 수준이  되는 사회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상품가격은 제로가 되어야 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이윤이 고갈되는 결과가 나타날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지금도 작가와 음악가들이 인터넷에 공짜로 자신의 책이나 음악을 올린다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그리고 수많은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블로그들을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생각하라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사람들은 이해하고 싶어하지 않아한다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pPr fontAlgn="base"/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재화와 서비스가 거의 공짜로 되고 이윤이 없어지며 소유가 무의미해지고 시장이 더 이상 필요치 않게 된다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0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사물인터넷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통합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네트워크를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통해 모든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사물과 사람을 연결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. 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사람과 기계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천연자원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물류 네트워크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소비습관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재활용 흐름 등 경제생활과 사회생활의 거의 모든 측면이 센서와 소프트웨어를 통해 연결되어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기업체와 가정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운송수단 등 모든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노드에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시시각각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빅테이터를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공급할 것이다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. </a:t>
            </a:r>
          </a:p>
          <a:p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이후 인공지능 기능을 발현하여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연관패턴을 분석하고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err="1">
                <a:latin typeface="HY견명조" pitchFamily="18" charset="-127"/>
                <a:ea typeface="HY견명조" pitchFamily="18" charset="-127"/>
              </a:rPr>
              <a:t>의미있는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 정보로 해석해</a:t>
            </a:r>
            <a:r>
              <a:rPr lang="en-US" altLang="ko-KR" sz="2400" dirty="0">
                <a:latin typeface="HY견명조" pitchFamily="18" charset="-127"/>
                <a:ea typeface="HY견명조" pitchFamily="18" charset="-127"/>
              </a:rPr>
              <a:t>, </a:t>
            </a:r>
            <a:r>
              <a:rPr lang="ko-KR" altLang="en-US" sz="2400" dirty="0">
                <a:latin typeface="HY견명조" pitchFamily="18" charset="-127"/>
                <a:ea typeface="HY견명조" pitchFamily="18" charset="-127"/>
              </a:rPr>
              <a:t>예측 알고리즘으로 전환한다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.</a:t>
            </a:r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1826</TotalTime>
  <Words>2511</Words>
  <Application>Microsoft Office PowerPoint</Application>
  <PresentationFormat>화면 슬라이드 쇼(4:3)</PresentationFormat>
  <Paragraphs>277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파형</vt:lpstr>
      <vt:lpstr>12강  디지털과 경제</vt:lpstr>
      <vt:lpstr>화폐: Re-presentation</vt:lpstr>
      <vt:lpstr>만물의 상품화란 ?</vt:lpstr>
      <vt:lpstr> ‘?’은 어떤 상품인가?</vt:lpstr>
      <vt:lpstr>먼저 동영상 하나를 보자.</vt:lpstr>
      <vt:lpstr>미디어상품의 한계비용은 0원</vt:lpstr>
      <vt:lpstr>제레미 리프킨, 한계비용제로사회</vt:lpstr>
      <vt:lpstr>한계비용 제로 사회</vt:lpstr>
      <vt:lpstr>사물인터넷</vt:lpstr>
      <vt:lpstr>PowerPoint 프레젠테이션</vt:lpstr>
      <vt:lpstr>3D프린터</vt:lpstr>
      <vt:lpstr>재생에너지</vt:lpstr>
      <vt:lpstr>사람들은 공유에 익숙하다.</vt:lpstr>
      <vt:lpstr>소유권보다는 접근권을~</vt:lpstr>
      <vt:lpstr>공유사회, 공유경제</vt:lpstr>
      <vt:lpstr>사물인터넷과 공유경제</vt:lpstr>
      <vt:lpstr>그러나 봉건 영주 같은 웹사이트들</vt:lpstr>
      <vt:lpstr>PowerPoint 프레젠테이션</vt:lpstr>
      <vt:lpstr>플랫폼(platform)이란</vt:lpstr>
      <vt:lpstr>PowerPoint 프레젠테이션</vt:lpstr>
      <vt:lpstr>플랫폼 자본주의</vt:lpstr>
      <vt:lpstr>플랫폼 자본주의라는 개념은~</vt:lpstr>
      <vt:lpstr>비즈니스 모델로서~</vt:lpstr>
      <vt:lpstr>PowerPoint 프레젠테이션</vt:lpstr>
      <vt:lpstr>플랫폼은 대중의 일상을 조직한다</vt:lpstr>
      <vt:lpstr>플랫폼 노동</vt:lpstr>
      <vt:lpstr>카카오 드라이버의 경우</vt:lpstr>
      <vt:lpstr>Crowd worker</vt:lpstr>
      <vt:lpstr>플랫폼 소비자</vt:lpstr>
      <vt:lpstr>플랫폼 중개자</vt:lpstr>
      <vt:lpstr>인간의 데이터화</vt:lpstr>
      <vt:lpstr>정동경제</vt:lpstr>
      <vt:lpstr>정동노동</vt:lpstr>
      <vt:lpstr>구글이 수집하는 사용자 데이터</vt:lpstr>
      <vt:lpstr>PowerPoint 프레젠테이션</vt:lpstr>
      <vt:lpstr>정동경제와 지대</vt:lpstr>
      <vt:lpstr>무료 서비스, 무료 이용</vt:lpstr>
      <vt:lpstr>구글과 ‘공정이용’ 조항</vt:lpstr>
      <vt:lpstr>2004년 구글은 구글 도서 사업을 벌였는데~~</vt:lpstr>
      <vt:lpstr>PowerPoint 프레젠테이션</vt:lpstr>
      <vt:lpstr>플랫폼 뒤집기?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132</cp:revision>
  <cp:lastPrinted>2018-04-19T13:03:00Z</cp:lastPrinted>
  <dcterms:created xsi:type="dcterms:W3CDTF">2018-03-01T12:03:45Z</dcterms:created>
  <dcterms:modified xsi:type="dcterms:W3CDTF">2018-11-14T12:14:31Z</dcterms:modified>
</cp:coreProperties>
</file>