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1"/>
  </p:handoutMasterIdLst>
  <p:sldIdLst>
    <p:sldId id="256" r:id="rId2"/>
    <p:sldId id="346" r:id="rId3"/>
    <p:sldId id="362" r:id="rId4"/>
    <p:sldId id="347" r:id="rId5"/>
    <p:sldId id="320" r:id="rId6"/>
    <p:sldId id="293" r:id="rId7"/>
    <p:sldId id="350" r:id="rId8"/>
    <p:sldId id="361" r:id="rId9"/>
    <p:sldId id="363" r:id="rId10"/>
    <p:sldId id="364" r:id="rId11"/>
    <p:sldId id="365" r:id="rId12"/>
    <p:sldId id="366" r:id="rId13"/>
    <p:sldId id="353" r:id="rId14"/>
    <p:sldId id="354" r:id="rId15"/>
    <p:sldId id="355" r:id="rId16"/>
    <p:sldId id="356" r:id="rId17"/>
    <p:sldId id="358" r:id="rId18"/>
    <p:sldId id="301" r:id="rId19"/>
    <p:sldId id="315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6" r:id="rId28"/>
    <p:sldId id="374" r:id="rId29"/>
    <p:sldId id="377" r:id="rId3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-145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sain.co.kr/?mod=news&amp;act=articleView&amp;idxno=33190" TargetMode="External"/><Relationship Id="rId2" Type="http://schemas.openxmlformats.org/officeDocument/2006/relationships/hyperlink" Target="https://www.sisain.co.kr/?mod=news&amp;act=articleView&amp;idxno=3315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33&amp;v=OhYvDS7q_V8" TargetMode="External"/><Relationship Id="rId2" Type="http://schemas.openxmlformats.org/officeDocument/2006/relationships/hyperlink" Target="https://www.ted.com/talks/blaise_aguera_y_arcas_how_computers_are_learning_to_be_creative#t-8741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13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디지털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종합과 정리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가지 층위가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</a:t>
            </a:r>
          </a:p>
          <a:p>
            <a:r>
              <a:rPr lang="ko-KR" altLang="en-US" dirty="0" err="1" smtClean="0"/>
              <a:t>감관에서</a:t>
            </a:r>
            <a:r>
              <a:rPr lang="ko-KR" altLang="en-US" dirty="0" smtClean="0"/>
              <a:t> 자극을 받아들여 지각하는 과정이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새를 본다고 하자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깃털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날개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다리 등의 시각 정보들이 망막 뉴런을 타고 뇌 속으로 전달된다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뇌 속의 뉴런들은 그 시각적 정보를 지각한다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그러나 아직 기호의 의미작용에는 이르지 못했다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인간이 생각한다는 것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2.</a:t>
            </a:r>
          </a:p>
          <a:p>
            <a:r>
              <a:rPr lang="ko-KR" altLang="en-US" dirty="0"/>
              <a:t>기호를 안다는 것은 지각한 것을 다시 기표로 지각하는 것과 관련된다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무수한 새들을 보고</a:t>
            </a:r>
            <a:r>
              <a:rPr lang="en-US" altLang="ko-KR" dirty="0"/>
              <a:t>, </a:t>
            </a:r>
            <a:r>
              <a:rPr lang="ko-KR" altLang="en-US" dirty="0"/>
              <a:t>혹은 새의 다양한 부분들을 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그것을 일관되게 </a:t>
            </a:r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식별하고 기억할 수 있을 때</a:t>
            </a:r>
            <a:r>
              <a:rPr lang="en-US" altLang="ko-KR" dirty="0"/>
              <a:t>, </a:t>
            </a:r>
            <a:r>
              <a:rPr lang="ko-KR" altLang="en-US" dirty="0"/>
              <a:t>우리는 기호를 통해 인지했다고</a:t>
            </a:r>
            <a:r>
              <a:rPr lang="en-US" altLang="ko-KR" dirty="0"/>
              <a:t>, </a:t>
            </a:r>
            <a:r>
              <a:rPr lang="ko-KR" altLang="en-US" dirty="0"/>
              <a:t>생각했다고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기호로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대상을 식별한다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인간이 기호로 생각한다는 것은 언어로 소통한다는 것과 밀접한 관계가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테이프의 길이가 무한하다고 가정했다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튜링</a:t>
            </a:r>
            <a:r>
              <a:rPr lang="ko-KR" altLang="en-US" dirty="0"/>
              <a:t> 기계는 물리적인 기계가 아니라 무한한 숫자들을 기록할 수 있는 추상적인 </a:t>
            </a:r>
            <a:r>
              <a:rPr lang="ko-KR" altLang="en-US" dirty="0" smtClean="0"/>
              <a:t>기계</a:t>
            </a:r>
            <a:r>
              <a:rPr lang="en-US" altLang="ko-KR" dirty="0" smtClean="0"/>
              <a:t>. </a:t>
            </a:r>
            <a:r>
              <a:rPr lang="ko-KR" altLang="en-US" dirty="0"/>
              <a:t>수학적으로 구성된 </a:t>
            </a:r>
            <a:r>
              <a:rPr lang="ko-KR" altLang="en-US" dirty="0" smtClean="0"/>
              <a:t>기계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err="1" smtClean="0"/>
              <a:t>튜링기계의</a:t>
            </a:r>
            <a:r>
              <a:rPr lang="ko-KR" altLang="en-US" dirty="0" smtClean="0"/>
              <a:t> </a:t>
            </a:r>
            <a:r>
              <a:rPr lang="ko-KR" altLang="en-US" dirty="0"/>
              <a:t>작동은 다음과 같다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①상태 ②기호 읽기 ③새로운 기호 인쇄하기 또는 지우기</a:t>
            </a:r>
            <a:r>
              <a:rPr lang="en-US" altLang="ko-KR" dirty="0"/>
              <a:t>, </a:t>
            </a:r>
            <a:r>
              <a:rPr lang="ko-KR" altLang="en-US" dirty="0"/>
              <a:t>혹은 읽은 기호 그대로 두기</a:t>
            </a:r>
            <a:r>
              <a:rPr lang="en-US" altLang="ko-KR" dirty="0"/>
              <a:t>, </a:t>
            </a:r>
            <a:r>
              <a:rPr lang="ko-KR" altLang="en-US" dirty="0"/>
              <a:t>④왼쪽으로 </a:t>
            </a:r>
            <a:r>
              <a:rPr lang="ko-KR" altLang="en-US" dirty="0" err="1"/>
              <a:t>한칸</a:t>
            </a:r>
            <a:r>
              <a:rPr lang="ko-KR" altLang="en-US" dirty="0"/>
              <a:t> 가기 또는 오른쪽으로 </a:t>
            </a:r>
            <a:r>
              <a:rPr lang="ko-KR" altLang="en-US" dirty="0" err="1"/>
              <a:t>한칸</a:t>
            </a:r>
            <a:r>
              <a:rPr lang="ko-KR" altLang="en-US" dirty="0"/>
              <a:t> 가기</a:t>
            </a:r>
            <a:r>
              <a:rPr lang="en-US" altLang="ko-KR" dirty="0"/>
              <a:t>, </a:t>
            </a:r>
            <a:r>
              <a:rPr lang="ko-KR" altLang="en-US" dirty="0"/>
              <a:t>또는 동일한 위치에 그대로 있기</a:t>
            </a:r>
            <a:r>
              <a:rPr lang="en-US" altLang="ko-KR" dirty="0"/>
              <a:t>. </a:t>
            </a:r>
            <a:r>
              <a:rPr lang="ko-KR" altLang="en-US" dirty="0"/>
              <a:t>⑤상태</a:t>
            </a:r>
            <a:r>
              <a:rPr lang="en-US" altLang="ko-KR" dirty="0"/>
              <a:t>: </a:t>
            </a:r>
            <a:r>
              <a:rPr lang="ko-KR" altLang="en-US" dirty="0"/>
              <a:t>이전의 상태 혹은 새로운 상태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지수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삼각 함수 등 어떤 복잡한 계산이라도 </a:t>
            </a:r>
            <a:r>
              <a:rPr lang="ko-KR" altLang="en-US" dirty="0" err="1" smtClean="0"/>
              <a:t>흉내낼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튜링기계는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1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튜링의</a:t>
            </a:r>
            <a:r>
              <a:rPr lang="ko-KR" altLang="en-US" dirty="0" smtClean="0"/>
              <a:t> 주장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컴퓨터가 </a:t>
            </a:r>
            <a:r>
              <a:rPr lang="ko-KR" altLang="en-US" dirty="0"/>
              <a:t>인간의 지성적 행위를 모방할 수 있다면</a:t>
            </a:r>
            <a:r>
              <a:rPr lang="en-US" altLang="ko-KR" dirty="0"/>
              <a:t>, ‘</a:t>
            </a:r>
            <a:r>
              <a:rPr lang="ko-KR" altLang="en-US" dirty="0"/>
              <a:t>인간은 컴퓨터에게 지능을 부여했다</a:t>
            </a:r>
            <a:r>
              <a:rPr lang="en-US" altLang="ko-KR" dirty="0"/>
              <a:t>’</a:t>
            </a:r>
            <a:r>
              <a:rPr lang="ko-KR" altLang="en-US" dirty="0"/>
              <a:t>고 표현할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튜링기계가</a:t>
            </a:r>
            <a:r>
              <a:rPr lang="ko-KR" altLang="en-US" dirty="0" smtClean="0"/>
              <a:t> 그것을 해낼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그것을 해냈는지를 </a:t>
            </a:r>
            <a:r>
              <a:rPr lang="ko-KR" altLang="en-US" dirty="0" err="1" smtClean="0"/>
              <a:t>튜링테스트를</a:t>
            </a:r>
            <a:r>
              <a:rPr lang="ko-KR" altLang="en-US" dirty="0" smtClean="0"/>
              <a:t> 통해 검사할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생각할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①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IBM PC</a:t>
            </a:r>
            <a:r>
              <a:rPr lang="ko-KR" altLang="en-US" dirty="0"/>
              <a:t>의 보급 이후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②</a:t>
            </a:r>
            <a:r>
              <a:rPr lang="en-US" altLang="ko-KR" dirty="0"/>
              <a:t>1990</a:t>
            </a:r>
            <a:r>
              <a:rPr lang="ko-KR" altLang="en-US" dirty="0"/>
              <a:t>년대 중반 인터넷의 대중적 보급이 진행되던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③</a:t>
            </a:r>
            <a:r>
              <a:rPr lang="ko-KR" altLang="en-US" dirty="0"/>
              <a:t>이후 </a:t>
            </a:r>
            <a:r>
              <a:rPr lang="en-US" altLang="ko-KR" dirty="0"/>
              <a:t>2000</a:t>
            </a:r>
            <a:r>
              <a:rPr lang="ko-KR" altLang="en-US" dirty="0"/>
              <a:t>년대 중반까지 인터넷의 대중화 시기</a:t>
            </a:r>
            <a:r>
              <a:rPr lang="en-US" altLang="ko-KR" dirty="0"/>
              <a:t>, </a:t>
            </a:r>
            <a:r>
              <a:rPr lang="en-US" altLang="ko-KR" dirty="0">
                <a:latin typeface="맑은 고딕"/>
                <a:ea typeface="맑은 고딕"/>
              </a:rPr>
              <a:t>④</a:t>
            </a:r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r>
              <a:rPr lang="ko-KR" altLang="en-US" dirty="0" err="1"/>
              <a:t>스마트폰이</a:t>
            </a:r>
            <a:r>
              <a:rPr lang="ko-KR" altLang="en-US" dirty="0"/>
              <a:t> 대중화되는 시기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년대의 </a:t>
            </a:r>
            <a:r>
              <a:rPr lang="en-US" altLang="ko-KR" dirty="0"/>
              <a:t>World Wide </a:t>
            </a:r>
            <a:r>
              <a:rPr lang="en-US" altLang="ko-KR" dirty="0" smtClean="0"/>
              <a:t>Web.</a:t>
            </a:r>
          </a:p>
          <a:p>
            <a:pPr fontAlgn="base"/>
            <a:r>
              <a:rPr lang="ko-KR" altLang="en-US" dirty="0"/>
              <a:t>다른 컴퓨터 네트워크에 흩어져 있는 문서들이 하이퍼링크</a:t>
            </a:r>
            <a:r>
              <a:rPr lang="en-US" altLang="ko-KR" dirty="0"/>
              <a:t>(Hyperlink)</a:t>
            </a:r>
            <a:r>
              <a:rPr lang="ko-KR" altLang="en-US" dirty="0"/>
              <a:t>를 통해 연결됨</a:t>
            </a:r>
            <a:r>
              <a:rPr lang="en-US" altLang="ko-KR" dirty="0"/>
              <a:t>.  </a:t>
            </a:r>
            <a:r>
              <a:rPr lang="ko-KR" altLang="en-US" dirty="0"/>
              <a:t>단어나 문장에 대한 간단한 마우스 클릭으로 전세계 네트워크 문서들에 접근하는 하이퍼텍스트가 가능해짐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이용자의 관심이 끌리는 대로 읽어 갈 수 있는 정보 조각들의 거대한 거미줄 망</a:t>
            </a:r>
            <a:r>
              <a:rPr lang="en-US" altLang="ko-KR" dirty="0"/>
              <a:t>(WEB)</a:t>
            </a:r>
            <a:r>
              <a:rPr lang="ko-KR" altLang="en-US" dirty="0"/>
              <a:t>이 탄생함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발전과 인터넷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2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Tim </a:t>
            </a:r>
            <a:r>
              <a:rPr lang="en-US" altLang="ko-KR" dirty="0" err="1"/>
              <a:t>O'Reily</a:t>
            </a:r>
            <a:r>
              <a:rPr lang="ko-KR" altLang="en-US" dirty="0"/>
              <a:t>에 의해 </a:t>
            </a:r>
            <a:r>
              <a:rPr lang="ko-KR" altLang="en-US" dirty="0" smtClean="0"/>
              <a:t>제안됨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이용자간 혹은 개발자와의 참여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개방을 가능케 하는 새로운 웹 환경을 일컫는다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특정한 </a:t>
            </a:r>
            <a:r>
              <a:rPr lang="ko-KR" altLang="en-US" dirty="0"/>
              <a:t>데이터를 모아 사용자에게 보여주기 위한 웹 환경이 웹 </a:t>
            </a:r>
            <a:r>
              <a:rPr lang="en-US" altLang="ko-KR" dirty="0"/>
              <a:t>1.0</a:t>
            </a:r>
            <a:r>
              <a:rPr lang="ko-KR" altLang="en-US" dirty="0"/>
              <a:t>이었다면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이용자가 </a:t>
            </a:r>
            <a:r>
              <a:rPr lang="ko-KR" altLang="en-US" dirty="0"/>
              <a:t>직접 새로운 정보를 만들고 유통</a:t>
            </a:r>
            <a:r>
              <a:rPr lang="en-US" altLang="ko-KR" dirty="0"/>
              <a:t>, </a:t>
            </a:r>
            <a:r>
              <a:rPr lang="ko-KR" altLang="en-US" dirty="0"/>
              <a:t>공유할 수 있게 해주는 인터넷 서비스가 주를 이루는 웹 환경이 웹 </a:t>
            </a:r>
            <a:r>
              <a:rPr lang="en-US" altLang="ko-KR" dirty="0"/>
              <a:t>2.0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인터넷의 일반 </a:t>
            </a:r>
            <a:r>
              <a:rPr lang="ko-KR" altLang="en-US" dirty="0"/>
              <a:t>사용자를 생산자이자 소비자 두 역할을 모두 할 수 있도록 만들었다</a:t>
            </a:r>
            <a:r>
              <a:rPr lang="en-US" altLang="ko-KR" dirty="0"/>
              <a:t>. </a:t>
            </a:r>
            <a:r>
              <a:rPr lang="ko-KR" altLang="en-US" dirty="0" err="1" smtClean="0"/>
              <a:t>프로슈머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 smtClean="0"/>
              <a:t>사물인터넷 </a:t>
            </a:r>
            <a:r>
              <a:rPr lang="en-US" altLang="ko-KR" sz="8000" dirty="0"/>
              <a:t>Internet of Things, </a:t>
            </a:r>
            <a:r>
              <a:rPr lang="en-US" altLang="ko-KR" sz="8000" dirty="0" err="1" smtClean="0"/>
              <a:t>IoT</a:t>
            </a:r>
            <a:r>
              <a:rPr lang="ko-KR" altLang="en-US" sz="8000" dirty="0" smtClean="0"/>
              <a:t>으로 생각해보자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ko-KR" altLang="en-US" sz="8000" dirty="0" smtClean="0"/>
              <a:t>사물인터넷</a:t>
            </a:r>
            <a:r>
              <a:rPr lang="en-US" altLang="ko-KR" sz="8000" dirty="0" smtClean="0"/>
              <a:t>: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모든 사물에 감지기와 통신기능을 부여하고</a:t>
            </a:r>
            <a:r>
              <a:rPr lang="en-US" altLang="ko-KR" sz="8000" dirty="0"/>
              <a:t>, IP</a:t>
            </a:r>
            <a:r>
              <a:rPr lang="ko-KR" altLang="en-US" sz="8000" dirty="0"/>
              <a:t>주소를 부여해서 모든 </a:t>
            </a:r>
            <a:r>
              <a:rPr lang="ko-KR" altLang="en-US" sz="8000" dirty="0" smtClean="0"/>
              <a:t>사물과 사람이 </a:t>
            </a:r>
            <a:r>
              <a:rPr lang="ko-KR" altLang="en-US" sz="8000" dirty="0"/>
              <a:t>거대한 네트워크를 형성하고 </a:t>
            </a:r>
            <a:r>
              <a:rPr lang="ko-KR" altLang="en-US" sz="8000" dirty="0" smtClean="0"/>
              <a:t>상호작용한다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en-US" altLang="ko-KR" sz="8000" dirty="0" smtClean="0"/>
              <a:t> </a:t>
            </a:r>
            <a:r>
              <a:rPr lang="ko-KR" altLang="en-US" sz="8000" dirty="0"/>
              <a:t>사물인터넷이 </a:t>
            </a:r>
            <a:r>
              <a:rPr lang="ko-KR" altLang="en-US" sz="8000" dirty="0" smtClean="0"/>
              <a:t>발달하면서 </a:t>
            </a:r>
            <a:r>
              <a:rPr lang="ko-KR" altLang="en-US" sz="8000" dirty="0"/>
              <a:t>각종 비인간 감지기에 의해 수집되는 데이터의 양도 </a:t>
            </a:r>
            <a:r>
              <a:rPr lang="ko-KR" altLang="en-US" sz="8000" dirty="0" smtClean="0"/>
              <a:t>많아졌다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/>
              <a:t>자율주행 자동차는 </a:t>
            </a:r>
            <a:r>
              <a:rPr lang="ko-KR" altLang="en-US" sz="8000" dirty="0" smtClean="0"/>
              <a:t>컴퓨터가 된 자동차만이 아니다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ko-KR" altLang="en-US" sz="8000" dirty="0" err="1" smtClean="0"/>
              <a:t>빅데이터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처리 기술이 발전하면 도로망 </a:t>
            </a:r>
            <a:r>
              <a:rPr lang="ko-KR" altLang="en-US" sz="8000" dirty="0" smtClean="0"/>
              <a:t>전체 </a:t>
            </a:r>
            <a:r>
              <a:rPr lang="ko-KR" altLang="en-US" sz="8000" dirty="0"/>
              <a:t>모든 자동차의 이동방향과 속도까지 계산해서 </a:t>
            </a:r>
            <a:r>
              <a:rPr lang="ko-KR" altLang="en-US" sz="8000" dirty="0" smtClean="0"/>
              <a:t>예상 </a:t>
            </a:r>
            <a:r>
              <a:rPr lang="ko-KR" altLang="en-US" sz="8000" dirty="0"/>
              <a:t>상황까지 </a:t>
            </a:r>
            <a:r>
              <a:rPr lang="ko-KR" altLang="en-US" sz="8000" dirty="0" smtClean="0"/>
              <a:t>알려준다</a:t>
            </a:r>
            <a:r>
              <a:rPr lang="en-US" altLang="ko-KR" sz="8000" dirty="0" smtClean="0"/>
              <a:t>.</a:t>
            </a:r>
            <a:endParaRPr lang="ko-KR" altLang="en-US" sz="8000" dirty="0"/>
          </a:p>
          <a:p>
            <a:pPr fontAlgn="base"/>
            <a:r>
              <a:rPr lang="ko-KR" altLang="en-US" sz="8000" dirty="0" smtClean="0"/>
              <a:t>교통망 내의 </a:t>
            </a:r>
            <a:r>
              <a:rPr lang="ko-KR" altLang="en-US" sz="8000" dirty="0"/>
              <a:t>모든 사물의 위치와 움직임이 다 계산될 수 </a:t>
            </a:r>
            <a:r>
              <a:rPr lang="ko-KR" altLang="en-US" sz="8000" dirty="0" smtClean="0"/>
              <a:t>있다</a:t>
            </a:r>
            <a:r>
              <a:rPr lang="en-US" altLang="ko-KR" sz="8000" dirty="0" smtClean="0"/>
              <a:t>.</a:t>
            </a:r>
          </a:p>
          <a:p>
            <a:pPr fontAlgn="base"/>
            <a:r>
              <a:rPr lang="ko-KR" altLang="en-US" sz="8000" dirty="0" smtClean="0"/>
              <a:t>이런 </a:t>
            </a:r>
            <a:r>
              <a:rPr lang="ko-KR" altLang="en-US" sz="8000" dirty="0"/>
              <a:t>조건이 갖춰질 때 자유주행이 가능해진다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자율주행 </a:t>
            </a:r>
            <a:r>
              <a:rPr lang="ko-KR" altLang="en-US" sz="8000" dirty="0"/>
              <a:t>자동차는 결국 사물인터넷과 </a:t>
            </a:r>
            <a:r>
              <a:rPr lang="ko-KR" altLang="en-US" sz="8000" dirty="0" err="1"/>
              <a:t>빅데이터</a:t>
            </a:r>
            <a:r>
              <a:rPr lang="ko-KR" altLang="en-US" sz="8000" dirty="0"/>
              <a:t> 처리가 결합된 새로운 차원의 자동차 교통망이다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네트워크다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8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컴퓨터가 방대한 데이터를 분석한 뒤 여기서 알아낸 통계적 관계를 바탕으로 스스로 프로그램을 작성하는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우선 </a:t>
            </a:r>
            <a:r>
              <a:rPr lang="ko-KR" altLang="en-US" dirty="0"/>
              <a:t>알려져 있는 데이터로 알고리즘을 훈련시킨 뒤 새로운 데이터를 투입하여 유사한 문제를 해결시키는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예컨대 </a:t>
            </a:r>
            <a:r>
              <a:rPr lang="ko-KR" altLang="en-US" dirty="0" err="1"/>
              <a:t>스팸메일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모든 알고리즘은 입력과 출력이 있다</a:t>
            </a:r>
            <a:r>
              <a:rPr lang="en-US" altLang="ko-KR" dirty="0"/>
              <a:t>. </a:t>
            </a:r>
            <a:r>
              <a:rPr lang="ko-KR" altLang="en-US" dirty="0" smtClean="0"/>
              <a:t>보통 데이터가 </a:t>
            </a:r>
            <a:r>
              <a:rPr lang="ko-KR" altLang="en-US" dirty="0"/>
              <a:t>컴퓨터에 들어가면</a:t>
            </a:r>
            <a:r>
              <a:rPr lang="en-US" altLang="ko-KR" dirty="0"/>
              <a:t>, </a:t>
            </a:r>
            <a:r>
              <a:rPr lang="ko-KR" altLang="en-US" dirty="0"/>
              <a:t>알고리즘은 그 데이터로 할 일을 하고</a:t>
            </a:r>
            <a:r>
              <a:rPr lang="en-US" altLang="ko-KR" dirty="0"/>
              <a:t>, </a:t>
            </a:r>
            <a:r>
              <a:rPr lang="ko-KR" altLang="en-US" dirty="0"/>
              <a:t>결과가 나온다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기계학습은 </a:t>
            </a:r>
            <a:r>
              <a:rPr lang="ko-KR" altLang="en-US" dirty="0"/>
              <a:t>이 과정을 바꾸었다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데이터와 </a:t>
            </a:r>
            <a:r>
              <a:rPr lang="ko-KR" altLang="en-US" dirty="0"/>
              <a:t>원하는 결과가 들어가고</a:t>
            </a:r>
            <a:r>
              <a:rPr lang="en-US" altLang="ko-KR" dirty="0"/>
              <a:t>, </a:t>
            </a:r>
            <a:r>
              <a:rPr lang="ko-KR" altLang="en-US" dirty="0"/>
              <a:t>데이터를 결과로 바꿔주는 알고리즘이 나온다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기계학습의 핵심은 다른 </a:t>
            </a:r>
            <a:r>
              <a:rPr lang="ko-KR" altLang="en-US" dirty="0"/>
              <a:t>알고리즘을 만드는 알고리즘이다</a:t>
            </a:r>
            <a:r>
              <a:rPr lang="en-US" altLang="ko-KR" dirty="0"/>
              <a:t>. </a:t>
            </a:r>
            <a:r>
              <a:rPr lang="ko-KR" altLang="en-US" dirty="0"/>
              <a:t>기계학습을 통해 컴퓨터는 자신의 프로그램을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대량복제기술을 전제로 하는 미디어상품은 원판을 만드는 데는 많은 비용과 시간이 드나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원판과 같은 복사판을 만드는 비용은 거의 들지 않는다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초판에 대부분의 생산비가 투입되고 재판부터는 단지 복제비용만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한계비용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추가적인 소비를 발생시키기 위해 생산자가 지불하는 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일반적인 재화의 경우 재화의 가격은 한계비용이다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하나의 미디어상품의 생산 비용은 그것을 향유할 소비자의 수와 관계없이 일정하다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9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인터넷은 공유에 친숙하게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무엇이든 복제하는 한계비용이 제로 수준이다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대화가 곧 공유이다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모두가 함께 어울리며 이런저런 수단을 이용해 특정 주제에 자신만의 변형을 덧붙이고 다른 사람에게 넘겨주는 과정이 끝없이 이어진다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인터넷은 지적 재산권과 부조화하는 면이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빅데이터는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점점 증가한다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이중적으로 자유로운 노동자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기계와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한계비용 제로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이미테이션 게임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</a:t>
            </a:r>
            <a:r>
              <a:rPr lang="ko-KR" altLang="en-US" dirty="0"/>
              <a:t>생각을 </a:t>
            </a:r>
            <a:r>
              <a:rPr lang="ko-KR" altLang="en-US" dirty="0" err="1"/>
              <a:t>흉내낸다</a:t>
            </a:r>
            <a:r>
              <a:rPr lang="en-US" altLang="ko-KR" dirty="0"/>
              <a:t>., </a:t>
            </a:r>
            <a:r>
              <a:rPr lang="ko-KR" altLang="en-US" dirty="0" err="1"/>
              <a:t>튜링기계</a:t>
            </a:r>
            <a:r>
              <a:rPr lang="en-US" altLang="ko-KR" dirty="0"/>
              <a:t>, </a:t>
            </a:r>
            <a:r>
              <a:rPr lang="ko-KR" altLang="en-US" dirty="0" err="1" smtClean="0"/>
              <a:t>튜링테스트</a:t>
            </a:r>
            <a:endParaRPr lang="en-US" altLang="ko-KR" dirty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강</a:t>
            </a:r>
            <a:r>
              <a:rPr lang="en-US" altLang="ko-KR" dirty="0"/>
              <a:t>: PC,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en-US" altLang="ko-KR" dirty="0"/>
              <a:t>2.0, </a:t>
            </a:r>
            <a:r>
              <a:rPr lang="ko-KR" altLang="en-US" dirty="0" err="1"/>
              <a:t>빅데이터와</a:t>
            </a:r>
            <a:r>
              <a:rPr lang="ko-KR" altLang="en-US" dirty="0"/>
              <a:t> 기계학습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한계비용 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시장이 아닌 공유</a:t>
            </a:r>
            <a:r>
              <a:rPr lang="en-US" altLang="ko-KR" dirty="0" smtClean="0"/>
              <a:t>(?)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내용을 생각해보자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외부 생산자와 소비자가 상호작용을 하면서 가치를 창출할 수 있게 해주는 것에 기반을 둔 비즈니스 형태이다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이러한 상호작용이 일어날 수 있도록 참여를 독려하는 개방적인 인프라를 </a:t>
            </a:r>
            <a:r>
              <a:rPr lang="ko-KR" altLang="en-US" dirty="0" smtClean="0"/>
              <a:t>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사용자들끼리 </a:t>
            </a:r>
            <a:r>
              <a:rPr lang="ko-KR" altLang="en-US" dirty="0"/>
              <a:t>꼭 맞는 상대를 만나서 상품이나 서비스</a:t>
            </a:r>
            <a:r>
              <a:rPr lang="en-US" altLang="ko-KR" dirty="0"/>
              <a:t>, </a:t>
            </a:r>
            <a:r>
              <a:rPr lang="ko-KR" altLang="en-US" dirty="0"/>
              <a:t>또는 사회적 동의를 서로 교환할 수 있게 </a:t>
            </a:r>
            <a:r>
              <a:rPr lang="ko-KR" altLang="en-US" dirty="0" smtClean="0"/>
              <a:t>해주어야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플랫폼은 지속적이 상호작용이 편리하게 </a:t>
            </a:r>
            <a:r>
              <a:rPr lang="ko-KR" altLang="en-US" dirty="0"/>
              <a:t>이루어지도록 프로그래밍되어 있거나 설계가 이루어져야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</a:t>
            </a:r>
            <a:r>
              <a:rPr lang="en-US" altLang="ko-KR" dirty="0" smtClean="0"/>
              <a:t>(platform)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플랫폼 참여자가 늘어날수록 그들이 일으키는 상호작용 조합과 경우가 기하급수적으로 늘어나며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따라서 </a:t>
            </a:r>
            <a:r>
              <a:rPr lang="ko-KR" altLang="en-US" dirty="0"/>
              <a:t>플랫폼 자체의 가치가 커지게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참여자들의 상호작용을 통해 더 많은 사용자들을 끌어들이는 것이 비즈니스의 성패를 좌우한다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카카오톡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카카오드라이버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에어비앤비</a:t>
            </a:r>
            <a:r>
              <a:rPr lang="ko-KR" altLang="en-US" dirty="0" smtClean="0"/>
              <a:t> 등을 생각할 것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/>
              <a:t>https://www.airbnb.co.kr/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우리 </a:t>
            </a:r>
            <a:r>
              <a:rPr lang="ko-KR" altLang="en-US" dirty="0"/>
              <a:t>사회에는 공유경제라는 모델로 알려져 있는데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사용자들의 </a:t>
            </a:r>
            <a:r>
              <a:rPr lang="ko-KR" altLang="en-US" dirty="0"/>
              <a:t>상호작용이 어떤 유휴상품이나 재화 혹은 서비스를 공유함으로써 이뤄진다는 점에 착안하여 붙여졌다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공유한다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</a:t>
            </a:r>
            <a:r>
              <a:rPr lang="en-US" altLang="ko-KR" dirty="0" smtClean="0"/>
              <a:t>~</a:t>
            </a:r>
          </a:p>
          <a:p>
            <a:pPr fontAlgn="base"/>
            <a:r>
              <a:rPr lang="ko-KR" altLang="en-US" dirty="0" smtClean="0"/>
              <a:t>공동체적 </a:t>
            </a:r>
            <a:r>
              <a:rPr lang="ko-KR" altLang="en-US" dirty="0"/>
              <a:t>가치가 있긴 하나</a:t>
            </a:r>
            <a:r>
              <a:rPr lang="en-US" altLang="ko-KR" dirty="0" smtClean="0"/>
              <a:t>~ </a:t>
            </a:r>
            <a:r>
              <a:rPr lang="ko-KR" altLang="en-US" dirty="0" smtClean="0"/>
              <a:t>영리 목적이다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자본주의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①이전에는 </a:t>
            </a:r>
            <a:r>
              <a:rPr lang="ko-KR" altLang="en-US" dirty="0"/>
              <a:t>시장 바깥에 있던 유휴 자원과 조각난 노동을 </a:t>
            </a:r>
            <a:r>
              <a:rPr lang="ko-KR" altLang="en-US" dirty="0" smtClean="0"/>
              <a:t>시장 </a:t>
            </a:r>
            <a:r>
              <a:rPr lang="ko-KR" altLang="en-US" dirty="0"/>
              <a:t>내부로 </a:t>
            </a:r>
            <a:r>
              <a:rPr lang="ko-KR" altLang="en-US" dirty="0" smtClean="0"/>
              <a:t>끌어들인다</a:t>
            </a:r>
            <a:r>
              <a:rPr lang="en-US" altLang="ko-KR" dirty="0" smtClean="0"/>
              <a:t>.  </a:t>
            </a:r>
          </a:p>
          <a:p>
            <a:pPr fontAlgn="base"/>
            <a:r>
              <a:rPr lang="ko-KR" altLang="en-US" dirty="0" smtClean="0"/>
              <a:t>자원과 </a:t>
            </a:r>
            <a:r>
              <a:rPr lang="ko-KR" altLang="en-US" dirty="0"/>
              <a:t>노동을 플랫폼 내로 끌어들인 뒤 그들 사이의 상호작용으로부터 </a:t>
            </a:r>
            <a:r>
              <a:rPr lang="ko-KR" altLang="en-US" dirty="0" smtClean="0"/>
              <a:t>새로운 </a:t>
            </a:r>
            <a:r>
              <a:rPr lang="ko-KR" altLang="en-US" dirty="0"/>
              <a:t>가치를 </a:t>
            </a:r>
            <a:r>
              <a:rPr lang="ko-KR" altLang="en-US" dirty="0" smtClean="0"/>
              <a:t>창출해낸다</a:t>
            </a:r>
            <a:r>
              <a:rPr lang="en-US" altLang="ko-KR" dirty="0" smtClean="0"/>
              <a:t>.  </a:t>
            </a:r>
          </a:p>
          <a:p>
            <a:pPr fontAlgn="base"/>
            <a:r>
              <a:rPr lang="ko-KR" altLang="en-US" dirty="0" err="1" smtClean="0"/>
              <a:t>우버와</a:t>
            </a:r>
            <a:r>
              <a:rPr lang="ko-KR" altLang="en-US" dirty="0" smtClean="0"/>
              <a:t> </a:t>
            </a:r>
            <a:r>
              <a:rPr lang="ko-KR" altLang="en-US" dirty="0" err="1"/>
              <a:t>에어비앤비</a:t>
            </a:r>
            <a:r>
              <a:rPr lang="ko-KR" altLang="en-US" dirty="0"/>
              <a:t> 등</a:t>
            </a:r>
          </a:p>
          <a:p>
            <a:pPr fontAlgn="base"/>
            <a:r>
              <a:rPr lang="ko-KR" altLang="en-US" dirty="0"/>
              <a:t>②끌어온 다음에는 촉진하고 매칭해야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각각 </a:t>
            </a:r>
            <a:r>
              <a:rPr lang="ko-KR" altLang="en-US" dirty="0"/>
              <a:t>참여자들을 양적으로 확대하고 그들의 상호작용을 더욱 용이하게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모델로서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사용자가 자발적으로 참여하여 자원과 노동을 나눈다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공유경제가 </a:t>
            </a:r>
            <a:r>
              <a:rPr lang="ko-KR" altLang="en-US" dirty="0"/>
              <a:t>작동하는 것과 같은 효과를 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③상호작용 데이터를 축적</a:t>
            </a:r>
            <a:r>
              <a:rPr lang="en-US" altLang="ko-KR" dirty="0"/>
              <a:t>, </a:t>
            </a:r>
            <a:r>
              <a:rPr lang="ko-KR" altLang="en-US" dirty="0"/>
              <a:t>재가공하고 그 결과를 다시 플랫폼 내부로 </a:t>
            </a:r>
            <a:r>
              <a:rPr lang="ko-KR" altLang="en-US" dirty="0" err="1" smtClean="0"/>
              <a:t>피드백한다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 smtClean="0"/>
              <a:t>구글은</a:t>
            </a:r>
            <a:r>
              <a:rPr lang="ko-KR" altLang="en-US" dirty="0" smtClean="0"/>
              <a:t> </a:t>
            </a:r>
            <a:r>
              <a:rPr lang="ko-KR" altLang="en-US" dirty="0"/>
              <a:t>검색엔진 사용자들의 검색데이터</a:t>
            </a:r>
            <a:r>
              <a:rPr lang="en-US" altLang="ko-KR" dirty="0"/>
              <a:t>, </a:t>
            </a:r>
            <a:r>
              <a:rPr lang="ko-KR" altLang="en-US" dirty="0" err="1"/>
              <a:t>우버는</a:t>
            </a:r>
            <a:r>
              <a:rPr lang="ko-KR" altLang="en-US" dirty="0"/>
              <a:t> 탑승자의 위치 및 교통 데이터</a:t>
            </a:r>
            <a:r>
              <a:rPr lang="en-US" altLang="ko-KR" dirty="0"/>
              <a:t>, </a:t>
            </a:r>
            <a:r>
              <a:rPr lang="ko-KR" altLang="en-US" dirty="0" err="1"/>
              <a:t>페이스북은</a:t>
            </a:r>
            <a:r>
              <a:rPr lang="ko-KR" altLang="en-US" dirty="0"/>
              <a:t> 개인정보 및 사회적 관계 데이터를 </a:t>
            </a:r>
            <a:r>
              <a:rPr lang="ko-KR" altLang="en-US" dirty="0" smtClean="0"/>
              <a:t>확보한다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https://www.sisain.co.kr/?mod=news&amp;act=articleView&amp;idxno=33189</a:t>
            </a:r>
            <a:endParaRPr lang="ko-KR" altLang="en-US" dirty="0"/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://www.sisain.co.kr/?</a:t>
            </a:r>
            <a:r>
              <a:rPr lang="en-US" altLang="ko-KR" dirty="0" smtClean="0">
                <a:hlinkClick r:id="rId2"/>
              </a:rPr>
              <a:t>mod=news&amp;act=articleView&amp;idxno=33156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https://www.sisain.co.kr/?</a:t>
            </a:r>
            <a:r>
              <a:rPr lang="en-US" altLang="ko-KR" dirty="0" smtClean="0">
                <a:hlinkClick r:id="rId3"/>
              </a:rPr>
              <a:t>mod=news&amp;act=articleView&amp;idxno=33190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9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사람들은 </a:t>
            </a:r>
            <a:r>
              <a:rPr lang="ko-KR" altLang="en-US" dirty="0"/>
              <a:t>네트워크에 자발적으로 </a:t>
            </a:r>
            <a:r>
              <a:rPr lang="ko-KR" altLang="en-US" dirty="0" smtClean="0"/>
              <a:t>들어와 참여한다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그러나 플랫폼은 </a:t>
            </a:r>
            <a:r>
              <a:rPr lang="ko-KR" altLang="en-US" dirty="0"/>
              <a:t>인간 삶의 여러 양태와 결합하여 하나의 독자적의 생태계를 </a:t>
            </a:r>
            <a:r>
              <a:rPr lang="ko-KR" altLang="en-US" dirty="0" smtClean="0"/>
              <a:t>구축한다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정치와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소비와 유희</a:t>
            </a:r>
            <a:r>
              <a:rPr lang="en-US" altLang="ko-KR" dirty="0"/>
              <a:t>, </a:t>
            </a:r>
            <a:r>
              <a:rPr lang="ko-KR" altLang="en-US" dirty="0"/>
              <a:t>생산과 소통의 방식을 특정한 방식으로 재구성한다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사람들은 </a:t>
            </a:r>
            <a:r>
              <a:rPr lang="ko-KR" altLang="en-US" dirty="0"/>
              <a:t>스스로 플랫폼으로 들어가고 또 그 플랫폼에 모든 것을 기꺼이 </a:t>
            </a:r>
            <a:r>
              <a:rPr lang="ko-KR" altLang="en-US" dirty="0" smtClean="0"/>
              <a:t>내어 놓는다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플랫폼은 대중의 일상을 조직한다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사람들의 자발적인 참여가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더 중요한 것은 데이터로 전환된 자발적인 참여이다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인간의 살아 있는 노동과 활동을 데이터로 치환하고 그 데이터를 되살려 가치를 </a:t>
            </a:r>
            <a:r>
              <a:rPr lang="ko-KR" altLang="en-US" dirty="0" smtClean="0"/>
              <a:t>추출한다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다양한 </a:t>
            </a:r>
            <a:r>
              <a:rPr lang="ko-KR" altLang="en-US" dirty="0"/>
              <a:t>종류의 사용자 데이터를 수확하여 </a:t>
            </a:r>
            <a:r>
              <a:rPr lang="ko-KR" altLang="en-US" dirty="0" smtClean="0"/>
              <a:t>연관 </a:t>
            </a:r>
            <a:r>
              <a:rPr lang="ko-KR" altLang="en-US" dirty="0"/>
              <a:t>패턴을 추출함으로써 추상적 혹은 인구학적 지식에 접근하거나</a:t>
            </a:r>
            <a:r>
              <a:rPr lang="en-US" altLang="ko-KR" dirty="0"/>
              <a:t>, </a:t>
            </a:r>
            <a:r>
              <a:rPr lang="ko-KR" altLang="en-US" dirty="0"/>
              <a:t>개체화된 데이터를 </a:t>
            </a:r>
            <a:r>
              <a:rPr lang="ko-KR" altLang="en-US" dirty="0" smtClean="0"/>
              <a:t>축적한다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매스마케팅의 도구로 혹은 </a:t>
            </a:r>
            <a:r>
              <a:rPr lang="ko-KR" altLang="en-US" dirty="0"/>
              <a:t>맞춤형 </a:t>
            </a:r>
            <a:r>
              <a:rPr lang="ko-KR" altLang="en-US" dirty="0" smtClean="0"/>
              <a:t>서비스의 도구로 이용된다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데이터는 </a:t>
            </a:r>
            <a:r>
              <a:rPr lang="ko-KR" altLang="en-US" dirty="0" err="1"/>
              <a:t>되먹임고리를</a:t>
            </a:r>
            <a:r>
              <a:rPr lang="ko-KR" altLang="en-US" dirty="0"/>
              <a:t> 통해 되돌아가</a:t>
            </a:r>
            <a:r>
              <a:rPr lang="en-US" altLang="ko-KR" dirty="0"/>
              <a:t>, </a:t>
            </a:r>
            <a:r>
              <a:rPr lang="ko-KR" altLang="en-US" dirty="0"/>
              <a:t>그것 자체가 상품이 되어 팔리거나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 해당 사용자로 되돌아가서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맞춤형 </a:t>
            </a:r>
            <a:r>
              <a:rPr lang="ko-KR" altLang="en-US" dirty="0"/>
              <a:t>상품을 광고하는 데 쓰인다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인간의 활동이 데이터가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데이터로 돌아온다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인간의 데이터화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정동이란 우리의 정신과 육체 모두에 담겨 있는 편안함</a:t>
            </a:r>
            <a:r>
              <a:rPr lang="en-US" altLang="ko-KR" dirty="0"/>
              <a:t>, 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만족감</a:t>
            </a:r>
            <a:r>
              <a:rPr lang="en-US" altLang="ko-KR" dirty="0"/>
              <a:t>, </a:t>
            </a:r>
            <a:r>
              <a:rPr lang="ko-KR" altLang="en-US" dirty="0"/>
              <a:t>흥분 등과 같은 삶의 활력을 지칭한다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대개 무의식적으로 </a:t>
            </a:r>
            <a:r>
              <a:rPr lang="ko-KR" altLang="en-US" dirty="0"/>
              <a:t>경험되며 일정한 형태를 지니거나 뚜렷하게 표현되지 않는다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온라인 </a:t>
            </a:r>
            <a:r>
              <a:rPr lang="ko-KR" altLang="en-US" dirty="0" smtClean="0"/>
              <a:t>네트워크들은 소비자들의 </a:t>
            </a:r>
            <a:r>
              <a:rPr lang="ko-KR" altLang="en-US" dirty="0"/>
              <a:t>정동 데이터를 수집하고 분석하기 위한 중요한 플랫폼이 되고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사람들이 많이 상호작용할수록 </a:t>
            </a:r>
            <a:r>
              <a:rPr lang="ko-KR" altLang="en-US" dirty="0" err="1" smtClean="0"/>
              <a:t>가치있는</a:t>
            </a:r>
            <a:r>
              <a:rPr lang="ko-KR" altLang="en-US" dirty="0" smtClean="0"/>
              <a:t> 플랫폼이다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r>
              <a:rPr lang="ko-KR" altLang="en-US" dirty="0" smtClean="0"/>
              <a:t>사람들의 </a:t>
            </a:r>
            <a:r>
              <a:rPr lang="ko-KR" altLang="en-US" dirty="0"/>
              <a:t>감정이 더 많이 </a:t>
            </a:r>
            <a:r>
              <a:rPr lang="ko-KR" altLang="en-US" dirty="0" smtClean="0"/>
              <a:t>표출되고 </a:t>
            </a:r>
            <a:r>
              <a:rPr lang="ko-KR" altLang="en-US" dirty="0"/>
              <a:t>순환될수록</a:t>
            </a:r>
            <a:r>
              <a:rPr lang="en-US" altLang="ko-KR" dirty="0"/>
              <a:t>, </a:t>
            </a:r>
            <a:r>
              <a:rPr lang="ko-KR" altLang="en-US" dirty="0"/>
              <a:t>행동이 더 많이 추적되고 </a:t>
            </a:r>
            <a:r>
              <a:rPr lang="ko-KR" altLang="en-US" dirty="0" smtClean="0"/>
              <a:t>모아질수록</a:t>
            </a:r>
            <a:r>
              <a:rPr lang="en-US" altLang="ko-KR" dirty="0" smtClean="0"/>
              <a:t>~~ </a:t>
            </a:r>
            <a:r>
              <a:rPr lang="ko-KR" altLang="en-US" dirty="0" err="1" smtClean="0"/>
              <a:t>가치있는</a:t>
            </a:r>
            <a:r>
              <a:rPr lang="ko-KR" altLang="en-US" dirty="0" smtClean="0"/>
              <a:t> 플랫폼이다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정동경제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9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단지 </a:t>
            </a:r>
            <a:r>
              <a:rPr lang="ko-KR" altLang="en-US" dirty="0"/>
              <a:t>플랫폼을 소유하고 있다는 이유로 막대한 </a:t>
            </a:r>
            <a:r>
              <a:rPr lang="ko-KR" altLang="en-US" dirty="0" smtClean="0"/>
              <a:t>이익을 얻는다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수많은 </a:t>
            </a:r>
            <a:r>
              <a:rPr lang="ko-KR" altLang="en-US" dirty="0"/>
              <a:t>검색기록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사회적 연결들은 이용자들 자신에 의해 생산된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자신이 생산한 것이 아닌 것을 </a:t>
            </a:r>
            <a:r>
              <a:rPr lang="ko-KR" altLang="en-US" dirty="0" smtClean="0"/>
              <a:t>수취한다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그것을 </a:t>
            </a:r>
            <a:r>
              <a:rPr lang="ko-KR" altLang="en-US" dirty="0"/>
              <a:t>무료로 사용하고</a:t>
            </a:r>
            <a:r>
              <a:rPr lang="en-US" altLang="ko-KR" dirty="0"/>
              <a:t>, </a:t>
            </a:r>
            <a:r>
              <a:rPr lang="ko-KR" altLang="en-US" dirty="0"/>
              <a:t>그것에 대한 거의 전적인 소유권을 행사한다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자연이 생산한 것을 전유하는 지주처럼</a:t>
            </a:r>
            <a:r>
              <a:rPr lang="en-US" altLang="ko-KR" dirty="0" smtClean="0"/>
              <a:t>~~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정동경제와 지대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7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https://www.ted.com/talks/blaise_aguera_y_arcas_how_computers_are_learning_to_be_creative#t-874154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u="sng" dirty="0">
                <a:hlinkClick r:id="rId3"/>
              </a:rPr>
              <a:t>https://www.youtube.com/watch?time_continue=33&amp;v=OhYvDS7q_V8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노동자는 이중적으로 자유롭다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자본주의에서는 거의 모든 것을 돈을 주고 팔고 살 수 있다</a:t>
            </a:r>
            <a:r>
              <a:rPr lang="en-US" altLang="ko-KR" dirty="0"/>
              <a:t>.  </a:t>
            </a:r>
            <a:r>
              <a:rPr lang="ko-KR" altLang="en-US" dirty="0"/>
              <a:t>상품</a:t>
            </a:r>
            <a:r>
              <a:rPr lang="en-US" altLang="ko-KR" dirty="0"/>
              <a:t>.</a:t>
            </a:r>
          </a:p>
          <a:p>
            <a:r>
              <a:rPr lang="ko-KR" altLang="en-US" sz="2400" dirty="0" smtClean="0"/>
              <a:t>우선 과거의 농부에 비견할 만한 생산수단이 없다</a:t>
            </a:r>
            <a:r>
              <a:rPr lang="en-US" altLang="ko-KR" sz="2400" dirty="0" smtClean="0"/>
              <a:t>. (free)</a:t>
            </a:r>
          </a:p>
          <a:p>
            <a:r>
              <a:rPr lang="ko-KR" altLang="en-US" sz="2400" dirty="0" smtClean="0"/>
              <a:t>자신의 노동력이 거의 유일한 생계수단이다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 smtClean="0"/>
              <a:t>또 하나 자신의 노동력을 맘대로 처분할 수 있는 신체의 자유와 계약의 자유</a:t>
            </a:r>
            <a:r>
              <a:rPr lang="en-US" altLang="ko-KR" sz="2400" dirty="0" smtClean="0"/>
              <a:t>(free)</a:t>
            </a:r>
            <a:r>
              <a:rPr lang="ko-KR" altLang="en-US" sz="2400" dirty="0" smtClean="0"/>
              <a:t>를 가져야 한다</a:t>
            </a:r>
            <a:endParaRPr lang="en-US" altLang="ko-KR" sz="2400" dirty="0" smtClean="0"/>
          </a:p>
          <a:p>
            <a:r>
              <a:rPr lang="ko-KR" altLang="en-US" sz="2400" dirty="0" smtClean="0"/>
              <a:t>자신의 의지대로 자신의 신체와 정신을 움직이는 자유로운 시민이어야 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그래야지 자본에게 자발적으로 자신의 노동력을 상품으로 팔 수 있다</a:t>
            </a:r>
            <a:r>
              <a:rPr lang="en-US" altLang="ko-KR" sz="2400" dirty="0" smtClean="0"/>
              <a:t>. </a:t>
            </a:r>
          </a:p>
          <a:p>
            <a:endParaRPr lang="ko-KR" altLang="en-US" sz="2400" dirty="0" smtClean="0"/>
          </a:p>
          <a:p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68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만물의 상품화란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        人間                    모든 것을 자급자족한다</a:t>
            </a:r>
            <a:r>
              <a:rPr lang="en-US" altLang="ko-KR" dirty="0" smtClean="0"/>
              <a:t>.</a:t>
            </a:r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r>
              <a:rPr lang="en-US" altLang="ko-KR" dirty="0" smtClean="0"/>
              <a:t>                                                      </a:t>
            </a:r>
          </a:p>
          <a:p>
            <a:pPr marL="1234440" lvl="4" indent="0">
              <a:buNone/>
            </a:pPr>
            <a:endParaRPr lang="en-US" altLang="ko-KR" dirty="0"/>
          </a:p>
          <a:p>
            <a:r>
              <a:rPr lang="ko-KR" altLang="en-US" dirty="0" smtClean="0"/>
              <a:t>       人間         </a:t>
            </a:r>
            <a:endParaRPr lang="en-US" altLang="ko-KR" dirty="0" smtClean="0"/>
          </a:p>
          <a:p>
            <a:r>
              <a:rPr lang="ko-KR" altLang="en-US" dirty="0"/>
              <a:t>                                             일부만 상품으로 산다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28234" y="3027654"/>
            <a:ext cx="3695381" cy="1145922"/>
            <a:chOff x="320586" y="2708920"/>
            <a:chExt cx="3695381" cy="114592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55576" y="2708920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7744" y="2708920"/>
              <a:ext cx="1224136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75925" y="2787486"/>
              <a:ext cx="546720" cy="752095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331640" y="2708920"/>
              <a:ext cx="534854" cy="830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96480" y="2820194"/>
              <a:ext cx="0" cy="849982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586" y="31609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179" y="3485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5213" y="3367540"/>
              <a:ext cx="39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5121" y="3145876"/>
              <a:ext cx="32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1911" y="288136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83286" y="3725678"/>
            <a:ext cx="4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286" y="4510507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55024" y="4197922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9037" y="484082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5010" y="5384017"/>
            <a:ext cx="1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돈</a:t>
            </a:r>
            <a:r>
              <a:rPr lang="en-US" altLang="ko-KR" dirty="0" smtClean="0"/>
              <a:t>: 0, 1, 2, 3…..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0288" y="3988910"/>
            <a:ext cx="3115682" cy="2561387"/>
            <a:chOff x="718049" y="4009988"/>
            <a:chExt cx="3115682" cy="2561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409579" y="4009988"/>
              <a:ext cx="1252384" cy="35785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409579" y="4367841"/>
              <a:ext cx="1354360" cy="141367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449285" y="4677758"/>
              <a:ext cx="138444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6481" y="4677758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996481" y="5210153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18049" y="5753349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230217" y="5753349"/>
              <a:ext cx="1117647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0" idx="3"/>
            </p:cNvCxnSpPr>
            <p:nvPr/>
          </p:nvCxnSpPr>
          <p:spPr>
            <a:xfrm>
              <a:off x="2138398" y="5831915"/>
              <a:ext cx="361936" cy="73946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 flipH="1">
            <a:off x="1503732" y="5753349"/>
            <a:ext cx="425319" cy="636713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059" y="62053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6081" y="6257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75925" y="6386709"/>
            <a:ext cx="3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34238" y="6284232"/>
            <a:ext cx="3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‘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어떤 상품인가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                                         </a:t>
            </a:r>
            <a:r>
              <a:rPr lang="en-US" altLang="ko-KR" sz="6000" dirty="0" smtClean="0">
                <a:solidFill>
                  <a:srgbClr val="C00000"/>
                </a:solidFill>
              </a:rPr>
              <a:t>?</a:t>
            </a:r>
            <a:endParaRPr lang="en-US" altLang="ko-KR" sz="6000" dirty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                    </a:t>
            </a:r>
            <a:r>
              <a:rPr lang="en-US" altLang="ko-KR" sz="6000" dirty="0" smtClean="0"/>
              <a:t> </a:t>
            </a:r>
            <a:r>
              <a:rPr lang="en-US" altLang="ko-KR" dirty="0" smtClean="0"/>
              <a:t>               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92886" y="3537426"/>
            <a:ext cx="1078842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10" y="259161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799" y="222925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3343" y="401131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7920" y="353236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5956" y="311896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461014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37239" y="454180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90016" y="4283143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765541" y="3560812"/>
            <a:ext cx="1117745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275888" y="2564904"/>
            <a:ext cx="1573275" cy="2161570"/>
            <a:chOff x="1275888" y="2564904"/>
            <a:chExt cx="1573275" cy="2161570"/>
          </a:xfrm>
        </p:grpSpPr>
        <p:cxnSp>
          <p:nvCxnSpPr>
            <p:cNvPr id="4" name="직선 연결선 3"/>
            <p:cNvCxnSpPr/>
            <p:nvPr/>
          </p:nvCxnSpPr>
          <p:spPr>
            <a:xfrm flipH="1" flipV="1">
              <a:off x="1505861" y="2564904"/>
              <a:ext cx="601383" cy="79208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403648" y="2960948"/>
              <a:ext cx="696853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288805" y="3429000"/>
              <a:ext cx="809615" cy="14401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288805" y="3717032"/>
              <a:ext cx="818439" cy="22730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275888" y="3814605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862188" y="3839813"/>
              <a:ext cx="472464" cy="72008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405302" y="3839813"/>
              <a:ext cx="69956" cy="886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81920" y="3738818"/>
              <a:ext cx="167243" cy="91431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50744" y="3118968"/>
              <a:ext cx="598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돈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99215" y="3239397"/>
            <a:ext cx="93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人間</a:t>
            </a:r>
            <a:endParaRPr lang="ko-KR" altLang="en-US" sz="2800" dirty="0"/>
          </a:p>
        </p:txBody>
      </p:sp>
      <p:sp>
        <p:nvSpPr>
          <p:cNvPr id="90" name="자유형 89"/>
          <p:cNvSpPr/>
          <p:nvPr/>
        </p:nvSpPr>
        <p:spPr>
          <a:xfrm>
            <a:off x="2771192" y="2453220"/>
            <a:ext cx="2845837" cy="905800"/>
          </a:xfrm>
          <a:custGeom>
            <a:avLst/>
            <a:gdLst>
              <a:gd name="connsiteX0" fmla="*/ 0 w 2845837"/>
              <a:gd name="connsiteY0" fmla="*/ 784502 h 905800"/>
              <a:gd name="connsiteX1" fmla="*/ 1045028 w 2845837"/>
              <a:gd name="connsiteY1" fmla="*/ 731 h 905800"/>
              <a:gd name="connsiteX2" fmla="*/ 2845837 w 2845837"/>
              <a:gd name="connsiteY2" fmla="*/ 905800 h 905800"/>
              <a:gd name="connsiteX3" fmla="*/ 2845837 w 2845837"/>
              <a:gd name="connsiteY3" fmla="*/ 905800 h 9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7" h="905800">
                <a:moveTo>
                  <a:pt x="0" y="784502"/>
                </a:moveTo>
                <a:cubicBezTo>
                  <a:pt x="285361" y="382508"/>
                  <a:pt x="570722" y="-19485"/>
                  <a:pt x="1045028" y="731"/>
                </a:cubicBezTo>
                <a:cubicBezTo>
                  <a:pt x="1519334" y="20947"/>
                  <a:pt x="2845837" y="905800"/>
                  <a:pt x="2845837" y="905800"/>
                </a:cubicBezTo>
                <a:lnTo>
                  <a:pt x="2845837" y="90580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노동자는 자신의 노동력을 자본가에게 팔기로 동의한 자유로운 행위자이다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자본은 단지 생존에 필요한 것 이상을 생산할 수 있는 인간의 능력을 합리적으로 이용한다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기술발전과 </a:t>
            </a:r>
            <a:r>
              <a:rPr lang="ko-KR" altLang="en-US" dirty="0"/>
              <a:t>기계화는 일인당 생산량을 증대시킨다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자본주의의 </a:t>
            </a:r>
            <a:r>
              <a:rPr lang="ko-KR" altLang="en-US" dirty="0"/>
              <a:t>기계는 노동절약적이다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기계와 노동대상은 유기적 통일을 이루고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통일성은 기술과 과학적 지식 속에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생산력의 핵심은 어떤 노동자도 받아들일 수 있는 기계들의 집합이다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자본주의 생산력의 핵심은 기계들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수공업의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도구는 노동자의  이해와 활용의 맥락 속에 종속된다</a:t>
            </a:r>
            <a:r>
              <a:rPr lang="en-US" altLang="ko-KR" dirty="0" smtClean="0"/>
              <a:t>.  </a:t>
            </a:r>
            <a:r>
              <a:rPr lang="ko-KR" altLang="en-US" dirty="0"/>
              <a:t>도구는 그 사용방법을 모르는 사람의 손에서는 더 이상 도구가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노동자의 숙련된 기술이 필요하다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기술은 노동자의 신체와 마음 속에 내포되어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기술은 개별적인 </a:t>
            </a:r>
            <a:r>
              <a:rPr lang="ko-KR" altLang="en-US" dirty="0"/>
              <a:t>것이고</a:t>
            </a:r>
            <a:r>
              <a:rPr lang="en-US" altLang="ko-KR" dirty="0"/>
              <a:t>, </a:t>
            </a:r>
            <a:r>
              <a:rPr lang="ko-KR" altLang="en-US" dirty="0"/>
              <a:t>또 인격적인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기계는 노동자와 노동수단 간의 유기적인 통일성을 해체한다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기계와 도구는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6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인간의 생각을 </a:t>
            </a:r>
            <a:r>
              <a:rPr lang="ko-KR" altLang="en-US" dirty="0" err="1" smtClean="0"/>
              <a:t>흉내낸다는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5896" y="5182548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43908" y="518254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기층</a:t>
            </a:r>
            <a:r>
              <a:rPr lang="en-US" altLang="ko-KR" dirty="0" smtClean="0"/>
              <a:t>:</a:t>
            </a:r>
            <a:r>
              <a:rPr lang="ko-KR" altLang="en-US" dirty="0" smtClean="0"/>
              <a:t>뉴런들의 집합으로서의 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5157192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2710745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2708920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212" y="2710745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35490" y="285228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뇌의 높은 층위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기호층위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80212" y="5188995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5596" y="5330534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신경망의 </a:t>
            </a:r>
            <a:endParaRPr lang="en-US" altLang="ko-KR" dirty="0" smtClean="0"/>
          </a:p>
          <a:p>
            <a:r>
              <a:rPr lang="ko-KR" altLang="en-US" dirty="0" smtClean="0"/>
              <a:t>컴퓨터 모델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1620" y="2860076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컴퓨터의 기호 층위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232" y="2850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대상들의 </a:t>
            </a:r>
            <a:endParaRPr lang="en-US" altLang="ko-KR" dirty="0" smtClean="0"/>
          </a:p>
          <a:p>
            <a:r>
              <a:rPr lang="ko-KR" altLang="en-US" dirty="0" smtClean="0"/>
              <a:t>세계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4228" y="519203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세계의 물질적 기층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소립자 등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699792" y="5621897"/>
            <a:ext cx="864096" cy="0"/>
          </a:xfrm>
          <a:prstGeom prst="straightConnector1">
            <a:avLst/>
          </a:prstGeom>
          <a:ln w="41275"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508104" y="3068960"/>
            <a:ext cx="864096" cy="0"/>
          </a:xfrm>
          <a:prstGeom prst="straightConnector1">
            <a:avLst/>
          </a:prstGeom>
          <a:ln w="41275"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35996" y="3789040"/>
            <a:ext cx="0" cy="1224136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699792" y="3068960"/>
            <a:ext cx="864096" cy="0"/>
          </a:xfrm>
          <a:prstGeom prst="straightConnector1">
            <a:avLst/>
          </a:prstGeom>
          <a:ln w="41275"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3788" y="26276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동형성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00092" y="26276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동형성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99792" y="51920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동형성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691680" y="3792319"/>
            <a:ext cx="0" cy="1224136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380312" y="3792319"/>
            <a:ext cx="0" cy="1224136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1959</TotalTime>
  <Words>1568</Words>
  <Application>Microsoft Office PowerPoint</Application>
  <PresentationFormat>화면 슬라이드 쇼(4:3)</PresentationFormat>
  <Paragraphs>207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파형</vt:lpstr>
      <vt:lpstr>13강  디지털: 종합과 정리</vt:lpstr>
      <vt:lpstr>지금까지 내용을 생각해보자</vt:lpstr>
      <vt:lpstr>PowerPoint 프레젠테이션</vt:lpstr>
      <vt:lpstr>노동자는 이중적으로 자유롭다. </vt:lpstr>
      <vt:lpstr>만물의 상품화란 ?</vt:lpstr>
      <vt:lpstr> ‘?’은 어떤 상품인가?</vt:lpstr>
      <vt:lpstr>자본주의 생산력의 핵심은 기계들~</vt:lpstr>
      <vt:lpstr>기계와 도구는 다르다.</vt:lpstr>
      <vt:lpstr>인간의 생각을 흉내낸다는 것?</vt:lpstr>
      <vt:lpstr>인간이 생각한다는 것. </vt:lpstr>
      <vt:lpstr>PowerPoint 프레젠테이션</vt:lpstr>
      <vt:lpstr>튜링기계는 흉내낸다.</vt:lpstr>
      <vt:lpstr>컴퓨터는 생각할 수 있는가?</vt:lpstr>
      <vt:lpstr>컴퓨터의 발전과 인터넷</vt:lpstr>
      <vt:lpstr>웹 2.0</vt:lpstr>
      <vt:lpstr>컴퓨터는 네트워크다</vt:lpstr>
      <vt:lpstr>기계학습</vt:lpstr>
      <vt:lpstr>미디어상품의 한계비용은 0원</vt:lpstr>
      <vt:lpstr>인터넷은 공유에 친숙하게 한다.</vt:lpstr>
      <vt:lpstr>플랫폼(platform)이란</vt:lpstr>
      <vt:lpstr>PowerPoint 프레젠테이션</vt:lpstr>
      <vt:lpstr>플랫폼 자본주의</vt:lpstr>
      <vt:lpstr>비즈니스 모델로서~</vt:lpstr>
      <vt:lpstr>PowerPoint 프레젠테이션</vt:lpstr>
      <vt:lpstr>PowerPoint 프레젠테이션</vt:lpstr>
      <vt:lpstr>플랫폼은 대중의 일상을 조직한다</vt:lpstr>
      <vt:lpstr>인간의 데이터화</vt:lpstr>
      <vt:lpstr>정동경제</vt:lpstr>
      <vt:lpstr>정동경제와 지대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148</cp:revision>
  <cp:lastPrinted>2018-04-19T13:03:00Z</cp:lastPrinted>
  <dcterms:created xsi:type="dcterms:W3CDTF">2018-03-01T12:03:45Z</dcterms:created>
  <dcterms:modified xsi:type="dcterms:W3CDTF">2018-11-21T11:31:40Z</dcterms:modified>
</cp:coreProperties>
</file>