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90" r:id="rId10"/>
    <p:sldId id="291" r:id="rId11"/>
    <p:sldId id="265" r:id="rId12"/>
    <p:sldId id="266" r:id="rId13"/>
    <p:sldId id="286" r:id="rId14"/>
    <p:sldId id="264" r:id="rId15"/>
    <p:sldId id="267" r:id="rId16"/>
    <p:sldId id="268" r:id="rId17"/>
    <p:sldId id="269" r:id="rId18"/>
    <p:sldId id="285" r:id="rId19"/>
    <p:sldId id="270" r:id="rId20"/>
    <p:sldId id="271" r:id="rId21"/>
    <p:sldId id="272" r:id="rId22"/>
    <p:sldId id="288" r:id="rId23"/>
    <p:sldId id="289" r:id="rId24"/>
    <p:sldId id="273" r:id="rId25"/>
    <p:sldId id="276" r:id="rId26"/>
    <p:sldId id="280" r:id="rId27"/>
    <p:sldId id="281" r:id="rId28"/>
    <p:sldId id="282" r:id="rId29"/>
    <p:sldId id="283" r:id="rId30"/>
    <p:sldId id="287" r:id="rId3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GF_TNl4nH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rosa0@snu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8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자본주의와 기계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‘</a:t>
            </a:r>
            <a:r>
              <a:rPr lang="en-US" altLang="ko-KR" dirty="0" smtClean="0">
                <a:solidFill>
                  <a:srgbClr val="C00000"/>
                </a:solidFill>
              </a:rPr>
              <a:t>?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어떤 상품인가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                                         </a:t>
            </a:r>
            <a:r>
              <a:rPr lang="en-US" altLang="ko-KR" sz="6000" dirty="0" smtClean="0">
                <a:solidFill>
                  <a:srgbClr val="C00000"/>
                </a:solidFill>
              </a:rPr>
              <a:t>?</a:t>
            </a:r>
            <a:endParaRPr lang="en-US" altLang="ko-KR" sz="6000" dirty="0"/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                    </a:t>
            </a:r>
            <a:r>
              <a:rPr lang="en-US" altLang="ko-KR" sz="6000" dirty="0" smtClean="0"/>
              <a:t> </a:t>
            </a:r>
            <a:r>
              <a:rPr lang="en-US" altLang="ko-KR" dirty="0" smtClean="0"/>
              <a:t>               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492886" y="3537426"/>
            <a:ext cx="1078842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2310" y="259161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8799" y="222925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3343" y="401131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7920" y="353236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5956" y="311896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4461014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37239" y="454180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90016" y="4283143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2765541" y="3560812"/>
            <a:ext cx="1117745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275888" y="2564904"/>
            <a:ext cx="1573275" cy="2161570"/>
            <a:chOff x="1275888" y="2564904"/>
            <a:chExt cx="1573275" cy="2161570"/>
          </a:xfrm>
        </p:grpSpPr>
        <p:cxnSp>
          <p:nvCxnSpPr>
            <p:cNvPr id="4" name="직선 연결선 3"/>
            <p:cNvCxnSpPr/>
            <p:nvPr/>
          </p:nvCxnSpPr>
          <p:spPr>
            <a:xfrm flipH="1" flipV="1">
              <a:off x="1505861" y="2564904"/>
              <a:ext cx="601383" cy="79208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1403648" y="2960948"/>
              <a:ext cx="696853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1288805" y="3429000"/>
              <a:ext cx="809615" cy="14401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1288805" y="3717032"/>
              <a:ext cx="818439" cy="22730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275888" y="3814605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862188" y="3839813"/>
              <a:ext cx="472464" cy="72008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405302" y="3839813"/>
              <a:ext cx="69956" cy="886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81920" y="3738818"/>
              <a:ext cx="167243" cy="91431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250744" y="3118968"/>
              <a:ext cx="598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돈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99215" y="3239397"/>
            <a:ext cx="93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人間</a:t>
            </a:r>
            <a:endParaRPr lang="ko-KR" altLang="en-US" sz="2800" dirty="0"/>
          </a:p>
        </p:txBody>
      </p:sp>
      <p:sp>
        <p:nvSpPr>
          <p:cNvPr id="90" name="자유형 89"/>
          <p:cNvSpPr/>
          <p:nvPr/>
        </p:nvSpPr>
        <p:spPr>
          <a:xfrm>
            <a:off x="2771192" y="2453220"/>
            <a:ext cx="2845837" cy="905800"/>
          </a:xfrm>
          <a:custGeom>
            <a:avLst/>
            <a:gdLst>
              <a:gd name="connsiteX0" fmla="*/ 0 w 2845837"/>
              <a:gd name="connsiteY0" fmla="*/ 784502 h 905800"/>
              <a:gd name="connsiteX1" fmla="*/ 1045028 w 2845837"/>
              <a:gd name="connsiteY1" fmla="*/ 731 h 905800"/>
              <a:gd name="connsiteX2" fmla="*/ 2845837 w 2845837"/>
              <a:gd name="connsiteY2" fmla="*/ 905800 h 905800"/>
              <a:gd name="connsiteX3" fmla="*/ 2845837 w 2845837"/>
              <a:gd name="connsiteY3" fmla="*/ 905800 h 90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837" h="905800">
                <a:moveTo>
                  <a:pt x="0" y="784502"/>
                </a:moveTo>
                <a:cubicBezTo>
                  <a:pt x="285361" y="382508"/>
                  <a:pt x="570722" y="-19485"/>
                  <a:pt x="1045028" y="731"/>
                </a:cubicBezTo>
                <a:cubicBezTo>
                  <a:pt x="1519334" y="20947"/>
                  <a:pt x="2845837" y="905800"/>
                  <a:pt x="2845837" y="905800"/>
                </a:cubicBezTo>
                <a:lnTo>
                  <a:pt x="2845837" y="905800"/>
                </a:lnTo>
              </a:path>
            </a:pathLst>
          </a:cu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자본순환 도식</a:t>
            </a:r>
            <a:r>
              <a:rPr lang="en-US" altLang="ko-KR" smtClean="0"/>
              <a:t>: M―C―M'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자본이란 이윤을 얻기 위해 투자되는 화폐이다</a:t>
            </a:r>
            <a:r>
              <a:rPr lang="en-US" altLang="ko-KR" dirty="0"/>
              <a:t>. </a:t>
            </a:r>
            <a:r>
              <a:rPr lang="ko-KR" altLang="en-US" dirty="0"/>
              <a:t>이윤을 얻기 위해 주식을</a:t>
            </a:r>
            <a:r>
              <a:rPr lang="en-US" altLang="ko-KR" dirty="0"/>
              <a:t>, </a:t>
            </a:r>
            <a:r>
              <a:rPr lang="ko-KR" altLang="en-US" dirty="0"/>
              <a:t>공장설비를</a:t>
            </a:r>
            <a:r>
              <a:rPr lang="en-US" altLang="ko-KR" dirty="0"/>
              <a:t>, </a:t>
            </a:r>
            <a:r>
              <a:rPr lang="ko-KR" altLang="en-US" dirty="0"/>
              <a:t>건물을 산다</a:t>
            </a:r>
            <a:r>
              <a:rPr lang="en-US" altLang="ko-KR" dirty="0"/>
              <a:t>. </a:t>
            </a:r>
            <a:r>
              <a:rPr lang="ko-KR" altLang="en-US" dirty="0"/>
              <a:t>이것이 자본</a:t>
            </a:r>
            <a:r>
              <a:rPr lang="en-US" altLang="ko-KR" dirty="0"/>
              <a:t>. </a:t>
            </a:r>
          </a:p>
          <a:p>
            <a:r>
              <a:rPr lang="ko-KR" altLang="en-US" sz="2400" dirty="0" smtClean="0"/>
              <a:t>자본은 </a:t>
            </a:r>
            <a:r>
              <a:rPr lang="ko-KR" altLang="en-US" sz="2400" dirty="0" smtClean="0"/>
              <a:t>증식하고자 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M―M’</a:t>
            </a:r>
          </a:p>
          <a:p>
            <a:r>
              <a:rPr lang="ko-KR" altLang="en-US" sz="2400" dirty="0" smtClean="0"/>
              <a:t>자본순환도식</a:t>
            </a:r>
            <a:r>
              <a:rPr lang="en-US" altLang="ko-KR" sz="2400" dirty="0" smtClean="0"/>
              <a:t>: M―C―M‘</a:t>
            </a:r>
          </a:p>
          <a:p>
            <a:r>
              <a:rPr lang="en-US" altLang="ko-KR" sz="2400" dirty="0" smtClean="0"/>
              <a:t>M―C(MP+LP)--P--C'―M'(M+∆M)</a:t>
            </a:r>
          </a:p>
          <a:p>
            <a:r>
              <a:rPr lang="ko-KR" altLang="en-US" sz="2400" dirty="0" smtClean="0"/>
              <a:t>화폐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생산요소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생산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상품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화폐</a:t>
            </a:r>
            <a:endParaRPr lang="en-US" altLang="ko-KR" sz="2400" dirty="0" smtClean="0"/>
          </a:p>
          <a:p>
            <a:r>
              <a:rPr lang="ko-KR" altLang="en-US" sz="2400" dirty="0" smtClean="0"/>
              <a:t>자본증식 </a:t>
            </a:r>
            <a:r>
              <a:rPr lang="ko-KR" altLang="en-US" sz="2400" dirty="0" smtClean="0"/>
              <a:t>과정에서 노동력은 임금을 받아 소득을 얻는다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노동자의 소득은 자본이 주도하는 순환과정 속에서 발생한다</a:t>
            </a:r>
            <a:r>
              <a:rPr lang="en-US" altLang="ko-KR" sz="2400" dirty="0" smtClean="0"/>
              <a:t>. </a:t>
            </a:r>
          </a:p>
          <a:p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2590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노동자는 이중적으로 자유롭다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우선 과거의 농부에 비견할 만한 생산수단이 없다</a:t>
            </a:r>
            <a:r>
              <a:rPr lang="en-US" altLang="ko-KR" sz="2400" smtClean="0"/>
              <a:t>. (free)</a:t>
            </a:r>
          </a:p>
          <a:p>
            <a:r>
              <a:rPr lang="ko-KR" altLang="en-US" sz="2400" smtClean="0"/>
              <a:t>자신의 노동력이 거의 유일한 생계수단이다</a:t>
            </a:r>
            <a:r>
              <a:rPr lang="en-US" altLang="ko-KR" sz="2400" smtClean="0"/>
              <a:t>.</a:t>
            </a:r>
            <a:endParaRPr lang="ko-KR" altLang="en-US" sz="2400" smtClean="0"/>
          </a:p>
          <a:p>
            <a:r>
              <a:rPr lang="ko-KR" altLang="en-US" sz="2400" smtClean="0"/>
              <a:t>또 하나 자신의 노동력을 맘대로 처분할 수 있는 신체의 자유와 계약의 자유</a:t>
            </a:r>
            <a:r>
              <a:rPr lang="en-US" altLang="ko-KR" sz="2400" smtClean="0"/>
              <a:t>(free)</a:t>
            </a:r>
            <a:r>
              <a:rPr lang="ko-KR" altLang="en-US" sz="2400" smtClean="0"/>
              <a:t>를 가져야 한다</a:t>
            </a:r>
            <a:endParaRPr lang="en-US" altLang="ko-KR" sz="2400" smtClean="0"/>
          </a:p>
          <a:p>
            <a:r>
              <a:rPr lang="ko-KR" altLang="en-US" sz="2400" smtClean="0"/>
              <a:t>자신의 의지대로 자신의 신체와 정신을 움직이는 자유로운 시민이어야 한다</a:t>
            </a:r>
            <a:r>
              <a:rPr lang="en-US" altLang="ko-KR" sz="2400" smtClean="0"/>
              <a:t>. </a:t>
            </a:r>
          </a:p>
          <a:p>
            <a:r>
              <a:rPr lang="ko-KR" altLang="en-US" sz="2400" smtClean="0"/>
              <a:t>그래야지 자본에게 자발적으로 자신의 노동력을 상품으로 팔 수 있다</a:t>
            </a:r>
            <a:r>
              <a:rPr lang="en-US" altLang="ko-KR" sz="2400" smtClean="0"/>
              <a:t>. </a:t>
            </a:r>
          </a:p>
          <a:p>
            <a:endParaRPr lang="ko-KR" altLang="en-US" sz="2400" smtClean="0"/>
          </a:p>
          <a:p>
            <a:endParaRPr lang="ko-KR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4936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삶</a:t>
            </a:r>
            <a:r>
              <a:rPr lang="en-US" altLang="ko-KR" dirty="0" smtClean="0"/>
              <a:t>……!?</a:t>
            </a:r>
            <a:endParaRPr lang="ko-KR" altLang="en-US" dirty="0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857250" y="2286000"/>
            <a:ext cx="7693025" cy="3724275"/>
          </a:xfrm>
        </p:spPr>
        <p:txBody>
          <a:bodyPr/>
          <a:lstStyle/>
          <a:p>
            <a:r>
              <a:rPr lang="en-US" altLang="ko-KR" dirty="0" smtClean="0"/>
              <a:t>                       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가정                                                       일터</a:t>
            </a:r>
            <a:endParaRPr lang="en-US" altLang="ko-KR" dirty="0" smtClean="0"/>
          </a:p>
          <a:p>
            <a:r>
              <a:rPr lang="ko-KR" altLang="en-US" dirty="0" smtClean="0"/>
              <a:t>    여가                  출근                            노동시간</a:t>
            </a:r>
            <a:endParaRPr lang="en-US" altLang="ko-KR" dirty="0" smtClean="0"/>
          </a:p>
          <a:p>
            <a:r>
              <a:rPr lang="ko-KR" altLang="en-US" dirty="0" smtClean="0"/>
              <a:t>    상품소비                                              상품생산</a:t>
            </a:r>
            <a:endParaRPr lang="en-US" altLang="ko-KR" dirty="0" smtClean="0"/>
          </a:p>
          <a:p>
            <a:r>
              <a:rPr lang="ko-KR" altLang="en-US" dirty="0" smtClean="0"/>
              <a:t>    문화활동                       퇴근              생산활동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자유                                                        부자유</a:t>
            </a:r>
            <a:endParaRPr lang="en-US" altLang="ko-KR" dirty="0" smtClean="0"/>
          </a:p>
          <a:p>
            <a:r>
              <a:rPr lang="ko-KR" altLang="en-US" dirty="0" smtClean="0"/>
              <a:t>                      </a:t>
            </a:r>
            <a:endParaRPr lang="en-US" altLang="ko-KR" dirty="0" smtClean="0"/>
          </a:p>
          <a:p>
            <a:r>
              <a:rPr lang="en-US" altLang="ko-KR" dirty="0" smtClean="0"/>
              <a:t>                       </a:t>
            </a:r>
            <a:endParaRPr lang="ko-KR" altLang="en-US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2492896"/>
            <a:ext cx="2000250" cy="278606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36927" y="2492895"/>
            <a:ext cx="1928813" cy="271462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47864" y="2977632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29188" y="6357938"/>
            <a:ext cx="142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347864" y="4581331"/>
            <a:ext cx="1500188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9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자본가는 유통과정에서 노동력을 제 가치대로 등가교환으로 구매하여 그 가치 이상을 일을 시킨다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이것이 </a:t>
            </a:r>
            <a:r>
              <a:rPr lang="ko-KR" altLang="en-US" dirty="0"/>
              <a:t>이윤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부등가교환은 아니다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노동자는 </a:t>
            </a:r>
            <a:r>
              <a:rPr lang="ko-KR" altLang="en-US" dirty="0"/>
              <a:t>자신의 </a:t>
            </a:r>
            <a:r>
              <a:rPr lang="ko-KR" altLang="en-US" dirty="0" smtClean="0"/>
              <a:t>노동력을 </a:t>
            </a:r>
            <a:r>
              <a:rPr lang="ko-KR" altLang="en-US" dirty="0"/>
              <a:t>자본가에게 팔기로 동의한 자유로운 행위자이기 때문이다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자본은 </a:t>
            </a:r>
            <a:r>
              <a:rPr lang="ko-KR" altLang="en-US" dirty="0"/>
              <a:t>단지 생존에 필요한 것 이상을 생산할 수 있는 인간의 </a:t>
            </a:r>
            <a:r>
              <a:rPr lang="ko-KR" altLang="en-US" dirty="0" smtClean="0"/>
              <a:t>능력을 </a:t>
            </a:r>
            <a:r>
              <a:rPr lang="ko-KR" altLang="en-US" dirty="0"/>
              <a:t>합리적으로 </a:t>
            </a:r>
            <a:r>
              <a:rPr lang="ko-KR" altLang="en-US" dirty="0" smtClean="0"/>
              <a:t>이용한다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 동의했다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61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노동시간의 </a:t>
            </a:r>
            <a:r>
              <a:rPr lang="ko-KR" altLang="en-US" dirty="0"/>
              <a:t>연장은 초기자본주의에 광범위하게 실행되었다</a:t>
            </a:r>
            <a:r>
              <a:rPr lang="en-US" altLang="ko-KR" dirty="0"/>
              <a:t>. </a:t>
            </a:r>
            <a:r>
              <a:rPr lang="ko-KR" altLang="en-US" dirty="0" smtClean="0"/>
              <a:t>그러나 </a:t>
            </a:r>
            <a:r>
              <a:rPr lang="ko-KR" altLang="en-US" dirty="0"/>
              <a:t>노동시간을 </a:t>
            </a:r>
            <a:r>
              <a:rPr lang="en-US" altLang="ko-KR" dirty="0"/>
              <a:t>24</a:t>
            </a:r>
            <a:r>
              <a:rPr lang="ko-KR" altLang="en-US" dirty="0"/>
              <a:t>시간 늘릴 수는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기술발전과 기계화는 일인당 생산량을 증대시킨다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기술발전으로 </a:t>
            </a:r>
            <a:r>
              <a:rPr lang="ko-KR" altLang="en-US" dirty="0"/>
              <a:t>생필품과 생산수단의 가치가 떨어지면</a:t>
            </a:r>
            <a:r>
              <a:rPr lang="en-US" altLang="ko-KR" dirty="0"/>
              <a:t>, </a:t>
            </a:r>
            <a:r>
              <a:rPr lang="ko-KR" altLang="en-US" dirty="0"/>
              <a:t>동일 금액의 자본으로 더 많은 노동자를 고용하고 생산수단을 구매하여</a:t>
            </a:r>
            <a:r>
              <a:rPr lang="en-US" altLang="ko-KR" dirty="0"/>
              <a:t>, </a:t>
            </a:r>
            <a:r>
              <a:rPr lang="ko-KR" altLang="en-US" dirty="0"/>
              <a:t>생산규모를 확대한다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자본주의의 기계는 노동절약적이다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어떻게 노동력 가치 이상으로 노동하게 할 수 있는가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4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수공업의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도구는 노동자의  이해와 활용의 맥락 속에 종속된다</a:t>
            </a:r>
            <a:r>
              <a:rPr lang="en-US" altLang="ko-KR" dirty="0" smtClean="0"/>
              <a:t>.  </a:t>
            </a:r>
            <a:r>
              <a:rPr lang="ko-KR" altLang="en-US" dirty="0"/>
              <a:t>도구는 그 사용방법을 모르는 사람의 손에서는 더 이상 도구가 아니다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그래서 노동자의 숙련된 기술이 필요하다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기술은 노동자의 신체와 마음 속에 내포되어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기술은 개별적인 </a:t>
            </a:r>
            <a:r>
              <a:rPr lang="ko-KR" altLang="en-US" dirty="0"/>
              <a:t>것이고</a:t>
            </a:r>
            <a:r>
              <a:rPr lang="en-US" altLang="ko-KR" dirty="0"/>
              <a:t>, </a:t>
            </a:r>
            <a:r>
              <a:rPr lang="ko-KR" altLang="en-US" dirty="0"/>
              <a:t>또 인격적인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기계는 노동자와 노동수단 간의 유기적인 통일성을 해체한다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기계와 도구는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17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인간과 노동대상 간의 직접적 접촉을 </a:t>
            </a:r>
            <a:r>
              <a:rPr lang="ko-KR" altLang="en-US" dirty="0" smtClean="0"/>
              <a:t>제지한다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생산적인 기술은 더 이상 노동자의 신체와 마음 속에 깃들어 있지 않다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작업과정은 기계의 형태에 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/>
              <a:t>메커니즘에 의해 미리 결정된다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기계는 </a:t>
            </a:r>
            <a:r>
              <a:rPr lang="ko-KR" altLang="en-US" dirty="0"/>
              <a:t>인간노동력의 특징과는 완전히 독립된 </a:t>
            </a:r>
            <a:r>
              <a:rPr lang="ko-KR" altLang="en-US" dirty="0" smtClean="0"/>
              <a:t> 생산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en-US" altLang="ko-KR" dirty="0"/>
              <a:t>“</a:t>
            </a:r>
            <a:r>
              <a:rPr lang="ko-KR" altLang="en-US" dirty="0"/>
              <a:t>기계가 노동자를 사용한다</a:t>
            </a:r>
            <a:r>
              <a:rPr lang="en-US" altLang="ko-KR" dirty="0"/>
              <a:t>.” </a:t>
            </a:r>
            <a:endParaRPr lang="en-US" altLang="ko-KR" dirty="0" smtClean="0"/>
          </a:p>
          <a:p>
            <a:r>
              <a:rPr lang="ko-KR" altLang="en-US" dirty="0" smtClean="0"/>
              <a:t>노동수단과 </a:t>
            </a:r>
            <a:r>
              <a:rPr lang="ko-KR" altLang="en-US" dirty="0"/>
              <a:t>노동자는 완전히 분리되고 각각 다른 발전형태를 취하게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기계화는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11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테일러리즘과 포디즘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smtClean="0"/>
              <a:t>노동을 어떻게 효과적으로 조직할 것인가</a:t>
            </a:r>
            <a:r>
              <a:rPr lang="en-US" altLang="ko-KR" sz="2400" smtClean="0"/>
              <a:t>? </a:t>
            </a:r>
          </a:p>
          <a:p>
            <a:r>
              <a:rPr lang="ko-KR" altLang="en-US" sz="2400" smtClean="0"/>
              <a:t>프레드릭 테일러의 테일러리즘</a:t>
            </a:r>
            <a:r>
              <a:rPr lang="en-US" altLang="ko-KR" sz="2400" smtClean="0"/>
              <a:t>: </a:t>
            </a:r>
            <a:r>
              <a:rPr lang="ko-KR" altLang="en-US" sz="2400" smtClean="0"/>
              <a:t>과학적 관리 기법</a:t>
            </a:r>
          </a:p>
          <a:p>
            <a:r>
              <a:rPr lang="ko-KR" altLang="en-US" sz="2400" smtClean="0"/>
              <a:t>시간</a:t>
            </a:r>
            <a:r>
              <a:rPr lang="en-US" altLang="ko-KR" sz="2400" smtClean="0"/>
              <a:t>-</a:t>
            </a:r>
            <a:r>
              <a:rPr lang="ko-KR" altLang="en-US" sz="2400" smtClean="0"/>
              <a:t>동작 연구</a:t>
            </a:r>
            <a:r>
              <a:rPr lang="en-US" altLang="ko-KR" sz="2400" smtClean="0"/>
              <a:t>: </a:t>
            </a:r>
            <a:r>
              <a:rPr lang="ko-KR" altLang="en-US" sz="2400" smtClean="0"/>
              <a:t>시간 단위의 단순한 단뒤로 작업공정을 분할</a:t>
            </a:r>
            <a:r>
              <a:rPr lang="en-US" altLang="ko-KR" sz="2400" smtClean="0"/>
              <a:t>. </a:t>
            </a:r>
            <a:r>
              <a:rPr lang="ko-KR" altLang="en-US" sz="2400" smtClean="0"/>
              <a:t>감시와 성과급</a:t>
            </a:r>
          </a:p>
          <a:p>
            <a:r>
              <a:rPr lang="ko-KR" altLang="en-US" sz="2400" smtClean="0"/>
              <a:t>헨리 포드의 포디즘</a:t>
            </a:r>
            <a:r>
              <a:rPr lang="en-US" altLang="ko-KR" sz="2400" smtClean="0"/>
              <a:t>: </a:t>
            </a:r>
            <a:r>
              <a:rPr lang="ko-KR" altLang="en-US" sz="2400" smtClean="0"/>
              <a:t>대규모 시장을 전제한 대량생산체제</a:t>
            </a:r>
            <a:r>
              <a:rPr lang="en-US" altLang="ko-KR" sz="2400" smtClean="0"/>
              <a:t>. </a:t>
            </a:r>
            <a:r>
              <a:rPr lang="ko-KR" altLang="en-US" sz="2400" smtClean="0"/>
              <a:t>별개 작업을 연속적인 흐름생산 체제</a:t>
            </a:r>
            <a:r>
              <a:rPr lang="en-US" altLang="ko-KR" sz="2400" smtClean="0"/>
              <a:t>(</a:t>
            </a:r>
            <a:r>
              <a:rPr lang="ko-KR" altLang="en-US" sz="2400" smtClean="0"/>
              <a:t>컨베이어벨트</a:t>
            </a:r>
            <a:r>
              <a:rPr lang="en-US" altLang="ko-KR" sz="2400" smtClean="0"/>
              <a:t>)</a:t>
            </a:r>
            <a:r>
              <a:rPr lang="ko-KR" altLang="en-US" sz="2400" smtClean="0"/>
              <a:t>로 연결</a:t>
            </a:r>
            <a:r>
              <a:rPr lang="en-US" altLang="ko-KR" sz="2400" smtClean="0"/>
              <a:t>. </a:t>
            </a:r>
          </a:p>
          <a:p>
            <a:r>
              <a:rPr lang="ko-KR" altLang="en-US" sz="2400" smtClean="0"/>
              <a:t>하나의 흐름 안에서 표준화된 물건이 만들어진다</a:t>
            </a:r>
            <a:r>
              <a:rPr lang="en-US" altLang="ko-KR" sz="2400" smtClean="0"/>
              <a:t>. </a:t>
            </a:r>
            <a:endParaRPr lang="ko-KR" altLang="en-US" sz="2400" smtClean="0"/>
          </a:p>
          <a:p>
            <a:r>
              <a:rPr lang="ko-KR" altLang="en-US" sz="2400" smtClean="0"/>
              <a:t>노동자의 성찰성을 억압</a:t>
            </a:r>
            <a:r>
              <a:rPr lang="en-US" altLang="ko-KR" sz="2400" smtClean="0"/>
              <a:t>. </a:t>
            </a:r>
            <a:r>
              <a:rPr lang="ko-KR" altLang="en-US" sz="2400" smtClean="0"/>
              <a:t>저숙련노동자</a:t>
            </a:r>
            <a:r>
              <a:rPr lang="en-US" altLang="ko-KR" sz="2400" smtClean="0"/>
              <a:t>. </a:t>
            </a:r>
          </a:p>
          <a:p>
            <a:r>
              <a:rPr lang="ko-KR" altLang="en-US" sz="2400" smtClean="0"/>
              <a:t>저신뢰체계</a:t>
            </a:r>
            <a:r>
              <a:rPr lang="en-US" altLang="ko-KR" sz="2400" smtClean="0"/>
              <a:t>. </a:t>
            </a:r>
            <a:r>
              <a:rPr lang="ko-KR" altLang="en-US" sz="2400" smtClean="0"/>
              <a:t>지속적인 감시</a:t>
            </a:r>
            <a:r>
              <a:rPr lang="en-US" altLang="ko-KR" sz="2400" smtClean="0"/>
              <a:t>. </a:t>
            </a:r>
            <a:endParaRPr lang="ko-KR" altLang="en-US" sz="2400" smtClean="0"/>
          </a:p>
          <a:p>
            <a:endParaRPr lang="ko-KR" altLang="en-US" sz="2400" smtClean="0"/>
          </a:p>
          <a:p>
            <a:endParaRPr lang="ko-KR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53158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기계와 노동대상은 물리적</a:t>
            </a:r>
            <a:r>
              <a:rPr lang="en-US" altLang="ko-KR" dirty="0"/>
              <a:t> </a:t>
            </a:r>
            <a:r>
              <a:rPr lang="ko-KR" altLang="en-US" dirty="0" smtClean="0"/>
              <a:t>화학적 수준에서 유기적 통일을 이룬다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통일성은 기술과 과학적 지식 속에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생산력의 핵심은 어떤 노동자도 받아들일 수 있는 기계들의 집합이다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노동자도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</a:t>
            </a:r>
            <a:r>
              <a:rPr lang="ko-KR" altLang="en-US" dirty="0"/>
              <a:t>기술에 쉽게 적응하며</a:t>
            </a:r>
            <a:r>
              <a:rPr lang="en-US" altLang="ko-KR" dirty="0"/>
              <a:t>, </a:t>
            </a:r>
            <a:r>
              <a:rPr lang="ko-KR" altLang="en-US" dirty="0" smtClean="0"/>
              <a:t>업무 사이를 </a:t>
            </a:r>
            <a:r>
              <a:rPr lang="ko-KR" altLang="en-US" dirty="0"/>
              <a:t>자유롭게 전환할 수 </a:t>
            </a:r>
            <a:r>
              <a:rPr lang="ko-KR" altLang="en-US" dirty="0" smtClean="0"/>
              <a:t>있는 기능이 요구된다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즉 </a:t>
            </a:r>
            <a:r>
              <a:rPr lang="ko-KR" altLang="en-US" dirty="0"/>
              <a:t>다양한 노동들에 적합하고</a:t>
            </a:r>
            <a:r>
              <a:rPr lang="en-US" altLang="ko-KR" dirty="0"/>
              <a:t>, </a:t>
            </a:r>
            <a:r>
              <a:rPr lang="ko-KR" altLang="en-US" dirty="0"/>
              <a:t>생산의 어떤 변화에도 쉽게 적응하는 그러한 유동적인 개인의 </a:t>
            </a:r>
            <a:r>
              <a:rPr lang="ko-KR" altLang="en-US" dirty="0" smtClean="0"/>
              <a:t>창출을 요구한다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노동자와 도구의 통일성이 해체되는 대신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76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www.youtube.com/watch?v=kGF_TNl4nHo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모던타임즈</a:t>
            </a:r>
            <a:r>
              <a:rPr lang="en-US" altLang="ko-KR" dirty="0" smtClean="0"/>
              <a:t>,  1936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포디즘과 대공황의 시대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그는 개체라기보다는 집합적 노동 전체의 부분이다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그의 노동은 기계에 의해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사회화된 노동이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노동과정은 물리화학적 과정 및 그것과 관계하는 신체의 역학적 움직임 사이의 반복적 리듬 속으로 </a:t>
            </a:r>
            <a:r>
              <a:rPr lang="ko-KR" altLang="en-US" dirty="0" err="1" smtClean="0"/>
              <a:t>빨려들어간다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노동자의 기계에 순응해야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기계는 자본가나 그의 대리인의 통제 하에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노동자는 집합적 노동의 일부이다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82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자본은 화폐에서 상품으로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화폐로 끊임없이 순환한다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형태를 바꾼다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멈춰 있는 자본은 위기를 초래한다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자본순환의 가속화를 위한 압력이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시공간압축을 위한 압력이기도 하다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교통과 통신의 발달은 자본을 위해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상품과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화폐가 순식간에 오도록 요구한다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월스트리트의</a:t>
            </a:r>
            <a:r>
              <a:rPr lang="ko-KR" altLang="en-US" dirty="0" smtClean="0"/>
              <a:t> 전산거래방식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 상거래 등은 자본순환을 신속하게 만든다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이제 기계는 공장 안에만 있지는 않다</a:t>
            </a:r>
            <a:r>
              <a:rPr lang="en-US" altLang="ko-KR" dirty="0" smtClean="0"/>
              <a:t>. ~~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자본순환의 가속화를 위한 압력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672408" cy="2754306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10701"/>
            <a:ext cx="8449855" cy="20100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6672"/>
            <a:ext cx="3024336" cy="38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3693514" cy="244827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3739852" cy="28048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994"/>
            <a:ext cx="4644008" cy="3096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714607"/>
            <a:ext cx="4275832" cy="21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3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sz="2200" dirty="0" smtClean="0"/>
              <a:t>자본주의에서는 </a:t>
            </a:r>
            <a:r>
              <a:rPr lang="ko-KR" altLang="en-US" sz="2200" dirty="0"/>
              <a:t>다른 재화들처럼 미디어도 상품화된다</a:t>
            </a:r>
            <a:r>
              <a:rPr lang="en-US" altLang="ko-KR" sz="2200" dirty="0" smtClean="0"/>
              <a:t>.</a:t>
            </a:r>
          </a:p>
          <a:p>
            <a:pPr>
              <a:defRPr/>
            </a:pPr>
            <a:r>
              <a:rPr lang="ko-KR" altLang="en-US" sz="2200" dirty="0" smtClean="0"/>
              <a:t>생산해서 </a:t>
            </a:r>
            <a:r>
              <a:rPr lang="ko-KR" altLang="en-US" sz="2200" dirty="0"/>
              <a:t>파는 자와 </a:t>
            </a:r>
            <a:r>
              <a:rPr lang="ko-KR" altLang="en-US" sz="2200" dirty="0" smtClean="0"/>
              <a:t>돈을 </a:t>
            </a:r>
            <a:r>
              <a:rPr lang="ko-KR" altLang="en-US" sz="2200" dirty="0"/>
              <a:t>주고 사는 자가 뚜렷이 구분된다</a:t>
            </a:r>
            <a:r>
              <a:rPr lang="en-US" altLang="ko-KR" sz="2200" dirty="0" smtClean="0"/>
              <a:t>.</a:t>
            </a:r>
          </a:p>
          <a:p>
            <a:pPr>
              <a:defRPr/>
            </a:pPr>
            <a:r>
              <a:rPr lang="ko-KR" altLang="en-US" sz="2200" dirty="0" smtClean="0"/>
              <a:t>이윤을 </a:t>
            </a:r>
            <a:r>
              <a:rPr lang="ko-KR" altLang="en-US" sz="2200" dirty="0"/>
              <a:t>목적으로 하여 생산된다</a:t>
            </a:r>
            <a:r>
              <a:rPr lang="en-US" altLang="ko-KR" sz="2200" dirty="0"/>
              <a:t>. </a:t>
            </a:r>
            <a:endParaRPr lang="en-US" altLang="ko-KR" sz="2200" dirty="0" smtClean="0"/>
          </a:p>
          <a:p>
            <a:pPr>
              <a:defRPr/>
            </a:pPr>
            <a:r>
              <a:rPr lang="ko-KR" altLang="en-US" sz="2200" dirty="0" smtClean="0"/>
              <a:t>대량복제기술을 </a:t>
            </a:r>
            <a:r>
              <a:rPr lang="ko-KR" altLang="en-US" sz="2200" dirty="0"/>
              <a:t>통해 생산된다</a:t>
            </a:r>
            <a:r>
              <a:rPr lang="en-US" altLang="ko-KR" sz="2200" dirty="0" smtClean="0"/>
              <a:t>.  </a:t>
            </a:r>
          </a:p>
          <a:p>
            <a:pPr>
              <a:defRPr/>
            </a:pPr>
            <a:r>
              <a:rPr lang="ko-KR" altLang="en-US" sz="2200" dirty="0" smtClean="0"/>
              <a:t>아날로그 미디어는 연속적인 아날로그 신호를 기록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저장한다</a:t>
            </a:r>
            <a:r>
              <a:rPr lang="en-US" altLang="ko-KR" sz="2200" dirty="0" smtClean="0"/>
              <a:t>.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>
              <a:defRPr/>
            </a:pPr>
            <a:r>
              <a:rPr lang="ko-KR" altLang="en-US" sz="2200" dirty="0" smtClean="0"/>
              <a:t>디지털 혁명 이전에 미디어상품은 </a:t>
            </a:r>
            <a:r>
              <a:rPr lang="ko-KR" altLang="en-US" sz="2200" dirty="0"/>
              <a:t>미디어 및 </a:t>
            </a:r>
            <a:r>
              <a:rPr lang="ko-KR" altLang="en-US" sz="2200" dirty="0" smtClean="0"/>
              <a:t>미디어 </a:t>
            </a:r>
            <a:r>
              <a:rPr lang="ko-KR" altLang="en-US" sz="2200" dirty="0"/>
              <a:t>기술에 종속되어 있었다</a:t>
            </a:r>
            <a:r>
              <a:rPr lang="en-US" altLang="ko-KR" sz="2200" dirty="0" smtClean="0"/>
              <a:t>. </a:t>
            </a:r>
          </a:p>
          <a:p>
            <a:pPr>
              <a:defRPr/>
            </a:pPr>
            <a:r>
              <a:rPr lang="ko-KR" altLang="en-US" sz="2200" dirty="0" smtClean="0"/>
              <a:t>책</a:t>
            </a:r>
            <a:r>
              <a:rPr lang="en-US" altLang="ko-KR" sz="2200" dirty="0" smtClean="0"/>
              <a:t>-</a:t>
            </a:r>
            <a:r>
              <a:rPr lang="ko-KR" altLang="en-US" sz="2200" dirty="0" smtClean="0"/>
              <a:t>인쇄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영화</a:t>
            </a:r>
            <a:r>
              <a:rPr lang="en-US" altLang="ko-KR" sz="2200" dirty="0" smtClean="0"/>
              <a:t>- </a:t>
            </a:r>
            <a:r>
              <a:rPr lang="ko-KR" altLang="en-US" sz="2200" dirty="0" smtClean="0"/>
              <a:t>필름복사</a:t>
            </a:r>
            <a:r>
              <a:rPr lang="en-US" altLang="ko-KR" sz="2200" dirty="0" smtClean="0"/>
              <a:t>, TV-</a:t>
            </a:r>
            <a:r>
              <a:rPr lang="ko-KR" altLang="en-US" sz="2200" dirty="0" smtClean="0"/>
              <a:t>방송 등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출판사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영화사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방송국</a:t>
            </a:r>
            <a:endParaRPr lang="en-US" altLang="ko-KR" sz="2200" dirty="0"/>
          </a:p>
          <a:p>
            <a:pPr>
              <a:defRPr/>
            </a:pPr>
            <a:r>
              <a:rPr lang="ko-KR" altLang="en-US" sz="2200" dirty="0"/>
              <a:t>기술과 문화 텍스트의 형식은 매우 밀접한 관계를 </a:t>
            </a:r>
            <a:r>
              <a:rPr lang="ko-KR" altLang="en-US" sz="2200" dirty="0" smtClean="0"/>
              <a:t>맺었다</a:t>
            </a:r>
            <a:r>
              <a:rPr lang="en-US" altLang="ko-KR" sz="2200" dirty="0" smtClean="0"/>
              <a:t>.</a:t>
            </a:r>
          </a:p>
          <a:p>
            <a:pPr>
              <a:defRPr/>
            </a:pPr>
            <a:endParaRPr lang="en-US" altLang="ko-KR" sz="2200" dirty="0"/>
          </a:p>
          <a:p>
            <a:pPr marL="0" indent="0">
              <a:buSzTx/>
              <a:buNone/>
              <a:defRPr/>
            </a:pPr>
            <a:endParaRPr lang="en-US" altLang="ko-KR" sz="2200" dirty="0"/>
          </a:p>
          <a:p>
            <a:endParaRPr lang="ko-KR" altLang="en-US" sz="2200" dirty="0"/>
          </a:p>
          <a:p>
            <a:pPr marL="0" indent="0">
              <a:buSzTx/>
              <a:buNone/>
              <a:defRPr/>
            </a:pPr>
            <a:endParaRPr lang="en-US" altLang="ko-KR" sz="2200" dirty="0" smtClean="0"/>
          </a:p>
          <a:p>
            <a:pPr marL="0" indent="0">
              <a:buSzTx/>
              <a:buNone/>
              <a:defRPr/>
            </a:pPr>
            <a:endParaRPr lang="en-US" altLang="ko-KR" sz="2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상품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185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공공재로서의 성격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ko-KR" altLang="en-US" sz="2200" dirty="0"/>
              <a:t>공공재</a:t>
            </a:r>
            <a:r>
              <a:rPr lang="en-US" altLang="ko-KR" sz="2200" dirty="0"/>
              <a:t>(public goods): </a:t>
            </a:r>
            <a:r>
              <a:rPr lang="ko-KR" altLang="en-US" sz="2200" dirty="0"/>
              <a:t>특정 재화나 서비스를 공급하는 데 소요되는 총비용이 이를 소비하는 소비자의 수와는 독립적인 재화와 서비스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마을에 공원을 만드는 경우</a:t>
            </a:r>
            <a:r>
              <a:rPr lang="en-US" altLang="ko-KR" sz="2200" dirty="0"/>
              <a:t>, </a:t>
            </a:r>
            <a:r>
              <a:rPr lang="ko-KR" altLang="en-US" sz="2200" dirty="0"/>
              <a:t>그 생산비용은 그것을 이용할 소비자의 수에 </a:t>
            </a:r>
            <a:r>
              <a:rPr lang="ko-KR" altLang="en-US" sz="2200" dirty="0" err="1"/>
              <a:t>영향받지</a:t>
            </a:r>
            <a:r>
              <a:rPr lang="ko-KR" altLang="en-US" sz="2200" dirty="0"/>
              <a:t> 않는다</a:t>
            </a:r>
            <a:r>
              <a:rPr lang="en-US" altLang="ko-KR" sz="2200" dirty="0"/>
              <a:t>.</a:t>
            </a:r>
          </a:p>
          <a:p>
            <a:pPr eaLnBrk="1" hangingPunct="1">
              <a:defRPr/>
            </a:pPr>
            <a:r>
              <a:rPr lang="ko-KR" altLang="en-US" sz="2200" dirty="0"/>
              <a:t>하나의 </a:t>
            </a:r>
            <a:r>
              <a:rPr lang="ko-KR" altLang="en-US" sz="2200" dirty="0" smtClean="0"/>
              <a:t>미디어상품의 </a:t>
            </a:r>
            <a:r>
              <a:rPr lang="ko-KR" altLang="en-US" sz="2200" dirty="0"/>
              <a:t>생산 비용은 그것을 향유할 소비자의 수와 관계없이 일정하다</a:t>
            </a:r>
            <a:r>
              <a:rPr lang="en-US" altLang="ko-KR" sz="2200" dirty="0" smtClean="0"/>
              <a:t>.</a:t>
            </a:r>
          </a:p>
          <a:p>
            <a:pPr>
              <a:defRPr/>
            </a:pPr>
            <a:r>
              <a:rPr lang="ko-KR" altLang="en-US" sz="2200" dirty="0"/>
              <a:t>나의 소비가 다른 이의 소비에 지장을 주지 않는다</a:t>
            </a:r>
            <a:r>
              <a:rPr lang="en-US" altLang="ko-KR" sz="2200" dirty="0"/>
              <a:t>. </a:t>
            </a:r>
            <a:r>
              <a:rPr lang="ko-KR" altLang="en-US" sz="2200" dirty="0" smtClean="0"/>
              <a:t>나는 </a:t>
            </a:r>
            <a:r>
              <a:rPr lang="ko-KR" altLang="en-US" sz="2200" dirty="0"/>
              <a:t>나의 소비로부터 다른 이를 배제할 수 없다</a:t>
            </a:r>
            <a:r>
              <a:rPr lang="en-US" altLang="ko-KR" sz="2200" dirty="0"/>
              <a:t>.</a:t>
            </a:r>
          </a:p>
          <a:p>
            <a:pPr>
              <a:defRPr/>
            </a:pPr>
            <a:r>
              <a:rPr lang="ko-KR" altLang="en-US" sz="2200" dirty="0"/>
              <a:t>따라서 아무런 대가도 치르지 않고 소비에 참여하려는 사람이 생길 수 있다</a:t>
            </a:r>
            <a:r>
              <a:rPr lang="en-US" altLang="ko-KR" sz="2200" dirty="0"/>
              <a:t>. </a:t>
            </a:r>
            <a:r>
              <a:rPr lang="en-US" altLang="ko-KR" sz="2200" dirty="0" smtClean="0"/>
              <a:t>--- </a:t>
            </a:r>
            <a:r>
              <a:rPr lang="ko-KR" altLang="en-US" sz="2200" dirty="0" smtClean="0"/>
              <a:t>무임승차자의 문제 발생</a:t>
            </a:r>
            <a:r>
              <a:rPr lang="en-US" altLang="ko-KR" sz="2200" dirty="0" smtClean="0"/>
              <a:t>.</a:t>
            </a:r>
            <a:endParaRPr lang="en-US" altLang="ko-KR" sz="2200" dirty="0"/>
          </a:p>
          <a:p>
            <a:pPr eaLnBrk="1" hangingPunct="1">
              <a:defRPr/>
            </a:pPr>
            <a:endParaRPr lang="en-US" altLang="ko-KR" sz="2200" dirty="0"/>
          </a:p>
          <a:p>
            <a:pPr eaLnBrk="1" hangingPunct="1">
              <a:defRPr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834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미디어상품의 </a:t>
            </a:r>
            <a:r>
              <a:rPr lang="ko-KR" altLang="en-US" dirty="0"/>
              <a:t>한계비용은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대량복제기술을 전제로 하는 </a:t>
            </a:r>
            <a:r>
              <a:rPr lang="ko-KR" altLang="en-US" sz="2600" dirty="0" smtClean="0"/>
              <a:t>미디어상품은 </a:t>
            </a:r>
            <a:r>
              <a:rPr lang="ko-KR" altLang="en-US" sz="2600" dirty="0"/>
              <a:t>원판을 만드는 데는 많은 비용과 시간이 드나</a:t>
            </a:r>
            <a:r>
              <a:rPr lang="en-US" altLang="ko-KR" sz="2600" dirty="0"/>
              <a:t>,  </a:t>
            </a:r>
            <a:r>
              <a:rPr lang="ko-KR" altLang="en-US" sz="2600" dirty="0"/>
              <a:t>원판과 같은 복사판을 만드는 비용은 거의 들지 않는다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 smtClean="0"/>
              <a:t>초판에 </a:t>
            </a:r>
            <a:r>
              <a:rPr lang="ko-KR" altLang="en-US" sz="2600" dirty="0"/>
              <a:t>대부분의 생산비가 투입되고 재판부터는 단지 복제비용만 든다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한계비용</a:t>
            </a:r>
            <a:r>
              <a:rPr lang="en-US" altLang="ko-KR" sz="2600" dirty="0"/>
              <a:t>: </a:t>
            </a:r>
            <a:r>
              <a:rPr lang="ko-KR" altLang="en-US" sz="2600" dirty="0"/>
              <a:t>추가적인 소비를 발생시키기 위해 생산자가 지불하는 비용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일반적인 재화의 경우 재화의 가격은 한계비용이다</a:t>
            </a:r>
            <a:r>
              <a:rPr lang="en-US" altLang="ko-KR" sz="26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600" dirty="0"/>
              <a:t>공공재의 경우</a:t>
            </a:r>
            <a:r>
              <a:rPr lang="en-US" altLang="ko-KR" sz="2600" dirty="0"/>
              <a:t>, </a:t>
            </a:r>
            <a:r>
              <a:rPr lang="ko-KR" altLang="en-US" sz="2600" dirty="0"/>
              <a:t>한계비용은 </a:t>
            </a:r>
            <a:r>
              <a:rPr lang="en-US" altLang="ko-KR" sz="2600" dirty="0"/>
              <a:t>0</a:t>
            </a:r>
            <a:r>
              <a:rPr lang="ko-KR" altLang="en-US" sz="2600" dirty="0"/>
              <a:t>에 가깝다</a:t>
            </a:r>
            <a:r>
              <a:rPr lang="en-US" altLang="ko-KR" sz="2800" dirty="0" smtClean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9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공공재의 딜레마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공공재의 딜레마</a:t>
            </a:r>
            <a:r>
              <a:rPr lang="en-US" altLang="ko-KR" dirty="0"/>
              <a:t>: </a:t>
            </a:r>
            <a:r>
              <a:rPr lang="ko-KR" altLang="en-US" dirty="0"/>
              <a:t>공공재의 가격은 </a:t>
            </a:r>
            <a:r>
              <a:rPr lang="en-US" altLang="ko-KR" dirty="0"/>
              <a:t>0</a:t>
            </a:r>
            <a:r>
              <a:rPr lang="ko-KR" altLang="en-US" dirty="0"/>
              <a:t>원이 되어야 한다</a:t>
            </a:r>
            <a:r>
              <a:rPr lang="en-US" altLang="ko-KR" dirty="0"/>
              <a:t>. </a:t>
            </a:r>
            <a:r>
              <a:rPr lang="ko-KR" altLang="en-US" dirty="0"/>
              <a:t>그러나 공공재의 가격이 </a:t>
            </a:r>
            <a:r>
              <a:rPr lang="en-US" altLang="ko-KR" dirty="0"/>
              <a:t>0</a:t>
            </a:r>
            <a:r>
              <a:rPr lang="ko-KR" altLang="en-US" dirty="0"/>
              <a:t>원이라면 공공재를 생산할 유인이 없어진다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미디어상품은 </a:t>
            </a:r>
            <a:r>
              <a:rPr lang="ko-KR" altLang="en-US" dirty="0"/>
              <a:t>일반적인 의미에서의 가격결정조건을 적용할 수 없고</a:t>
            </a:r>
            <a:r>
              <a:rPr lang="en-US" altLang="ko-KR" dirty="0"/>
              <a:t>, </a:t>
            </a:r>
            <a:r>
              <a:rPr lang="ko-KR" altLang="en-US" dirty="0"/>
              <a:t>정상적인 시장이 작동할 수 없는 상태</a:t>
            </a:r>
            <a:r>
              <a:rPr lang="en-US" altLang="ko-KR" dirty="0"/>
              <a:t>, </a:t>
            </a:r>
            <a:r>
              <a:rPr lang="ko-KR" altLang="en-US" dirty="0"/>
              <a:t>즉 시장실패 요인을 내재하고 있다</a:t>
            </a:r>
            <a:r>
              <a:rPr lang="en-US" altLang="ko-KR" dirty="0" smtClean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‘</a:t>
            </a:r>
            <a:r>
              <a:rPr lang="ko-KR" altLang="en-US" dirty="0"/>
              <a:t>공공재의 딜레마’ 해결 방안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/>
              <a:t>1.</a:t>
            </a:r>
            <a:r>
              <a:rPr lang="ko-KR" altLang="en-US" dirty="0"/>
              <a:t>시장외적 기구에 의해 </a:t>
            </a:r>
            <a:r>
              <a:rPr lang="ko-KR" altLang="en-US" dirty="0" smtClean="0"/>
              <a:t>상품을 </a:t>
            </a:r>
            <a:r>
              <a:rPr lang="ko-KR" altLang="en-US" dirty="0"/>
              <a:t>제공한다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방송프로그램이 공영 및 국영으로 제공되는 경우</a:t>
            </a:r>
            <a:r>
              <a:rPr lang="en-US" altLang="ko-KR" dirty="0"/>
              <a:t>. </a:t>
            </a:r>
            <a:r>
              <a:rPr lang="ko-KR" altLang="en-US" dirty="0"/>
              <a:t>정부에 의한 공공 데이터베이스 구축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/>
              <a:t>2.</a:t>
            </a:r>
            <a:r>
              <a:rPr lang="ko-KR" altLang="en-US" dirty="0"/>
              <a:t>판매수입 외에 추가적인 </a:t>
            </a:r>
            <a:r>
              <a:rPr lang="ko-KR" altLang="en-US" dirty="0" err="1"/>
              <a:t>수익원을</a:t>
            </a:r>
            <a:r>
              <a:rPr lang="ko-KR" altLang="en-US" dirty="0"/>
              <a:t> 구한다</a:t>
            </a:r>
            <a:r>
              <a:rPr lang="en-US" altLang="ko-KR" dirty="0"/>
              <a:t>. </a:t>
            </a:r>
            <a:r>
              <a:rPr lang="ko-KR" altLang="en-US" dirty="0"/>
              <a:t>광고의 도입이 대표적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신문이나 방송은 </a:t>
            </a:r>
            <a:r>
              <a:rPr lang="ko-KR" altLang="en-US" dirty="0" smtClean="0"/>
              <a:t>낮은 </a:t>
            </a:r>
            <a:r>
              <a:rPr lang="ko-KR" altLang="en-US" dirty="0"/>
              <a:t>가격이나 무료로 제공하고 그 대신</a:t>
            </a:r>
            <a:r>
              <a:rPr lang="en-US" altLang="ko-KR" dirty="0"/>
              <a:t>, </a:t>
            </a:r>
            <a:r>
              <a:rPr lang="ko-KR" altLang="en-US" dirty="0"/>
              <a:t>자신의 상품에 대한 소비자의 주목을 광고주에게 판매한다</a:t>
            </a:r>
            <a:r>
              <a:rPr lang="en-US" altLang="ko-KR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/>
              <a:t>방송기업이 시장에 판매하는 상품은 방송프로그램이 아니라</a:t>
            </a:r>
            <a:r>
              <a:rPr lang="en-US" altLang="ko-KR" dirty="0"/>
              <a:t>, </a:t>
            </a:r>
            <a:r>
              <a:rPr lang="ko-KR" altLang="en-US" dirty="0"/>
              <a:t>그 방송프로그램을 시청하는 시청자이다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4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무단복제의 문제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무단복제는 </a:t>
            </a:r>
            <a:r>
              <a:rPr lang="ko-KR" altLang="en-US" dirty="0" smtClean="0"/>
              <a:t>미디어상품 </a:t>
            </a:r>
            <a:r>
              <a:rPr lang="ko-KR" altLang="en-US" dirty="0"/>
              <a:t>생산자로 하여금 초판비용을 회수할 수 없게 만든다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한편 </a:t>
            </a:r>
            <a:r>
              <a:rPr lang="ko-KR" altLang="en-US" dirty="0"/>
              <a:t>무단복제의 문제는 문화 생산 및 소비에서의 기술적 가능성과 </a:t>
            </a:r>
            <a:r>
              <a:rPr lang="ko-KR" altLang="en-US" dirty="0" smtClean="0"/>
              <a:t>미디어산업의 </a:t>
            </a:r>
            <a:r>
              <a:rPr lang="ko-KR" altLang="en-US" dirty="0"/>
              <a:t>자본주의적 실재가 충돌하는 쟁점이라고 할 수 있다</a:t>
            </a:r>
            <a:r>
              <a:rPr lang="en-US" altLang="ko-KR" sz="2800" dirty="0" smtClean="0">
                <a:latin typeface="새굴림" pitchFamily="50" charset="-127"/>
                <a:ea typeface="새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5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7" y="1412776"/>
            <a:ext cx="6086240" cy="388843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Mega Machine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653136"/>
            <a:ext cx="3456384" cy="19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마틴</a:t>
            </a:r>
            <a:r>
              <a:rPr lang="ko-KR" altLang="en-US" dirty="0"/>
              <a:t> </a:t>
            </a:r>
            <a:r>
              <a:rPr lang="ko-KR" altLang="en-US" dirty="0" smtClean="0"/>
              <a:t>포드</a:t>
            </a:r>
            <a:r>
              <a:rPr lang="en-US" altLang="ko-KR" dirty="0" smtClean="0"/>
              <a:t>, </a:t>
            </a:r>
            <a:r>
              <a:rPr lang="en-US" altLang="ko-KR" dirty="0"/>
              <a:t>『</a:t>
            </a:r>
            <a:r>
              <a:rPr lang="ko-KR" altLang="en-US" dirty="0"/>
              <a:t>로봇의 </a:t>
            </a:r>
            <a:r>
              <a:rPr lang="ko-KR" altLang="en-US" dirty="0" smtClean="0"/>
              <a:t>부상</a:t>
            </a:r>
            <a:r>
              <a:rPr lang="en-US" altLang="ko-KR" dirty="0" smtClean="0"/>
              <a:t>』, </a:t>
            </a:r>
            <a:r>
              <a:rPr lang="ko-KR" altLang="en-US" dirty="0" smtClean="0"/>
              <a:t>이창희 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세종서적</a:t>
            </a:r>
            <a:r>
              <a:rPr lang="en-US" altLang="ko-KR" dirty="0" smtClean="0"/>
              <a:t>, 2016.</a:t>
            </a:r>
          </a:p>
          <a:p>
            <a:r>
              <a:rPr lang="ko-KR" altLang="en-US" dirty="0" smtClean="0"/>
              <a:t>제리 </a:t>
            </a:r>
            <a:r>
              <a:rPr lang="ko-KR" altLang="en-US" dirty="0" err="1" smtClean="0"/>
              <a:t>카플란</a:t>
            </a:r>
            <a:r>
              <a:rPr lang="en-US" altLang="ko-KR" dirty="0" smtClean="0"/>
              <a:t>,『</a:t>
            </a:r>
            <a:r>
              <a:rPr lang="ko-KR" altLang="en-US" dirty="0" smtClean="0"/>
              <a:t>인공지능의 미래</a:t>
            </a:r>
            <a:r>
              <a:rPr lang="en-US" altLang="ko-KR" dirty="0" smtClean="0"/>
              <a:t>』, </a:t>
            </a:r>
            <a:r>
              <a:rPr lang="ko-KR" altLang="en-US" dirty="0" smtClean="0"/>
              <a:t>신동숙 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한스미디어</a:t>
            </a:r>
            <a:r>
              <a:rPr lang="en-US" altLang="ko-KR" dirty="0" smtClean="0"/>
              <a:t>, 2017.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 두 책 중 하나를 골라 읽으세요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인공지능이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노동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미치는 영향을 중심으로 서평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/>
              <a:t>6</a:t>
            </a:r>
            <a:r>
              <a:rPr lang="ko-KR" altLang="en-US" dirty="0" smtClean="0"/>
              <a:t>일 </a:t>
            </a:r>
            <a:r>
              <a:rPr lang="ko-KR" altLang="en-US" dirty="0"/>
              <a:t>자정까지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rosa0@snu.ac.kr</a:t>
            </a:r>
            <a:r>
              <a:rPr lang="ko-KR" altLang="en-US" dirty="0"/>
              <a:t>로 제출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서평 </a:t>
            </a:r>
            <a:r>
              <a:rPr lang="ko-KR" altLang="en-US" dirty="0" err="1" smtClean="0"/>
              <a:t>레포트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1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138289" cy="445933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700808"/>
            <a:ext cx="4392488" cy="247077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852936"/>
            <a:ext cx="5320951" cy="33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생산성의 핵심이 노동자의 숙련에 있는가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아니면 노동자 밖의 메커니즘에 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어떤 권력관계가 내포되어 있는가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r>
              <a:rPr lang="ko-KR" altLang="en-US" dirty="0" smtClean="0"/>
              <a:t>어떤 종류의 사회조직인가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인간 노동은 어떻게 이용되고 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어떤 종류의 지식이 사용되고 있는가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무슨 공통점과 차이점이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대규모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집합적 노동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작업과정의 분할과 전문화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인간 노동의 부품화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단순화</a:t>
            </a:r>
            <a:endParaRPr lang="en-US" altLang="ko-KR" dirty="0" smtClean="0"/>
          </a:p>
          <a:p>
            <a:r>
              <a:rPr lang="ko-KR" altLang="en-US" dirty="0" smtClean="0"/>
              <a:t>중앙의 권력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통제와 관리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과학적 지식과 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차이는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Maga</a:t>
            </a:r>
            <a:r>
              <a:rPr lang="en-US" altLang="ko-KR" dirty="0" smtClean="0"/>
              <a:t> Machine</a:t>
            </a:r>
            <a:r>
              <a:rPr lang="ko-KR" altLang="en-US" dirty="0" smtClean="0"/>
              <a:t>은 인간 부품으로 만들어진다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노동절약적이지 않다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/>
              <a:t>자본주의에서는 거의 모든 것을 돈을 주고 팔고 살 수 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dirty="0" smtClean="0"/>
              <a:t>상품은 파는 자와 사는 </a:t>
            </a:r>
            <a:r>
              <a:rPr lang="ko-KR" altLang="en-US" dirty="0"/>
              <a:t>자가 뚜렷이 구분된다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알지 못한다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상품은 화폐와의 교환 가능성을 목표로 생산된다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만물의 상품화와 자본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33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만물의 상품화란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        人間                    모든 것을 자급자족한다</a:t>
            </a:r>
            <a:r>
              <a:rPr lang="en-US" altLang="ko-KR" dirty="0" smtClean="0"/>
              <a:t>.</a:t>
            </a:r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r>
              <a:rPr lang="en-US" altLang="ko-KR" dirty="0" smtClean="0"/>
              <a:t>                                                      </a:t>
            </a:r>
          </a:p>
          <a:p>
            <a:pPr marL="1234440" lvl="4" indent="0">
              <a:buNone/>
            </a:pPr>
            <a:endParaRPr lang="en-US" altLang="ko-KR" dirty="0"/>
          </a:p>
          <a:p>
            <a:r>
              <a:rPr lang="ko-KR" altLang="en-US" dirty="0" smtClean="0"/>
              <a:t>       人間         </a:t>
            </a:r>
            <a:endParaRPr lang="en-US" altLang="ko-KR" dirty="0" smtClean="0"/>
          </a:p>
          <a:p>
            <a:r>
              <a:rPr lang="ko-KR" altLang="en-US" dirty="0"/>
              <a:t>                                             일부만 상품으로 산다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328234" y="3027654"/>
            <a:ext cx="3695381" cy="1145922"/>
            <a:chOff x="320586" y="2708920"/>
            <a:chExt cx="3695381" cy="1145922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55576" y="2708920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7744" y="2708920"/>
              <a:ext cx="1224136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75925" y="2787486"/>
              <a:ext cx="546720" cy="752095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1331640" y="2708920"/>
              <a:ext cx="534854" cy="830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996480" y="2820194"/>
              <a:ext cx="0" cy="849982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0586" y="316096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179" y="34855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95213" y="3367540"/>
              <a:ext cx="39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5121" y="3145876"/>
              <a:ext cx="32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1911" y="288136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83286" y="3725678"/>
            <a:ext cx="4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83286" y="4510507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55024" y="4197922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69037" y="484082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25010" y="5384017"/>
            <a:ext cx="1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돈</a:t>
            </a:r>
            <a:r>
              <a:rPr lang="en-US" altLang="ko-KR" dirty="0" smtClean="0"/>
              <a:t>: 0, 1, 2, 3…..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80288" y="3988910"/>
            <a:ext cx="3115682" cy="2561387"/>
            <a:chOff x="718049" y="4009988"/>
            <a:chExt cx="3115682" cy="2561387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2409579" y="4009988"/>
              <a:ext cx="1252384" cy="35785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409579" y="4367841"/>
              <a:ext cx="1354360" cy="141367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449285" y="4677758"/>
              <a:ext cx="138444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6481" y="4677758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996481" y="5210153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18049" y="5753349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230217" y="5753349"/>
              <a:ext cx="1117647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70" idx="3"/>
            </p:cNvCxnSpPr>
            <p:nvPr/>
          </p:nvCxnSpPr>
          <p:spPr>
            <a:xfrm>
              <a:off x="2138398" y="5831915"/>
              <a:ext cx="361936" cy="73946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 flipH="1">
            <a:off x="1503732" y="5753349"/>
            <a:ext cx="425319" cy="636713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059" y="62053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06081" y="62574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75925" y="6386709"/>
            <a:ext cx="3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34238" y="6284232"/>
            <a:ext cx="3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1058</TotalTime>
  <Words>1224</Words>
  <Application>Microsoft Office PowerPoint</Application>
  <PresentationFormat>화면 슬라이드 쇼(4:3)</PresentationFormat>
  <Paragraphs>192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파형</vt:lpstr>
      <vt:lpstr>8강  자본주의와 기계</vt:lpstr>
      <vt:lpstr>PowerPoint 프레젠테이션</vt:lpstr>
      <vt:lpstr>Mega Machine</vt:lpstr>
      <vt:lpstr>PowerPoint 프레젠테이션</vt:lpstr>
      <vt:lpstr>PowerPoint 프레젠테이션</vt:lpstr>
      <vt:lpstr>무슨 공통점과 차이점이 보이는가?</vt:lpstr>
      <vt:lpstr>PowerPoint 프레젠테이션</vt:lpstr>
      <vt:lpstr>만물의 상품화와 자본</vt:lpstr>
      <vt:lpstr>만물의 상품화란 ?</vt:lpstr>
      <vt:lpstr> ‘?’은 어떤 상품인가?</vt:lpstr>
      <vt:lpstr>자본순환 도식: M―C―M'</vt:lpstr>
      <vt:lpstr>노동자는 이중적으로 자유롭다. </vt:lpstr>
      <vt:lpstr>삶……!?</vt:lpstr>
      <vt:lpstr>이미 동의했다!!</vt:lpstr>
      <vt:lpstr>어떻게 노동력 가치 이상으로 노동하게 할 수 있는가? </vt:lpstr>
      <vt:lpstr>기계와 도구는 다르다.</vt:lpstr>
      <vt:lpstr>기계화는~</vt:lpstr>
      <vt:lpstr>테일러리즘과 포디즘</vt:lpstr>
      <vt:lpstr>노동자와 도구의 통일성이 해체되는 대신~</vt:lpstr>
      <vt:lpstr>노동자는 집합적 노동의 일부이다.</vt:lpstr>
      <vt:lpstr>자본순환의 가속화를 위한 압력</vt:lpstr>
      <vt:lpstr>미디어?</vt:lpstr>
      <vt:lpstr>미디어?</vt:lpstr>
      <vt:lpstr>미디어 상품</vt:lpstr>
      <vt:lpstr>공공재로서의 성격 </vt:lpstr>
      <vt:lpstr>미디어상품의 한계비용은 0원</vt:lpstr>
      <vt:lpstr>공공재의 딜레마</vt:lpstr>
      <vt:lpstr>‘공공재의 딜레마’ 해결 방안</vt:lpstr>
      <vt:lpstr>무단복제의 문제</vt:lpstr>
      <vt:lpstr>서평 레포트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93</cp:revision>
  <cp:lastPrinted>2018-04-19T13:03:00Z</cp:lastPrinted>
  <dcterms:created xsi:type="dcterms:W3CDTF">2018-03-01T12:03:45Z</dcterms:created>
  <dcterms:modified xsi:type="dcterms:W3CDTF">2018-10-17T06:35:35Z</dcterms:modified>
</cp:coreProperties>
</file>