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277" r:id="rId11"/>
    <p:sldId id="278" r:id="rId12"/>
    <p:sldId id="295" r:id="rId13"/>
    <p:sldId id="279" r:id="rId14"/>
    <p:sldId id="280" r:id="rId15"/>
    <p:sldId id="281" r:id="rId16"/>
    <p:sldId id="310" r:id="rId17"/>
    <p:sldId id="311" r:id="rId18"/>
    <p:sldId id="282" r:id="rId19"/>
    <p:sldId id="283" r:id="rId20"/>
    <p:sldId id="284" r:id="rId21"/>
    <p:sldId id="296" r:id="rId22"/>
    <p:sldId id="307" r:id="rId23"/>
    <p:sldId id="285" r:id="rId24"/>
    <p:sldId id="286" r:id="rId25"/>
    <p:sldId id="308" r:id="rId26"/>
    <p:sldId id="287" r:id="rId27"/>
    <p:sldId id="288" r:id="rId28"/>
    <p:sldId id="289" r:id="rId29"/>
    <p:sldId id="290" r:id="rId30"/>
    <p:sldId id="292" r:id="rId31"/>
    <p:sldId id="293" r:id="rId32"/>
    <p:sldId id="294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rtMDCgK95k&amp;t=140s" TargetMode="External"/><Relationship Id="rId2" Type="http://schemas.openxmlformats.org/officeDocument/2006/relationships/hyperlink" Target="https://www.youtube.com/watch?v=Y3TMDlkzzs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lug.hani.co.kr/futures/17991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2j-frfK-yg&amp;t=0s&amp;list=WL&amp;index=1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40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기호와 소통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의미작용</a:t>
            </a:r>
            <a:r>
              <a:rPr lang="en-US" altLang="ko-KR" dirty="0" smtClean="0"/>
              <a:t>(signification</a:t>
            </a:r>
            <a:r>
              <a:rPr lang="en-US" altLang="ko-KR" dirty="0" smtClean="0"/>
              <a:t>):</a:t>
            </a:r>
            <a:r>
              <a:rPr lang="ko-KR" altLang="en-US" dirty="0" smtClean="0"/>
              <a:t>기호에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의미가 부여되는 작용</a:t>
            </a:r>
            <a:endParaRPr lang="en-US" altLang="ko-KR" dirty="0" smtClean="0"/>
          </a:p>
          <a:p>
            <a:r>
              <a:rPr lang="ko-KR" altLang="en-US" dirty="0" smtClean="0"/>
              <a:t>기호</a:t>
            </a:r>
            <a:r>
              <a:rPr lang="en-US" altLang="ko-KR" dirty="0" smtClean="0"/>
              <a:t>=</a:t>
            </a:r>
            <a:r>
              <a:rPr lang="ko-KR" altLang="en-US" dirty="0" smtClean="0"/>
              <a:t>기표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signifiant</a:t>
            </a:r>
            <a:r>
              <a:rPr lang="en-US" altLang="ko-KR" dirty="0" smtClean="0"/>
              <a:t> , </a:t>
            </a:r>
            <a:r>
              <a:rPr lang="ko-KR" altLang="en-US" dirty="0" smtClean="0"/>
              <a:t>시니피앙</a:t>
            </a:r>
            <a:r>
              <a:rPr lang="en-US" altLang="ko-KR" dirty="0" smtClean="0"/>
              <a:t>)+</a:t>
            </a:r>
            <a:r>
              <a:rPr lang="ko-KR" altLang="en-US" dirty="0" smtClean="0"/>
              <a:t> </a:t>
            </a:r>
            <a:r>
              <a:rPr lang="ko-KR" altLang="en-US" dirty="0"/>
              <a:t>기의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signifié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시니피에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①</a:t>
            </a:r>
            <a:r>
              <a:rPr lang="ko-KR" altLang="en-US" dirty="0"/>
              <a:t>기표에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연결하여 기호를 </a:t>
            </a:r>
            <a:r>
              <a:rPr lang="ko-KR" altLang="en-US" dirty="0" err="1" smtClean="0"/>
              <a:t>만듦으로서</a:t>
            </a:r>
            <a:r>
              <a:rPr lang="ko-KR" altLang="en-US" dirty="0" smtClean="0"/>
              <a:t> 기표로 하여금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표현하게 하는 것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②</a:t>
            </a:r>
            <a:r>
              <a:rPr lang="ko-KR" altLang="en-US" dirty="0"/>
              <a:t>기표에 표현된 </a:t>
            </a:r>
            <a:r>
              <a:rPr lang="ko-KR" altLang="en-US" dirty="0" err="1"/>
              <a:t>기의를</a:t>
            </a:r>
            <a:r>
              <a:rPr lang="ko-KR" altLang="en-US" dirty="0"/>
              <a:t> 추출해는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의미작용을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9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기표는 기호의 이미지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기호의 물질적 형태가 아니라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표상하는 그 이미지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기표는 마음 </a:t>
            </a:r>
            <a:r>
              <a:rPr lang="ko-KR" altLang="en-US" dirty="0"/>
              <a:t>속에서 일어나는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기의는</a:t>
            </a:r>
            <a:r>
              <a:rPr lang="ko-KR" altLang="en-US" dirty="0" smtClean="0"/>
              <a:t> 기표에 연결된 개념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기의도</a:t>
            </a:r>
            <a:r>
              <a:rPr lang="ko-KR" altLang="en-US" dirty="0" smtClean="0"/>
              <a:t> 마음 속에</a:t>
            </a:r>
            <a:r>
              <a:rPr lang="en-US" altLang="ko-KR" dirty="0" smtClean="0"/>
              <a:t>~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기표와 기의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23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세상의 돼지들은 모두 다르다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그런데 </a:t>
            </a:r>
            <a:r>
              <a:rPr lang="ko-KR" altLang="en-US" dirty="0"/>
              <a:t>우리는 다른 돼지들에 대해 같은 의미를 부여하고 </a:t>
            </a:r>
            <a:r>
              <a:rPr lang="en-US" altLang="ko-KR" dirty="0"/>
              <a:t>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라고 부르거나</a:t>
            </a:r>
            <a:r>
              <a:rPr lang="en-US" altLang="ko-KR" dirty="0"/>
              <a:t>, 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라고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를 말하는 사람들의 음성은 </a:t>
            </a:r>
            <a:r>
              <a:rPr lang="ko-KR" altLang="en-US" dirty="0" smtClean="0"/>
              <a:t>다르다</a:t>
            </a:r>
            <a:r>
              <a:rPr lang="en-US" altLang="ko-KR" dirty="0"/>
              <a:t>. 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라고 </a:t>
            </a:r>
            <a:r>
              <a:rPr lang="ko-KR" altLang="en-US" dirty="0" smtClean="0"/>
              <a:t>쓴 </a:t>
            </a:r>
            <a:r>
              <a:rPr lang="ko-KR" altLang="en-US" dirty="0"/>
              <a:t>필적도 다 다르다</a:t>
            </a:r>
            <a:r>
              <a:rPr lang="en-US" altLang="ko-KR" dirty="0"/>
              <a:t>. </a:t>
            </a:r>
            <a:r>
              <a:rPr lang="ko-KR" altLang="en-US" dirty="0"/>
              <a:t>그러나 우리는 모두 </a:t>
            </a:r>
            <a:r>
              <a:rPr lang="ko-KR" altLang="en-US" dirty="0">
                <a:solidFill>
                  <a:srgbClr val="C00000"/>
                </a:solidFill>
              </a:rPr>
              <a:t>같은 </a:t>
            </a:r>
            <a:r>
              <a:rPr lang="en-US" altLang="ko-KR" dirty="0">
                <a:solidFill>
                  <a:srgbClr val="C00000"/>
                </a:solidFill>
              </a:rPr>
              <a:t>‘</a:t>
            </a:r>
            <a:r>
              <a:rPr lang="ko-KR" altLang="en-US" dirty="0">
                <a:solidFill>
                  <a:srgbClr val="C00000"/>
                </a:solidFill>
              </a:rPr>
              <a:t>돼지</a:t>
            </a:r>
            <a:r>
              <a:rPr lang="en-US" altLang="ko-KR" dirty="0">
                <a:solidFill>
                  <a:srgbClr val="C00000"/>
                </a:solidFill>
              </a:rPr>
              <a:t>’</a:t>
            </a:r>
            <a:r>
              <a:rPr lang="ko-KR" altLang="en-US" dirty="0">
                <a:solidFill>
                  <a:srgbClr val="C00000"/>
                </a:solidFill>
              </a:rPr>
              <a:t>라는 청각이미지와 시각이미지</a:t>
            </a:r>
            <a:r>
              <a:rPr lang="ko-KR" altLang="en-US" dirty="0"/>
              <a:t>를  듣고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기표는 </a:t>
            </a:r>
            <a:r>
              <a:rPr lang="en-US" altLang="ko-KR" dirty="0"/>
              <a:t>‘</a:t>
            </a:r>
            <a:r>
              <a:rPr lang="ko-KR" altLang="en-US" dirty="0"/>
              <a:t>돼지</a:t>
            </a:r>
            <a:r>
              <a:rPr lang="en-US" altLang="ko-KR" dirty="0"/>
              <a:t>’</a:t>
            </a:r>
            <a:r>
              <a:rPr lang="ko-KR" altLang="en-US" dirty="0"/>
              <a:t>라는 목소리나 표기를 보고</a:t>
            </a:r>
            <a:r>
              <a:rPr lang="en-US" altLang="ko-KR" dirty="0"/>
              <a:t>, </a:t>
            </a:r>
            <a:r>
              <a:rPr lang="ko-KR" altLang="en-US" dirty="0" smtClean="0"/>
              <a:t>그것을 </a:t>
            </a:r>
            <a:r>
              <a:rPr lang="ko-KR" altLang="en-US" dirty="0"/>
              <a:t>이해하는 </a:t>
            </a:r>
            <a:r>
              <a:rPr lang="ko-KR" altLang="en-US" dirty="0" smtClean="0"/>
              <a:t>자들이 </a:t>
            </a:r>
            <a:r>
              <a:rPr lang="ko-KR" altLang="en-US" dirty="0"/>
              <a:t>떠올리는 청각이미지나 </a:t>
            </a:r>
            <a:r>
              <a:rPr lang="ko-KR" altLang="en-US" dirty="0" smtClean="0"/>
              <a:t>시각이미지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돼지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기표가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돼지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표상해야 할 필연성은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숫자</a:t>
            </a:r>
            <a:r>
              <a:rPr lang="en-US" altLang="ko-KR" dirty="0"/>
              <a:t> </a:t>
            </a:r>
            <a:r>
              <a:rPr lang="en-US" altLang="ko-KR" dirty="0" smtClean="0"/>
              <a:t>‘1’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기의를</a:t>
            </a:r>
            <a:r>
              <a:rPr lang="ko-KR" altLang="en-US" dirty="0" smtClean="0"/>
              <a:t> 표상해야 할 필연성은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왜 내 이름이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김미정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일반적으로 </a:t>
            </a:r>
            <a:r>
              <a:rPr lang="ko-KR" altLang="en-US" dirty="0" err="1" smtClean="0"/>
              <a:t>기의와</a:t>
            </a:r>
            <a:r>
              <a:rPr lang="ko-KR" altLang="en-US" dirty="0" smtClean="0"/>
              <a:t> 기표 사이에는 자의적 연결이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기표와 기의 간의 자의성은  논리를 거부하고 학습을 요구한다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기호는 받아들이고 배워야 할 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기표와 </a:t>
            </a:r>
            <a:r>
              <a:rPr lang="ko-KR" altLang="en-US" dirty="0" err="1" smtClean="0"/>
              <a:t>기의의</a:t>
            </a:r>
            <a:r>
              <a:rPr lang="ko-KR" altLang="en-US" dirty="0" smtClean="0"/>
              <a:t> 관계는 자의적이다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퍼스는</a:t>
            </a:r>
            <a:r>
              <a:rPr lang="ko-KR" altLang="en-US" dirty="0" smtClean="0"/>
              <a:t> 기호의 세 가지 유형을 제시한다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도상</a:t>
            </a:r>
            <a:r>
              <a:rPr lang="en-US" altLang="ko-KR" dirty="0" smtClean="0"/>
              <a:t>(icon): </a:t>
            </a:r>
            <a:endParaRPr lang="en-US" altLang="ko-KR" dirty="0"/>
          </a:p>
          <a:p>
            <a:r>
              <a:rPr lang="ko-KR" altLang="en-US" dirty="0" err="1" smtClean="0"/>
              <a:t>대상체와</a:t>
            </a:r>
            <a:r>
              <a:rPr lang="ko-KR" altLang="en-US" dirty="0" smtClean="0"/>
              <a:t> 비슷한  기표를 </a:t>
            </a:r>
            <a:r>
              <a:rPr lang="ko-KR" altLang="en-US" dirty="0"/>
              <a:t>갖고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의성어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녹음된 소리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캐리커</a:t>
            </a:r>
            <a:r>
              <a:rPr lang="ko-KR" altLang="en-US" dirty="0" err="1"/>
              <a:t>쳐</a:t>
            </a:r>
            <a:r>
              <a:rPr lang="ko-KR" altLang="en-US" dirty="0" smtClean="0"/>
              <a:t> 등등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상형문자도 도상이다</a:t>
            </a:r>
            <a:r>
              <a:rPr lang="en-US" altLang="ko-KR" dirty="0"/>
              <a:t>. </a:t>
            </a:r>
            <a:r>
              <a:rPr lang="ko-KR" altLang="en-US" dirty="0" smtClean="0"/>
              <a:t>눈 </a:t>
            </a:r>
            <a:r>
              <a:rPr lang="ko-KR" altLang="en-US" dirty="0"/>
              <a:t>목자 目은 눈을 닮았다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기의가</a:t>
            </a:r>
            <a:r>
              <a:rPr lang="ko-KR" altLang="en-US" dirty="0" smtClean="0"/>
              <a:t> </a:t>
            </a:r>
            <a:r>
              <a:rPr lang="ko-KR" altLang="en-US" dirty="0"/>
              <a:t>기표처럼 행세한다</a:t>
            </a:r>
            <a:r>
              <a:rPr lang="en-US" altLang="ko-KR" dirty="0"/>
              <a:t>. </a:t>
            </a:r>
            <a:r>
              <a:rPr lang="ko-KR" altLang="en-US" dirty="0" smtClean="0"/>
              <a:t>즉 표의문자가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지표</a:t>
            </a:r>
            <a:r>
              <a:rPr lang="en-US" altLang="ko-KR" dirty="0" smtClean="0"/>
              <a:t>(index):</a:t>
            </a:r>
          </a:p>
          <a:p>
            <a:r>
              <a:rPr lang="ko-KR" altLang="en-US" dirty="0" err="1" smtClean="0"/>
              <a:t>대상체와</a:t>
            </a:r>
            <a:r>
              <a:rPr lang="ko-KR" altLang="en-US" dirty="0" smtClean="0"/>
              <a:t> </a:t>
            </a:r>
            <a:r>
              <a:rPr lang="ko-KR" altLang="en-US" dirty="0"/>
              <a:t>실제적 연결을 이루고 있는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지표와 </a:t>
            </a:r>
            <a:r>
              <a:rPr lang="ko-KR" altLang="en-US" dirty="0" err="1"/>
              <a:t>대상체</a:t>
            </a:r>
            <a:r>
              <a:rPr lang="ko-KR" altLang="en-US" dirty="0"/>
              <a:t> 사이에는 어떤 인과적인 관계가 있기도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연기는 </a:t>
            </a:r>
            <a:r>
              <a:rPr lang="ko-KR" altLang="en-US" dirty="0"/>
              <a:t>불의 지표다</a:t>
            </a:r>
            <a:r>
              <a:rPr lang="en-US" altLang="ko-KR" dirty="0"/>
              <a:t>. </a:t>
            </a:r>
            <a:r>
              <a:rPr lang="ko-KR" altLang="en-US" dirty="0"/>
              <a:t>콧물</a:t>
            </a:r>
            <a:r>
              <a:rPr lang="en-US" altLang="ko-KR" dirty="0"/>
              <a:t>, </a:t>
            </a:r>
            <a:r>
              <a:rPr lang="ko-KR" altLang="en-US" dirty="0"/>
              <a:t>미열 등은 감기나 알레르기 같은 병의 지표이다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퍼스</a:t>
            </a:r>
            <a:r>
              <a:rPr lang="ko-KR" altLang="en-US" dirty="0" smtClean="0"/>
              <a:t> 구분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5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상징</a:t>
            </a:r>
            <a:r>
              <a:rPr lang="en-US" altLang="ko-KR" dirty="0" smtClean="0"/>
              <a:t>(symbol)</a:t>
            </a:r>
            <a:endParaRPr lang="en-US" altLang="ko-KR" dirty="0"/>
          </a:p>
          <a:p>
            <a:r>
              <a:rPr lang="ko-KR" altLang="en-US" dirty="0" smtClean="0"/>
              <a:t>임의로 </a:t>
            </a:r>
            <a:r>
              <a:rPr lang="ko-KR" altLang="en-US" dirty="0"/>
              <a:t>만들어진 기호다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기호나 </a:t>
            </a:r>
            <a:r>
              <a:rPr lang="ko-KR" altLang="en-US" dirty="0" err="1"/>
              <a:t>대상체</a:t>
            </a:r>
            <a:r>
              <a:rPr lang="ko-KR" altLang="en-US" dirty="0"/>
              <a:t> 사이에 어떤 연관이나 유사성이 없이 약속에 의해 만들어진다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약속 </a:t>
            </a:r>
            <a:r>
              <a:rPr lang="ko-KR" altLang="en-US" dirty="0"/>
              <a:t>또는 사회적 계약이 상징이 지니는 의미의 원천이다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en-US" altLang="ko-KR" dirty="0"/>
              <a:t>8</a:t>
            </a:r>
            <a:r>
              <a:rPr lang="ko-KR" altLang="en-US" dirty="0"/>
              <a:t>은 상징이다</a:t>
            </a:r>
            <a:r>
              <a:rPr lang="en-US" altLang="ko-KR" dirty="0"/>
              <a:t>. 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/>
              <a:t>표기는 상징이다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www.youtube.com/watch?v=Y3TMDlkzzs4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www.youtube.com/watch?v=SrtMDCgK95k&amp;t=140s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나의 밖에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있다</a:t>
            </a:r>
            <a:r>
              <a:rPr lang="en-US" altLang="ko-KR" dirty="0" smtClean="0"/>
              <a:t>. ??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4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아이는 태어날 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의식이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자라면서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기호를 배우고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의식을 가진다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타인들과의 관계를 통해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통해 배운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쿨리의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영상자아</a:t>
            </a:r>
            <a:r>
              <a:rPr lang="en-US" altLang="ko-KR" dirty="0" smtClean="0"/>
              <a:t>’:  </a:t>
            </a:r>
          </a:p>
          <a:p>
            <a:r>
              <a:rPr lang="ko-KR" altLang="en-US" dirty="0" smtClean="0"/>
              <a:t>타자는 </a:t>
            </a:r>
            <a:r>
              <a:rPr lang="ko-KR" altLang="en-US" dirty="0"/>
              <a:t>자아의 거울의 역할을 한다</a:t>
            </a:r>
            <a:r>
              <a:rPr lang="en-US" altLang="ko-KR" dirty="0"/>
              <a:t>. </a:t>
            </a:r>
            <a:r>
              <a:rPr lang="ko-KR" altLang="en-US" dirty="0"/>
              <a:t>타자의 생각이나 판단에 비추어 자아를 변경시킨다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자아를 </a:t>
            </a:r>
            <a:r>
              <a:rPr lang="ko-KR" altLang="en-US" dirty="0"/>
              <a:t>대상으로 삼고 평가하는 </a:t>
            </a:r>
            <a:r>
              <a:rPr lang="ko-KR" altLang="en-US" dirty="0" err="1"/>
              <a:t>자기성찰성을</a:t>
            </a:r>
            <a:r>
              <a:rPr lang="ko-KR" altLang="en-US" dirty="0"/>
              <a:t> </a:t>
            </a:r>
            <a:r>
              <a:rPr lang="ko-KR" altLang="en-US" dirty="0" smtClean="0"/>
              <a:t>지닌다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기호이다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5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어느 친척집에 </a:t>
            </a:r>
            <a:r>
              <a:rPr lang="ko-KR" altLang="en-US" dirty="0" smtClean="0"/>
              <a:t>머물렀다</a:t>
            </a:r>
            <a:r>
              <a:rPr lang="en-US" altLang="ko-KR" dirty="0" smtClean="0"/>
              <a:t>. </a:t>
            </a:r>
            <a:r>
              <a:rPr lang="ko-KR" altLang="en-US" dirty="0"/>
              <a:t>아침에 대문 밖에서 쿵 </a:t>
            </a:r>
            <a:r>
              <a:rPr lang="ko-KR" altLang="en-US" dirty="0" smtClean="0"/>
              <a:t>소리가 들린다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나는 궁금해진다</a:t>
            </a:r>
            <a:r>
              <a:rPr lang="en-US" altLang="ko-KR" dirty="0"/>
              <a:t>. </a:t>
            </a:r>
            <a:r>
              <a:rPr lang="ko-KR" altLang="en-US" dirty="0"/>
              <a:t>그래서 의미작용이 일어난다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쿵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하는 물리적 소리의 </a:t>
            </a:r>
            <a:r>
              <a:rPr lang="ko-KR" altLang="en-US" dirty="0"/>
              <a:t>여러 가지 가능성을</a:t>
            </a:r>
            <a:r>
              <a:rPr lang="en-US" altLang="ko-KR" dirty="0"/>
              <a:t>, </a:t>
            </a:r>
            <a:r>
              <a:rPr lang="ko-KR" altLang="en-US" dirty="0"/>
              <a:t>즉 여러 가지 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가 마음속에 떠오른다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새벽 </a:t>
            </a:r>
            <a:r>
              <a:rPr lang="ko-KR" altLang="en-US" dirty="0"/>
              <a:t>도둑이 담을 넘어오는 소리’ </a:t>
            </a:r>
            <a:r>
              <a:rPr lang="ko-KR" altLang="en-US" dirty="0" smtClean="0"/>
              <a:t>       ‘</a:t>
            </a:r>
            <a:r>
              <a:rPr lang="ko-KR" altLang="en-US" dirty="0"/>
              <a:t>도둑인가</a:t>
            </a:r>
            <a:r>
              <a:rPr lang="en-US" altLang="ko-KR" dirty="0"/>
              <a:t>?’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처마의 </a:t>
            </a:r>
            <a:r>
              <a:rPr lang="ko-KR" altLang="en-US" dirty="0"/>
              <a:t>고드름이 떨어지는 소리</a:t>
            </a:r>
            <a:r>
              <a:rPr lang="ko-KR" altLang="en-US" dirty="0" smtClean="0"/>
              <a:t>’         </a:t>
            </a:r>
            <a:r>
              <a:rPr lang="ko-KR" altLang="en-US" dirty="0"/>
              <a:t>‘날이 풀리나</a:t>
            </a:r>
            <a:r>
              <a:rPr lang="en-US" altLang="ko-KR" dirty="0"/>
              <a:t>?’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/>
              <a:t>신문이 떨어지는 </a:t>
            </a:r>
            <a:r>
              <a:rPr lang="ko-KR" altLang="en-US" dirty="0" smtClean="0"/>
              <a:t>소리</a:t>
            </a:r>
            <a:r>
              <a:rPr lang="ko-KR" altLang="en-US" dirty="0"/>
              <a:t>’ </a:t>
            </a:r>
            <a:r>
              <a:rPr lang="ko-KR" altLang="en-US" dirty="0" smtClean="0"/>
              <a:t>                            ‘</a:t>
            </a:r>
            <a:r>
              <a:rPr lang="ko-KR" altLang="en-US" dirty="0"/>
              <a:t>신문인가</a:t>
            </a:r>
            <a:r>
              <a:rPr lang="en-US" altLang="ko-KR" dirty="0"/>
              <a:t>?’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/>
              <a:t>안주인이 넘어지는 소리</a:t>
            </a:r>
            <a:r>
              <a:rPr lang="ko-KR" altLang="en-US" dirty="0" smtClean="0"/>
              <a:t>’                        ‘다쳤나</a:t>
            </a:r>
            <a:r>
              <a:rPr lang="en-US" altLang="ko-KR" dirty="0" smtClean="0"/>
              <a:t>?’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의미작용과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9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기의는</a:t>
            </a:r>
            <a:r>
              <a:rPr lang="ko-KR" altLang="en-US" dirty="0" smtClean="0"/>
              <a:t> 제시된 기표에 따라 </a:t>
            </a:r>
            <a:r>
              <a:rPr lang="ko-KR" altLang="en-US" dirty="0"/>
              <a:t>미끄럼을 </a:t>
            </a:r>
            <a:r>
              <a:rPr lang="ko-KR" altLang="en-US" dirty="0" smtClean="0"/>
              <a:t>탄다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주인이 </a:t>
            </a:r>
            <a:r>
              <a:rPr lang="ko-KR" altLang="en-US" dirty="0"/>
              <a:t>문을 열고 나가 신문을 </a:t>
            </a:r>
            <a:r>
              <a:rPr lang="ko-KR" altLang="en-US" dirty="0" err="1"/>
              <a:t>집어들고</a:t>
            </a:r>
            <a:r>
              <a:rPr lang="ko-KR" altLang="en-US" dirty="0"/>
              <a:t> 오는 것을 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신문이 왔다</a:t>
            </a:r>
            <a:r>
              <a:rPr lang="en-US" altLang="ko-KR" dirty="0" smtClean="0"/>
              <a:t>’ ‘</a:t>
            </a:r>
            <a:r>
              <a:rPr lang="ko-KR" altLang="en-US" dirty="0" smtClean="0"/>
              <a:t>집주인이 집어왔다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고 이해하게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기표와 </a:t>
            </a:r>
            <a:r>
              <a:rPr lang="ko-KR" altLang="en-US" dirty="0" err="1" smtClean="0"/>
              <a:t>기의가</a:t>
            </a:r>
            <a:r>
              <a:rPr lang="ko-KR" altLang="en-US" dirty="0" smtClean="0"/>
              <a:t> 연결된다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의미는 기표와 </a:t>
            </a:r>
            <a:r>
              <a:rPr lang="ko-KR" altLang="en-US" dirty="0" err="1" smtClean="0"/>
              <a:t>기의들이</a:t>
            </a:r>
            <a:r>
              <a:rPr lang="ko-KR" altLang="en-US" dirty="0" smtClean="0"/>
              <a:t> 서로 미끄럼을 타고 유희하다가</a:t>
            </a:r>
            <a:r>
              <a:rPr lang="en-US" altLang="ko-KR" dirty="0" smtClean="0"/>
              <a:t> ,</a:t>
            </a:r>
          </a:p>
          <a:p>
            <a:r>
              <a:rPr lang="ko-KR" altLang="en-US" dirty="0" smtClean="0"/>
              <a:t>소급하여 </a:t>
            </a:r>
            <a:r>
              <a:rPr lang="ko-KR" altLang="en-US" dirty="0"/>
              <a:t>의미작용의 고리에 매듭을 </a:t>
            </a:r>
            <a:r>
              <a:rPr lang="ko-KR" altLang="en-US" dirty="0" err="1"/>
              <a:t>매김질할</a:t>
            </a:r>
            <a:r>
              <a:rPr lang="ko-KR" altLang="en-US" dirty="0"/>
              <a:t> </a:t>
            </a:r>
            <a:r>
              <a:rPr lang="ko-KR" altLang="en-US" dirty="0" smtClean="0"/>
              <a:t>때 생산된다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의미를 </a:t>
            </a:r>
            <a:r>
              <a:rPr lang="ko-KR" altLang="en-US" dirty="0"/>
              <a:t>생산하는 사람이 되돌아보는 구간의 폭을 조정하는 것에 </a:t>
            </a:r>
            <a:r>
              <a:rPr lang="ko-KR" altLang="en-US" dirty="0" smtClean="0"/>
              <a:t>따라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포착되는 </a:t>
            </a:r>
            <a:r>
              <a:rPr lang="ko-KR" altLang="en-US" dirty="0"/>
              <a:t>기표의 조합도 달라질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그에 따라 </a:t>
            </a:r>
            <a:r>
              <a:rPr lang="ko-KR" altLang="en-US" dirty="0"/>
              <a:t>의미도 다소 달라질 것이다</a:t>
            </a:r>
            <a:r>
              <a:rPr lang="en-US" altLang="ko-KR" dirty="0"/>
              <a:t>. </a:t>
            </a:r>
            <a:r>
              <a:rPr lang="ko-KR" altLang="en-US" dirty="0"/>
              <a:t>따라서 의미는 언제나 불안정하다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기표와 </a:t>
            </a:r>
            <a:r>
              <a:rPr lang="ko-KR" altLang="en-US" dirty="0" err="1" smtClean="0"/>
              <a:t>기의는</a:t>
            </a:r>
            <a:r>
              <a:rPr lang="ko-KR" altLang="en-US" dirty="0" smtClean="0"/>
              <a:t> 미끄러져나간다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109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현실에서 사물을 식별할 때 일련의 </a:t>
            </a:r>
            <a:r>
              <a:rPr lang="ko-KR" altLang="en-US" dirty="0" smtClean="0"/>
              <a:t>구별이 </a:t>
            </a:r>
            <a:r>
              <a:rPr lang="ko-KR" altLang="en-US" dirty="0"/>
              <a:t>수행된다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우선 </a:t>
            </a:r>
            <a:r>
              <a:rPr lang="ko-KR" altLang="en-US" dirty="0"/>
              <a:t>나와 다른 것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것의 배경과 대상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대상과 </a:t>
            </a:r>
            <a:r>
              <a:rPr lang="ko-KR" altLang="en-US" dirty="0"/>
              <a:t>기호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식별의 </a:t>
            </a:r>
            <a:r>
              <a:rPr lang="ko-KR" altLang="en-US" dirty="0"/>
              <a:t>마지막에 얻는 것은 그 </a:t>
            </a:r>
            <a:r>
              <a:rPr lang="ko-KR" altLang="en-US" dirty="0" smtClean="0"/>
              <a:t>대상이라기보다는 </a:t>
            </a:r>
            <a:endParaRPr lang="en-US" altLang="ko-KR" dirty="0" smtClean="0"/>
          </a:p>
          <a:p>
            <a:r>
              <a:rPr lang="ko-KR" altLang="en-US" dirty="0" smtClean="0"/>
              <a:t>그것을 </a:t>
            </a:r>
            <a:r>
              <a:rPr lang="ko-KR" altLang="en-US" dirty="0"/>
              <a:t>대표하는 기호다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우리는 기호를 읽는다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물리적 소리를 들었지만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기표는 아직 정해지지</a:t>
            </a:r>
            <a:r>
              <a:rPr lang="en-US" altLang="ko-KR" dirty="0" smtClean="0"/>
              <a:t>~ </a:t>
            </a:r>
          </a:p>
          <a:p>
            <a:r>
              <a:rPr lang="ko-KR" altLang="en-US" dirty="0" smtClean="0"/>
              <a:t>세계는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알 수 없음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혼돈 상태이다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sz="3300" dirty="0" smtClean="0">
                <a:solidFill>
                  <a:srgbClr val="C00000"/>
                </a:solidFill>
              </a:rPr>
              <a:t>기호의 의미작용이 완결되고 나서야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의미로 채워진 세계를 받아들이게 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의미있는</a:t>
            </a:r>
            <a:r>
              <a:rPr lang="ko-KR" altLang="en-US" dirty="0" smtClean="0"/>
              <a:t> 세계 안에서 의미를 이해하는 존재로서의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도 생생해진다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의미작용이 있어야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>
                <a:solidFill>
                  <a:srgbClr val="C00000"/>
                </a:solidFill>
              </a:rPr>
              <a:t>생각하고 느끼는 </a:t>
            </a: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</a:rPr>
              <a:t>나</a:t>
            </a:r>
            <a:r>
              <a:rPr lang="en-US" altLang="ko-KR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>
                <a:solidFill>
                  <a:srgbClr val="C00000"/>
                </a:solidFill>
              </a:rPr>
              <a:t>도 있고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ko-KR" altLang="en-US" dirty="0" err="1" smtClean="0">
                <a:solidFill>
                  <a:srgbClr val="C00000"/>
                </a:solidFill>
              </a:rPr>
              <a:t>의미있는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‘</a:t>
            </a:r>
            <a:r>
              <a:rPr lang="ko-KR" altLang="en-US" dirty="0" smtClean="0">
                <a:solidFill>
                  <a:srgbClr val="C00000"/>
                </a:solidFill>
              </a:rPr>
              <a:t>세계</a:t>
            </a:r>
            <a:r>
              <a:rPr lang="en-US" altLang="ko-KR" dirty="0" smtClean="0">
                <a:solidFill>
                  <a:srgbClr val="C00000"/>
                </a:solidFill>
              </a:rPr>
              <a:t>’</a:t>
            </a:r>
            <a:r>
              <a:rPr lang="ko-KR" altLang="en-US" dirty="0" smtClean="0">
                <a:solidFill>
                  <a:srgbClr val="C00000"/>
                </a:solidFill>
              </a:rPr>
              <a:t>도 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의미작용이 완결되지 않을 때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3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밴베니스트</a:t>
            </a:r>
            <a:r>
              <a:rPr lang="en-US" altLang="ko-KR" dirty="0"/>
              <a:t>(E. </a:t>
            </a:r>
            <a:r>
              <a:rPr lang="en-US" altLang="ko-KR" dirty="0" err="1"/>
              <a:t>Benveniste</a:t>
            </a:r>
            <a:r>
              <a:rPr lang="en-US" altLang="ko-KR" dirty="0"/>
              <a:t>) </a:t>
            </a:r>
            <a:r>
              <a:rPr lang="ko-KR" altLang="en-US" dirty="0"/>
              <a:t>曰</a:t>
            </a:r>
            <a:endParaRPr lang="en-US" altLang="ko-KR" dirty="0"/>
          </a:p>
          <a:p>
            <a:r>
              <a:rPr lang="ko-KR" altLang="en-US" dirty="0"/>
              <a:t>“인간 자신이 하나의 기호이고</a:t>
            </a:r>
            <a:r>
              <a:rPr lang="en-US" altLang="ko-KR" dirty="0"/>
              <a:t>, </a:t>
            </a:r>
            <a:r>
              <a:rPr lang="ko-KR" altLang="en-US" dirty="0"/>
              <a:t>그의 사상이 하나의 기호이며</a:t>
            </a:r>
            <a:r>
              <a:rPr lang="en-US" altLang="ko-KR" dirty="0"/>
              <a:t>, </a:t>
            </a:r>
            <a:r>
              <a:rPr lang="ko-KR" altLang="en-US" dirty="0"/>
              <a:t>그는 하나하나의 감정이 기호이다</a:t>
            </a:r>
            <a:r>
              <a:rPr lang="en-US" altLang="ko-KR" dirty="0"/>
              <a:t>.”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우리가 기억한다면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기억하는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상상한다면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상상하는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기대한다면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기호를 기대하는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세상 모든 </a:t>
            </a:r>
            <a:r>
              <a:rPr lang="ko-KR" altLang="en-US" dirty="0" err="1" smtClean="0"/>
              <a:t>짜장면은</a:t>
            </a:r>
            <a:r>
              <a:rPr lang="ko-KR" altLang="en-US" dirty="0" smtClean="0"/>
              <a:t> 모두 다르다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그러나 나는 그 모든 </a:t>
            </a:r>
            <a:r>
              <a:rPr lang="ko-KR" altLang="en-US" dirty="0" err="1" smtClean="0"/>
              <a:t>짜장면을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기호로 인식하며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모두 </a:t>
            </a:r>
            <a:r>
              <a:rPr lang="en-US" altLang="ko-KR" dirty="0" smtClean="0"/>
              <a:t> ‘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기호로 표시한다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그래서 어제 먹은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짜장면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내일도 먹고 싶어할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기호는 과거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미래를 연결하게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의식도 기호로 채워진다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1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기호의 자의성은 기표와 기의 간의 연결 문제를 제기한다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코드화란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기의와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기표간의 관계를 정립하고 정립된 관계를 </a:t>
            </a:r>
            <a:r>
              <a:rPr lang="ko-KR" altLang="en-US" sz="2000" dirty="0" smtClean="0"/>
              <a:t>기호 </a:t>
            </a:r>
            <a:r>
              <a:rPr lang="ko-KR" altLang="en-US" sz="2000" dirty="0"/>
              <a:t>사용자들에게 수용 또는 납득시키는 기호학적 조작을 말한다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코드화는 </a:t>
            </a:r>
            <a:r>
              <a:rPr lang="ko-KR" altLang="en-US" sz="2000" dirty="0" smtClean="0"/>
              <a:t>대체로 관습에 의해 이루어진다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기표와 </a:t>
            </a:r>
            <a:r>
              <a:rPr lang="ko-KR" altLang="en-US" sz="2000" dirty="0" err="1" smtClean="0"/>
              <a:t>기의의</a:t>
            </a:r>
            <a:r>
              <a:rPr lang="ko-KR" altLang="en-US" sz="2000" dirty="0" smtClean="0"/>
              <a:t> 연결이 반복되고 지속되어 자연스럽게 여겨진다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코드화는 </a:t>
            </a:r>
            <a:r>
              <a:rPr lang="ko-KR" altLang="en-US" sz="2000" dirty="0"/>
              <a:t>기호들이 지니는 사회적 차원이다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코드화</a:t>
            </a:r>
            <a:r>
              <a:rPr lang="en-US" altLang="ko-KR" dirty="0" smtClean="0"/>
              <a:t>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6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dirty="0" smtClean="0"/>
              <a:t>코드화는 </a:t>
            </a:r>
            <a:r>
              <a:rPr lang="ko-KR" altLang="en-US" dirty="0"/>
              <a:t>한 문화의 구성원들이 서로 나눈 기호의 체험에서 유도된 </a:t>
            </a:r>
            <a:r>
              <a:rPr lang="ko-KR" altLang="en-US" dirty="0" smtClean="0"/>
              <a:t>기대들로 존재한다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의미작용은 코드화에 의한 </a:t>
            </a:r>
            <a:r>
              <a:rPr lang="ko-KR" altLang="en-US" dirty="0"/>
              <a:t>작용이다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세계를 </a:t>
            </a:r>
            <a:r>
              <a:rPr lang="ko-KR" altLang="en-US" dirty="0" smtClean="0"/>
              <a:t>물질적 형태 그대로 받아들이는 것이 아니라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</a:t>
            </a:r>
            <a:r>
              <a:rPr lang="ko-KR" altLang="en-US" dirty="0"/>
              <a:t>해독자의 기대에 </a:t>
            </a:r>
            <a:r>
              <a:rPr lang="ko-KR" altLang="en-US" dirty="0" smtClean="0"/>
              <a:t>입각해서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현실세계를 </a:t>
            </a:r>
            <a:r>
              <a:rPr lang="ko-KR" altLang="en-US" dirty="0" err="1" smtClean="0"/>
              <a:t>의미있게</a:t>
            </a:r>
            <a:r>
              <a:rPr lang="ko-KR" altLang="en-US" dirty="0" smtClean="0"/>
              <a:t> </a:t>
            </a:r>
            <a:r>
              <a:rPr lang="ko-KR" altLang="en-US" dirty="0"/>
              <a:t>이해하려는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우리가 타</a:t>
            </a:r>
            <a:r>
              <a:rPr lang="ko-KR" altLang="en-US" dirty="0"/>
              <a:t>인</a:t>
            </a:r>
            <a:r>
              <a:rPr lang="ko-KR" altLang="en-US" dirty="0" smtClean="0"/>
              <a:t>들과 마음을 나눌 수 있는 것은 기호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사람도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사과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알아듣는다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그의 표정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말을 통해 그를 읽는다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그도 내가 그를 읽어낸다는 걸 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눈을 찡긋하면 응답을 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우리가 기호를 통해 타인을 이해하려고 한다는 것을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타자도 이해면서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타자도 기호를 통해 우리를 이해하려고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기호의 </a:t>
            </a:r>
            <a:r>
              <a:rPr lang="ko-KR" altLang="en-US" dirty="0"/>
              <a:t>교환을 통해 타자를 이해한다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기호 덕분에 우리는 타인들과 함께 산다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7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소통은 의미작용과 다른 현상이다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소통은 </a:t>
            </a:r>
            <a:r>
              <a:rPr lang="ko-KR" altLang="en-US" dirty="0"/>
              <a:t>기표를 전달하는 과정인데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이럴 </a:t>
            </a:r>
            <a:r>
              <a:rPr lang="ko-KR" altLang="en-US" dirty="0"/>
              <a:t>때의 기표는 흔히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메시지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소통은 </a:t>
            </a:r>
            <a:r>
              <a:rPr lang="ko-KR" altLang="en-US" dirty="0"/>
              <a:t>메시지의 전달과정으로서</a:t>
            </a:r>
            <a:r>
              <a:rPr lang="en-US" altLang="ko-KR" dirty="0"/>
              <a:t>, </a:t>
            </a:r>
            <a:r>
              <a:rPr lang="ko-KR" altLang="en-US" dirty="0"/>
              <a:t>같은 의미작용이 송신자와 수신자 사이에서 일어날 것을 </a:t>
            </a:r>
            <a:r>
              <a:rPr lang="ko-KR" altLang="en-US" dirty="0" smtClean="0"/>
              <a:t>기대하고 </a:t>
            </a:r>
            <a:r>
              <a:rPr lang="ko-KR" altLang="en-US" dirty="0"/>
              <a:t>쌍방이 참여하는 행위다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송신자 쪽의 </a:t>
            </a:r>
            <a:r>
              <a:rPr lang="ko-KR" altLang="en-US" dirty="0"/>
              <a:t>의미작용은 수신자 </a:t>
            </a:r>
            <a:r>
              <a:rPr lang="ko-KR" altLang="en-US" dirty="0" smtClean="0"/>
              <a:t>쪽의 </a:t>
            </a:r>
            <a:r>
              <a:rPr lang="ko-KR" altLang="en-US" dirty="0"/>
              <a:t>의미작용과 같을 </a:t>
            </a:r>
            <a:r>
              <a:rPr lang="ko-KR" altLang="en-US" dirty="0" smtClean="0"/>
              <a:t>수도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다를 수</a:t>
            </a:r>
            <a:r>
              <a:rPr lang="en-US" altLang="ko-KR" dirty="0" smtClean="0"/>
              <a:t>~~. </a:t>
            </a:r>
          </a:p>
          <a:p>
            <a:r>
              <a:rPr lang="ko-KR" altLang="en-US" dirty="0" smtClean="0"/>
              <a:t>기표가 전달되면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수신자는 의미작용을 통해 의미를 취득한다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</a:t>
            </a:r>
            <a:r>
              <a:rPr lang="en-US" altLang="ko-KR" dirty="0" smtClean="0"/>
              <a:t>(communication)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의미작용이 </a:t>
            </a:r>
            <a:r>
              <a:rPr lang="ko-KR" altLang="en-US" dirty="0"/>
              <a:t>여러 사람에게 혹은 서로 멀리 떨어져 있는 사람들에게 효과적으로 일어나게 하려면 소통이 일어나야 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시간과 </a:t>
            </a:r>
            <a:r>
              <a:rPr lang="ko-KR" altLang="en-US" dirty="0"/>
              <a:t>공간의 제약을 넘어 </a:t>
            </a:r>
            <a:r>
              <a:rPr lang="ko-KR" altLang="en-US" dirty="0" smtClean="0"/>
              <a:t>의미작용이 </a:t>
            </a:r>
            <a:r>
              <a:rPr lang="ko-KR" altLang="en-US" dirty="0"/>
              <a:t>광범위하게 일어나려면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소통에는 </a:t>
            </a:r>
            <a:r>
              <a:rPr lang="en-US" altLang="ko-KR" dirty="0"/>
              <a:t>‘</a:t>
            </a:r>
            <a:r>
              <a:rPr lang="ko-KR" altLang="en-US" dirty="0"/>
              <a:t>미디어</a:t>
            </a:r>
            <a:r>
              <a:rPr lang="en-US" altLang="ko-KR" dirty="0"/>
              <a:t>’</a:t>
            </a:r>
            <a:r>
              <a:rPr lang="ko-KR" altLang="en-US" dirty="0"/>
              <a:t>가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소통은 미디어를 통해 의미의 운반체인 기표를 시간과 공간의 제약을 넘어 확산시키는 과정이다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소통과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①</a:t>
            </a:r>
            <a:r>
              <a:rPr lang="ko-KR" altLang="en-US" sz="2000" dirty="0" smtClean="0"/>
              <a:t>송신자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송신자는 한 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혹은 조직이 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/>
              <a:t>②</a:t>
            </a:r>
            <a:r>
              <a:rPr lang="ko-KR" altLang="en-US" sz="2000" dirty="0"/>
              <a:t>메시지</a:t>
            </a:r>
            <a:r>
              <a:rPr lang="en-US" altLang="ko-KR" sz="2000" dirty="0"/>
              <a:t>: </a:t>
            </a:r>
            <a:r>
              <a:rPr lang="ko-KR" altLang="en-US" sz="2000" dirty="0"/>
              <a:t>송신자는 메시지를 코드화해서 보낸다</a:t>
            </a:r>
            <a:r>
              <a:rPr lang="en-US" altLang="ko-KR" sz="2000" dirty="0"/>
              <a:t>. </a:t>
            </a:r>
            <a:r>
              <a:rPr lang="ko-KR" altLang="en-US" sz="2000" dirty="0"/>
              <a:t>메시지는 코드화된 기표들이다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③</a:t>
            </a:r>
            <a:r>
              <a:rPr lang="ko-KR" altLang="en-US" sz="2000" dirty="0"/>
              <a:t>코드화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메시지를 유통될 수 있는 형식으로 전환하는 것이다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④</a:t>
            </a:r>
            <a:r>
              <a:rPr lang="ko-KR" altLang="en-US" sz="2000" dirty="0"/>
              <a:t>채널</a:t>
            </a:r>
            <a:r>
              <a:rPr lang="en-US" altLang="ko-KR" sz="2000" dirty="0"/>
              <a:t>: </a:t>
            </a:r>
            <a:r>
              <a:rPr lang="ko-KR" altLang="en-US" sz="2000" dirty="0"/>
              <a:t>소통은 물질적 과정을 동반한다</a:t>
            </a:r>
            <a:r>
              <a:rPr lang="en-US" altLang="ko-KR" sz="2000" dirty="0"/>
              <a:t>. </a:t>
            </a:r>
            <a:r>
              <a:rPr lang="ko-KR" altLang="en-US" sz="2000" dirty="0"/>
              <a:t>채널은 메시지가 전달되는 물질적 통로이다</a:t>
            </a:r>
            <a:r>
              <a:rPr lang="en-US" altLang="ko-KR" sz="2000" dirty="0"/>
              <a:t>. </a:t>
            </a:r>
            <a:r>
              <a:rPr lang="ko-KR" altLang="en-US" sz="2000" dirty="0"/>
              <a:t>길거리에서 누군가가 나를 불렀을 때 채널은 공기이다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⑤</a:t>
            </a:r>
            <a:r>
              <a:rPr lang="ko-KR" altLang="en-US" sz="2000" dirty="0"/>
              <a:t>미디어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메시지의 전달 통로라는 점에서는 채널과 유사하지만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기호가 기록되고 저장되는 장치라는 점에 강조점이 있다</a:t>
            </a:r>
            <a:r>
              <a:rPr lang="en-US" altLang="ko-KR" sz="2000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소통의 단순 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8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⑥</a:t>
            </a:r>
            <a:r>
              <a:rPr lang="ko-KR" altLang="en-US" sz="2000" dirty="0"/>
              <a:t>코드풀기</a:t>
            </a:r>
            <a:r>
              <a:rPr lang="en-US" altLang="ko-KR" sz="2000" dirty="0"/>
              <a:t>: </a:t>
            </a:r>
            <a:r>
              <a:rPr lang="ko-KR" altLang="en-US" sz="2000" dirty="0"/>
              <a:t>메시지는 수신자에게 해독된다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⑦</a:t>
            </a:r>
            <a:r>
              <a:rPr lang="ko-KR" altLang="en-US" sz="2000" dirty="0"/>
              <a:t>수신자</a:t>
            </a:r>
            <a:endParaRPr lang="en-US" altLang="ko-KR" sz="2000" dirty="0"/>
          </a:p>
          <a:p>
            <a:r>
              <a:rPr lang="en-US" altLang="ko-KR" sz="2000" dirty="0"/>
              <a:t>⑧</a:t>
            </a:r>
            <a:r>
              <a:rPr lang="ko-KR" altLang="en-US" sz="2000" dirty="0"/>
              <a:t>피드백</a:t>
            </a:r>
            <a:r>
              <a:rPr lang="en-US" altLang="ko-KR" sz="2000" dirty="0"/>
              <a:t>: </a:t>
            </a:r>
            <a:r>
              <a:rPr lang="ko-KR" altLang="en-US" sz="2000" dirty="0"/>
              <a:t>소통과정에서 수신자가 송신자에게 받은 메시지에 대해 반응을 다시 보낸다면</a:t>
            </a:r>
            <a:r>
              <a:rPr lang="en-US" altLang="ko-KR" sz="2000" dirty="0"/>
              <a:t> </a:t>
            </a:r>
            <a:r>
              <a:rPr lang="ko-KR" altLang="en-US" sz="2000" dirty="0"/>
              <a:t>피드백이 일어난 것이다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⑨</a:t>
            </a:r>
            <a:r>
              <a:rPr lang="ko-KR" altLang="en-US" sz="2000" dirty="0"/>
              <a:t>잡음</a:t>
            </a:r>
            <a:r>
              <a:rPr lang="en-US" altLang="ko-KR" sz="2000" dirty="0"/>
              <a:t>(noise): </a:t>
            </a:r>
            <a:r>
              <a:rPr lang="ko-KR" altLang="en-US" sz="2000" dirty="0"/>
              <a:t>소통 과정에서 메시지의 송수신을 방해하거나 간섭하는 것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인간이 </a:t>
            </a:r>
            <a:r>
              <a:rPr lang="ko-KR" altLang="en-US" dirty="0" err="1"/>
              <a:t>의미있게</a:t>
            </a:r>
            <a:r>
              <a:rPr lang="ko-KR" altLang="en-US" dirty="0"/>
              <a:t> 이해하는 모든 것이 기호다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기호가 없다면</a:t>
            </a:r>
            <a:r>
              <a:rPr lang="en-US" altLang="ko-KR" dirty="0"/>
              <a:t>, </a:t>
            </a:r>
            <a:r>
              <a:rPr lang="ko-KR" altLang="en-US" dirty="0" smtClean="0"/>
              <a:t>인간은</a:t>
            </a:r>
            <a:r>
              <a:rPr lang="en-US" altLang="ko-KR" dirty="0" smtClean="0"/>
              <a:t> </a:t>
            </a:r>
            <a:r>
              <a:rPr lang="ko-KR" altLang="en-US" dirty="0"/>
              <a:t>세계를 이해할 수 없다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병의 </a:t>
            </a:r>
            <a:r>
              <a:rPr lang="ko-KR" altLang="en-US" dirty="0" smtClean="0"/>
              <a:t>증상도 의사에게는 기호다</a:t>
            </a:r>
            <a:r>
              <a:rPr lang="en-US" altLang="ko-KR" dirty="0" smtClean="0"/>
              <a:t>.  TV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나오는 수많은 광고도 기호다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자동차나 </a:t>
            </a:r>
            <a:r>
              <a:rPr lang="ko-KR" altLang="en-US" dirty="0" smtClean="0"/>
              <a:t>의복은 그 사람의 사회적 지위를 은근히 드러내는 기호다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김정은의 </a:t>
            </a:r>
            <a:r>
              <a:rPr lang="ko-KR" altLang="en-US" dirty="0" smtClean="0"/>
              <a:t>사진도 기호다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대통령후보 사진도 기호다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ko-KR" altLang="en-US" dirty="0" smtClean="0"/>
              <a:t>내 이름도 기호다</a:t>
            </a:r>
            <a:r>
              <a:rPr lang="en-US" altLang="ko-KR" dirty="0" smtClean="0"/>
              <a:t>. . …..</a:t>
            </a:r>
          </a:p>
          <a:p>
            <a:r>
              <a:rPr lang="ko-KR" altLang="en-US" dirty="0"/>
              <a:t>거리의 신호등</a:t>
            </a:r>
            <a:r>
              <a:rPr lang="en-US" altLang="ko-KR" dirty="0"/>
              <a:t>, </a:t>
            </a:r>
            <a:r>
              <a:rPr lang="ko-KR" altLang="en-US" dirty="0"/>
              <a:t>밤하늘의 별자리</a:t>
            </a:r>
            <a:r>
              <a:rPr lang="en-US" altLang="ko-KR" dirty="0"/>
              <a:t>, </a:t>
            </a:r>
            <a:r>
              <a:rPr lang="ko-KR" altLang="en-US" dirty="0"/>
              <a:t>수학기호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1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조직 </a:t>
            </a:r>
            <a:r>
              <a:rPr lang="ko-KR" altLang="en-US" sz="2000" dirty="0"/>
              <a:t>소통</a:t>
            </a:r>
            <a:r>
              <a:rPr lang="en-US" altLang="ko-KR" sz="2000" dirty="0"/>
              <a:t>(organizational communication) : </a:t>
            </a:r>
            <a:r>
              <a:rPr lang="ko-KR" altLang="en-US" sz="2000" dirty="0"/>
              <a:t>기업이나 관공서와 같은 공식적으로 구조화된 조직에서의 소통</a:t>
            </a:r>
            <a:r>
              <a:rPr lang="en-US" altLang="ko-KR" sz="2000" dirty="0"/>
              <a:t>. </a:t>
            </a:r>
            <a:r>
              <a:rPr lang="ko-KR" altLang="en-US" sz="2000" dirty="0"/>
              <a:t>공식적</a:t>
            </a:r>
            <a:r>
              <a:rPr lang="en-US" altLang="ko-KR" sz="2000" dirty="0"/>
              <a:t>·</a:t>
            </a:r>
            <a:r>
              <a:rPr lang="ko-KR" altLang="en-US" sz="2000" dirty="0"/>
              <a:t>비공식적 명령체계를 통해 성원들에게 메시지를 전달한다</a:t>
            </a:r>
            <a:r>
              <a:rPr lang="en-US" altLang="ko-KR" sz="2000" dirty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소수의 </a:t>
            </a:r>
            <a:r>
              <a:rPr lang="ko-KR" altLang="en-US" sz="2000" dirty="0"/>
              <a:t>송신자들이 멀리 떨어져 있는 수많은 사람에게 정보를 전달하기 위해서 매스미디어를 이용하는 매스커뮤니케이션</a:t>
            </a:r>
            <a:r>
              <a:rPr lang="en-US" altLang="ko-KR" sz="2000" dirty="0"/>
              <a:t>(mass communication).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매스커뮤니케이션은 </a:t>
            </a:r>
            <a:r>
              <a:rPr lang="ko-KR" altLang="en-US" sz="2000" dirty="0"/>
              <a:t>메시지가 단일 발신자로부터 </a:t>
            </a:r>
            <a:r>
              <a:rPr lang="ko-KR" altLang="en-US" sz="2000" dirty="0" err="1"/>
              <a:t>수천명</a:t>
            </a:r>
            <a:r>
              <a:rPr lang="ko-KR" altLang="en-US" sz="2000" dirty="0"/>
              <a:t> 혹은 </a:t>
            </a:r>
            <a:r>
              <a:rPr lang="ko-KR" altLang="en-US" sz="2000" dirty="0" err="1"/>
              <a:t>수천만명에게</a:t>
            </a:r>
            <a:r>
              <a:rPr lang="ko-KR" altLang="en-US" sz="2000" dirty="0"/>
              <a:t> 도달하므로 즉각적인 피드백은 일어나기 어렵다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전통적인 신문</a:t>
            </a:r>
            <a:r>
              <a:rPr lang="en-US" altLang="ko-KR" sz="2000" dirty="0"/>
              <a:t>, </a:t>
            </a:r>
            <a:r>
              <a:rPr lang="ko-KR" altLang="en-US" sz="2000" dirty="0"/>
              <a:t>라디오</a:t>
            </a:r>
            <a:r>
              <a:rPr lang="en-US" altLang="ko-KR" sz="2000" dirty="0"/>
              <a:t>, </a:t>
            </a:r>
            <a:r>
              <a:rPr lang="ko-KR" altLang="en-US" sz="2000" dirty="0"/>
              <a:t>텔레비전</a:t>
            </a:r>
            <a:r>
              <a:rPr lang="en-US" altLang="ko-KR" sz="2000" dirty="0"/>
              <a:t>, </a:t>
            </a:r>
            <a:r>
              <a:rPr lang="ko-KR" altLang="en-US" sz="2000" dirty="0"/>
              <a:t>영화 그리고 책</a:t>
            </a:r>
            <a:r>
              <a:rPr lang="en-US" altLang="ko-KR" sz="2000" dirty="0"/>
              <a:t>, </a:t>
            </a:r>
            <a:r>
              <a:rPr lang="ko-KR" altLang="en-US" sz="2000" dirty="0"/>
              <a:t>잡지 등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19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조직 소통과 매스커뮤니케이션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0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200" dirty="0" err="1"/>
              <a:t>상호작용성</a:t>
            </a:r>
            <a:r>
              <a:rPr lang="en-US" altLang="ko-KR" sz="2200" dirty="0"/>
              <a:t>(interactivity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이란 </a:t>
            </a:r>
            <a:r>
              <a:rPr lang="ko-KR" altLang="en-US" sz="2200" dirty="0"/>
              <a:t>송신자가 수신자로부터 실시간 피드백을 받고 이를 지속적으로 수정하는 </a:t>
            </a:r>
            <a:r>
              <a:rPr lang="ko-KR" altLang="en-US" sz="2200" dirty="0" smtClean="0"/>
              <a:t>상황이다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endParaRPr lang="en-US" altLang="ko-KR" sz="2200" dirty="0"/>
          </a:p>
          <a:p>
            <a:r>
              <a:rPr lang="ko-KR" altLang="en-US" sz="2200" dirty="0"/>
              <a:t>①전통적인 매스커뮤니케이션은 상호작용성의 정도가 높지 않다</a:t>
            </a:r>
            <a:r>
              <a:rPr lang="en-US" altLang="ko-KR" sz="2200" dirty="0"/>
              <a:t>. </a:t>
            </a:r>
            <a:r>
              <a:rPr lang="ko-KR" altLang="en-US" sz="2200" dirty="0"/>
              <a:t>신문</a:t>
            </a:r>
            <a:r>
              <a:rPr lang="en-US" altLang="ko-KR" sz="2200" dirty="0"/>
              <a:t>, </a:t>
            </a:r>
            <a:r>
              <a:rPr lang="ko-KR" altLang="en-US" sz="2200" dirty="0"/>
              <a:t>방송</a:t>
            </a:r>
            <a:r>
              <a:rPr lang="en-US" altLang="ko-KR" sz="2200" dirty="0"/>
              <a:t>, </a:t>
            </a:r>
            <a:r>
              <a:rPr lang="ko-KR" altLang="en-US" sz="2200" dirty="0"/>
              <a:t>영화</a:t>
            </a:r>
            <a:r>
              <a:rPr lang="en-US" altLang="ko-KR" sz="2200" dirty="0"/>
              <a:t>, </a:t>
            </a:r>
            <a:r>
              <a:rPr lang="ko-KR" altLang="en-US" sz="2200" dirty="0"/>
              <a:t>책 등</a:t>
            </a:r>
            <a:r>
              <a:rPr lang="en-US" altLang="ko-KR" sz="2200" dirty="0"/>
              <a:t>.</a:t>
            </a:r>
          </a:p>
          <a:p>
            <a:pPr fontAlgn="base"/>
            <a:r>
              <a:rPr lang="ko-KR" altLang="en-US" sz="2200" dirty="0"/>
              <a:t>②</a:t>
            </a:r>
            <a:r>
              <a:rPr lang="ko-KR" altLang="en-US" sz="2200" dirty="0" smtClean="0"/>
              <a:t>현재까지의 소통 미디어 시스템 중에서</a:t>
            </a:r>
            <a:r>
              <a:rPr lang="en-US" altLang="ko-KR" sz="2200" dirty="0" smtClean="0"/>
              <a:t>,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두 사람간의 대화와 같은 방식으로 양방향 소통이 일어나는 경우는 드물다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pPr fontAlgn="base"/>
            <a:r>
              <a:rPr lang="ko-KR" altLang="en-US" sz="2200" dirty="0"/>
              <a:t>온라인 게임이나 온라인 상거래</a:t>
            </a:r>
            <a:r>
              <a:rPr lang="en-US" altLang="ko-KR" sz="2200" dirty="0"/>
              <a:t>, </a:t>
            </a:r>
            <a:r>
              <a:rPr lang="ko-KR" altLang="en-US" sz="2200" dirty="0"/>
              <a:t>인터넷 메신저 시스템들은 가장 근접한 상호작용적 소통이라고 볼 수 있다</a:t>
            </a:r>
            <a:r>
              <a:rPr lang="en-US" altLang="ko-KR" sz="2200" dirty="0"/>
              <a:t>. </a:t>
            </a:r>
            <a:r>
              <a:rPr lang="ko-KR" altLang="en-US" sz="2200" dirty="0"/>
              <a:t>메시지의 교환의 과정은 이용자의 반응에 따라 지속적으로 수정된다</a:t>
            </a:r>
            <a:r>
              <a:rPr lang="en-US" altLang="ko-KR" sz="2200" dirty="0"/>
              <a:t>. </a:t>
            </a:r>
            <a:endParaRPr lang="ko-KR" altLang="en-US" sz="2200" dirty="0"/>
          </a:p>
          <a:p>
            <a:endParaRPr lang="ko-KR" altLang="en-US" sz="21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상호작용성과 소통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6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진정한 의미에서 상호작용적인 미디어는 </a:t>
            </a:r>
            <a:r>
              <a:rPr lang="ko-KR" altLang="en-US" dirty="0" err="1"/>
              <a:t>앨런</a:t>
            </a:r>
            <a:r>
              <a:rPr lang="ko-KR" altLang="en-US" dirty="0"/>
              <a:t> </a:t>
            </a:r>
            <a:r>
              <a:rPr lang="ko-KR" altLang="en-US" dirty="0" err="1"/>
              <a:t>튜링</a:t>
            </a:r>
            <a:r>
              <a:rPr lang="en-US" altLang="ko-KR" dirty="0"/>
              <a:t>(Alan Turing)</a:t>
            </a:r>
            <a:r>
              <a:rPr lang="ko-KR" altLang="en-US" dirty="0"/>
              <a:t>의 이름을 딴 </a:t>
            </a:r>
            <a:r>
              <a:rPr lang="ko-KR" altLang="en-US" dirty="0" err="1"/>
              <a:t>튜링</a:t>
            </a:r>
            <a:r>
              <a:rPr lang="ko-KR" altLang="en-US" dirty="0"/>
              <a:t> 테스트</a:t>
            </a:r>
            <a:r>
              <a:rPr lang="en-US" altLang="ko-KR" dirty="0"/>
              <a:t>(Turing Test)</a:t>
            </a:r>
            <a:r>
              <a:rPr lang="ko-KR" altLang="en-US" dirty="0"/>
              <a:t>를 통과하는 시스템이 될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시스템이 </a:t>
            </a:r>
            <a:r>
              <a:rPr lang="ko-KR" altLang="en-US" dirty="0" err="1"/>
              <a:t>튜링</a:t>
            </a:r>
            <a:r>
              <a:rPr lang="ko-KR" altLang="en-US" dirty="0"/>
              <a:t> 테스트를 통과하기 위해서는 시스템이 기계보다 인간과 상호작용하고 있다는 사실을 이용자들에게 확신시킬 수 있어야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://plug.hani.co.kr/futures/1799124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움베르트</a:t>
            </a:r>
            <a:r>
              <a:rPr lang="ko-KR" altLang="en-US" dirty="0" smtClean="0"/>
              <a:t> 에코</a:t>
            </a:r>
            <a:r>
              <a:rPr lang="en-US" altLang="ko-KR" dirty="0" smtClean="0"/>
              <a:t>(Umberto Eco):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어떤 다른 것을 </a:t>
            </a:r>
            <a:r>
              <a:rPr lang="ko-KR" altLang="en-US" dirty="0" err="1" smtClean="0"/>
              <a:t>의미있게</a:t>
            </a:r>
            <a:r>
              <a:rPr lang="ko-KR" altLang="en-US" dirty="0" smtClean="0"/>
              <a:t> 대체할 수 있는 것이면 무엇이든 기호가 될 수 있다</a:t>
            </a:r>
            <a:r>
              <a:rPr lang="en-US" altLang="ko-KR" dirty="0" smtClean="0"/>
              <a:t>.”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사랑하는 마음을 </a:t>
            </a:r>
            <a:r>
              <a:rPr lang="ko-KR" altLang="en-US" dirty="0" smtClean="0">
                <a:solidFill>
                  <a:srgbClr val="FF0000"/>
                </a:solidFill>
              </a:rPr>
              <a:t>장미꽃</a:t>
            </a:r>
            <a:r>
              <a:rPr lang="ko-KR" altLang="en-US" dirty="0" smtClean="0"/>
              <a:t>으로 대신한다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거짓말을 하는 데 쓰일 수 있는 모든 것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만약 어떤 것이 거짓을 말하는 데 쓰일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그것은 진실을 말하는 데도 쓰일 수가 없다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기호란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50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                           기호</a:t>
            </a:r>
            <a:r>
              <a:rPr lang="en-US" altLang="ko-KR" dirty="0" smtClean="0"/>
              <a:t>(sign)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해석소</a:t>
            </a:r>
            <a:r>
              <a:rPr lang="ko-KR" altLang="en-US" dirty="0" smtClean="0"/>
              <a:t>                                                        </a:t>
            </a:r>
            <a:r>
              <a:rPr lang="ko-KR" altLang="en-US" dirty="0" err="1" smtClean="0"/>
              <a:t>대상체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interpretant</a:t>
            </a:r>
            <a:r>
              <a:rPr lang="en-US" altLang="ko-KR" dirty="0" smtClean="0"/>
              <a:t>                                            (object referent)</a:t>
            </a:r>
          </a:p>
          <a:p>
            <a:r>
              <a:rPr lang="en-US" altLang="ko-KR" dirty="0" smtClean="0"/>
              <a:t>Reference)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퍼스</a:t>
            </a:r>
            <a:r>
              <a:rPr lang="en-US" altLang="ko-KR" dirty="0" smtClean="0"/>
              <a:t>(C. S. Pierce)</a:t>
            </a:r>
            <a:r>
              <a:rPr lang="ko-KR" altLang="en-US" dirty="0" smtClean="0"/>
              <a:t>의 기호학의 삼각형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2411760" y="3061861"/>
            <a:ext cx="2880320" cy="2304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①</a:t>
            </a:r>
            <a:r>
              <a:rPr lang="ko-KR" altLang="en-US" dirty="0" smtClean="0"/>
              <a:t>기호는 </a:t>
            </a:r>
            <a:r>
              <a:rPr lang="ko-KR" altLang="en-US" dirty="0" err="1"/>
              <a:t>대상체를</a:t>
            </a:r>
            <a:r>
              <a:rPr lang="ko-KR" altLang="en-US" dirty="0"/>
              <a:t> </a:t>
            </a:r>
            <a:r>
              <a:rPr lang="ko-KR" altLang="en-US" dirty="0" smtClean="0"/>
              <a:t>지시한다</a:t>
            </a:r>
            <a:r>
              <a:rPr lang="en-US" altLang="ko-KR" dirty="0"/>
              <a:t>. </a:t>
            </a:r>
            <a:r>
              <a:rPr lang="ko-KR" altLang="en-US" dirty="0" smtClean="0"/>
              <a:t>기호가 </a:t>
            </a:r>
            <a:r>
              <a:rPr lang="ko-KR" altLang="en-US" dirty="0"/>
              <a:t>있으면 그 </a:t>
            </a:r>
            <a:r>
              <a:rPr lang="ko-KR" altLang="en-US" dirty="0" err="1"/>
              <a:t>대상체는</a:t>
            </a:r>
            <a:r>
              <a:rPr lang="ko-KR" altLang="en-US" dirty="0"/>
              <a:t> 실재하지 않아도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②기호 </a:t>
            </a:r>
            <a:r>
              <a:rPr lang="ko-KR" altLang="en-US" dirty="0"/>
              <a:t>사용자의 ‘마음’ 속에 </a:t>
            </a:r>
            <a:r>
              <a:rPr lang="ko-KR" altLang="en-US" dirty="0" err="1"/>
              <a:t>해석소를</a:t>
            </a:r>
            <a:r>
              <a:rPr lang="ko-KR" altLang="en-US" dirty="0"/>
              <a:t> 유발시킨다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기호는 기호 사용자의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마음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mond</a:t>
            </a:r>
            <a:r>
              <a:rPr lang="en-US" altLang="ko-KR" dirty="0" smtClean="0"/>
              <a:t>)’</a:t>
            </a:r>
            <a:r>
              <a:rPr lang="ko-KR" altLang="en-US" dirty="0" smtClean="0"/>
              <a:t>의 존재를 상정한다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기호와 </a:t>
            </a:r>
            <a:r>
              <a:rPr lang="ko-KR" altLang="en-US" dirty="0"/>
              <a:t>대상 사이의 지시관계가 마음 속에서 일어난다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7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www.youtube.com/watch?v=E2j-frfK-yg&amp;t=0s&amp;list=WL&amp;index=10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세계는 작은 차이들의 연속체이다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기호는 세계의 연속적 차이와는 다른 차이를 만든다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분절한다</a:t>
            </a:r>
            <a:r>
              <a:rPr lang="en-US" altLang="ko-KR" dirty="0" smtClean="0"/>
              <a:t>: </a:t>
            </a:r>
          </a:p>
          <a:p>
            <a:pPr fontAlgn="base"/>
            <a:r>
              <a:rPr lang="ko-KR" altLang="en-US" dirty="0" smtClean="0"/>
              <a:t>다른 것을 다르게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같은 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같게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기호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대상체</a:t>
            </a:r>
            <a:r>
              <a:rPr lang="en-US" altLang="ko-KR" dirty="0" smtClean="0"/>
              <a:t>,    </a:t>
            </a:r>
            <a:r>
              <a:rPr lang="ko-KR" altLang="en-US" dirty="0" err="1" smtClean="0"/>
              <a:t>대상체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대상체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기호가 대상을 </a:t>
            </a:r>
            <a:r>
              <a:rPr lang="ko-KR" altLang="en-US" dirty="0" err="1" smtClean="0"/>
              <a:t>의미있게</a:t>
            </a:r>
            <a:r>
              <a:rPr lang="ko-KR" altLang="en-US" dirty="0" smtClean="0"/>
              <a:t> 대신할 때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6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해석소는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기호가 대상을 </a:t>
            </a:r>
            <a:r>
              <a:rPr lang="ko-KR" altLang="en-US" dirty="0" err="1"/>
              <a:t>의미있게</a:t>
            </a:r>
            <a:r>
              <a:rPr lang="ko-KR" altLang="en-US" dirty="0"/>
              <a:t> 대신할 때</a:t>
            </a:r>
            <a:r>
              <a:rPr lang="en-US" altLang="ko-KR" dirty="0"/>
              <a:t>, 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즉 </a:t>
            </a:r>
            <a:r>
              <a:rPr lang="ko-KR" altLang="en-US" dirty="0"/>
              <a:t>대상의 의미를 기호가 대신할 때</a:t>
            </a:r>
            <a:r>
              <a:rPr lang="en-US" altLang="ko-KR" dirty="0"/>
              <a:t>,</a:t>
            </a:r>
          </a:p>
          <a:p>
            <a:pPr fontAlgn="base"/>
            <a:r>
              <a:rPr lang="ko-KR" altLang="en-US" dirty="0"/>
              <a:t>그 기호의 의미를 다른 기호가 대신할 수 있을 때</a:t>
            </a:r>
            <a:r>
              <a:rPr lang="en-US" altLang="ko-KR" dirty="0"/>
              <a:t>,</a:t>
            </a:r>
            <a:r>
              <a:rPr lang="ko-KR" altLang="en-US" dirty="0"/>
              <a:t>또 그 기호의 의미를 </a:t>
            </a:r>
            <a:r>
              <a:rPr lang="ko-KR" altLang="en-US" dirty="0" err="1"/>
              <a:t>또다른</a:t>
            </a:r>
            <a:r>
              <a:rPr lang="ko-KR" altLang="en-US" dirty="0"/>
              <a:t> 기호가 대신할  수 있을 때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이러한 과정이 무한히 반복할 수 있을 때 성립한다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기호로 대신된다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61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기호를 읽을 때는 물질적 실체를 잠시 소거한다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기호는 물질이 아니다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84984"/>
            <a:ext cx="2177345" cy="2878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469147"/>
            <a:ext cx="2498968" cy="25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385</TotalTime>
  <Words>1673</Words>
  <Application>Microsoft Office PowerPoint</Application>
  <PresentationFormat>화면 슬라이드 쇼(4:3)</PresentationFormat>
  <Paragraphs>232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파형</vt:lpstr>
      <vt:lpstr>3강  기호와 소통</vt:lpstr>
      <vt:lpstr>우리는 기호를 읽는다.</vt:lpstr>
      <vt:lpstr>기호들</vt:lpstr>
      <vt:lpstr>기호란  </vt:lpstr>
      <vt:lpstr>퍼스(C. S. Pierce)의 기호학의 삼각형</vt:lpstr>
      <vt:lpstr>PowerPoint 프레젠테이션</vt:lpstr>
      <vt:lpstr>기호가 대상을 의미있게 대신할 때~</vt:lpstr>
      <vt:lpstr>기호는 기호로 대신된다.</vt:lpstr>
      <vt:lpstr>기호는 물질이 아니다.</vt:lpstr>
      <vt:lpstr>기호는 의미작용을 한다.</vt:lpstr>
      <vt:lpstr>기표와 기의</vt:lpstr>
      <vt:lpstr>PowerPoint 프레젠테이션</vt:lpstr>
      <vt:lpstr>기표와 기의의 관계는 자의적이다</vt:lpstr>
      <vt:lpstr>퍼스 구분: 도상, 지표, 상징</vt:lpstr>
      <vt:lpstr>PowerPoint 프레젠테이션</vt:lpstr>
      <vt:lpstr>PowerPoint 프레젠테이션</vt:lpstr>
      <vt:lpstr>‘나’도 기호이다.</vt:lpstr>
      <vt:lpstr>의미작용과 ‘나’</vt:lpstr>
      <vt:lpstr>기표와 기의는 미끄러져나간다.</vt:lpstr>
      <vt:lpstr>의미작용이 완결되지 않을 때,</vt:lpstr>
      <vt:lpstr>PowerPoint 프레젠테이션</vt:lpstr>
      <vt:lpstr>의식도 기호로 채워진다.</vt:lpstr>
      <vt:lpstr>코드화encoding</vt:lpstr>
      <vt:lpstr>PowerPoint 프레젠테이션</vt:lpstr>
      <vt:lpstr>기호 덕분에 우리는 타인들과 함께 산다.</vt:lpstr>
      <vt:lpstr>소통(communication)</vt:lpstr>
      <vt:lpstr>소통과 미디어</vt:lpstr>
      <vt:lpstr>소통의 단순 모델</vt:lpstr>
      <vt:lpstr>PowerPoint 프레젠테이션</vt:lpstr>
      <vt:lpstr>조직 소통과 매스커뮤니케이션</vt:lpstr>
      <vt:lpstr>상호작용성과 소통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44</cp:revision>
  <dcterms:created xsi:type="dcterms:W3CDTF">2018-03-01T12:03:45Z</dcterms:created>
  <dcterms:modified xsi:type="dcterms:W3CDTF">2018-09-12T13:14:24Z</dcterms:modified>
</cp:coreProperties>
</file>