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8"/>
  </p:handoutMasterIdLst>
  <p:sldIdLst>
    <p:sldId id="256" r:id="rId2"/>
    <p:sldId id="335" r:id="rId3"/>
    <p:sldId id="334" r:id="rId4"/>
    <p:sldId id="298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32" r:id="rId24"/>
    <p:sldId id="318" r:id="rId25"/>
    <p:sldId id="319" r:id="rId26"/>
    <p:sldId id="320" r:id="rId27"/>
    <p:sldId id="321" r:id="rId28"/>
    <p:sldId id="322" r:id="rId29"/>
    <p:sldId id="333" r:id="rId30"/>
    <p:sldId id="325" r:id="rId31"/>
    <p:sldId id="326" r:id="rId32"/>
    <p:sldId id="327" r:id="rId33"/>
    <p:sldId id="329" r:id="rId34"/>
    <p:sldId id="328" r:id="rId35"/>
    <p:sldId id="330" r:id="rId36"/>
    <p:sldId id="33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BD99-DA59-4A56-A3D9-7ECF739B8EB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4E08D-8AEB-41A0-B045-351B75DDF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69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Akjsnok64c" TargetMode="External"/><Relationship Id="rId3" Type="http://schemas.openxmlformats.org/officeDocument/2006/relationships/hyperlink" Target="https://www.youtube.com/watch?v=UVBIs2CpDJc" TargetMode="External"/><Relationship Id="rId7" Type="http://schemas.openxmlformats.org/officeDocument/2006/relationships/hyperlink" Target="https://www.youtube.com/watch?v=AF0kmA-t0C8" TargetMode="External"/><Relationship Id="rId2" Type="http://schemas.openxmlformats.org/officeDocument/2006/relationships/hyperlink" Target="https://www.youtube.com/watch?v=UnSq0c7jM-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xx1UGfEjN8" TargetMode="External"/><Relationship Id="rId5" Type="http://schemas.openxmlformats.org/officeDocument/2006/relationships/hyperlink" Target="https://www.youtube.com/watch?v=d8D4WClvnf4" TargetMode="External"/><Relationship Id="rId4" Type="http://schemas.openxmlformats.org/officeDocument/2006/relationships/hyperlink" Target="https://www.youtube.com/watch?v=W8YoHa_cbh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dailymotion.com/video/xwhce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인간의 연장으로서의 미디어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1588913" cy="1639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점토판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3816424" cy="39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6696744" cy="4457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파피루스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4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480720" cy="36174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죽</a:t>
            </a:r>
            <a:r>
              <a:rPr lang="ko-KR" altLang="en-US" dirty="0"/>
              <a:t>간</a:t>
            </a:r>
          </a:p>
        </p:txBody>
      </p:sp>
    </p:spTree>
    <p:extLst>
      <p:ext uri="{BB962C8B-B14F-4D97-AF65-F5344CB8AC3E}">
        <p14:creationId xmlns:p14="http://schemas.microsoft.com/office/powerpoint/2010/main" val="23020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6281695" cy="35283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양피지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789040"/>
            <a:ext cx="4037784" cy="27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돌이나 </a:t>
            </a:r>
            <a:r>
              <a:rPr lang="ko-KR" altLang="en-US" dirty="0" err="1"/>
              <a:t>점토판에</a:t>
            </a:r>
            <a:r>
              <a:rPr lang="ko-KR" altLang="en-US" dirty="0"/>
              <a:t> 새긴 문자는 </a:t>
            </a:r>
            <a:r>
              <a:rPr lang="ko-KR" altLang="en-US" dirty="0" smtClean="0"/>
              <a:t>오래가지만</a:t>
            </a:r>
            <a:r>
              <a:rPr lang="en-US" altLang="ko-KR" dirty="0"/>
              <a:t>, </a:t>
            </a:r>
            <a:r>
              <a:rPr lang="ko-KR" altLang="en-US" dirty="0"/>
              <a:t>공간적으로 이동될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종이에 </a:t>
            </a:r>
            <a:r>
              <a:rPr lang="ko-KR" altLang="en-US" dirty="0"/>
              <a:t>적힌 메시지는 내구성은 떨어지지만 용이하게 운반된다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인쇄된 책은 공간적 </a:t>
            </a:r>
            <a:r>
              <a:rPr lang="ko-KR" altLang="en-US" dirty="0" err="1"/>
              <a:t>확장력이</a:t>
            </a:r>
            <a:r>
              <a:rPr lang="ko-KR" altLang="en-US" dirty="0"/>
              <a:t> 엄청나다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미디어는 </a:t>
            </a:r>
            <a:r>
              <a:rPr lang="ko-KR" altLang="en-US" dirty="0"/>
              <a:t>광범위한 시간과 공간을 포괄하므로</a:t>
            </a:r>
            <a:r>
              <a:rPr lang="en-US" altLang="ko-KR" dirty="0"/>
              <a:t>, </a:t>
            </a:r>
            <a:r>
              <a:rPr lang="ko-KR" altLang="en-US" dirty="0"/>
              <a:t>사회적 통일성이 시간적으로 공간적으로 확장된다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로마나 중국 같은 제국은 광범위한 공간을 쉽게 가로지르는 미디어 없이는 존속하지 못한다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미디어는 시간과 공간을 가로지른다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미디어는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①</a:t>
            </a:r>
            <a:r>
              <a:rPr lang="ko-KR" altLang="en-US" dirty="0"/>
              <a:t>인간이 지각하는 환경을 바꾸고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②</a:t>
            </a:r>
            <a:r>
              <a:rPr lang="ko-KR" altLang="en-US" dirty="0"/>
              <a:t>인간의 감각균형에 영향을 미치고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③</a:t>
            </a:r>
            <a:r>
              <a:rPr lang="ko-KR" altLang="en-US" dirty="0"/>
              <a:t>이것이 인간이 세상을 지각하고 이해하는 방식과 의식을 변화시키며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④</a:t>
            </a:r>
            <a:r>
              <a:rPr lang="ko-KR" altLang="en-US" dirty="0"/>
              <a:t>결국 사회의 변화를 </a:t>
            </a:r>
            <a:r>
              <a:rPr lang="ko-KR" altLang="en-US" dirty="0" smtClean="0"/>
              <a:t>초래한다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미디어는 인간의 연장</a:t>
            </a:r>
            <a:r>
              <a:rPr lang="en-US" altLang="ko-KR" dirty="0" smtClean="0"/>
              <a:t>extension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0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미디어는 인간의 감각을 새로운 형식으로 변이시킨다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미디어는 </a:t>
            </a:r>
            <a:r>
              <a:rPr lang="ko-KR" altLang="en-US" dirty="0"/>
              <a:t>인간의 연장이다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새로운 테크놀로지가 인간  지각 양식을 바꿀 때</a:t>
            </a:r>
            <a:r>
              <a:rPr lang="en-US" altLang="ko-KR" dirty="0"/>
              <a:t>, </a:t>
            </a:r>
            <a:r>
              <a:rPr lang="ko-KR" altLang="en-US" dirty="0"/>
              <a:t>일시적으로 끝나는 게 아니라 깊게 내면화된다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인간의 지각과 경험이 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차 </a:t>
            </a:r>
            <a:r>
              <a:rPr lang="ko-KR" altLang="en-US" dirty="0"/>
              <a:t>속에서 보면 사물들은 획획 지나간다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장소의 </a:t>
            </a:r>
            <a:r>
              <a:rPr lang="ko-KR" altLang="en-US" dirty="0"/>
              <a:t>감각이 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대신 </a:t>
            </a:r>
            <a:r>
              <a:rPr lang="ko-KR" altLang="en-US" dirty="0"/>
              <a:t>속도가 빨라지면서</a:t>
            </a:r>
            <a:r>
              <a:rPr lang="en-US" altLang="ko-KR" dirty="0"/>
              <a:t>, </a:t>
            </a:r>
            <a:r>
              <a:rPr lang="ko-KR" altLang="en-US" dirty="0"/>
              <a:t>거리감도 줄어든다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나는 </a:t>
            </a:r>
            <a:r>
              <a:rPr lang="ko-KR" altLang="en-US" dirty="0"/>
              <a:t>나에게 새롭게 전해진 감각적 환경에 맞게 운전해야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차를 탄다고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5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내가 </a:t>
            </a:r>
            <a:r>
              <a:rPr lang="ko-KR" altLang="en-US" dirty="0"/>
              <a:t>놓인 물리적 상황은 </a:t>
            </a:r>
            <a:r>
              <a:rPr lang="ko-KR" altLang="en-US" dirty="0" smtClean="0"/>
              <a:t>거의 의미가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옆에 </a:t>
            </a:r>
            <a:r>
              <a:rPr lang="ko-KR" altLang="en-US" dirty="0"/>
              <a:t>누가 있어도 </a:t>
            </a:r>
            <a:r>
              <a:rPr lang="ko-KR" altLang="en-US" dirty="0" err="1"/>
              <a:t>신경쓰지</a:t>
            </a:r>
            <a:r>
              <a:rPr lang="ko-KR" altLang="en-US" dirty="0"/>
              <a:t>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대신 </a:t>
            </a:r>
            <a:r>
              <a:rPr lang="ko-KR" altLang="en-US" dirty="0"/>
              <a:t>내가 읽는 텍스트가 제시하는 내용들로 </a:t>
            </a:r>
            <a:r>
              <a:rPr lang="ko-KR" altLang="en-US" dirty="0" smtClean="0"/>
              <a:t>채워진 세계가 중요해진다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내가 </a:t>
            </a:r>
            <a:r>
              <a:rPr lang="ko-KR" altLang="en-US" dirty="0"/>
              <a:t>하얀 종이에 박힌 글자들을 하나하나 또박또박 읽어나가는 중에만 </a:t>
            </a:r>
            <a:r>
              <a:rPr lang="ko-KR" altLang="en-US" dirty="0" smtClean="0"/>
              <a:t>이 세계가 제시된다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눈으로 </a:t>
            </a:r>
            <a:r>
              <a:rPr lang="ko-KR" altLang="en-US" dirty="0"/>
              <a:t>빠짐없이 읽는 데만 </a:t>
            </a:r>
            <a:r>
              <a:rPr lang="ko-KR" altLang="en-US" dirty="0" smtClean="0"/>
              <a:t>집중한다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세계는 </a:t>
            </a:r>
            <a:r>
              <a:rPr lang="ko-KR" altLang="en-US" dirty="0"/>
              <a:t>내가 글을 읽어나가는 순서에 따라 선형적으로 인과관계의 질서를 따르면서 제시된다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책을 읽는다고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6552728" cy="436848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나는 종이에 메모를 써서 의견을 전달할 수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나는 책을 써서 내 주장을 펼 수 있다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나는  전화를 걸어서 수다를 떨 수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나는 텔레비전으로 뉴스를 본다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CD</a:t>
            </a:r>
            <a:r>
              <a:rPr lang="ko-KR" altLang="en-US" sz="2800" dirty="0" smtClean="0"/>
              <a:t>로 음악을 들을 수 있다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err="1" smtClean="0"/>
              <a:t>이메일을</a:t>
            </a:r>
            <a:r>
              <a:rPr lang="ko-KR" altLang="en-US" sz="2800" dirty="0" smtClean="0"/>
              <a:t> 써서 친구에게 안부를 물을 수 있다</a:t>
            </a:r>
            <a:r>
              <a:rPr lang="en-US" altLang="ko-KR" sz="2800" dirty="0" smtClean="0"/>
              <a:t>. 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미디어에 따라 기호의 형태가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적당히 산만해도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여러 감각의 </a:t>
            </a:r>
            <a:r>
              <a:rPr lang="ko-KR" altLang="en-US" dirty="0"/>
              <a:t>자극이 </a:t>
            </a:r>
            <a:r>
              <a:rPr lang="ko-KR" altLang="en-US" dirty="0" smtClean="0"/>
              <a:t>한꺼번에 우렁차게 쏟아져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</a:t>
            </a:r>
            <a:r>
              <a:rPr lang="ko-KR" altLang="en-US" dirty="0"/>
              <a:t>즉각적으로 영화의 세계에 빠져든다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나는 </a:t>
            </a:r>
            <a:r>
              <a:rPr lang="ko-KR" altLang="en-US" dirty="0"/>
              <a:t>설사 이야기를 놓쳐도 </a:t>
            </a:r>
            <a:r>
              <a:rPr lang="ko-KR" altLang="en-US" dirty="0" smtClean="0"/>
              <a:t>끝까지 </a:t>
            </a:r>
            <a:r>
              <a:rPr lang="ko-KR" altLang="en-US" dirty="0"/>
              <a:t>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텔레비전을 </a:t>
            </a:r>
            <a:r>
              <a:rPr lang="ko-KR" altLang="en-US" dirty="0"/>
              <a:t>볼 때는 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나는 </a:t>
            </a:r>
            <a:r>
              <a:rPr lang="ko-KR" altLang="en-US" dirty="0"/>
              <a:t>중간에 어디를 </a:t>
            </a:r>
            <a:r>
              <a:rPr lang="ko-KR" altLang="en-US" dirty="0" err="1"/>
              <a:t>갔다와서도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영화를 본다고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1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“모든 미디어는 우리를 철저히 주무른다</a:t>
            </a:r>
            <a:r>
              <a:rPr lang="en-US" altLang="ko-KR" dirty="0"/>
              <a:t>. </a:t>
            </a:r>
            <a:r>
              <a:rPr lang="ko-KR" altLang="en-US" dirty="0"/>
              <a:t>미디어는 </a:t>
            </a:r>
            <a:r>
              <a:rPr lang="ko-KR" altLang="en-US" dirty="0" err="1"/>
              <a:t>마시지와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미디어는 </a:t>
            </a:r>
            <a:r>
              <a:rPr lang="ko-KR" altLang="en-US" dirty="0"/>
              <a:t>환경을 바꿈으로써 우리 안에 지각 작용의 독특한 비율을 야기시킨다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어느 </a:t>
            </a:r>
            <a:r>
              <a:rPr lang="ko-KR" altLang="en-US" dirty="0" err="1"/>
              <a:t>감관의</a:t>
            </a:r>
            <a:r>
              <a:rPr lang="ko-KR" altLang="en-US" dirty="0"/>
              <a:t> 연장도 우리가 사고하고 행동하는 방식과 우리가 지각하는 방식을 변화시킨다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이런 </a:t>
            </a:r>
            <a:r>
              <a:rPr lang="ko-KR" altLang="en-US" dirty="0"/>
              <a:t>비율이 변화되면 사람도 변화하게 마련이다</a:t>
            </a:r>
            <a:r>
              <a:rPr lang="en-US" altLang="ko-KR" dirty="0"/>
              <a:t>.”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미디어는 마사지와 같다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9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미디어는 메시지를 담고 있다</a:t>
            </a:r>
            <a:r>
              <a:rPr lang="en-US" altLang="ko-KR" dirty="0" smtClean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미디어 속 메시지가 인간에게 읽히는 방식도 바로 미디어의 메시지이다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지각의 양식들이 </a:t>
            </a:r>
            <a:r>
              <a:rPr lang="ko-KR" altLang="en-US" dirty="0"/>
              <a:t>달라지면</a:t>
            </a:r>
            <a:r>
              <a:rPr lang="en-US" altLang="ko-KR" dirty="0"/>
              <a:t>, </a:t>
            </a:r>
            <a:r>
              <a:rPr lang="ko-KR" altLang="en-US" dirty="0" smtClean="0"/>
              <a:t>기호의 의미작용도 </a:t>
            </a:r>
            <a:r>
              <a:rPr lang="ko-KR" altLang="en-US" dirty="0"/>
              <a:t>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미디어에 따라 의미작용의 방식이 달라질 수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미디어는 </a:t>
            </a:r>
            <a:r>
              <a:rPr lang="ko-KR" altLang="en-US" dirty="0"/>
              <a:t>인간이 </a:t>
            </a:r>
            <a:r>
              <a:rPr lang="ko-KR" altLang="en-US" dirty="0" smtClean="0"/>
              <a:t>세계를 지각하는 방식을 바꾼다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미디어가 자체로 메시지라면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중세교회는 텍스트를 발간하고 해석하는 권리를 독점했다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지식인은 대체로 성직자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인쇄술이 발명되자 </a:t>
            </a:r>
            <a:r>
              <a:rPr lang="ko-KR" altLang="en-US" dirty="0"/>
              <a:t>그러한 독점이 </a:t>
            </a:r>
            <a:r>
              <a:rPr lang="ko-KR" altLang="en-US" dirty="0" smtClean="0"/>
              <a:t>불가능해졌다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책과 신문 등이 </a:t>
            </a:r>
            <a:r>
              <a:rPr lang="ko-KR" altLang="en-US" dirty="0"/>
              <a:t>광범위하게 </a:t>
            </a:r>
            <a:r>
              <a:rPr lang="ko-KR" altLang="en-US" dirty="0" smtClean="0"/>
              <a:t>유통되었고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글을 읽고 쓰는 </a:t>
            </a:r>
            <a:r>
              <a:rPr lang="ko-KR" altLang="en-US" dirty="0" err="1" smtClean="0"/>
              <a:t>교양층이</a:t>
            </a:r>
            <a:r>
              <a:rPr lang="ko-KR" altLang="en-US" dirty="0" smtClean="0"/>
              <a:t> </a:t>
            </a:r>
            <a:r>
              <a:rPr lang="ko-KR" altLang="en-US" dirty="0"/>
              <a:t>생겨났다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갈릴레이</a:t>
            </a:r>
            <a:r>
              <a:rPr lang="en-US" altLang="ko-KR" dirty="0"/>
              <a:t>, </a:t>
            </a:r>
            <a:r>
              <a:rPr lang="ko-KR" altLang="en-US" dirty="0" err="1"/>
              <a:t>뉴튼</a:t>
            </a:r>
            <a:r>
              <a:rPr lang="en-US" altLang="ko-KR" dirty="0"/>
              <a:t>, </a:t>
            </a:r>
            <a:r>
              <a:rPr lang="ko-KR" altLang="en-US" dirty="0"/>
              <a:t>로크</a:t>
            </a:r>
            <a:r>
              <a:rPr lang="en-US" altLang="ko-KR" dirty="0"/>
              <a:t>, </a:t>
            </a:r>
            <a:r>
              <a:rPr lang="ko-KR" altLang="en-US" dirty="0"/>
              <a:t>루소</a:t>
            </a:r>
            <a:r>
              <a:rPr lang="en-US" altLang="ko-KR" dirty="0"/>
              <a:t>, </a:t>
            </a:r>
            <a:r>
              <a:rPr lang="ko-KR" altLang="en-US" dirty="0"/>
              <a:t>칸트</a:t>
            </a:r>
            <a:r>
              <a:rPr lang="en-US" altLang="ko-KR" dirty="0"/>
              <a:t>, </a:t>
            </a:r>
            <a:r>
              <a:rPr lang="ko-KR" altLang="en-US" dirty="0"/>
              <a:t>헤겔 모두 인쇄술의 덕을 본 사람들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뉴튼이</a:t>
            </a:r>
            <a:r>
              <a:rPr lang="ko-KR" altLang="en-US" dirty="0" smtClean="0"/>
              <a:t> </a:t>
            </a:r>
            <a:r>
              <a:rPr lang="ko-KR" altLang="en-US" dirty="0"/>
              <a:t>궁정에서만 인정받는 </a:t>
            </a:r>
            <a:r>
              <a:rPr lang="ko-KR" altLang="en-US" dirty="0" smtClean="0"/>
              <a:t>학자였다면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ko-KR" altLang="en-US" dirty="0" err="1" smtClean="0"/>
              <a:t>갈릴레이가</a:t>
            </a:r>
            <a:r>
              <a:rPr lang="ko-KR" altLang="en-US" dirty="0" smtClean="0"/>
              <a:t> </a:t>
            </a:r>
            <a:r>
              <a:rPr lang="ko-KR" altLang="en-US" dirty="0"/>
              <a:t>교회의 </a:t>
            </a:r>
            <a:r>
              <a:rPr lang="ko-KR" altLang="en-US" dirty="0" smtClean="0"/>
              <a:t>반대에도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그의 책을 인쇄할 수 있었다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미디어에 의해 사회가 변한다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7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미디어가 </a:t>
            </a:r>
            <a:r>
              <a:rPr lang="ko-KR" altLang="en-US" dirty="0"/>
              <a:t>요구하는 감각적 관여의 정도에 의해 결정된다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감각적 </a:t>
            </a:r>
            <a:r>
              <a:rPr lang="ko-KR" altLang="en-US" dirty="0" err="1"/>
              <a:t>관여도는</a:t>
            </a:r>
            <a:r>
              <a:rPr lang="ko-KR" altLang="en-US" dirty="0"/>
              <a:t> 미디어가 전달하는 정보의 정밀성에 의해 </a:t>
            </a:r>
            <a:r>
              <a:rPr lang="ko-KR" altLang="en-US" dirty="0" smtClean="0"/>
              <a:t>좌우됨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뜨거운 </a:t>
            </a:r>
            <a:r>
              <a:rPr lang="ko-KR" altLang="en-US" dirty="0"/>
              <a:t>미디어는 전달하는 정보의 밀도가 높기 때문에 높은 감각적 참여를 필요로 하지 않는다</a:t>
            </a:r>
            <a:r>
              <a:rPr lang="en-US" altLang="ko-KR" dirty="0"/>
              <a:t>. </a:t>
            </a:r>
            <a:r>
              <a:rPr lang="ko-KR" altLang="en-US" dirty="0"/>
              <a:t>책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뜨거운 미디어는 단일한 감각의 사용을 요구한다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책은 필사본에 비해 뜨거운 미디어다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차가운 미디어는 높은 감각적 참여를 요구한다</a:t>
            </a:r>
            <a:r>
              <a:rPr lang="en-US" altLang="ko-KR" dirty="0"/>
              <a:t>. </a:t>
            </a:r>
            <a:r>
              <a:rPr lang="ko-KR" altLang="en-US" dirty="0"/>
              <a:t>즉 지각패턴을 찾아내기 위해 애써야 한다</a:t>
            </a:r>
            <a:r>
              <a:rPr lang="en-US" altLang="ko-KR" dirty="0"/>
              <a:t>. </a:t>
            </a:r>
            <a:r>
              <a:rPr lang="ko-KR" altLang="en-US" dirty="0"/>
              <a:t>텔레비전의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뜨거운 미디어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차가운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인간의 </a:t>
            </a:r>
            <a:r>
              <a:rPr lang="ko-KR" altLang="en-US" dirty="0"/>
              <a:t>역사는 차가운 미디어와 뜨거운 미디어의 순환으로 야기되는 사회변화의 과정이다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텔레비전은 </a:t>
            </a:r>
            <a:r>
              <a:rPr lang="ko-KR" altLang="en-US" dirty="0"/>
              <a:t>라디오보다</a:t>
            </a:r>
            <a:r>
              <a:rPr lang="en-US" altLang="ko-KR" dirty="0"/>
              <a:t>, </a:t>
            </a:r>
            <a:r>
              <a:rPr lang="ko-KR" altLang="en-US" dirty="0"/>
              <a:t>라디오는 인쇄 미디어보다</a:t>
            </a:r>
            <a:r>
              <a:rPr lang="en-US" altLang="ko-KR" dirty="0"/>
              <a:t>, </a:t>
            </a:r>
            <a:r>
              <a:rPr lang="ko-KR" altLang="en-US" dirty="0"/>
              <a:t>차가운 미디어이다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인쇄 미디어는 춤과 노래에 비해 훨씬 뜨거운 미디어이다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사람들은 </a:t>
            </a:r>
            <a:r>
              <a:rPr lang="ko-KR" altLang="en-US" dirty="0"/>
              <a:t>텔레비전 드라마를 보고 토를 달기 좋아한다</a:t>
            </a:r>
            <a:r>
              <a:rPr lang="en-US" altLang="ko-KR" dirty="0"/>
              <a:t>. </a:t>
            </a:r>
            <a:r>
              <a:rPr lang="ko-KR" altLang="en-US" dirty="0" smtClean="0"/>
              <a:t>참여하고자 한다</a:t>
            </a:r>
            <a:r>
              <a:rPr lang="en-US" altLang="ko-KR" dirty="0"/>
              <a:t>. </a:t>
            </a:r>
            <a:r>
              <a:rPr lang="ko-KR" altLang="en-US" dirty="0"/>
              <a:t>그리고 재방송이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구어 </a:t>
            </a:r>
            <a:r>
              <a:rPr lang="ko-KR" altLang="en-US" dirty="0"/>
              <a:t>시대의 신화가 반복을 그 생명으로 했듯이</a:t>
            </a:r>
            <a:r>
              <a:rPr lang="en-US" altLang="ko-KR" dirty="0"/>
              <a:t>, </a:t>
            </a:r>
            <a:r>
              <a:rPr lang="ko-KR" altLang="en-US" dirty="0" smtClean="0"/>
              <a:t>차가운 미디어는 </a:t>
            </a:r>
            <a:r>
              <a:rPr lang="ko-KR" altLang="en-US" dirty="0"/>
              <a:t>반복을 중요한 요소로 삼는다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기본적인 소통 미디어는 말하기와 동작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귀 위주의 문화 속에서 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오관은 </a:t>
            </a:r>
            <a:r>
              <a:rPr lang="ko-KR" altLang="en-US" dirty="0"/>
              <a:t>훌륭한 평형을 이루어 동시적으로 </a:t>
            </a:r>
            <a:r>
              <a:rPr lang="ko-KR" altLang="en-US" dirty="0" smtClean="0"/>
              <a:t>작동한다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귀는 </a:t>
            </a:r>
            <a:r>
              <a:rPr lang="en-US" altLang="ko-KR" dirty="0"/>
              <a:t>360</a:t>
            </a:r>
            <a:r>
              <a:rPr lang="ko-KR" altLang="en-US" dirty="0"/>
              <a:t>도 모든 방향에서 오는 </a:t>
            </a:r>
            <a:r>
              <a:rPr lang="ko-KR" altLang="en-US" dirty="0" smtClean="0"/>
              <a:t>소리에 열려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초점을 맞추지 않아도 들린다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반대로 </a:t>
            </a:r>
            <a:r>
              <a:rPr lang="ko-KR" altLang="en-US" dirty="0"/>
              <a:t>눈은 </a:t>
            </a:r>
            <a:r>
              <a:rPr lang="ko-KR" altLang="en-US" dirty="0" smtClean="0"/>
              <a:t>방향을 맞추어 선택적으로 지각한다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초점이 </a:t>
            </a:r>
            <a:r>
              <a:rPr lang="ko-KR" altLang="en-US" dirty="0"/>
              <a:t>확실한 지각 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 귀 </a:t>
            </a:r>
            <a:r>
              <a:rPr lang="ko-KR" altLang="en-US" dirty="0"/>
              <a:t>위주의 지각을 하던 사람들은 </a:t>
            </a:r>
            <a:r>
              <a:rPr lang="ko-KR" altLang="en-US" dirty="0" smtClean="0"/>
              <a:t>복합적이고</a:t>
            </a:r>
            <a:r>
              <a:rPr lang="en-US" altLang="ko-KR" dirty="0" smtClean="0"/>
              <a:t>, </a:t>
            </a:r>
            <a:r>
              <a:rPr lang="ko-KR" altLang="en-US" dirty="0"/>
              <a:t>끊임없이 변화하는 만화경적인 삶을 살았다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구술 미디어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부족사회와 같은 좁은 범위의 </a:t>
            </a:r>
            <a:r>
              <a:rPr lang="ko-KR" altLang="en-US" dirty="0" err="1"/>
              <a:t>밀도높은</a:t>
            </a:r>
            <a:r>
              <a:rPr lang="ko-KR" altLang="en-US" dirty="0"/>
              <a:t> 상호의존성과 공동체 의식이 인간의 삶을 지배한다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부족민들은 </a:t>
            </a:r>
            <a:r>
              <a:rPr lang="ko-KR" altLang="en-US" dirty="0"/>
              <a:t>모두 다 비슷한 지식을 </a:t>
            </a:r>
            <a:r>
              <a:rPr lang="ko-KR" altLang="en-US" dirty="0" smtClean="0"/>
              <a:t>향유한다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개인주의나 </a:t>
            </a:r>
            <a:r>
              <a:rPr lang="ko-KR" altLang="en-US" dirty="0"/>
              <a:t>특수화라는 것이 거의 없었다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https://www.youtube.com/watch?v=8kpA-hADKqo</a:t>
            </a:r>
          </a:p>
          <a:p>
            <a:pPr fontAlgn="base"/>
            <a:r>
              <a:rPr lang="ko-KR" altLang="en-US" dirty="0" smtClean="0"/>
              <a:t>오관 </a:t>
            </a:r>
            <a:r>
              <a:rPr lang="ko-KR" altLang="en-US" dirty="0"/>
              <a:t>중 </a:t>
            </a:r>
            <a:r>
              <a:rPr lang="ko-KR" altLang="en-US" dirty="0" smtClean="0"/>
              <a:t>눈이 가장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 감각은 중요하지 않다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인간을 </a:t>
            </a:r>
            <a:r>
              <a:rPr lang="ko-KR" altLang="en-US" dirty="0"/>
              <a:t>소리</a:t>
            </a:r>
            <a:r>
              <a:rPr lang="en-US" altLang="ko-KR" dirty="0"/>
              <a:t>, </a:t>
            </a:r>
            <a:r>
              <a:rPr lang="ko-KR" altLang="en-US" dirty="0"/>
              <a:t>신체적 </a:t>
            </a:r>
            <a:r>
              <a:rPr lang="ko-KR" altLang="en-US" dirty="0" smtClean="0"/>
              <a:t>접촉 </a:t>
            </a:r>
            <a:r>
              <a:rPr lang="ko-KR" altLang="en-US" dirty="0"/>
              <a:t>등에서 멀어지게 만들었다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구어적 </a:t>
            </a:r>
            <a:r>
              <a:rPr lang="ko-KR" altLang="en-US" dirty="0"/>
              <a:t>문화의 풍부한 다양성과 복합성은 단순한 시각적 형태로 변환되었다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시간과 공간을 뛰어넘어 동일한 메시지를 전할 기회는 늘어났다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미디어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넓은 </a:t>
            </a:r>
            <a:r>
              <a:rPr lang="ko-KR" altLang="en-US" dirty="0"/>
              <a:t>지역을 아우르는 국가가 생기고</a:t>
            </a:r>
            <a:r>
              <a:rPr lang="en-US" altLang="ko-KR" dirty="0"/>
              <a:t>,</a:t>
            </a:r>
            <a:r>
              <a:rPr lang="ko-KR" altLang="en-US" dirty="0"/>
              <a:t> 사회계급이 생겨났다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글에 어두운 사람과 글에 밝은 사람을 갈라놓았다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지식인의 출현</a:t>
            </a:r>
            <a:endParaRPr lang="en-US" altLang="ko-KR" dirty="0" smtClean="0"/>
          </a:p>
          <a:p>
            <a:pPr fontAlgn="base"/>
            <a:r>
              <a:rPr lang="ko-KR" altLang="en-US" dirty="0"/>
              <a:t>글은 선형적으로 진행되고 하나의 동일한 평면에 배열된다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smtClean="0"/>
              <a:t>순서를 </a:t>
            </a:r>
            <a:r>
              <a:rPr lang="ko-KR" altLang="en-US" dirty="0"/>
              <a:t>맞추고 논리를 따지고 인과관계를 따지는 선형적 사고가  촉진된다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단일 평면 위에서 정확히 구분하는 분류와 범주화가 시작된다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기표를 채널을 통과할 수 있는 신호로 변환해 전달할 수 있게 하는 규칙</a:t>
                </a:r>
                <a:r>
                  <a:rPr lang="en-US" altLang="ko-KR" dirty="0" smtClean="0"/>
                  <a:t>.</a:t>
                </a:r>
              </a:p>
              <a:p>
                <a:pPr fontAlgn="base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</a:p>
              <a:p>
                <a:pPr fontAlgn="base"/>
                <a:r>
                  <a:rPr lang="ko-KR" altLang="en-US" sz="2000" dirty="0" err="1" smtClean="0"/>
                  <a:t>ㄱ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/>
                  <a:t>ㄴ </a:t>
                </a:r>
                <a:r>
                  <a:rPr lang="ko-KR" altLang="en-US" sz="2000" dirty="0" err="1"/>
                  <a:t>ㄷ</a:t>
                </a:r>
                <a:r>
                  <a:rPr lang="ko-KR" altLang="en-US" sz="2000" dirty="0"/>
                  <a:t> ㄹ </a:t>
                </a:r>
                <a:r>
                  <a:rPr lang="ko-KR" altLang="en-US" sz="2000" dirty="0" err="1"/>
                  <a:t>ㅁ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ㅂ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ㅅ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 smtClean="0"/>
                  <a:t>ㅇ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 err="1"/>
                  <a:t>ㅈ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 smtClean="0"/>
                  <a:t>ㅊ</a:t>
                </a:r>
                <a:r>
                  <a:rPr lang="ko-KR" altLang="en-US" sz="2000" dirty="0" smtClean="0"/>
                  <a:t>  </a:t>
                </a:r>
                <a:r>
                  <a:rPr lang="ko-KR" altLang="en-US" sz="2000" dirty="0" err="1"/>
                  <a:t>ㅋ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ㅌ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ㅍ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 err="1" smtClean="0"/>
                  <a:t>ㅎ</a:t>
                </a:r>
                <a:r>
                  <a:rPr lang="ko-KR" altLang="en-US" sz="2000" dirty="0" smtClean="0"/>
                  <a:t>    </a:t>
                </a:r>
                <a:r>
                  <a:rPr lang="ko-KR" altLang="en-US" sz="2000" dirty="0" err="1" smtClean="0"/>
                  <a:t>ㅏ</a:t>
                </a:r>
                <a:r>
                  <a:rPr lang="ko-KR" altLang="en-US" sz="2000" dirty="0" smtClean="0"/>
                  <a:t>  </a:t>
                </a:r>
                <a:r>
                  <a:rPr lang="ko-KR" altLang="en-US" sz="2000" dirty="0" err="1" smtClean="0"/>
                  <a:t>ㅓ</a:t>
                </a:r>
                <a:r>
                  <a:rPr lang="ko-KR" altLang="en-US" sz="2000" dirty="0" smtClean="0"/>
                  <a:t>  </a:t>
                </a:r>
                <a:r>
                  <a:rPr lang="ko-KR" altLang="en-US" sz="2000" dirty="0" err="1" smtClean="0"/>
                  <a:t>ㅜ</a:t>
                </a:r>
                <a:r>
                  <a:rPr lang="ko-KR" altLang="en-US" sz="2000" dirty="0" smtClean="0"/>
                  <a:t>  </a:t>
                </a:r>
                <a:r>
                  <a:rPr lang="ko-KR" altLang="en-US" sz="2000" dirty="0" err="1"/>
                  <a:t>ㅗ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ㅣ</a:t>
                </a:r>
                <a:endParaRPr lang="ko-KR" altLang="en-US" sz="2000" dirty="0"/>
              </a:p>
              <a:p>
                <a:pPr fontAlgn="base"/>
                <a:r>
                  <a:rPr lang="en-US" altLang="ko-KR" sz="2000" dirty="0" smtClean="0"/>
                  <a:t> 1   2   3   </a:t>
                </a:r>
                <a:r>
                  <a:rPr lang="en-US" altLang="ko-KR" sz="2000" dirty="0"/>
                  <a:t>4 </a:t>
                </a:r>
                <a:r>
                  <a:rPr lang="en-US" altLang="ko-KR" sz="2000" dirty="0" smtClean="0"/>
                  <a:t>  5   6   7   8   </a:t>
                </a:r>
                <a:r>
                  <a:rPr lang="en-US" altLang="ko-KR" sz="2000" dirty="0"/>
                  <a:t>9 10 </a:t>
                </a:r>
                <a:r>
                  <a:rPr lang="en-US" altLang="ko-KR" sz="2000" dirty="0" smtClean="0"/>
                  <a:t> 11 </a:t>
                </a:r>
                <a:r>
                  <a:rPr lang="en-US" altLang="ko-KR" sz="2000" dirty="0"/>
                  <a:t>12 13 14 </a:t>
                </a:r>
                <a:r>
                  <a:rPr lang="en-US" altLang="ko-KR" sz="2000" dirty="0" smtClean="0"/>
                  <a:t> 15 16  </a:t>
                </a:r>
                <a:r>
                  <a:rPr lang="en-US" altLang="ko-KR" sz="2000" dirty="0"/>
                  <a:t>17 </a:t>
                </a:r>
                <a:r>
                  <a:rPr lang="en-US" altLang="ko-KR" sz="2000" dirty="0" smtClean="0"/>
                  <a:t> 18  </a:t>
                </a:r>
                <a:r>
                  <a:rPr lang="en-US" altLang="ko-KR" sz="2000" dirty="0"/>
                  <a:t>19 </a:t>
                </a:r>
                <a:endParaRPr lang="en-US" altLang="ko-KR" sz="2000" dirty="0" smtClean="0"/>
              </a:p>
              <a:p>
                <a:pPr fontAlgn="base"/>
                <a:r>
                  <a:rPr lang="en-US" altLang="ko-KR" sz="2000" dirty="0" smtClean="0"/>
                  <a:t>2 </a:t>
                </a:r>
                <a:r>
                  <a:rPr lang="en-US" altLang="ko-KR" sz="2000" dirty="0"/>
                  <a:t>3 5 7 11 13 17 19 23 </a:t>
                </a:r>
                <a:r>
                  <a:rPr lang="en-US" altLang="ko-KR" sz="2000" dirty="0" smtClean="0"/>
                  <a:t>29…..</a:t>
                </a:r>
                <a:endParaRPr lang="ko-KR" altLang="en-US" sz="2000" dirty="0"/>
              </a:p>
              <a:p>
                <a:pPr fontAlgn="base"/>
                <a:r>
                  <a:rPr lang="ko-KR" altLang="en-US" dirty="0" smtClean="0"/>
                  <a:t>과학기술과미디어</a:t>
                </a:r>
                <a:endParaRPr lang="en-US" altLang="ko-KR" dirty="0" smtClean="0"/>
              </a:p>
              <a:p>
                <a:pPr fontAlgn="base"/>
                <a:r>
                  <a:rPr lang="en-US" altLang="ko-KR" dirty="0" smtClean="0"/>
                  <a:t>2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18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×13×17×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19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ea typeface="Cambria Math"/>
                  </a:rPr>
                  <a:t>….</a:t>
                </a:r>
              </a:p>
              <a:p>
                <a:pPr fontAlgn="base"/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 r="-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5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구텐베르크가</a:t>
            </a:r>
            <a:r>
              <a:rPr lang="ko-KR" altLang="en-US" dirty="0"/>
              <a:t> 인쇄술을 발명하자 문자 문화는 폭발적으로 연장</a:t>
            </a:r>
            <a:r>
              <a:rPr lang="en-US" altLang="ko-KR" dirty="0"/>
              <a:t>·</a:t>
            </a:r>
            <a:r>
              <a:rPr lang="ko-KR" altLang="en-US" dirty="0" smtClean="0"/>
              <a:t>팽창된다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전래의 </a:t>
            </a:r>
            <a:r>
              <a:rPr lang="ko-KR" altLang="en-US" dirty="0"/>
              <a:t>부족 문화는 </a:t>
            </a:r>
            <a:r>
              <a:rPr lang="en-US" altLang="ko-KR" dirty="0"/>
              <a:t>15</a:t>
            </a:r>
            <a:r>
              <a:rPr lang="ko-KR" altLang="en-US" dirty="0"/>
              <a:t>세기 인쇄술이 발명될 때까지 </a:t>
            </a:r>
            <a:r>
              <a:rPr lang="ko-KR" altLang="en-US" dirty="0" smtClean="0"/>
              <a:t>유지되었으나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인쇄술이 </a:t>
            </a:r>
            <a:r>
              <a:rPr lang="ko-KR" altLang="en-US" dirty="0"/>
              <a:t>문자의 모든 효과를 </a:t>
            </a:r>
            <a:r>
              <a:rPr lang="ko-KR" altLang="en-US" dirty="0" smtClean="0"/>
              <a:t>증폭하자 점차 사라졌다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온갖 </a:t>
            </a:r>
            <a:r>
              <a:rPr lang="ko-KR" altLang="en-US" dirty="0"/>
              <a:t>체험들을 선형적</a:t>
            </a:r>
            <a:r>
              <a:rPr lang="en-US" altLang="ko-KR" dirty="0"/>
              <a:t>·</a:t>
            </a:r>
            <a:r>
              <a:rPr lang="ko-KR" altLang="en-US" dirty="0"/>
              <a:t>순차적</a:t>
            </a:r>
            <a:r>
              <a:rPr lang="en-US" altLang="ko-KR" dirty="0"/>
              <a:t>·</a:t>
            </a:r>
            <a:r>
              <a:rPr lang="ko-KR" altLang="en-US" dirty="0"/>
              <a:t>일률적 단위들로 재해석하고 재배열한다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선형적 사고가 더욱 강화된다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 미디어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대량생산된 </a:t>
            </a:r>
            <a:r>
              <a:rPr lang="ko-KR" altLang="en-US" dirty="0"/>
              <a:t>책들과 인쇄물들이 유럽에 퍼져나감에 따라</a:t>
            </a:r>
            <a:r>
              <a:rPr lang="en-US" altLang="ko-KR" dirty="0"/>
              <a:t>, </a:t>
            </a:r>
            <a:r>
              <a:rPr lang="ko-KR" altLang="en-US" dirty="0" smtClean="0"/>
              <a:t>유럽의 </a:t>
            </a:r>
            <a:r>
              <a:rPr lang="ko-KR" altLang="en-US" dirty="0" err="1"/>
              <a:t>지역어들을</a:t>
            </a:r>
            <a:r>
              <a:rPr lang="ko-KR" altLang="en-US" dirty="0"/>
              <a:t> 통합하여 하나의 국어</a:t>
            </a:r>
            <a:r>
              <a:rPr lang="en-US" altLang="ko-KR" dirty="0"/>
              <a:t>, </a:t>
            </a:r>
            <a:r>
              <a:rPr lang="ko-KR" altLang="en-US" dirty="0"/>
              <a:t>즉 모국어로 승격되었다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모국어는 </a:t>
            </a:r>
            <a:r>
              <a:rPr lang="ko-KR" altLang="en-US" dirty="0"/>
              <a:t>사람들을 </a:t>
            </a:r>
            <a:r>
              <a:rPr lang="ko-KR" altLang="en-US" dirty="0" smtClean="0"/>
              <a:t>결속시켰다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균일한 실체로서의 모국어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세계가 가까워졌다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</a:t>
            </a:r>
            <a:r>
              <a:rPr lang="ko-KR" altLang="en-US" dirty="0"/>
              <a:t>미국이 가까이 있다고 느낀다</a:t>
            </a:r>
            <a:r>
              <a:rPr lang="en-US" altLang="ko-KR" dirty="0"/>
              <a:t>. </a:t>
            </a:r>
            <a:r>
              <a:rPr lang="ko-KR" altLang="en-US" dirty="0"/>
              <a:t>실제로 비행기를 타면 </a:t>
            </a:r>
            <a:r>
              <a:rPr lang="en-US" altLang="ko-KR" dirty="0"/>
              <a:t>13</a:t>
            </a:r>
            <a:r>
              <a:rPr lang="ko-KR" altLang="en-US" dirty="0"/>
              <a:t>시간이 넘게 걸린다</a:t>
            </a:r>
            <a:r>
              <a:rPr lang="en-US" altLang="ko-KR" dirty="0"/>
              <a:t>. </a:t>
            </a:r>
            <a:r>
              <a:rPr lang="ko-KR" altLang="en-US" dirty="0"/>
              <a:t>중간에는 날짜변경선이 있다</a:t>
            </a:r>
            <a:r>
              <a:rPr lang="en-US" altLang="ko-KR" dirty="0"/>
              <a:t>. </a:t>
            </a:r>
            <a:r>
              <a:rPr lang="ko-KR" altLang="en-US" dirty="0"/>
              <a:t>길고 고통스러운 여정이다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뉴스는 순식간에 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ko-KR" altLang="en-US" dirty="0"/>
              <a:t>바로 눈앞에 있는 사람을 대면하듯이</a:t>
            </a:r>
            <a:r>
              <a:rPr lang="en-US" altLang="ko-KR" dirty="0"/>
              <a:t>, </a:t>
            </a:r>
            <a:r>
              <a:rPr lang="ko-KR" altLang="en-US" dirty="0"/>
              <a:t>이웃집 소식을 듣듯이 미국 정가의 이야기를 듣는다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 미디어의 시대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7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인쇄 </a:t>
            </a:r>
            <a:r>
              <a:rPr lang="ko-KR" altLang="en-US" dirty="0"/>
              <a:t>매체 시대의 선형적 명료성은 총체적 </a:t>
            </a:r>
            <a:r>
              <a:rPr lang="ko-KR" altLang="en-US" dirty="0" err="1"/>
              <a:t>즉각성으로</a:t>
            </a:r>
            <a:r>
              <a:rPr lang="ko-KR" altLang="en-US" dirty="0"/>
              <a:t> 대체된다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이성적이기보다는 </a:t>
            </a:r>
            <a:r>
              <a:rPr lang="ko-KR" altLang="en-US" dirty="0"/>
              <a:t>감성적이고</a:t>
            </a:r>
            <a:r>
              <a:rPr lang="en-US" altLang="ko-KR" dirty="0"/>
              <a:t>, </a:t>
            </a:r>
            <a:r>
              <a:rPr lang="ko-KR" altLang="en-US" dirty="0"/>
              <a:t>파편적이기보다는 통합적인 성격을 갖는</a:t>
            </a:r>
            <a:r>
              <a:rPr lang="en-US" altLang="ko-KR" dirty="0"/>
              <a:t>, </a:t>
            </a:r>
            <a:r>
              <a:rPr lang="ko-KR" altLang="en-US" dirty="0"/>
              <a:t>문자 이전의 인간형을 부활시킨다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일에 깊이 </a:t>
            </a:r>
            <a:r>
              <a:rPr lang="ko-KR" altLang="en-US" dirty="0" smtClean="0"/>
              <a:t>연루되고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참여하는 </a:t>
            </a:r>
            <a:r>
              <a:rPr lang="ko-KR" altLang="en-US" dirty="0"/>
              <a:t>세계의 </a:t>
            </a:r>
            <a:r>
              <a:rPr lang="ko-KR" altLang="en-US" dirty="0" smtClean="0"/>
              <a:t>부족민들로 만든다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인간은 </a:t>
            </a:r>
            <a:r>
              <a:rPr lang="ko-KR" altLang="en-US" dirty="0"/>
              <a:t>이러한 전기 환경과 문화 안에서 전 인류를 자신 안에 품게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5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전기는 순간적으로 기호를 전달한다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시간과 </a:t>
            </a:r>
            <a:r>
              <a:rPr lang="ko-KR" altLang="en-US" dirty="0"/>
              <a:t>공간의 제약을 영으로 </a:t>
            </a:r>
            <a:r>
              <a:rPr lang="ko-KR" altLang="en-US" dirty="0" smtClean="0"/>
              <a:t>만들어버리므로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 </a:t>
            </a:r>
            <a:r>
              <a:rPr lang="ko-KR" altLang="en-US" dirty="0"/>
              <a:t>곳곳을 연결하여 지구촌으로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통합된 </a:t>
            </a:r>
            <a:r>
              <a:rPr lang="ko-KR" altLang="en-US" dirty="0"/>
              <a:t>지구촌 </a:t>
            </a:r>
            <a:r>
              <a:rPr lang="ko-KR" altLang="en-US" dirty="0" smtClean="0"/>
              <a:t>공동체는 </a:t>
            </a:r>
            <a:r>
              <a:rPr lang="ko-KR" altLang="en-US" dirty="0"/>
              <a:t>모자이크 세계이다</a:t>
            </a:r>
            <a:r>
              <a:rPr lang="en-US" altLang="ko-KR" dirty="0"/>
              <a:t>. </a:t>
            </a:r>
            <a:r>
              <a:rPr lang="ko-KR" altLang="en-US" dirty="0"/>
              <a:t>모든 것이 모든 것과 공명하는 부족 사회와 닮은 면이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지구촌 </a:t>
            </a:r>
            <a:r>
              <a:rPr lang="ko-KR" altLang="en-US" dirty="0"/>
              <a:t>안에서 사람들은 구태여 말을 하지 않아도 모든 사태를 다 알게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지구촌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075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문자 </a:t>
            </a:r>
            <a:r>
              <a:rPr lang="ko-KR" altLang="en-US" dirty="0"/>
              <a:t>이전의 </a:t>
            </a:r>
            <a:r>
              <a:rPr lang="ko-KR" altLang="en-US" dirty="0" err="1"/>
              <a:t>全감각적</a:t>
            </a:r>
            <a:r>
              <a:rPr lang="ko-KR" altLang="en-US" dirty="0"/>
              <a:t> 소통 상황에서 존재했던 경험의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현대인은 </a:t>
            </a:r>
            <a:r>
              <a:rPr lang="ko-KR" altLang="en-US" dirty="0"/>
              <a:t>새로운 전기 미디어의 등장과 함께 이 공간으로 </a:t>
            </a:r>
            <a:r>
              <a:rPr lang="ko-KR" altLang="en-US" dirty="0" smtClean="0"/>
              <a:t>되돌아간다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미디어를 </a:t>
            </a:r>
            <a:r>
              <a:rPr lang="ko-KR" altLang="en-US" dirty="0"/>
              <a:t>통해 무한히 공명하는 공간 속에 동시에 존재할 수 있음을 경험한다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메시지가 </a:t>
            </a:r>
            <a:r>
              <a:rPr lang="ko-KR" altLang="en-US" dirty="0"/>
              <a:t>전자 속도로 </a:t>
            </a:r>
            <a:r>
              <a:rPr lang="ko-KR" altLang="en-US" dirty="0" smtClean="0"/>
              <a:t>움직이므로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</a:t>
            </a:r>
            <a:r>
              <a:rPr lang="ko-KR" altLang="en-US" dirty="0"/>
              <a:t>시대의 선형적 명료성이 더 이상 유지되지 못하고 총체적 </a:t>
            </a:r>
            <a:r>
              <a:rPr lang="ko-KR" altLang="en-US" dirty="0" err="1"/>
              <a:t>즉각성으로</a:t>
            </a:r>
            <a:r>
              <a:rPr lang="ko-KR" altLang="en-US" dirty="0"/>
              <a:t> 대체된다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모든 </a:t>
            </a:r>
            <a:r>
              <a:rPr lang="ko-KR" altLang="en-US" dirty="0"/>
              <a:t>것이 모든 곳에서 동시에 알려지고 동시에 반응이 온다</a:t>
            </a:r>
            <a:r>
              <a:rPr lang="en-US" altLang="ko-KR" dirty="0"/>
              <a:t>. </a:t>
            </a:r>
            <a:r>
              <a:rPr lang="ko-KR" altLang="en-US" dirty="0"/>
              <a:t>명확한 순서나 계열 같은 것은 있을 리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 </a:t>
            </a:r>
            <a:r>
              <a:rPr lang="ko-KR" altLang="en-US" dirty="0"/>
              <a:t>감각이 극도로 확장되며</a:t>
            </a:r>
            <a:r>
              <a:rPr lang="en-US" altLang="ko-KR" dirty="0"/>
              <a:t>, </a:t>
            </a:r>
            <a:r>
              <a:rPr lang="ko-KR" altLang="en-US" dirty="0"/>
              <a:t>물리적 공간을 초월해서 체험할 수 있게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음향적 공간</a:t>
            </a:r>
            <a:r>
              <a:rPr lang="en-US" altLang="ko-KR" dirty="0"/>
              <a:t>(acoustic space</a:t>
            </a:r>
            <a:r>
              <a:rPr lang="en-US" altLang="ko-KR" dirty="0" smtClean="0"/>
              <a:t>):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110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하나의 미디어가 등장했다고 해서</a:t>
            </a:r>
            <a:r>
              <a:rPr lang="en-US" altLang="ko-KR" dirty="0"/>
              <a:t>, </a:t>
            </a:r>
            <a:r>
              <a:rPr lang="ko-KR" altLang="en-US" dirty="0"/>
              <a:t>기존의 미디어가 완전히 소멸하는 것은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새로운 미디어는 </a:t>
            </a:r>
            <a:r>
              <a:rPr lang="ko-KR" altLang="en-US" dirty="0"/>
              <a:t>기존의 미디어를 </a:t>
            </a:r>
            <a:r>
              <a:rPr lang="ko-KR" altLang="en-US" dirty="0" smtClean="0"/>
              <a:t>파괴하기보다는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smtClean="0"/>
              <a:t>미디어의 작동방식을 변화시킨다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pPr fontAlgn="base"/>
            <a:r>
              <a:rPr lang="ko-KR" altLang="en-US" dirty="0"/>
              <a:t>문자가 발명되고 나서 구어가 달라진다</a:t>
            </a:r>
            <a:r>
              <a:rPr lang="en-US" altLang="ko-KR" dirty="0"/>
              <a:t>. </a:t>
            </a:r>
            <a:r>
              <a:rPr lang="ko-KR" altLang="en-US" dirty="0"/>
              <a:t>연설문을 써서 연설을 하게 </a:t>
            </a:r>
            <a:r>
              <a:rPr lang="ko-KR" altLang="en-US" dirty="0" smtClean="0"/>
              <a:t>되면</a:t>
            </a:r>
            <a:r>
              <a:rPr lang="en-US" altLang="ko-KR" dirty="0" smtClean="0"/>
              <a:t>? </a:t>
            </a:r>
          </a:p>
          <a:p>
            <a:pPr fontAlgn="base"/>
            <a:r>
              <a:rPr lang="ko-KR" altLang="en-US" dirty="0" smtClean="0"/>
              <a:t>전화는 </a:t>
            </a:r>
            <a:r>
              <a:rPr lang="ko-KR" altLang="en-US" dirty="0"/>
              <a:t>편지 쓰기의 빈도나 양식을 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인터넷 </a:t>
            </a:r>
            <a:r>
              <a:rPr lang="ko-KR" altLang="en-US" dirty="0"/>
              <a:t>이후 학생들의 감각 양식이 달라졌다고들 한다</a:t>
            </a:r>
            <a:r>
              <a:rPr lang="en-US" altLang="ko-KR" dirty="0"/>
              <a:t>. </a:t>
            </a:r>
            <a:r>
              <a:rPr lang="ko-KR" altLang="en-US" dirty="0"/>
              <a:t>신문은 거의 보지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5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마샬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맥루한의</a:t>
            </a:r>
            <a:r>
              <a:rPr lang="ko-KR" altLang="en-US" dirty="0" smtClean="0"/>
              <a:t> 견해를 중심으로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문제에 접근해보자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맥루한이</a:t>
            </a:r>
            <a:r>
              <a:rPr lang="ko-KR" altLang="en-US" dirty="0" smtClean="0"/>
              <a:t> 누군가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https://en.wikipedia.org/wiki/Marshall_McLuhan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맥루한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u="sng" dirty="0">
                <a:hlinkClick r:id="rId2"/>
              </a:rPr>
              <a:t>https://www.youtube.com/watch?v=UnSq0c7jM-A</a:t>
            </a:r>
            <a:r>
              <a:rPr lang="ko-KR" altLang="en-US" dirty="0"/>
              <a:t> 미디어로서의 동굴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3"/>
              </a:rPr>
              <a:t>https://www.youtube.com/watch?v=UVBIs2CpDJc</a:t>
            </a:r>
            <a:r>
              <a:rPr lang="ko-KR" altLang="en-US" dirty="0"/>
              <a:t> </a:t>
            </a:r>
            <a:r>
              <a:rPr lang="ko-KR" altLang="en-US" dirty="0" err="1"/>
              <a:t>쾌</a:t>
            </a:r>
            <a:r>
              <a:rPr lang="ko-KR" altLang="en-US" dirty="0" err="1" smtClean="0"/>
              <a:t>지나칭칭나네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4"/>
              </a:rPr>
              <a:t>https://www.youtube.com/watch?v=W8YoHa_cbh8</a:t>
            </a:r>
            <a:r>
              <a:rPr lang="ko-KR" altLang="en-US" dirty="0"/>
              <a:t> </a:t>
            </a:r>
            <a:r>
              <a:rPr lang="ko-KR" altLang="en-US" dirty="0" smtClean="0"/>
              <a:t>흥부가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5"/>
              </a:rPr>
              <a:t>https://www.youtube.com/watch?v=d8D4WClvnf4</a:t>
            </a:r>
            <a:r>
              <a:rPr lang="ko-KR" altLang="en-US" dirty="0"/>
              <a:t> 강강술래</a:t>
            </a:r>
          </a:p>
          <a:p>
            <a:pPr fontAlgn="base"/>
            <a:r>
              <a:rPr lang="en-US" altLang="ko-KR" u="sng" dirty="0">
                <a:hlinkClick r:id="rId6"/>
              </a:rPr>
              <a:t>https://www.youtube.com/watch?v=txx1UGfEjN8</a:t>
            </a:r>
            <a:r>
              <a:rPr lang="ko-KR" altLang="en-US" dirty="0"/>
              <a:t> </a:t>
            </a:r>
            <a:r>
              <a:rPr lang="ko-KR" altLang="en-US" dirty="0" err="1"/>
              <a:t>프린키피아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7"/>
              </a:rPr>
              <a:t>https://www.youtube.com/watch?v=AF0kmA-t0C8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8"/>
              </a:rPr>
              <a:t>https://www.youtube.com/watch?v=8Akjsnok64c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다음을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6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http://www.dailymotion.com/video/xwhceg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2992889" cy="4486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22302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2722494" cy="25922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80928"/>
            <a:ext cx="6236185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6235212" cy="41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696744" cy="445333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540</TotalTime>
  <Words>1277</Words>
  <Application>Microsoft Office PowerPoint</Application>
  <PresentationFormat>화면 슬라이드 쇼(4:3)</PresentationFormat>
  <Paragraphs>158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파형</vt:lpstr>
      <vt:lpstr>4강  인간의 연장으로서의 미디어</vt:lpstr>
      <vt:lpstr>미디어에 따라 기호의 형태가 달라진다. </vt:lpstr>
      <vt:lpstr>코드code</vt:lpstr>
      <vt:lpstr>맥루한</vt:lpstr>
      <vt:lpstr>다음을 보자.</vt:lpstr>
      <vt:lpstr>PowerPoint 프레젠테이션</vt:lpstr>
      <vt:lpstr>활자</vt:lpstr>
      <vt:lpstr>PowerPoint 프레젠테이션</vt:lpstr>
      <vt:lpstr>PowerPoint 프레젠테이션</vt:lpstr>
      <vt:lpstr>점토판</vt:lpstr>
      <vt:lpstr>파피루스</vt:lpstr>
      <vt:lpstr>죽간</vt:lpstr>
      <vt:lpstr>양피지</vt:lpstr>
      <vt:lpstr>미디어는 시간과 공간을 가로지른다.</vt:lpstr>
      <vt:lpstr>미디어는 인간의 연장extension</vt:lpstr>
      <vt:lpstr>PowerPoint 프레젠테이션</vt:lpstr>
      <vt:lpstr>차를 탄다고 하자.</vt:lpstr>
      <vt:lpstr>책을 읽는다고 하자.</vt:lpstr>
      <vt:lpstr>PowerPoint 프레젠테이션</vt:lpstr>
      <vt:lpstr>영화를 본다고 하자.</vt:lpstr>
      <vt:lpstr>미디어는 마사지와 같다</vt:lpstr>
      <vt:lpstr>미디어가 자체로 메시지라면,</vt:lpstr>
      <vt:lpstr>미디어에 의해 사회가 변한다</vt:lpstr>
      <vt:lpstr>뜨거운 미디어, 차가운 미디어</vt:lpstr>
      <vt:lpstr>PowerPoint 프레젠테이션</vt:lpstr>
      <vt:lpstr>구술 미디어 시대</vt:lpstr>
      <vt:lpstr>PowerPoint 프레젠테이션</vt:lpstr>
      <vt:lpstr>문자 미디어 시대</vt:lpstr>
      <vt:lpstr>PowerPoint 프레젠테이션</vt:lpstr>
      <vt:lpstr>인쇄 미디어 시대</vt:lpstr>
      <vt:lpstr>PowerPoint 프레젠테이션</vt:lpstr>
      <vt:lpstr>전기 미디어의 시대 </vt:lpstr>
      <vt:lpstr>PowerPoint 프레젠테이션</vt:lpstr>
      <vt:lpstr>지구촌</vt:lpstr>
      <vt:lpstr>음향적 공간(acoustic space):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55</cp:revision>
  <cp:lastPrinted>2018-09-19T13:21:40Z</cp:lastPrinted>
  <dcterms:created xsi:type="dcterms:W3CDTF">2018-03-01T12:03:45Z</dcterms:created>
  <dcterms:modified xsi:type="dcterms:W3CDTF">2018-09-19T13:49:03Z</dcterms:modified>
</cp:coreProperties>
</file>