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41"/>
  </p:handoutMasterIdLst>
  <p:sldIdLst>
    <p:sldId id="256" r:id="rId2"/>
    <p:sldId id="293" r:id="rId3"/>
    <p:sldId id="259" r:id="rId4"/>
    <p:sldId id="260" r:id="rId5"/>
    <p:sldId id="261" r:id="rId6"/>
    <p:sldId id="294" r:id="rId7"/>
    <p:sldId id="263" r:id="rId8"/>
    <p:sldId id="262" r:id="rId9"/>
    <p:sldId id="288" r:id="rId10"/>
    <p:sldId id="264" r:id="rId11"/>
    <p:sldId id="295" r:id="rId12"/>
    <p:sldId id="266" r:id="rId13"/>
    <p:sldId id="267" r:id="rId14"/>
    <p:sldId id="268" r:id="rId15"/>
    <p:sldId id="269" r:id="rId16"/>
    <p:sldId id="291" r:id="rId17"/>
    <p:sldId id="289" r:id="rId18"/>
    <p:sldId id="290" r:id="rId19"/>
    <p:sldId id="270" r:id="rId20"/>
    <p:sldId id="271" r:id="rId21"/>
    <p:sldId id="296" r:id="rId22"/>
    <p:sldId id="272" r:id="rId23"/>
    <p:sldId id="273" r:id="rId24"/>
    <p:sldId id="297" r:id="rId25"/>
    <p:sldId id="274" r:id="rId26"/>
    <p:sldId id="275" r:id="rId27"/>
    <p:sldId id="276" r:id="rId28"/>
    <p:sldId id="298" r:id="rId29"/>
    <p:sldId id="277" r:id="rId30"/>
    <p:sldId id="278" r:id="rId31"/>
    <p:sldId id="279" r:id="rId32"/>
    <p:sldId id="280" r:id="rId33"/>
    <p:sldId id="284" r:id="rId34"/>
    <p:sldId id="285" r:id="rId35"/>
    <p:sldId id="286" r:id="rId36"/>
    <p:sldId id="281" r:id="rId37"/>
    <p:sldId id="282" r:id="rId38"/>
    <p:sldId id="283" r:id="rId39"/>
    <p:sldId id="287" r:id="rId4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-145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D%B8%ED%84%B0%EB%84%B7%20%EC%8B%A4%EB%AA%85%EC%A0%9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joins.com/article/23160784" TargetMode="External"/><Relationship Id="rId2" Type="http://schemas.openxmlformats.org/officeDocument/2006/relationships/hyperlink" Target="https://www.youtube.com/watch?v=cHIOe_JFzY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uffingtonpost.kr/entry/story_kr_5bc948f8e4b0d38b5876854e" TargetMode="External"/><Relationship Id="rId4" Type="http://schemas.openxmlformats.org/officeDocument/2006/relationships/hyperlink" Target="https://www.sisain.co.kr/?mod=news&amp;act=articleView&amp;idxno=3319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qFSSPWIZzQ" TargetMode="External"/><Relationship Id="rId2" Type="http://schemas.openxmlformats.org/officeDocument/2006/relationships/hyperlink" Target="https://www.youtube.com/watch?v=wdBKae5tkoo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times.co.kr/?news=%EC%97%AD%EC%82%AC%EC%9D%98-%ED%98%84%EC%9E%A5%EC%97%94-%EC%96%B8%EC%A0%9C%EB%82%98-sns%EA%B0%80-%EC%9E%88%EB%8B%A4" TargetMode="External"/><Relationship Id="rId2" Type="http://schemas.openxmlformats.org/officeDocument/2006/relationships/hyperlink" Target="http://www.seoul.co.kr/news/newsView.php?id=2011011700100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Rt6MBCFQFw" TargetMode="External"/><Relationship Id="rId4" Type="http://schemas.openxmlformats.org/officeDocument/2006/relationships/hyperlink" Target="https://www.youtube.com/watch?v=m9uUN8_HOro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2w66n4o2Xk&amp;t=31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wAku7YcVIU&amp;t=19s" TargetMode="External"/><Relationship Id="rId2" Type="http://schemas.openxmlformats.org/officeDocument/2006/relationships/hyperlink" Target="https://www.ted.com/talks/jimmy_wales_on_the_birth_of_wikipedia?language=k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D%8C%9F%EC%BA%90%EC%8A%A4%ED%8A%B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dbbang.com/ch/12548" TargetMode="External"/><Relationship Id="rId2" Type="http://schemas.openxmlformats.org/officeDocument/2006/relationships/hyperlink" Target="https://play.google.com/store/apps/details?id=com.makeshop.podbbang&amp;hl=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14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디지털과 정치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대학과 </a:t>
            </a:r>
            <a:r>
              <a:rPr lang="ko-KR" altLang="en-US" dirty="0"/>
              <a:t>같은 제도들을 통해 </a:t>
            </a:r>
            <a:r>
              <a:rPr lang="ko-KR" altLang="en-US" dirty="0" smtClean="0"/>
              <a:t>학문이 체계화되고 </a:t>
            </a:r>
            <a:r>
              <a:rPr lang="ko-KR" altLang="en-US" dirty="0"/>
              <a:t>‘연구’라는 개념이 등장한다</a:t>
            </a:r>
            <a:r>
              <a:rPr lang="en-US" altLang="ko-KR" dirty="0"/>
              <a:t>. </a:t>
            </a:r>
            <a:r>
              <a:rPr lang="ko-KR" altLang="en-US" dirty="0" smtClean="0"/>
              <a:t>고등교육기관들은 </a:t>
            </a:r>
            <a:r>
              <a:rPr lang="ko-KR" altLang="en-US" dirty="0" err="1" smtClean="0"/>
              <a:t>순수히</a:t>
            </a:r>
            <a:r>
              <a:rPr lang="ko-KR" altLang="en-US" dirty="0" smtClean="0"/>
              <a:t> </a:t>
            </a:r>
            <a:r>
              <a:rPr lang="ko-KR" altLang="en-US" dirty="0"/>
              <a:t>전문적인 직업적 정향을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좁은 범위에 전문적인 지식을 가진 연구자들 등장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en-US" altLang="ko-KR" dirty="0" smtClean="0"/>
              <a:t>19</a:t>
            </a:r>
            <a:r>
              <a:rPr lang="ko-KR" altLang="en-US" dirty="0" smtClean="0"/>
              <a:t>세기 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드레퓌스 사건에서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전문 영역에 한정되지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사회 전체의 정의에 관심을 갖는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지식인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출현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이른바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보편적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지식인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이후 지식인들은 민주주의 </a:t>
            </a:r>
            <a:r>
              <a:rPr lang="ko-KR" altLang="en-US" dirty="0"/>
              <a:t>사회에서 </a:t>
            </a:r>
            <a:r>
              <a:rPr lang="ko-KR" altLang="en-US" dirty="0" smtClean="0"/>
              <a:t>민중과 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정의의 대변자로서 자신의 위치와 권위를 </a:t>
            </a:r>
            <a:r>
              <a:rPr lang="ko-KR" altLang="en-US" dirty="0"/>
              <a:t>요구했다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권력의 </a:t>
            </a:r>
            <a:r>
              <a:rPr lang="ko-KR" altLang="en-US" dirty="0"/>
              <a:t>장에서 멀어진 </a:t>
            </a:r>
            <a:r>
              <a:rPr lang="ko-KR" altLang="en-US" dirty="0" smtClean="0"/>
              <a:t>지식인들이 </a:t>
            </a:r>
            <a:r>
              <a:rPr lang="ko-KR" altLang="en-US" dirty="0"/>
              <a:t>새로운 형태의 정치적 개입을 통해 ‘지식인’을 </a:t>
            </a:r>
            <a:r>
              <a:rPr lang="ko-KR" altLang="en-US" dirty="0" smtClean="0"/>
              <a:t>만들어냈다고 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대학과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지식인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0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4367958" cy="28803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404664"/>
            <a:ext cx="3986157" cy="2232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9" y="3422786"/>
            <a:ext cx="4237806" cy="2796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099183"/>
            <a:ext cx="5543475" cy="35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dirty="0"/>
              <a:t>4·19 </a:t>
            </a:r>
            <a:r>
              <a:rPr lang="ko-KR" altLang="en-US" dirty="0"/>
              <a:t>혁명은 한국 사회에서 ‘지식인’의 등장을 가능케 했다</a:t>
            </a:r>
            <a:r>
              <a:rPr lang="en-US" altLang="ko-KR" dirty="0"/>
              <a:t>. </a:t>
            </a:r>
            <a:r>
              <a:rPr lang="ko-KR" altLang="en-US" dirty="0" smtClean="0"/>
              <a:t>사회 전체의 집합적 의지를 대변하면서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역사의 방향을 제시하는 지식인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en-US" altLang="ko-KR" dirty="0" smtClean="0"/>
              <a:t>5·16</a:t>
            </a:r>
            <a:r>
              <a:rPr lang="ko-KR" altLang="en-US" dirty="0"/>
              <a:t>쿠데타와 함께 권력과 지식과의 관계가 </a:t>
            </a:r>
            <a:r>
              <a:rPr lang="ko-KR" altLang="en-US" dirty="0" smtClean="0"/>
              <a:t>변화함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근대화를 추진하기 위한 전문지식을 </a:t>
            </a:r>
            <a:r>
              <a:rPr lang="ko-KR" altLang="en-US" dirty="0"/>
              <a:t>학계인사나 </a:t>
            </a:r>
            <a:r>
              <a:rPr lang="ko-KR" altLang="en-US" dirty="0" smtClean="0"/>
              <a:t>전문행정관료로부터 구함으로써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정권과 </a:t>
            </a:r>
            <a:r>
              <a:rPr lang="ko-KR" altLang="en-US" dirty="0"/>
              <a:t>지식의 </a:t>
            </a:r>
            <a:r>
              <a:rPr lang="ko-KR" altLang="en-US" dirty="0" smtClean="0"/>
              <a:t>결합현상이 나타남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‘</a:t>
            </a:r>
            <a:r>
              <a:rPr lang="ko-KR" altLang="en-US" dirty="0" smtClean="0"/>
              <a:t>지식인들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저항적 자유주의에 기반하여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민주화 투쟁에 나섬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장준하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함석헌</a:t>
            </a:r>
            <a:r>
              <a:rPr lang="en-US" altLang="ko-KR" dirty="0"/>
              <a:t>, </a:t>
            </a:r>
            <a:r>
              <a:rPr lang="ko-KR" altLang="en-US" dirty="0" err="1"/>
              <a:t>리영희</a:t>
            </a:r>
            <a:r>
              <a:rPr lang="en-US" altLang="ko-KR" dirty="0"/>
              <a:t>, </a:t>
            </a:r>
            <a:r>
              <a:rPr lang="ko-KR" altLang="en-US" dirty="0" err="1"/>
              <a:t>한완상</a:t>
            </a:r>
            <a:r>
              <a:rPr lang="ko-KR" altLang="en-US" dirty="0"/>
              <a:t>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4.19</a:t>
            </a:r>
            <a:r>
              <a:rPr lang="ko-KR" altLang="en-US" dirty="0" smtClean="0"/>
              <a:t>혁명과 지식인들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/>
              <a:t>1980</a:t>
            </a:r>
            <a:r>
              <a:rPr lang="ko-KR" altLang="en-US" dirty="0"/>
              <a:t>년대 노동운동이 서서히 성장하기 시작하면서 지식인과 노동자의 결합이라는 이상적인 </a:t>
            </a:r>
            <a:r>
              <a:rPr lang="ko-KR" altLang="en-US" dirty="0" smtClean="0"/>
              <a:t>상이 나타남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이른바 </a:t>
            </a:r>
            <a:r>
              <a:rPr lang="ko-KR" altLang="en-US" dirty="0"/>
              <a:t>‘</a:t>
            </a:r>
            <a:r>
              <a:rPr lang="ko-KR" altLang="en-US" dirty="0" err="1"/>
              <a:t>학출</a:t>
            </a:r>
            <a:r>
              <a:rPr lang="ko-KR" altLang="en-US" dirty="0"/>
              <a:t>’－학생출신의 노동자</a:t>
            </a:r>
            <a:r>
              <a:rPr lang="ko-KR" altLang="en-US" dirty="0" smtClean="0"/>
              <a:t>－들의 탄생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err="1" smtClean="0"/>
              <a:t>맑스주의적</a:t>
            </a:r>
            <a:r>
              <a:rPr lang="ko-KR" altLang="en-US" dirty="0" smtClean="0"/>
              <a:t> 경향의 다양한 </a:t>
            </a:r>
            <a:r>
              <a:rPr lang="ko-KR" altLang="en-US" dirty="0"/>
              <a:t>지식패러다임의 경합도 </a:t>
            </a:r>
            <a:r>
              <a:rPr lang="ko-KR" altLang="en-US" dirty="0" smtClean="0"/>
              <a:t>존재하였고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 사회의 변혁을 둘러싼 </a:t>
            </a:r>
            <a:r>
              <a:rPr lang="ko-KR" altLang="en-US" dirty="0"/>
              <a:t>지식인들의 활동이 </a:t>
            </a:r>
            <a:r>
              <a:rPr lang="ko-KR" altLang="en-US" dirty="0" smtClean="0"/>
              <a:t>활발했다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en-US" altLang="ko-KR" dirty="0" smtClean="0"/>
              <a:t>1987</a:t>
            </a:r>
            <a:r>
              <a:rPr lang="ko-KR" altLang="en-US" dirty="0"/>
              <a:t>년의 민주주의로의 </a:t>
            </a:r>
            <a:r>
              <a:rPr lang="ko-KR" altLang="en-US" dirty="0" smtClean="0"/>
              <a:t>이행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이후 </a:t>
            </a:r>
            <a:r>
              <a:rPr lang="en-US" altLang="ko-KR" dirty="0" smtClean="0"/>
              <a:t>IMF</a:t>
            </a:r>
            <a:r>
              <a:rPr lang="ko-KR" altLang="en-US" dirty="0" smtClean="0"/>
              <a:t>경제위기와 </a:t>
            </a:r>
            <a:r>
              <a:rPr lang="ko-KR" altLang="en-US" dirty="0" err="1"/>
              <a:t>김대중정권의</a:t>
            </a:r>
            <a:r>
              <a:rPr lang="ko-KR" altLang="en-US" dirty="0"/>
              <a:t> 등장</a:t>
            </a:r>
            <a:r>
              <a:rPr lang="en-US" altLang="ko-KR" dirty="0"/>
              <a:t>, </a:t>
            </a:r>
            <a:r>
              <a:rPr lang="ko-KR" altLang="en-US" dirty="0"/>
              <a:t>국가에 의한 학문공동체의 규율화 등의 과정을 거치면서 한국 사회의 지식인과 그 운동의 양식은 급속히 쇠퇴하거나 적어도 분화된다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대학이나 연구기관의 전문 학자로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언론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국가기관의 요인으로 성장하거나</a:t>
            </a:r>
            <a:r>
              <a:rPr lang="en-US" altLang="ko-KR" dirty="0" smtClean="0"/>
              <a:t>~~ </a:t>
            </a:r>
            <a:endParaRPr lang="en-US" altLang="ko-KR" dirty="0"/>
          </a:p>
          <a:p>
            <a:pPr fontAlgn="base"/>
            <a:r>
              <a:rPr lang="en-US" altLang="ko-KR" dirty="0" smtClean="0"/>
              <a:t>‘</a:t>
            </a:r>
            <a:r>
              <a:rPr lang="ko-KR" altLang="en-US" dirty="0"/>
              <a:t>지식인의 죽음’이 </a:t>
            </a:r>
            <a:r>
              <a:rPr lang="ko-KR" altLang="en-US" dirty="0" smtClean="0"/>
              <a:t>논의되기도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1980</a:t>
            </a:r>
            <a:r>
              <a:rPr lang="ko-KR" altLang="en-US" dirty="0" smtClean="0"/>
              <a:t>년대와 그 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7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1800" dirty="0" smtClean="0"/>
              <a:t>20</a:t>
            </a:r>
            <a:r>
              <a:rPr lang="ko-KR" altLang="en-US" sz="1800" dirty="0"/>
              <a:t>세기 </a:t>
            </a:r>
            <a:r>
              <a:rPr lang="ko-KR" altLang="en-US" sz="1800" dirty="0" err="1" smtClean="0"/>
              <a:t>중후반</a:t>
            </a:r>
            <a:r>
              <a:rPr lang="ko-KR" altLang="en-US" sz="1800" dirty="0" smtClean="0"/>
              <a:t> 완전고용 </a:t>
            </a:r>
            <a:r>
              <a:rPr lang="ko-KR" altLang="en-US" sz="1800" dirty="0"/>
              <a:t>당시</a:t>
            </a:r>
            <a:r>
              <a:rPr lang="en-US" altLang="ko-KR" sz="1800" dirty="0"/>
              <a:t>, </a:t>
            </a:r>
            <a:r>
              <a:rPr lang="ko-KR" altLang="en-US" sz="1800" dirty="0"/>
              <a:t>노동자들의 투쟁은 주로 </a:t>
            </a:r>
            <a:r>
              <a:rPr lang="ko-KR" altLang="en-US" sz="1800" dirty="0" smtClean="0"/>
              <a:t>높은 </a:t>
            </a:r>
            <a:r>
              <a:rPr lang="ko-KR" altLang="en-US" sz="1800" dirty="0"/>
              <a:t>임금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좋은 </a:t>
            </a:r>
            <a:r>
              <a:rPr lang="ko-KR" altLang="en-US" sz="1800" dirty="0"/>
              <a:t>노동조건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짧은 </a:t>
            </a:r>
            <a:r>
              <a:rPr lang="ko-KR" altLang="en-US" sz="1800" dirty="0" smtClean="0"/>
              <a:t>노동시간과 관련해 </a:t>
            </a:r>
            <a:r>
              <a:rPr lang="ko-KR" altLang="en-US" sz="1800" dirty="0"/>
              <a:t>노동조합 단위에서 </a:t>
            </a:r>
            <a:r>
              <a:rPr lang="ko-KR" altLang="en-US" sz="1800" dirty="0" smtClean="0"/>
              <a:t>진행됨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ko-KR" altLang="en-US" sz="1800" dirty="0" smtClean="0"/>
              <a:t>전국적으로는 </a:t>
            </a:r>
            <a:r>
              <a:rPr lang="ko-KR" altLang="en-US" sz="1800" dirty="0"/>
              <a:t>노동친화적인 좌파 정당의 정치적 </a:t>
            </a:r>
            <a:r>
              <a:rPr lang="ko-KR" altLang="en-US" sz="1800" dirty="0" smtClean="0"/>
              <a:t>지지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en-US" altLang="ko-KR" sz="1800" dirty="0" smtClean="0"/>
              <a:t>1990</a:t>
            </a:r>
            <a:r>
              <a:rPr lang="ko-KR" altLang="en-US" sz="1800" dirty="0"/>
              <a:t>년대 이후 </a:t>
            </a:r>
            <a:r>
              <a:rPr lang="ko-KR" altLang="en-US" sz="1800" dirty="0" smtClean="0"/>
              <a:t>고용 악화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정규직 </a:t>
            </a:r>
            <a:r>
              <a:rPr lang="ko-KR" altLang="en-US" sz="1800" dirty="0"/>
              <a:t>노동자의 수는 점점 줄어들고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임시직 등 </a:t>
            </a:r>
            <a:r>
              <a:rPr lang="ko-KR" altLang="en-US" sz="1800" dirty="0" err="1"/>
              <a:t>비정규직</a:t>
            </a:r>
            <a:r>
              <a:rPr lang="ko-KR" altLang="en-US" sz="1800" dirty="0"/>
              <a:t> 노동자</a:t>
            </a:r>
            <a:r>
              <a:rPr lang="en-US" altLang="ko-KR" sz="1800" dirty="0"/>
              <a:t>, </a:t>
            </a:r>
            <a:r>
              <a:rPr lang="ko-KR" altLang="en-US" sz="1800" dirty="0"/>
              <a:t>실업자의 수가 </a:t>
            </a:r>
            <a:r>
              <a:rPr lang="ko-KR" altLang="en-US" sz="1800" dirty="0" smtClean="0"/>
              <a:t>늘어남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ko-KR" altLang="en-US" sz="1800" dirty="0" smtClean="0"/>
              <a:t>실업자는 구직에</a:t>
            </a:r>
            <a:r>
              <a:rPr lang="en-US" altLang="ko-KR" sz="1800" dirty="0" smtClean="0"/>
              <a:t>,  </a:t>
            </a:r>
            <a:r>
              <a:rPr lang="ko-KR" altLang="en-US" sz="1800" dirty="0"/>
              <a:t>정규직은 임금투쟁과 해고위협으로부터의 </a:t>
            </a:r>
            <a:r>
              <a:rPr lang="ko-KR" altLang="en-US" sz="1800" dirty="0" smtClean="0"/>
              <a:t>방어에</a:t>
            </a:r>
            <a:r>
              <a:rPr lang="en-US" altLang="ko-KR" sz="1800" dirty="0" smtClean="0"/>
              <a:t>, </a:t>
            </a:r>
            <a:r>
              <a:rPr lang="ko-KR" altLang="en-US" sz="1800" dirty="0" err="1"/>
              <a:t>비정규직은</a:t>
            </a:r>
            <a:r>
              <a:rPr lang="ko-KR" altLang="en-US" sz="1800" dirty="0"/>
              <a:t> 정규직화에 관심이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정규직 노동자의 이해관계는 </a:t>
            </a:r>
            <a:r>
              <a:rPr lang="ko-KR" altLang="en-US" sz="1800" dirty="0" err="1"/>
              <a:t>비정규직</a:t>
            </a:r>
            <a:r>
              <a:rPr lang="ko-KR" altLang="en-US" sz="1800" dirty="0"/>
              <a:t> 혹은 실업자의 이해관계와 </a:t>
            </a:r>
            <a:r>
              <a:rPr lang="ko-KR" altLang="en-US" sz="1800" dirty="0" smtClean="0"/>
              <a:t>충돌하기도</a:t>
            </a:r>
            <a:r>
              <a:rPr lang="en-US" altLang="ko-KR" sz="1800" dirty="0" smtClean="0"/>
              <a:t>~ </a:t>
            </a:r>
          </a:p>
          <a:p>
            <a:pPr fontAlgn="base"/>
            <a:r>
              <a:rPr lang="en-US" altLang="ko-KR" sz="1800" dirty="0" smtClean="0"/>
              <a:t> </a:t>
            </a:r>
            <a:r>
              <a:rPr lang="ko-KR" altLang="en-US" sz="1800" dirty="0" smtClean="0"/>
              <a:t>소득격차 및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노동조건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생활양식의 </a:t>
            </a:r>
            <a:r>
              <a:rPr lang="ko-KR" altLang="en-US" sz="1800" dirty="0"/>
              <a:t>차이도 크다</a:t>
            </a:r>
            <a:r>
              <a:rPr lang="en-US" altLang="ko-KR" sz="1800" dirty="0"/>
              <a:t>. </a:t>
            </a:r>
            <a:r>
              <a:rPr lang="ko-KR" altLang="en-US" sz="1800" dirty="0"/>
              <a:t>전통적인 산업노동자와 지식노동자</a:t>
            </a:r>
            <a:r>
              <a:rPr lang="en-US" altLang="ko-KR" sz="1800" dirty="0"/>
              <a:t>, </a:t>
            </a:r>
            <a:r>
              <a:rPr lang="ko-KR" altLang="en-US" sz="1800" dirty="0"/>
              <a:t>서비스노동자 </a:t>
            </a:r>
            <a:r>
              <a:rPr lang="ko-KR" altLang="en-US" sz="1800" dirty="0" smtClean="0"/>
              <a:t>사이의 차이들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ko-KR" altLang="en-US" sz="1800" dirty="0" smtClean="0"/>
              <a:t>노동자들의 </a:t>
            </a:r>
            <a:r>
              <a:rPr lang="ko-KR" altLang="en-US" sz="1800" dirty="0"/>
              <a:t>존재조건 전체가 </a:t>
            </a:r>
            <a:r>
              <a:rPr lang="ko-KR" altLang="en-US" sz="1800" dirty="0" smtClean="0"/>
              <a:t>다양해지고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불안정화되고 있다고도</a:t>
            </a:r>
            <a:r>
              <a:rPr lang="en-US" altLang="ko-KR" sz="1800" dirty="0" smtClean="0"/>
              <a:t>~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프롤레타리아 ‘다중’의 </a:t>
            </a:r>
            <a:r>
              <a:rPr lang="ko-KR" altLang="en-US" dirty="0" smtClean="0"/>
              <a:t>등장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네그리</a:t>
            </a:r>
            <a:r>
              <a:rPr lang="ko-KR" altLang="en-US" dirty="0"/>
              <a:t> </a:t>
            </a:r>
            <a:r>
              <a:rPr lang="ko-KR" altLang="en-US" dirty="0" smtClean="0"/>
              <a:t>등이 </a:t>
            </a:r>
            <a:r>
              <a:rPr lang="ko-KR" altLang="en-US" dirty="0"/>
              <a:t>사용하는 다중</a:t>
            </a:r>
            <a:r>
              <a:rPr lang="en-US" altLang="ko-KR" dirty="0"/>
              <a:t>multitude</a:t>
            </a:r>
            <a:r>
              <a:rPr lang="ko-KR" altLang="en-US" dirty="0"/>
              <a:t>라는 용어는 이렇게 다양화되고 유동화된 프롤레타리아트의 특이성을 포착하려는 용어이다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내적으로 </a:t>
            </a:r>
            <a:r>
              <a:rPr lang="ko-KR" altLang="en-US" dirty="0"/>
              <a:t>분화되어 통일되어 있지 않지만</a:t>
            </a:r>
            <a:r>
              <a:rPr lang="en-US" altLang="ko-KR" dirty="0"/>
              <a:t>, </a:t>
            </a:r>
            <a:r>
              <a:rPr lang="ko-KR" altLang="en-US" dirty="0"/>
              <a:t>또한 공동의 기반 위에서 연결된 전체를 이루고 있다는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이들이 </a:t>
            </a:r>
            <a:r>
              <a:rPr lang="ko-KR" altLang="en-US" dirty="0"/>
              <a:t>한데 연결될 때 강력한 폭발력을 갖는다는 점도 강조된다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2592288" cy="459267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204864"/>
            <a:ext cx="5332239" cy="43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4541520" cy="25527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1"/>
            <a:ext cx="6696744" cy="303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2615"/>
            <a:ext cx="4914831" cy="619268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135165"/>
            <a:ext cx="3456384" cy="22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인터넷은 </a:t>
            </a:r>
            <a:r>
              <a:rPr lang="ko-KR" altLang="en-US" dirty="0"/>
              <a:t>지식을 생산하고 활용하는 </a:t>
            </a:r>
            <a:r>
              <a:rPr lang="ko-KR" altLang="en-US" dirty="0" smtClean="0"/>
              <a:t>행위자들</a:t>
            </a:r>
            <a:r>
              <a:rPr lang="ko-KR" altLang="en-US" dirty="0"/>
              <a:t>을</a:t>
            </a:r>
            <a:r>
              <a:rPr lang="ko-KR" altLang="en-US" dirty="0" smtClean="0"/>
              <a:t> 변화시켰다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인터넷 </a:t>
            </a:r>
            <a:r>
              <a:rPr lang="ko-KR" altLang="en-US" dirty="0"/>
              <a:t>사용자들은 익명적인 것으로 나타난다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상대가 </a:t>
            </a:r>
            <a:r>
              <a:rPr lang="ko-KR" altLang="en-US" dirty="0"/>
              <a:t>누구인지 제대로 드러나지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생김새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옷차림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계층 등등 보통 </a:t>
            </a:r>
            <a:r>
              <a:rPr lang="ko-KR" altLang="en-US" dirty="0"/>
              <a:t>대면적 상호작용에서 타인들을 식별할 때 사용하곤 하는 포착의 단서들이 거의 부재하다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인터넷 </a:t>
            </a:r>
            <a:r>
              <a:rPr lang="ko-KR" altLang="en-US" dirty="0"/>
              <a:t>자체가 각 기관의 독자적인 컴퓨터들을 병렬적으로 연결한 것이어서</a:t>
            </a:r>
            <a:r>
              <a:rPr lang="en-US" altLang="ko-KR" dirty="0"/>
              <a:t>, </a:t>
            </a:r>
            <a:r>
              <a:rPr lang="ko-KR" altLang="en-US" dirty="0"/>
              <a:t>전체를 감시하며 인증을 제공해줄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통제 중심이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중심과 </a:t>
            </a:r>
            <a:r>
              <a:rPr lang="ko-KR" altLang="en-US" dirty="0"/>
              <a:t>주변의 구분도 모호하며</a:t>
            </a:r>
            <a:r>
              <a:rPr lang="en-US" altLang="ko-KR" dirty="0"/>
              <a:t>, </a:t>
            </a:r>
            <a:r>
              <a:rPr lang="ko-KR" altLang="en-US" dirty="0"/>
              <a:t>전통적인 위계도 의미가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2012</a:t>
            </a:r>
            <a:r>
              <a:rPr lang="ko-KR" altLang="en-US" dirty="0" smtClean="0"/>
              <a:t>년 인터넷 실명제 위헌판결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>
                <a:hlinkClick r:id="rId2"/>
              </a:rPr>
              <a:t>https://namu.wiki/w/%</a:t>
            </a:r>
            <a:r>
              <a:rPr lang="en-US" altLang="ko-KR" dirty="0" smtClean="0">
                <a:hlinkClick r:id="rId2"/>
              </a:rPr>
              <a:t>EC%9D%B8%ED%84%B0%EB%84%B7%20%EC%8B%A4%EB%AA%85%EC%A0%9C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내 소통의 특성들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익명성과 통제중심의 부재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www.youtube.com/watch?v=cHIOe_JFzYc</a:t>
            </a:r>
            <a:endParaRPr lang="en-US" altLang="ko-KR" dirty="0" smtClean="0"/>
          </a:p>
          <a:p>
            <a:r>
              <a:rPr lang="en-US" altLang="ko-KR">
                <a:hlinkClick r:id="rId3"/>
              </a:rPr>
              <a:t>https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news.joins.com/article/23160784</a:t>
            </a:r>
            <a:endParaRPr lang="en-US" altLang="ko-KR" smtClean="0"/>
          </a:p>
          <a:p>
            <a:r>
              <a:rPr lang="en-US" altLang="ko-KR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://www.sisain.co.kr/?</a:t>
            </a:r>
            <a:r>
              <a:rPr lang="en-US" altLang="ko-KR" dirty="0" smtClean="0">
                <a:hlinkClick r:id="rId4"/>
              </a:rPr>
              <a:t>mod=news&amp;act=articleView&amp;idxno=33190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www.huffingtonpost.kr/entry/story_kr_5bc948f8e4b0d38b5876854e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인터넷에서 유대를 묶는 </a:t>
            </a:r>
            <a:r>
              <a:rPr lang="ko-KR" altLang="en-US" dirty="0"/>
              <a:t>것은 일시적인 관심사의 </a:t>
            </a:r>
            <a:r>
              <a:rPr lang="ko-KR" altLang="en-US" dirty="0" smtClean="0"/>
              <a:t>공통성이다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특정한 </a:t>
            </a:r>
            <a:r>
              <a:rPr lang="ko-KR" altLang="en-US" dirty="0"/>
              <a:t>분야와 관련해 관심사를 공유하는 사람들이 인터넷에서 서로 만나 상호 작용을 주고받는 과정에서 공동체를 이루게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익명성이 </a:t>
            </a:r>
            <a:r>
              <a:rPr lang="ko-KR" altLang="en-US" dirty="0"/>
              <a:t>지배적이고</a:t>
            </a:r>
            <a:r>
              <a:rPr lang="en-US" altLang="ko-KR" dirty="0"/>
              <a:t>, </a:t>
            </a:r>
            <a:r>
              <a:rPr lang="ko-KR" altLang="en-US" dirty="0" smtClean="0"/>
              <a:t>중심에서 </a:t>
            </a:r>
            <a:r>
              <a:rPr lang="ko-KR" altLang="en-US" dirty="0"/>
              <a:t>부여하는 속박이 없으므로</a:t>
            </a:r>
            <a:r>
              <a:rPr lang="en-US" altLang="ko-KR" dirty="0"/>
              <a:t>, </a:t>
            </a:r>
            <a:r>
              <a:rPr lang="ko-KR" altLang="en-US" dirty="0"/>
              <a:t>매우 유동적이다</a:t>
            </a:r>
            <a:r>
              <a:rPr lang="en-US" altLang="ko-KR" dirty="0"/>
              <a:t>. </a:t>
            </a:r>
            <a:r>
              <a:rPr lang="ko-KR" altLang="en-US" dirty="0"/>
              <a:t>완벽한 이동의 자유가 보장되어 있어 개인들이 언제든 소속을 철회할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공동체의 </a:t>
            </a:r>
            <a:r>
              <a:rPr lang="ko-KR" altLang="en-US" dirty="0"/>
              <a:t>경계는 끊임없이 </a:t>
            </a:r>
            <a:r>
              <a:rPr lang="ko-KR" altLang="en-US" dirty="0" smtClean="0"/>
              <a:t>변화한다</a:t>
            </a:r>
            <a:r>
              <a:rPr lang="en-US" altLang="ko-KR" dirty="0"/>
              <a:t>. </a:t>
            </a:r>
            <a:r>
              <a:rPr lang="ko-KR" altLang="en-US" dirty="0"/>
              <a:t>안정적인 강한 유대는 아니다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약한 유대와 </a:t>
            </a:r>
            <a:r>
              <a:rPr lang="ko-KR" altLang="en-US" dirty="0" err="1" smtClean="0"/>
              <a:t>펌질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1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끊임없는 상호작용만이 유대를 이루기 위한 유일한 수단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끊임없이 게시물을 올리고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 err="1"/>
              <a:t>댓글을</a:t>
            </a:r>
            <a:r>
              <a:rPr lang="ko-KR" altLang="en-US" dirty="0"/>
              <a:t> 단다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전문 작가들은 아니므로 </a:t>
            </a:r>
            <a:r>
              <a:rPr lang="ko-KR" altLang="en-US" dirty="0" err="1"/>
              <a:t>펌질을</a:t>
            </a:r>
            <a:r>
              <a:rPr lang="ko-KR" altLang="en-US" dirty="0"/>
              <a:t> 통한 텍스트들의 공유가 불가피하다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지지하거나 동의하는 다른 글을 </a:t>
            </a:r>
            <a:r>
              <a:rPr lang="ko-KR" altLang="en-US" dirty="0" err="1"/>
              <a:t>펌질해서</a:t>
            </a:r>
            <a:r>
              <a:rPr lang="ko-KR" altLang="en-US" dirty="0"/>
              <a:t> 올리는 것이 관심사를 유지하는 핵심적인 기제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1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약한 유대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대면적 </a:t>
            </a:r>
            <a:r>
              <a:rPr lang="ko-KR" altLang="en-US" dirty="0"/>
              <a:t>접촉이 없거나 드물며</a:t>
            </a:r>
            <a:r>
              <a:rPr lang="en-US" altLang="ko-KR" dirty="0"/>
              <a:t>, </a:t>
            </a:r>
            <a:r>
              <a:rPr lang="ko-KR" altLang="en-US" dirty="0"/>
              <a:t>정서적 거리감이 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사회적으로나 </a:t>
            </a:r>
            <a:r>
              <a:rPr lang="ko-KR" altLang="en-US" dirty="0"/>
              <a:t>물리적으로 거리가 멀어 느슨하게 연결되어 있는 </a:t>
            </a:r>
            <a:r>
              <a:rPr lang="ko-KR" altLang="en-US" dirty="0" smtClean="0"/>
              <a:t>사람들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약한 유대관계는 </a:t>
            </a:r>
            <a:r>
              <a:rPr lang="ko-KR" altLang="en-US" dirty="0"/>
              <a:t>비록 정서적인 만족감을 주는 데는 한계가 있더라도 필요한 정보를 취합하는 데는 매우 큰 유용성을 갖는다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비슷한 </a:t>
            </a:r>
            <a:r>
              <a:rPr lang="ko-KR" altLang="en-US" dirty="0"/>
              <a:t>소속과 강한 유대를 갖는 사람들과 달리 새로운 정보를 가질 가능성이 높다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차이나는</a:t>
            </a:r>
            <a:r>
              <a:rPr lang="ko-KR" altLang="en-US" dirty="0" smtClean="0"/>
              <a:t> </a:t>
            </a:r>
            <a:r>
              <a:rPr lang="ko-KR" altLang="en-US" dirty="0"/>
              <a:t>수많은 사람들이 모여서 조금씩 다른 정보들을 나누고 교류하면서 비슷한 관심사를 끊임없이 유지해가는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dirty="0" smtClean="0"/>
              <a:t>하나의 </a:t>
            </a:r>
            <a:r>
              <a:rPr lang="ko-KR" altLang="en-US" dirty="0"/>
              <a:t>텍스트는 그 속의 문장이나 단어를 통해 다른 텍스트로 이어져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텍스트 </a:t>
            </a:r>
            <a:r>
              <a:rPr lang="ko-KR" altLang="en-US" dirty="0"/>
              <a:t>사이를 연결해주는 </a:t>
            </a:r>
            <a:r>
              <a:rPr lang="ko-KR" altLang="en-US" dirty="0" smtClean="0"/>
              <a:t>것이 </a:t>
            </a:r>
            <a:r>
              <a:rPr lang="ko-KR" altLang="en-US" dirty="0"/>
              <a:t>하이퍼링크</a:t>
            </a:r>
            <a:r>
              <a:rPr lang="en-US" altLang="ko-KR" dirty="0"/>
              <a:t>, </a:t>
            </a:r>
            <a:r>
              <a:rPr lang="ko-KR" altLang="en-US" dirty="0"/>
              <a:t>연결된 텍스트의 전체가 </a:t>
            </a:r>
            <a:r>
              <a:rPr lang="ko-KR" altLang="en-US" dirty="0" smtClean="0"/>
              <a:t>하이퍼텍스트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정해진 시작과 끝이 </a:t>
            </a:r>
            <a:r>
              <a:rPr lang="ko-KR" altLang="en-US" dirty="0" smtClean="0"/>
              <a:t>없이 얽혀 있는 </a:t>
            </a:r>
            <a:r>
              <a:rPr lang="ko-KR" altLang="en-US" dirty="0"/>
              <a:t>하이퍼텍스트는 </a:t>
            </a:r>
            <a:r>
              <a:rPr lang="ko-KR" altLang="en-US" dirty="0" smtClean="0"/>
              <a:t>읽는 </a:t>
            </a:r>
            <a:r>
              <a:rPr lang="ko-KR" altLang="en-US" dirty="0"/>
              <a:t>자의 입장에서 보면 어떤 길을 선택하느냐에 따라 무한한 복수의 텍스트 가능성이 열린다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열린 </a:t>
            </a:r>
            <a:r>
              <a:rPr lang="ko-KR" altLang="en-US" dirty="0"/>
              <a:t>결말</a:t>
            </a:r>
            <a:r>
              <a:rPr lang="en-US" altLang="ko-KR" dirty="0"/>
              <a:t>, </a:t>
            </a:r>
            <a:r>
              <a:rPr lang="ko-KR" altLang="en-US" dirty="0" smtClean="0"/>
              <a:t>다양한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수많은</a:t>
            </a:r>
            <a:r>
              <a:rPr lang="en-US" altLang="ko-KR" dirty="0" smtClean="0"/>
              <a:t> </a:t>
            </a:r>
            <a:r>
              <a:rPr lang="ko-KR" altLang="en-US" dirty="0" err="1"/>
              <a:t>결절점</a:t>
            </a:r>
            <a:r>
              <a:rPr lang="en-US" altLang="ko-KR" dirty="0"/>
              <a:t>(node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영원히 </a:t>
            </a:r>
            <a:r>
              <a:rPr lang="ko-KR" altLang="en-US" dirty="0"/>
              <a:t>끝나지 않는 </a:t>
            </a:r>
            <a:r>
              <a:rPr lang="ko-KR" altLang="en-US" dirty="0" smtClean="0"/>
              <a:t>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텍스트가 서로 겹치는 </a:t>
            </a:r>
            <a:r>
              <a:rPr lang="ko-KR" altLang="en-US" dirty="0" err="1" smtClean="0"/>
              <a:t>상호텍스트성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탈중심화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하이퍼텍스트와 능동적 읽기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4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지식의 생산자에 해당하는 저자의 권위는 거의 사라진다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저자의 권위에 눌리지 않고 능동적으로 읽는 행위가 가능해짐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문자와 인쇄 문화에 전형적인 저자의 권위와 개인화된 읽기가 아니라</a:t>
            </a:r>
            <a:r>
              <a:rPr lang="en-US" altLang="ko-KR" dirty="0"/>
              <a:t>,</a:t>
            </a:r>
          </a:p>
          <a:p>
            <a:pPr fontAlgn="base"/>
            <a:r>
              <a:rPr lang="ko-KR" altLang="en-US" dirty="0"/>
              <a:t>서로 조금씩 다르게 읽는</a:t>
            </a:r>
            <a:r>
              <a:rPr lang="en-US" altLang="ko-KR" dirty="0"/>
              <a:t>, </a:t>
            </a:r>
            <a:r>
              <a:rPr lang="ko-KR" altLang="en-US" dirty="0"/>
              <a:t>집단적인 읽기와 사고가 다시 등장하는 것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인쇄가 지배적일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 소비는 대중화되지만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미디어는 여전히 막대한 자본을 가진 소수의 엘리트들만의 소유물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대중들은 미디어가 전해주는 메시지의 수동적 소비자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네트워크에 접속하면서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지식권력이 다중으로 회수되기 시작함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미디어가 더 이상 소수에게 소유되지 않게 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미디어 권력의 분산화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블로그를</a:t>
            </a:r>
            <a:r>
              <a:rPr lang="ko-KR" altLang="en-US" dirty="0" smtClean="0"/>
              <a:t> 통해 누구나 언론인이 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객관성이나 중립성의 신화도 무시할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Gatekeeping</a:t>
            </a:r>
            <a:r>
              <a:rPr lang="ko-KR" altLang="en-US" dirty="0" smtClean="0"/>
              <a:t>으로부터도 자유로워짐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최근의 </a:t>
            </a:r>
            <a:r>
              <a:rPr lang="ko-KR" altLang="en-US" dirty="0" err="1"/>
              <a:t>팟캐스트들</a:t>
            </a:r>
            <a:r>
              <a:rPr lang="en-US" altLang="ko-KR" dirty="0"/>
              <a:t>. </a:t>
            </a:r>
            <a:r>
              <a:rPr lang="ko-KR" altLang="en-US" dirty="0" err="1"/>
              <a:t>소셜네트워크서비스</a:t>
            </a:r>
            <a:r>
              <a:rPr lang="ko-KR" altLang="en-US" dirty="0"/>
              <a:t> 등등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 smtClean="0"/>
              <a:t>블로그나</a:t>
            </a:r>
            <a:r>
              <a:rPr lang="ko-KR" altLang="en-US" dirty="0" smtClean="0"/>
              <a:t> 단체 채팅의 이슈가 주류 언론으로 전이되기도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u="sng" dirty="0">
                <a:hlinkClick r:id="rId2"/>
              </a:rPr>
              <a:t>https://www.youtube.com/watch?v=wdBKae5tkoo</a:t>
            </a:r>
            <a:endParaRPr lang="en-US" altLang="ko-KR" dirty="0"/>
          </a:p>
          <a:p>
            <a:pPr fontAlgn="base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www.youtube.com/watch?v=TqFSSPWIZzQ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base"/>
            <a:r>
              <a:rPr lang="ko-KR" altLang="en-US" sz="8000" dirty="0"/>
              <a:t>근대 </a:t>
            </a:r>
            <a:r>
              <a:rPr lang="ko-KR" altLang="en-US" sz="8000" dirty="0" smtClean="0"/>
              <a:t>계몽사상이 </a:t>
            </a:r>
            <a:r>
              <a:rPr lang="ko-KR" altLang="en-US" sz="8000" dirty="0"/>
              <a:t>인간 주체를 공동체 관계에서 독립된 개별적 존재로 </a:t>
            </a:r>
            <a:r>
              <a:rPr lang="ko-KR" altLang="en-US" sz="8000" dirty="0" smtClean="0"/>
              <a:t>규정하고</a:t>
            </a:r>
            <a:r>
              <a:rPr lang="en-US" altLang="ko-KR" sz="8000" dirty="0"/>
              <a:t>, </a:t>
            </a:r>
            <a:endParaRPr lang="en-US" altLang="ko-KR" sz="8000" dirty="0" smtClean="0"/>
          </a:p>
          <a:p>
            <a:pPr fontAlgn="base"/>
            <a:r>
              <a:rPr lang="ko-KR" altLang="en-US" sz="8000" dirty="0" smtClean="0"/>
              <a:t>산업화와 </a:t>
            </a:r>
            <a:r>
              <a:rPr lang="ko-KR" altLang="en-US" sz="8000" dirty="0"/>
              <a:t>도시화에 따라 익명의 낯선 사람들과 </a:t>
            </a:r>
            <a:r>
              <a:rPr lang="ko-KR" altLang="en-US" sz="8000" dirty="0" smtClean="0"/>
              <a:t>접촉이 </a:t>
            </a:r>
            <a:r>
              <a:rPr lang="ko-KR" altLang="en-US" sz="8000" dirty="0"/>
              <a:t>증가한 이후</a:t>
            </a:r>
            <a:r>
              <a:rPr lang="en-US" altLang="ko-KR" sz="8000" dirty="0"/>
              <a:t>,  </a:t>
            </a:r>
            <a:endParaRPr lang="en-US" altLang="ko-KR" sz="8000" dirty="0" smtClean="0"/>
          </a:p>
          <a:p>
            <a:pPr fontAlgn="base"/>
            <a:r>
              <a:rPr lang="ko-KR" altLang="en-US" sz="8000" dirty="0" smtClean="0"/>
              <a:t>낯선 타인들과의 관계 </a:t>
            </a:r>
            <a:r>
              <a:rPr lang="ko-KR" altLang="en-US" sz="8000" dirty="0"/>
              <a:t>속에서 사적 자아와는 분리된 공적 자아로 행동한다는 </a:t>
            </a:r>
            <a:r>
              <a:rPr lang="ko-KR" altLang="en-US" sz="8000" dirty="0" smtClean="0"/>
              <a:t>관념이 일반화됨</a:t>
            </a:r>
            <a:r>
              <a:rPr lang="en-US" altLang="ko-KR" sz="8000" dirty="0" smtClean="0"/>
              <a:t>.</a:t>
            </a:r>
            <a:endParaRPr lang="ko-KR" altLang="en-US" sz="8000" dirty="0"/>
          </a:p>
          <a:p>
            <a:pPr fontAlgn="base"/>
            <a:r>
              <a:rPr lang="ko-KR" altLang="en-US" sz="8000" dirty="0" smtClean="0"/>
              <a:t>전통적인 언론 및 정치적 소통은 공적인 것으로 간주됨</a:t>
            </a:r>
            <a:r>
              <a:rPr lang="en-US" altLang="ko-KR" sz="80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공적인 것과 사적인 것의 구분 약화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8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네트워크에서는 사적인 것과 공적인 것 사이의 엄격한 구분이 불가능함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블로그나</a:t>
            </a:r>
            <a:r>
              <a:rPr lang="ko-KR" altLang="en-US" dirty="0"/>
              <a:t> </a:t>
            </a:r>
            <a:r>
              <a:rPr lang="en-US" altLang="ko-KR" dirty="0" err="1"/>
              <a:t>sns</a:t>
            </a:r>
            <a:r>
              <a:rPr lang="en-US" altLang="ko-KR" dirty="0"/>
              <a:t> </a:t>
            </a:r>
            <a:r>
              <a:rPr lang="ko-KR" altLang="en-US" dirty="0"/>
              <a:t>에 마치 일기를 쓰듯 자신의 의견을 쓰는 사람들이 늘어남</a:t>
            </a:r>
            <a:r>
              <a:rPr lang="en-US" altLang="ko-KR" dirty="0"/>
              <a:t>.  </a:t>
            </a:r>
            <a:r>
              <a:rPr lang="ko-KR" altLang="en-US" dirty="0"/>
              <a:t>공적인지</a:t>
            </a:r>
            <a:r>
              <a:rPr lang="en-US" altLang="ko-KR" dirty="0"/>
              <a:t>,</a:t>
            </a:r>
            <a:r>
              <a:rPr lang="ko-KR" altLang="en-US" dirty="0"/>
              <a:t> 사적인지 명확히 규정하기가  어려워짐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“ </a:t>
            </a:r>
            <a:r>
              <a:rPr lang="ko-KR" altLang="en-US" dirty="0"/>
              <a:t>뼛속까지 친미인 대통령과 통상 관리들이 서민과 나라 살림을 팔아먹은 </a:t>
            </a: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나는 이날을 잊지 않겠다”는 글을 </a:t>
            </a:r>
            <a:r>
              <a:rPr lang="ko-KR" altLang="en-US" dirty="0" err="1"/>
              <a:t>페이스북에</a:t>
            </a:r>
            <a:r>
              <a:rPr lang="ko-KR" altLang="en-US" dirty="0"/>
              <a:t> 올려 논란이 된 ‘최은배 판사 사건’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하이퍼텍스트로 </a:t>
            </a:r>
            <a:r>
              <a:rPr lang="ko-KR" altLang="en-US" dirty="0" smtClean="0"/>
              <a:t> </a:t>
            </a:r>
            <a:r>
              <a:rPr lang="ko-KR" altLang="en-US" dirty="0"/>
              <a:t>엮여 있는 인터넷에서는 약한 유대들이 거대한 연대 행위를 </a:t>
            </a:r>
            <a:r>
              <a:rPr lang="ko-KR" altLang="en-US" dirty="0" smtClean="0"/>
              <a:t>낳을 수도 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err="1" smtClean="0"/>
              <a:t>펌질을</a:t>
            </a:r>
            <a:r>
              <a:rPr lang="ko-KR" altLang="en-US" dirty="0" smtClean="0"/>
              <a:t> </a:t>
            </a:r>
            <a:r>
              <a:rPr lang="ko-KR" altLang="en-US" dirty="0"/>
              <a:t>통해 역시 약한 유대로 엮여 있는 공동체들 사이에 일정한 상호작용이 이루어지면</a:t>
            </a:r>
            <a:r>
              <a:rPr lang="en-US" altLang="ko-KR" dirty="0"/>
              <a:t>, </a:t>
            </a:r>
            <a:r>
              <a:rPr lang="ko-KR" altLang="en-US" dirty="0"/>
              <a:t>점진적으로 거대한 연대가 형성될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상호독립적 </a:t>
            </a:r>
            <a:r>
              <a:rPr lang="ko-KR" altLang="en-US" dirty="0"/>
              <a:t>그룹들이 </a:t>
            </a:r>
            <a:r>
              <a:rPr lang="ko-KR" altLang="en-US" dirty="0" err="1"/>
              <a:t>펌질을</a:t>
            </a:r>
            <a:r>
              <a:rPr lang="ko-KR" altLang="en-US" dirty="0"/>
              <a:t> 통해 일시적으로 하나의 </a:t>
            </a:r>
            <a:r>
              <a:rPr lang="ko-KR" altLang="en-US" dirty="0" smtClean="0"/>
              <a:t>공동체처럼 되는</a:t>
            </a:r>
            <a:r>
              <a:rPr lang="en-US" altLang="ko-KR" dirty="0" smtClean="0"/>
              <a:t>~ </a:t>
            </a:r>
            <a:endParaRPr lang="ko-KR" altLang="en-US" dirty="0"/>
          </a:p>
          <a:p>
            <a:pPr fontAlgn="base"/>
            <a:r>
              <a:rPr lang="ko-KR" altLang="en-US" dirty="0"/>
              <a:t>정보기술을 이용해 서로간의 연대행위를 구축해가는 존재들을 </a:t>
            </a:r>
            <a:r>
              <a:rPr lang="en-US" altLang="ko-KR" dirty="0"/>
              <a:t>smart mob, </a:t>
            </a:r>
            <a:r>
              <a:rPr lang="ko-KR" altLang="en-US" dirty="0"/>
              <a:t>영리한 군중이라고 부르기도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전통적인 </a:t>
            </a:r>
            <a:r>
              <a:rPr lang="ko-KR" altLang="en-US" dirty="0"/>
              <a:t>폭도와 같이 이들은 통제중심이 없고</a:t>
            </a:r>
            <a:r>
              <a:rPr lang="en-US" altLang="ko-KR" dirty="0"/>
              <a:t>, </a:t>
            </a:r>
            <a:r>
              <a:rPr lang="ko-KR" altLang="en-US" dirty="0"/>
              <a:t>우발적인 속성을 지니지만</a:t>
            </a:r>
            <a:r>
              <a:rPr lang="en-US" altLang="ko-KR" dirty="0"/>
              <a:t>, </a:t>
            </a:r>
            <a:r>
              <a:rPr lang="ko-KR" altLang="en-US" dirty="0"/>
              <a:t>전통적인 폭도와 달리 서로간의 행위를 </a:t>
            </a:r>
            <a:r>
              <a:rPr lang="ko-KR" altLang="en-US" dirty="0" err="1"/>
              <a:t>규율해가는</a:t>
            </a:r>
            <a:r>
              <a:rPr lang="ko-KR" altLang="en-US" dirty="0"/>
              <a:t> 존재들이라는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영리한 군중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3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정치적 소통이란 국가기관</a:t>
            </a:r>
            <a:r>
              <a:rPr lang="en-US" altLang="ko-KR" dirty="0"/>
              <a:t>, </a:t>
            </a:r>
            <a:r>
              <a:rPr lang="ko-KR" altLang="en-US" dirty="0"/>
              <a:t>정당</a:t>
            </a:r>
            <a:r>
              <a:rPr lang="en-US" altLang="ko-KR" dirty="0"/>
              <a:t>, </a:t>
            </a:r>
            <a:r>
              <a:rPr lang="ko-KR" altLang="en-US" dirty="0"/>
              <a:t>정치인</a:t>
            </a:r>
            <a:r>
              <a:rPr lang="en-US" altLang="ko-KR" dirty="0"/>
              <a:t>, </a:t>
            </a:r>
            <a:r>
              <a:rPr lang="ko-KR" altLang="en-US" dirty="0"/>
              <a:t>언론사</a:t>
            </a:r>
            <a:r>
              <a:rPr lang="en-US" altLang="ko-KR" dirty="0"/>
              <a:t>, </a:t>
            </a:r>
            <a:r>
              <a:rPr lang="ko-KR" altLang="en-US" dirty="0"/>
              <a:t>시민단체</a:t>
            </a:r>
            <a:r>
              <a:rPr lang="en-US" altLang="ko-KR" dirty="0"/>
              <a:t>, </a:t>
            </a:r>
            <a:r>
              <a:rPr lang="ko-KR" altLang="en-US" dirty="0"/>
              <a:t>일반 </a:t>
            </a:r>
            <a:r>
              <a:rPr lang="ko-KR" altLang="en-US" dirty="0" smtClean="0"/>
              <a:t>시민들이 </a:t>
            </a:r>
            <a:r>
              <a:rPr lang="ko-KR" altLang="en-US" dirty="0"/>
              <a:t>정치적 맥락에서 정치적 사안과 관련하여 메시지들을 주고받는 행위를 뜻한다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대국민 </a:t>
            </a:r>
            <a:r>
              <a:rPr lang="ko-KR" altLang="en-US" dirty="0"/>
              <a:t>담화</a:t>
            </a:r>
            <a:r>
              <a:rPr lang="en-US" altLang="ko-KR" dirty="0"/>
              <a:t>, </a:t>
            </a:r>
            <a:r>
              <a:rPr lang="ko-KR" altLang="en-US" dirty="0"/>
              <a:t>기자회견</a:t>
            </a:r>
            <a:r>
              <a:rPr lang="en-US" altLang="ko-KR" dirty="0"/>
              <a:t>, </a:t>
            </a:r>
            <a:r>
              <a:rPr lang="ko-KR" altLang="en-US" dirty="0"/>
              <a:t>보도자료</a:t>
            </a:r>
            <a:r>
              <a:rPr lang="en-US" altLang="ko-KR" dirty="0"/>
              <a:t>, </a:t>
            </a:r>
            <a:r>
              <a:rPr lang="ko-KR" altLang="en-US" dirty="0"/>
              <a:t>정치 뉴스</a:t>
            </a:r>
            <a:r>
              <a:rPr lang="en-US" altLang="ko-KR" dirty="0"/>
              <a:t>, </a:t>
            </a:r>
            <a:r>
              <a:rPr lang="ko-KR" altLang="en-US" dirty="0"/>
              <a:t>선거 캠페인</a:t>
            </a:r>
            <a:r>
              <a:rPr lang="en-US" altLang="ko-KR" dirty="0"/>
              <a:t>, </a:t>
            </a:r>
            <a:r>
              <a:rPr lang="ko-KR" altLang="en-US" dirty="0"/>
              <a:t>시민들의 정치 토론 등이 모두 </a:t>
            </a:r>
            <a:r>
              <a:rPr lang="ko-KR" altLang="en-US" dirty="0" smtClean="0"/>
              <a:t>포함됨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정치적인 메시지는 많은 경우 미디어에 매개되어 시민들에게 전달된다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미디어는 </a:t>
            </a:r>
            <a:r>
              <a:rPr lang="ko-KR" altLang="en-US" dirty="0"/>
              <a:t>신문</a:t>
            </a:r>
            <a:r>
              <a:rPr lang="en-US" altLang="ko-KR" dirty="0"/>
              <a:t>, </a:t>
            </a:r>
            <a:r>
              <a:rPr lang="ko-KR" altLang="en-US" dirty="0"/>
              <a:t>방송</a:t>
            </a:r>
            <a:r>
              <a:rPr lang="en-US" altLang="ko-KR" dirty="0"/>
              <a:t>, </a:t>
            </a:r>
            <a:r>
              <a:rPr lang="ko-KR" altLang="en-US" dirty="0"/>
              <a:t>라디오</a:t>
            </a:r>
            <a:r>
              <a:rPr lang="en-US" altLang="ko-KR" dirty="0"/>
              <a:t>, </a:t>
            </a:r>
            <a:r>
              <a:rPr lang="ko-KR" altLang="en-US" dirty="0"/>
              <a:t>잡지와 같은 전통적 매스미디어와 </a:t>
            </a:r>
            <a:r>
              <a:rPr lang="ko-KR" altLang="en-US" dirty="0" err="1"/>
              <a:t>월드와이드웹</a:t>
            </a:r>
            <a:r>
              <a:rPr lang="en-US" altLang="ko-KR" dirty="0"/>
              <a:t>, </a:t>
            </a:r>
            <a:r>
              <a:rPr lang="ko-KR" altLang="en-US" dirty="0" err="1"/>
              <a:t>팟캐스트</a:t>
            </a:r>
            <a:r>
              <a:rPr lang="en-US" altLang="ko-KR" dirty="0"/>
              <a:t>,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같은 </a:t>
            </a:r>
            <a:r>
              <a:rPr lang="ko-KR" altLang="en-US" dirty="0" smtClean="0"/>
              <a:t>뉴미디어를 </a:t>
            </a:r>
            <a:r>
              <a:rPr lang="ko-KR" altLang="en-US" dirty="0"/>
              <a:t>모두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정치적 소통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5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이들은 일단 인터넷을 이용해 특정 사안에 대한 공감대를 넓게 확보한 후 집합행동을 할 일시를 정하고</a:t>
            </a:r>
            <a:r>
              <a:rPr lang="en-US" altLang="ko-KR" dirty="0"/>
              <a:t>, </a:t>
            </a:r>
            <a:r>
              <a:rPr lang="ko-KR" altLang="en-US" dirty="0"/>
              <a:t>약속된 날이 되면 </a:t>
            </a:r>
            <a:r>
              <a:rPr lang="ko-KR" altLang="en-US" dirty="0" err="1"/>
              <a:t>스마트폰과</a:t>
            </a:r>
            <a:r>
              <a:rPr lang="ko-KR" altLang="en-US" dirty="0"/>
              <a:t> 같은 기기를 통해 실시간으로 상황에 대한 뉴스를 전달받으며</a:t>
            </a:r>
            <a:r>
              <a:rPr lang="en-US" altLang="ko-KR" dirty="0"/>
              <a:t>, </a:t>
            </a:r>
            <a:r>
              <a:rPr lang="ko-KR" altLang="en-US" dirty="0"/>
              <a:t>그를 통해 서로의 행위를 조율해나간다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사회운동 과정에서 특정논객의 영향력이나 전통적 지식인들의 역할이 </a:t>
            </a:r>
            <a:r>
              <a:rPr lang="ko-KR" altLang="en-US" dirty="0" smtClean="0"/>
              <a:t>축소되고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훨씬 자발적이고 참여적인 군중의 지성이</a:t>
            </a:r>
            <a:r>
              <a:rPr lang="en-US" altLang="ko-KR" dirty="0"/>
              <a:t>, </a:t>
            </a:r>
            <a:r>
              <a:rPr lang="ko-KR" altLang="en-US" dirty="0"/>
              <a:t>이른바 집단지성이 출현했다고 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혹자는 ‘</a:t>
            </a:r>
            <a:r>
              <a:rPr lang="ko-KR" altLang="en-US" dirty="0"/>
              <a:t>이성적 군중시대’가 오고 </a:t>
            </a:r>
            <a:r>
              <a:rPr lang="ko-KR" altLang="en-US" dirty="0" smtClean="0"/>
              <a:t>있다고도</a:t>
            </a:r>
            <a:r>
              <a:rPr lang="en-US" altLang="ko-KR" dirty="0" smtClean="0"/>
              <a:t>~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‘</a:t>
            </a:r>
            <a:r>
              <a:rPr lang="ko-KR" altLang="en-US" dirty="0" err="1"/>
              <a:t>황우석사태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en-US" altLang="ko-KR" dirty="0"/>
              <a:t>2002</a:t>
            </a:r>
            <a:r>
              <a:rPr lang="ko-KR" altLang="en-US" dirty="0"/>
              <a:t>년 효순</a:t>
            </a:r>
            <a:r>
              <a:rPr lang="en-US" altLang="ko-KR" dirty="0"/>
              <a:t>, </a:t>
            </a:r>
            <a:r>
              <a:rPr lang="ko-KR" altLang="en-US" dirty="0"/>
              <a:t>미선을 위한 </a:t>
            </a:r>
            <a:r>
              <a:rPr lang="ko-KR" altLang="en-US" dirty="0" smtClean="0"/>
              <a:t>촛불집회</a:t>
            </a:r>
            <a:r>
              <a:rPr lang="en-US" altLang="ko-KR" dirty="0" smtClean="0"/>
              <a:t>, </a:t>
            </a:r>
            <a:r>
              <a:rPr lang="en-US" altLang="ko-KR" dirty="0"/>
              <a:t>2004</a:t>
            </a:r>
            <a:r>
              <a:rPr lang="ko-KR" altLang="en-US" dirty="0"/>
              <a:t>년 노무현 대통령 탄핵반대 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/>
              <a:t>2008</a:t>
            </a:r>
            <a:r>
              <a:rPr lang="ko-KR" altLang="en-US" dirty="0"/>
              <a:t>년 쇠고기 사태와 </a:t>
            </a:r>
            <a:r>
              <a:rPr lang="ko-KR" altLang="en-US" dirty="0" smtClean="0"/>
              <a:t>촛불집회</a:t>
            </a:r>
            <a:r>
              <a:rPr lang="en-US" altLang="ko-KR" dirty="0" smtClean="0"/>
              <a:t>, </a:t>
            </a:r>
            <a:r>
              <a:rPr lang="ko-KR" altLang="en-US" dirty="0"/>
              <a:t>최근 </a:t>
            </a:r>
            <a:r>
              <a:rPr lang="en-US" altLang="ko-KR" dirty="0"/>
              <a:t>2016~17</a:t>
            </a:r>
            <a:r>
              <a:rPr lang="ko-KR" altLang="en-US" dirty="0"/>
              <a:t>년 </a:t>
            </a:r>
            <a:r>
              <a:rPr lang="ko-KR" altLang="en-US" dirty="0" smtClean="0"/>
              <a:t>촛불시위 등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1999</a:t>
            </a:r>
            <a:r>
              <a:rPr lang="ko-KR" altLang="en-US" dirty="0"/>
              <a:t>년 시애틀의 반세계화 시위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2009</a:t>
            </a:r>
            <a:r>
              <a:rPr lang="ko-KR" altLang="en-US" dirty="0"/>
              <a:t>년 촛불시위</a:t>
            </a:r>
            <a:r>
              <a:rPr lang="en-US" altLang="ko-KR" dirty="0"/>
              <a:t>, 2010~11</a:t>
            </a:r>
            <a:r>
              <a:rPr lang="ko-KR" altLang="en-US" dirty="0"/>
              <a:t>년의 아랍의 재스민혁명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u="sng" dirty="0">
                <a:hlinkClick r:id="rId2"/>
              </a:rPr>
              <a:t>http://www.seoul.co.kr/news/newsView.php?id=20110117001009</a:t>
            </a:r>
            <a:endParaRPr lang="en-US" altLang="ko-KR" dirty="0"/>
          </a:p>
          <a:p>
            <a:pPr fontAlgn="base"/>
            <a:r>
              <a:rPr lang="en-US" altLang="ko-KR" u="sng" dirty="0">
                <a:hlinkClick r:id="rId3"/>
              </a:rPr>
              <a:t>http://www.sciencetimes.co.kr/?news=%EC%97%AD%EC%82%AC%EC%9D%98-%ED%98%84%EC%9E%A5%EC%97%94-%EC%96%B8%EC%A0%9C%EB%82%98-sns%EA%B0%80-%EC%9E%88%EB%8B%A4</a:t>
            </a:r>
            <a:endParaRPr lang="en-US" altLang="ko-KR" dirty="0"/>
          </a:p>
          <a:p>
            <a:pPr fontAlgn="base"/>
            <a:endParaRPr lang="en-US" altLang="ko-KR" u="sng" dirty="0" smtClean="0">
              <a:hlinkClick r:id="rId4"/>
            </a:endParaRPr>
          </a:p>
          <a:p>
            <a:pPr fontAlgn="base"/>
            <a:r>
              <a:rPr lang="en-US" altLang="ko-KR" u="sng" dirty="0" smtClean="0">
                <a:hlinkClick r:id="rId4"/>
              </a:rPr>
              <a:t>https</a:t>
            </a:r>
            <a:r>
              <a:rPr lang="en-US" altLang="ko-KR" u="sng" dirty="0">
                <a:hlinkClick r:id="rId4"/>
              </a:rPr>
              <a:t>://www.youtube.com/watch?v=m9uUN8_HOro</a:t>
            </a:r>
            <a:endParaRPr lang="en-US" altLang="ko-KR" dirty="0"/>
          </a:p>
          <a:p>
            <a:pPr fontAlgn="base"/>
            <a:r>
              <a:rPr lang="en-US" altLang="ko-KR" u="sng" dirty="0">
                <a:hlinkClick r:id="rId5"/>
              </a:rPr>
              <a:t>https://www.youtube.com/watch?v=eRt6MBCFQFw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전문가가 지식 생산의 무대를 아마추어와 공유하게 된 상황에서</a:t>
            </a:r>
            <a:r>
              <a:rPr lang="en-US" altLang="ko-KR" dirty="0"/>
              <a:t>, </a:t>
            </a:r>
            <a:r>
              <a:rPr lang="ko-KR" altLang="en-US" dirty="0"/>
              <a:t>전문가의 관습적인 권위주의는 쉽사리 용인되기 어렵다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개별 </a:t>
            </a:r>
            <a:r>
              <a:rPr lang="ko-KR" altLang="en-US" dirty="0"/>
              <a:t>전문가가 지닌 전문성의 범위가 사실은 너무나도 협소하다는 점도 </a:t>
            </a:r>
            <a:r>
              <a:rPr lang="ko-KR" altLang="en-US" dirty="0" err="1" smtClean="0"/>
              <a:t>반전문가주의의</a:t>
            </a:r>
            <a:r>
              <a:rPr lang="ko-KR" altLang="en-US" dirty="0" smtClean="0"/>
              <a:t> </a:t>
            </a:r>
            <a:r>
              <a:rPr lang="ko-KR" altLang="en-US" dirty="0"/>
              <a:t>중요한 토대가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 smtClean="0"/>
              <a:t>2008</a:t>
            </a:r>
            <a:r>
              <a:rPr lang="ko-KR" altLang="en-US" dirty="0"/>
              <a:t>년에 발생한 이른바 ‘미네르바 </a:t>
            </a:r>
            <a:r>
              <a:rPr lang="ko-KR" altLang="en-US" dirty="0" smtClean="0"/>
              <a:t>사건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잘 보여준다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네트워크에서 전문가 권위의 쇠퇴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7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미네르바는 </a:t>
            </a:r>
            <a:r>
              <a:rPr lang="en-US" altLang="ko-KR" sz="2000" dirty="0"/>
              <a:t>2008</a:t>
            </a:r>
            <a:r>
              <a:rPr lang="ko-KR" altLang="en-US" sz="2000" dirty="0"/>
              <a:t>년 </a:t>
            </a:r>
            <a:r>
              <a:rPr lang="en-US" altLang="ko-KR" sz="2000" dirty="0"/>
              <a:t>7</a:t>
            </a:r>
            <a:r>
              <a:rPr lang="ko-KR" altLang="en-US" sz="2000" dirty="0"/>
              <a:t>월 부터 ‘ 다음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Daum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아고라</a:t>
            </a:r>
            <a:r>
              <a:rPr lang="ko-KR" altLang="en-US" sz="2000" dirty="0"/>
              <a:t> ’에서 </a:t>
            </a:r>
            <a:endParaRPr lang="en-US" altLang="ko-KR" sz="2000" dirty="0" smtClean="0"/>
          </a:p>
          <a:p>
            <a:r>
              <a:rPr lang="ko-KR" altLang="en-US" sz="2000" dirty="0" smtClean="0"/>
              <a:t>미국 </a:t>
            </a:r>
            <a:r>
              <a:rPr lang="ko-KR" altLang="en-US" sz="2000" dirty="0" err="1"/>
              <a:t>서브프라임</a:t>
            </a:r>
            <a:r>
              <a:rPr lang="ko-KR" altLang="en-US" sz="2000" dirty="0"/>
              <a:t> 모기지 </a:t>
            </a:r>
            <a:r>
              <a:rPr lang="ko-KR" altLang="en-US" sz="2000" dirty="0" smtClean="0"/>
              <a:t>사태의 </a:t>
            </a:r>
            <a:r>
              <a:rPr lang="ko-KR" altLang="en-US" sz="2000" dirty="0"/>
              <a:t>영향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브라더스</a:t>
            </a:r>
            <a:r>
              <a:rPr lang="ko-KR" altLang="en-US" sz="2000" dirty="0"/>
              <a:t> 인수를 계획한 산업은행의 무모함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브라더스</a:t>
            </a:r>
            <a:r>
              <a:rPr lang="ko-KR" altLang="en-US" sz="2000" dirty="0"/>
              <a:t> 부실과 파산</a:t>
            </a:r>
            <a:r>
              <a:rPr lang="en-US" altLang="ko-KR" sz="2000" dirty="0"/>
              <a:t>, </a:t>
            </a:r>
            <a:r>
              <a:rPr lang="ko-KR" altLang="en-US" sz="2000" dirty="0"/>
              <a:t>원화 가치 폭락</a:t>
            </a:r>
            <a:r>
              <a:rPr lang="en-US" altLang="ko-KR" sz="2000" dirty="0"/>
              <a:t>, </a:t>
            </a:r>
            <a:r>
              <a:rPr lang="ko-KR" altLang="en-US" sz="2000" dirty="0"/>
              <a:t>한・미 통화 </a:t>
            </a:r>
            <a:r>
              <a:rPr lang="ko-KR" altLang="en-US" sz="2000" dirty="0" err="1"/>
              <a:t>스와프</a:t>
            </a:r>
            <a:r>
              <a:rPr lang="ko-KR" altLang="en-US" sz="2000" dirty="0"/>
              <a:t> 체결 등에 관한 비교적 정확한 진단과 예측을 제시함으로써 </a:t>
            </a:r>
            <a:endParaRPr lang="en-US" altLang="ko-KR" sz="2000" dirty="0" smtClean="0"/>
          </a:p>
          <a:p>
            <a:r>
              <a:rPr lang="ko-KR" altLang="en-US" sz="2000" dirty="0" smtClean="0"/>
              <a:t>일약 </a:t>
            </a:r>
            <a:r>
              <a:rPr lang="ko-KR" altLang="en-US" sz="2000" dirty="0"/>
              <a:t>‘경제 대통령 ’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불리며 세간의 </a:t>
            </a:r>
            <a:r>
              <a:rPr lang="ko-KR" altLang="en-US" sz="2000" dirty="0"/>
              <a:t>관심을 모았다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그의 </a:t>
            </a:r>
            <a:r>
              <a:rPr lang="ko-KR" altLang="en-US" sz="2000" dirty="0"/>
              <a:t>‘실적 ’은 ‘자격증’이나 ‘학위 ’를 가진 대부분의 경제 관료들과 경제학자들의 권위를 무색하게 만들었다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/>
              <a:t>어떤 경제학 학위도 갖고 있지 않은 전문대 출신의 </a:t>
            </a:r>
            <a:r>
              <a:rPr lang="en-US" altLang="ko-KR" sz="2000" dirty="0"/>
              <a:t>30</a:t>
            </a:r>
            <a:r>
              <a:rPr lang="ko-KR" altLang="en-US" sz="2000" dirty="0"/>
              <a:t>대 무직 남성이 </a:t>
            </a:r>
            <a:r>
              <a:rPr lang="ko-KR" altLang="en-US" sz="2000" dirty="0" smtClean="0"/>
              <a:t>네트워크 상에서 정확한 예측과 진단을 해내며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열광적 지지를 얻어냈다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미네르바 사건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네트워크가 아니라면</a:t>
            </a:r>
            <a:r>
              <a:rPr lang="en-US" altLang="ko-KR" dirty="0"/>
              <a:t>,</a:t>
            </a:r>
            <a:r>
              <a:rPr lang="ko-KR" altLang="en-US" dirty="0"/>
              <a:t>어떤 신문사</a:t>
            </a:r>
            <a:r>
              <a:rPr lang="en-US" altLang="ko-KR" dirty="0"/>
              <a:t>, </a:t>
            </a:r>
            <a:r>
              <a:rPr lang="ko-KR" altLang="en-US" dirty="0"/>
              <a:t>방송사</a:t>
            </a:r>
            <a:r>
              <a:rPr lang="en-US" altLang="ko-KR" dirty="0"/>
              <a:t>, </a:t>
            </a:r>
            <a:r>
              <a:rPr lang="ko-KR" altLang="en-US" dirty="0"/>
              <a:t>출판사가 학력도 직업도 경력도 특별히 내세울 것이 없는 그에게 경제 위기에 대한 고견을 듣기 위해 지면과 카메라를 할애하겠는가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이명박정부는</a:t>
            </a:r>
            <a:r>
              <a:rPr lang="ko-KR" altLang="en-US" dirty="0" smtClean="0"/>
              <a:t> </a:t>
            </a:r>
            <a:r>
              <a:rPr lang="ko-KR" altLang="en-US" dirty="0"/>
              <a:t>미네르바를 </a:t>
            </a:r>
            <a:r>
              <a:rPr lang="ko-KR" altLang="en-US" dirty="0" err="1"/>
              <a:t>전기통신법상의</a:t>
            </a:r>
            <a:r>
              <a:rPr lang="ko-KR" altLang="en-US" dirty="0"/>
              <a:t> </a:t>
            </a:r>
            <a:r>
              <a:rPr lang="ko-KR" altLang="en-US" dirty="0" err="1"/>
              <a:t>허위사실유포죄로</a:t>
            </a:r>
            <a:r>
              <a:rPr lang="ko-KR" altLang="en-US" dirty="0"/>
              <a:t> 구속함</a:t>
            </a:r>
            <a:r>
              <a:rPr lang="en-US" altLang="ko-KR" dirty="0"/>
              <a:t>. </a:t>
            </a:r>
            <a:r>
              <a:rPr lang="ko-KR" altLang="en-US" dirty="0"/>
              <a:t>그러나 무죄판결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“공익을 해칠 목적으로 전기통신 설비를 이용해 공공연히 허위의 통신</a:t>
            </a:r>
            <a:r>
              <a:rPr lang="en-US" altLang="ko-KR" dirty="0"/>
              <a:t>(</a:t>
            </a:r>
            <a:r>
              <a:rPr lang="ko-KR" altLang="en-US" dirty="0"/>
              <a:t>인터넷</a:t>
            </a:r>
            <a:r>
              <a:rPr lang="en-US" altLang="ko-KR" dirty="0"/>
              <a:t>)</a:t>
            </a:r>
            <a:r>
              <a:rPr lang="ko-KR" altLang="en-US" dirty="0"/>
              <a:t>을 하면 </a:t>
            </a:r>
            <a:r>
              <a:rPr lang="en-US" altLang="ko-KR" dirty="0"/>
              <a:t>5</a:t>
            </a:r>
            <a:r>
              <a:rPr lang="ko-KR" altLang="en-US" dirty="0"/>
              <a:t>년 이하의 징역 또는 </a:t>
            </a:r>
            <a:r>
              <a:rPr lang="en-US" altLang="ko-KR" dirty="0"/>
              <a:t>5</a:t>
            </a:r>
            <a:r>
              <a:rPr lang="ko-KR" altLang="en-US" dirty="0"/>
              <a:t>천만 원 이하 의 벌금에 처한다”라는  </a:t>
            </a:r>
            <a:r>
              <a:rPr lang="ko-KR" altLang="en-US" dirty="0" err="1"/>
              <a:t>전기통신법상의</a:t>
            </a:r>
            <a:r>
              <a:rPr lang="ko-KR" altLang="en-US" dirty="0"/>
              <a:t> 해당 조항이 </a:t>
            </a:r>
            <a:r>
              <a:rPr lang="ko-KR" altLang="en-US" dirty="0" err="1"/>
              <a:t>위헌판결됨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fontAlgn="base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www.youtube.com/watch?v=x2w66n4o2Xk&amp;t=31s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가상공간을 </a:t>
            </a:r>
            <a:r>
              <a:rPr lang="ko-KR" altLang="en-US" dirty="0"/>
              <a:t>매개로 다양한 사람들이 만나 정보와 지식을 공유하고 나아가 새로운 지식을 생산해내는 새로운 단계의 지식생산 </a:t>
            </a:r>
            <a:r>
              <a:rPr lang="ko-KR" altLang="en-US" dirty="0" err="1"/>
              <a:t>메카니즘으로서</a:t>
            </a:r>
            <a:r>
              <a:rPr lang="ko-KR" altLang="en-US" dirty="0"/>
              <a:t> ‘집단지성’이 출현한다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“</a:t>
            </a:r>
            <a:r>
              <a:rPr lang="ko-KR" altLang="en-US" dirty="0"/>
              <a:t>지켜보는 눈동자가 많으면 시스템 오류는 쉽게 찾아낼 수 있다”는 ‘</a:t>
            </a:r>
            <a:r>
              <a:rPr lang="ko-KR" altLang="en-US" dirty="0" err="1"/>
              <a:t>리누스</a:t>
            </a:r>
            <a:r>
              <a:rPr lang="ko-KR" altLang="en-US" dirty="0"/>
              <a:t> 법칙’의 창안자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en-US" altLang="ko-KR" dirty="0"/>
              <a:t>(Linus Torvalds)</a:t>
            </a:r>
            <a:r>
              <a:rPr lang="ko-KR" altLang="en-US" dirty="0"/>
              <a:t>의 </a:t>
            </a:r>
            <a:r>
              <a:rPr lang="ko-KR" altLang="en-US" dirty="0" err="1"/>
              <a:t>오픈소스</a:t>
            </a:r>
            <a:r>
              <a:rPr lang="ko-KR" altLang="en-US" dirty="0"/>
              <a:t> 운동에서 </a:t>
            </a:r>
            <a:r>
              <a:rPr lang="ko-KR" altLang="en-US" dirty="0" smtClean="0"/>
              <a:t>발전된 개념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err="1" smtClean="0"/>
              <a:t>탈중심</a:t>
            </a:r>
            <a:r>
              <a:rPr lang="ko-KR" altLang="en-US" dirty="0" smtClean="0"/>
              <a:t> </a:t>
            </a:r>
            <a:r>
              <a:rPr lang="ko-KR" altLang="en-US" dirty="0"/>
              <a:t>네트워크에서 이루어지는 다중의 자유로운 상호작용과 수평적 협력을 통해 창출되는 집단 지식과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집단지성에 대한 옹호자들은 숙련된 아마추어들의 느슨한 </a:t>
            </a:r>
            <a:r>
              <a:rPr lang="ko-KR" altLang="en-US" dirty="0" err="1"/>
              <a:t>연결망이</a:t>
            </a:r>
            <a:r>
              <a:rPr lang="ko-KR" altLang="en-US" dirty="0"/>
              <a:t> 전통적인 고립된 전문가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출판사가 생산할 수 있는 것보다 더 낫거나 비슷한 수준의 지식과 기술을 만들어낼 수 있다고 믿는다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집단지성</a:t>
            </a:r>
            <a:r>
              <a:rPr lang="en-US" altLang="ko-KR" dirty="0"/>
              <a:t> (collective intellect)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0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Pierre Levy: </a:t>
            </a:r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모든 것을 아는 사람은 아무도 없지만 모든 사람은 어떤 무엇인가를 알고 있으며</a:t>
            </a:r>
            <a:r>
              <a:rPr lang="en-US" altLang="ko-KR" dirty="0"/>
              <a:t>, </a:t>
            </a:r>
            <a:r>
              <a:rPr lang="ko-KR" altLang="en-US" dirty="0"/>
              <a:t>결국 모든 지식은 인류 전체에 내재한다”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끊임없이 </a:t>
            </a:r>
            <a:r>
              <a:rPr lang="ko-KR" altLang="en-US" dirty="0"/>
              <a:t>향상되고</a:t>
            </a:r>
            <a:r>
              <a:rPr lang="en-US" altLang="ko-KR" dirty="0"/>
              <a:t>, </a:t>
            </a:r>
            <a:r>
              <a:rPr lang="ko-KR" altLang="en-US" dirty="0"/>
              <a:t>실시간으로 조정되며</a:t>
            </a:r>
            <a:r>
              <a:rPr lang="en-US" altLang="ko-KR" dirty="0"/>
              <a:t>, </a:t>
            </a:r>
            <a:r>
              <a:rPr lang="ko-KR" altLang="en-US" dirty="0"/>
              <a:t>기능의 효과적 동원으로 귀결되는</a:t>
            </a:r>
            <a:r>
              <a:rPr lang="en-US" altLang="ko-KR" dirty="0"/>
              <a:t>, </a:t>
            </a:r>
            <a:r>
              <a:rPr lang="ko-KR" altLang="en-US" dirty="0"/>
              <a:t>폭 넓게 분포된 지성”</a:t>
            </a:r>
          </a:p>
          <a:p>
            <a:pPr fontAlgn="base"/>
            <a:r>
              <a:rPr lang="en-US" altLang="ko-KR" dirty="0"/>
              <a:t>Antonio </a:t>
            </a:r>
            <a:r>
              <a:rPr lang="en-US" altLang="ko-KR" dirty="0" err="1"/>
              <a:t>Negri</a:t>
            </a:r>
            <a:r>
              <a:rPr lang="en-US" altLang="ko-KR" dirty="0"/>
              <a:t> </a:t>
            </a:r>
            <a:r>
              <a:rPr lang="en-US" altLang="ko-KR" dirty="0" smtClean="0"/>
              <a:t>:</a:t>
            </a:r>
          </a:p>
          <a:p>
            <a:pPr fontAlgn="base"/>
            <a:r>
              <a:rPr lang="ko-KR" altLang="en-US" dirty="0"/>
              <a:t>“중앙집중적 통제나 보편 모델의 제공 없이 문제를 해결하는 집합적이고 분산된 기술들”</a:t>
            </a:r>
          </a:p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집단지성은 개방성</a:t>
            </a:r>
            <a:r>
              <a:rPr lang="en-US" altLang="ko-KR" dirty="0"/>
              <a:t>, </a:t>
            </a:r>
            <a:r>
              <a:rPr lang="ko-KR" altLang="en-US" dirty="0"/>
              <a:t>다양성</a:t>
            </a:r>
            <a:r>
              <a:rPr lang="en-US" altLang="ko-KR" dirty="0"/>
              <a:t>, </a:t>
            </a:r>
            <a:r>
              <a:rPr lang="ko-KR" altLang="en-US" dirty="0"/>
              <a:t>독립성</a:t>
            </a:r>
            <a:r>
              <a:rPr lang="en-US" altLang="ko-KR" dirty="0"/>
              <a:t>, </a:t>
            </a:r>
            <a:r>
              <a:rPr lang="ko-KR" altLang="en-US" dirty="0" err="1"/>
              <a:t>탈중심성</a:t>
            </a:r>
            <a:r>
              <a:rPr lang="en-US" altLang="ko-KR" dirty="0"/>
              <a:t>, </a:t>
            </a:r>
            <a:r>
              <a:rPr lang="ko-KR" altLang="en-US" dirty="0"/>
              <a:t>실시간 조정과 통합 등과 같은 새로운 원리들을 따른다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지식과 정보들이 모인다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집단지성 </a:t>
            </a:r>
            <a:r>
              <a:rPr lang="ko-KR" altLang="en-US" dirty="0"/>
              <a:t>속의 개별 </a:t>
            </a:r>
            <a:r>
              <a:rPr lang="ko-KR" altLang="en-US" dirty="0" smtClean="0"/>
              <a:t>행위자들은 고정된 </a:t>
            </a:r>
            <a:r>
              <a:rPr lang="ko-KR" altLang="en-US" dirty="0"/>
              <a:t>위계에 속박되지 않고 계속 변화하는 독자적이고 다중적이고 유목민적인 개인이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탈중심성</a:t>
            </a:r>
            <a:r>
              <a:rPr lang="en-US" altLang="ko-KR" dirty="0" smtClean="0"/>
              <a:t>.  </a:t>
            </a:r>
            <a:r>
              <a:rPr lang="ko-KR" altLang="en-US" dirty="0"/>
              <a:t>위에서 아래로 직접 지시하기보다는 독립된 여러 사람이 동일한 문제를 분산된 방식으로 풀 때</a:t>
            </a:r>
            <a:r>
              <a:rPr lang="en-US" altLang="ko-KR" dirty="0"/>
              <a:t>, </a:t>
            </a:r>
            <a:r>
              <a:rPr lang="ko-KR" altLang="en-US" dirty="0"/>
              <a:t>집단적 해법이 다른 어떤 해답보다 나을 가능성이 높다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실시간 조정과 통합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독립된 </a:t>
            </a:r>
            <a:r>
              <a:rPr lang="ko-KR" altLang="en-US" dirty="0"/>
              <a:t>개인들의 다양한 판단 속에서 최상의 대안을 도출해낼 수 있는 통합 메커니즘을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  </a:t>
            </a:r>
          </a:p>
          <a:p>
            <a:pPr fontAlgn="base"/>
            <a:r>
              <a:rPr lang="ko-KR" altLang="en-US" dirty="0"/>
              <a:t>정보통신 기술이 </a:t>
            </a:r>
            <a:r>
              <a:rPr lang="ko-KR" altLang="en-US" dirty="0" smtClean="0"/>
              <a:t>시공간의 </a:t>
            </a:r>
            <a:r>
              <a:rPr lang="ko-KR" altLang="en-US" dirty="0"/>
              <a:t>장벽을 넘어 손쉽게 상호작용할 수 있도록 해주기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조정이 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집단지성의 원리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탈중심성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조정과 통합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www.ted.com/talks/jimmy_wales_on_the_birth_of_wikipedia?language=ko</a:t>
            </a:r>
            <a:endParaRPr lang="en-US" altLang="ko-KR" dirty="0" smtClean="0"/>
          </a:p>
          <a:p>
            <a:pPr fontAlgn="base"/>
            <a:r>
              <a:rPr lang="en-US" altLang="ko-KR" dirty="0">
                <a:hlinkClick r:id="rId3"/>
              </a:rPr>
              <a:t>https://www.youtube.com/watch?v=KwAku7YcVIU&amp;t=19s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예전에는 전문가의 영역이었던 백과사전의 편집이 네티즌들에 의해 이루어지면서 등장한 온라인 백과사전인 </a:t>
            </a:r>
            <a:r>
              <a:rPr lang="ko-KR" altLang="en-US" dirty="0" err="1" smtClean="0"/>
              <a:t>위키피디아</a:t>
            </a:r>
            <a:r>
              <a:rPr lang="en-US" altLang="ko-KR" dirty="0"/>
              <a:t>(Wikipedia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누구든지 기사를 작성할 수 있지만</a:t>
            </a:r>
            <a:r>
              <a:rPr lang="en-US" altLang="ko-KR" dirty="0"/>
              <a:t>, </a:t>
            </a:r>
            <a:r>
              <a:rPr lang="ko-KR" altLang="en-US" dirty="0"/>
              <a:t>그 누구도 중앙 집중적인 편집 통제권을 가질 수 없다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든 페이지에 존재하는 ‘편집’이라는 버튼을 통해 독자들이 페이지의 내용을 추가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혹은 삭제할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작업에 필요한 다양한 장치와 절차를 참여자들 스스로 </a:t>
            </a:r>
            <a:r>
              <a:rPr lang="ko-KR" altLang="en-US" dirty="0" smtClean="0"/>
              <a:t>만들어간다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위키피디아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소셜미디어</a:t>
            </a:r>
            <a:r>
              <a:rPr lang="ko-KR" altLang="en-US" dirty="0" smtClean="0"/>
              <a:t> </a:t>
            </a:r>
            <a:r>
              <a:rPr lang="ko-KR" altLang="en-US" dirty="0"/>
              <a:t>같은 이용자 중심 온라인 </a:t>
            </a:r>
            <a:r>
              <a:rPr lang="ko-KR" altLang="en-US" dirty="0" smtClean="0"/>
              <a:t>서비스들이 최근 주목됨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한국의 </a:t>
            </a:r>
            <a:r>
              <a:rPr lang="ko-KR" altLang="en-US" dirty="0"/>
              <a:t>경우</a:t>
            </a:r>
            <a:r>
              <a:rPr lang="en-US" altLang="ko-KR" dirty="0"/>
              <a:t>,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 시민기자가 뉴스생산에 참여한 </a:t>
            </a:r>
            <a:r>
              <a:rPr lang="ko-KR" altLang="en-US" dirty="0" err="1" smtClean="0"/>
              <a:t>오마이뉴스가</a:t>
            </a:r>
            <a:r>
              <a:rPr lang="ko-KR" altLang="en-US" dirty="0" smtClean="0"/>
              <a:t> 탄생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이후 </a:t>
            </a:r>
            <a:r>
              <a:rPr lang="en-US" altLang="ko-KR" dirty="0"/>
              <a:t>2000</a:t>
            </a:r>
            <a:r>
              <a:rPr lang="ko-KR" altLang="en-US" dirty="0"/>
              <a:t>년대 초반부터 상호작용적 웹 플랫폼이 </a:t>
            </a:r>
            <a:r>
              <a:rPr lang="ko-KR" altLang="en-US" dirty="0" smtClean="0"/>
              <a:t>등장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이용자들이 온라인에서 정치적 사안에 대한 자신들의 목소리를 내기 시작했다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2000</a:t>
            </a:r>
            <a:r>
              <a:rPr lang="ko-KR" altLang="en-US" dirty="0"/>
              <a:t>년도 중반부터는 디지털 압축 기술이 </a:t>
            </a:r>
            <a:r>
              <a:rPr lang="ko-KR" altLang="en-US" dirty="0" smtClean="0"/>
              <a:t>발달하면서</a:t>
            </a:r>
            <a:r>
              <a:rPr lang="en-US" altLang="ko-KR" dirty="0"/>
              <a:t>, </a:t>
            </a:r>
            <a:r>
              <a:rPr lang="ko-KR" altLang="en-US" dirty="0" smtClean="0"/>
              <a:t>정보를 </a:t>
            </a:r>
            <a:r>
              <a:rPr lang="ko-KR" altLang="en-US" dirty="0"/>
              <a:t>생산하고 </a:t>
            </a:r>
            <a:r>
              <a:rPr lang="ko-KR" altLang="en-US" dirty="0" smtClean="0"/>
              <a:t> </a:t>
            </a:r>
            <a:r>
              <a:rPr lang="ko-KR" altLang="en-US" dirty="0"/>
              <a:t>빠르게 공유하는 것이 가능해졌다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2012</a:t>
            </a:r>
            <a:r>
              <a:rPr lang="ko-KR" altLang="en-US" dirty="0"/>
              <a:t>년 정치적으로 민감한 사안에 대해 자유로운 논평과 토론을 담은 </a:t>
            </a:r>
            <a:r>
              <a:rPr lang="ko-KR" altLang="en-US" dirty="0" err="1"/>
              <a:t>팟캐스트</a:t>
            </a:r>
            <a:r>
              <a:rPr lang="ko-KR" altLang="en-US" dirty="0"/>
              <a:t> ‘</a:t>
            </a:r>
            <a:r>
              <a:rPr lang="ko-KR" altLang="en-US" dirty="0" err="1"/>
              <a:t>나꼼수</a:t>
            </a:r>
            <a:r>
              <a:rPr lang="ko-KR" altLang="en-US" dirty="0"/>
              <a:t>’가 많은 관심을 받은 이후 수많은 </a:t>
            </a:r>
            <a:r>
              <a:rPr lang="ko-KR" altLang="en-US" dirty="0" err="1"/>
              <a:t>팟캐스트들이</a:t>
            </a:r>
            <a:r>
              <a:rPr lang="ko-KR" altLang="en-US" dirty="0"/>
              <a:t> </a:t>
            </a:r>
            <a:r>
              <a:rPr lang="ko-KR" altLang="en-US" dirty="0" err="1"/>
              <a:t>가동중이다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1800" dirty="0" smtClean="0"/>
              <a:t>사용자들이 프로그램을 </a:t>
            </a:r>
            <a:r>
              <a:rPr lang="ko-KR" altLang="en-US" sz="1800" dirty="0"/>
              <a:t>선택하여 </a:t>
            </a:r>
            <a:r>
              <a:rPr lang="ko-KR" altLang="en-US" sz="1800" dirty="0" smtClean="0"/>
              <a:t>자동 </a:t>
            </a:r>
            <a:r>
              <a:rPr lang="ko-KR" altLang="en-US" sz="1800" dirty="0"/>
              <a:t>구독할 수 </a:t>
            </a:r>
            <a:r>
              <a:rPr lang="ko-KR" altLang="en-US" sz="1800" dirty="0" smtClean="0"/>
              <a:t>있는 </a:t>
            </a:r>
            <a:r>
              <a:rPr lang="ko-KR" altLang="en-US" sz="1800" dirty="0"/>
              <a:t>인터넷 </a:t>
            </a:r>
            <a:r>
              <a:rPr lang="ko-KR" altLang="en-US" sz="1800" dirty="0" smtClean="0"/>
              <a:t>방송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ko-KR" altLang="en-US" sz="1800" dirty="0" smtClean="0"/>
              <a:t>주로 </a:t>
            </a:r>
            <a:r>
              <a:rPr lang="en-US" altLang="ko-KR" sz="1800" dirty="0"/>
              <a:t>MP3</a:t>
            </a:r>
            <a:r>
              <a:rPr lang="ko-KR" altLang="en-US" sz="1800" dirty="0"/>
              <a:t>와 같은 미디어 파일을 웹에 올리고 </a:t>
            </a:r>
            <a:r>
              <a:rPr lang="en-US" altLang="ko-KR" sz="1800" dirty="0"/>
              <a:t>RSS </a:t>
            </a:r>
            <a:r>
              <a:rPr lang="ko-KR" altLang="en-US" sz="1800" dirty="0"/>
              <a:t>파일의 주소를 공개하는 방식으로 </a:t>
            </a:r>
            <a:r>
              <a:rPr lang="ko-KR" altLang="en-US" sz="1800" dirty="0" smtClean="0"/>
              <a:t>배포하며</a:t>
            </a:r>
            <a:r>
              <a:rPr lang="en-US" altLang="ko-KR" sz="1800" dirty="0" smtClean="0"/>
              <a:t>, </a:t>
            </a:r>
          </a:p>
          <a:p>
            <a:pPr fontAlgn="base"/>
            <a:r>
              <a:rPr lang="ko-KR" altLang="en-US" sz="1800" dirty="0" smtClean="0"/>
              <a:t>애플의 </a:t>
            </a:r>
            <a:r>
              <a:rPr lang="ko-KR" altLang="en-US" sz="1800" dirty="0" err="1"/>
              <a:t>아이튠즈와</a:t>
            </a:r>
            <a:r>
              <a:rPr lang="ko-KR" altLang="en-US" sz="1800" dirty="0"/>
              <a:t> 같은 응용 프로그램으로 </a:t>
            </a:r>
            <a:r>
              <a:rPr lang="ko-KR" altLang="en-US" sz="1800" dirty="0" err="1"/>
              <a:t>팟캐스트를</a:t>
            </a:r>
            <a:r>
              <a:rPr lang="ko-KR" altLang="en-US" sz="1800" dirty="0"/>
              <a:t> 검색하고 구독하며</a:t>
            </a:r>
            <a:r>
              <a:rPr lang="en-US" altLang="ko-KR" sz="1800" dirty="0"/>
              <a:t>, </a:t>
            </a:r>
            <a:r>
              <a:rPr lang="ko-KR" altLang="en-US" sz="1800" dirty="0"/>
              <a:t>컴퓨터에서 직접 재생하거나 디지털 오디오 플레이어로 전송한 뒤 재생한다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ko-KR" altLang="en-US" sz="1800" dirty="0"/>
              <a:t>사용자가 매번 미디어를 선택하거나 찾아 들어가는 방식이 아닌 구독 방식으로 이루어진 </a:t>
            </a:r>
            <a:r>
              <a:rPr lang="ko-KR" altLang="en-US" sz="1800" dirty="0" smtClean="0"/>
              <a:t>점이 특징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fontAlgn="base"/>
            <a:r>
              <a:rPr lang="ko-KR" altLang="en-US" sz="1800" dirty="0" err="1"/>
              <a:t>팟캐스트는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아이팟</a:t>
            </a:r>
            <a:r>
              <a:rPr lang="en-US" altLang="ko-KR" sz="1800" dirty="0"/>
              <a:t>(iPod)</a:t>
            </a:r>
            <a:r>
              <a:rPr lang="ko-KR" altLang="en-US" sz="1800" dirty="0"/>
              <a:t>의 </a:t>
            </a:r>
            <a:r>
              <a:rPr lang="en-US" altLang="ko-KR" sz="1800" dirty="0"/>
              <a:t>pod</a:t>
            </a:r>
            <a:r>
              <a:rPr lang="ko-KR" altLang="en-US" sz="1800" dirty="0"/>
              <a:t>와 방송</a:t>
            </a:r>
            <a:r>
              <a:rPr lang="en-US" altLang="ko-KR" sz="1800" dirty="0"/>
              <a:t>(broadcast)</a:t>
            </a:r>
            <a:r>
              <a:rPr lang="ko-KR" altLang="en-US" sz="1800" dirty="0"/>
              <a:t>의 </a:t>
            </a:r>
            <a:r>
              <a:rPr lang="en-US" altLang="ko-KR" sz="1800" dirty="0"/>
              <a:t>cast</a:t>
            </a:r>
            <a:r>
              <a:rPr lang="ko-KR" altLang="en-US" sz="1800" dirty="0"/>
              <a:t>가 합쳐진 </a:t>
            </a:r>
            <a:r>
              <a:rPr lang="ko-KR" altLang="en-US" sz="1800" dirty="0" smtClean="0"/>
              <a:t>단어이다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2004</a:t>
            </a:r>
            <a:r>
              <a:rPr lang="ko-KR" altLang="en-US" sz="1800" dirty="0"/>
              <a:t>년에 처음 </a:t>
            </a:r>
            <a:r>
              <a:rPr lang="ko-KR" altLang="en-US" sz="1800" dirty="0" smtClean="0"/>
              <a:t>사용됨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ko-KR" altLang="en-US" sz="1800" dirty="0" smtClean="0"/>
              <a:t>자신만의 </a:t>
            </a:r>
            <a:r>
              <a:rPr lang="ko-KR" altLang="en-US" sz="1800" dirty="0"/>
              <a:t>라디오 프로그램을 만들고 </a:t>
            </a:r>
            <a:r>
              <a:rPr lang="ko-KR" altLang="en-US" sz="1800" dirty="0" smtClean="0"/>
              <a:t>제공하는 것이 쉬워짐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en-US" altLang="ko-KR" sz="1800" dirty="0" smtClean="0">
                <a:hlinkClick r:id="rId2"/>
              </a:rPr>
              <a:t>https</a:t>
            </a:r>
            <a:r>
              <a:rPr lang="en-US" altLang="ko-KR" sz="1800" dirty="0">
                <a:hlinkClick r:id="rId2"/>
              </a:rPr>
              <a:t>://namu.wiki/w/%</a:t>
            </a:r>
            <a:r>
              <a:rPr lang="en-US" altLang="ko-KR" sz="1800" dirty="0" smtClean="0">
                <a:hlinkClick r:id="rId2"/>
              </a:rPr>
              <a:t>ED%8C%9F%EC%BA%90%EC%8A%A4%ED%8A%B8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팟캐스트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6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play.google.com/store/apps/details?id=com.makeshop.podbbang&amp;hl=ko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www.podbbang.com/ch/12548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중세 기독교의 서양에서 </a:t>
            </a:r>
            <a:r>
              <a:rPr lang="ko-KR" altLang="en-US" dirty="0" smtClean="0"/>
              <a:t>수도원의 </a:t>
            </a:r>
            <a:r>
              <a:rPr lang="ko-KR" altLang="en-US" dirty="0"/>
              <a:t>사제들이 </a:t>
            </a:r>
            <a:r>
              <a:rPr lang="ko-KR" altLang="en-US" dirty="0" smtClean="0"/>
              <a:t>지식인의 대표자</a:t>
            </a:r>
            <a:r>
              <a:rPr lang="en-US" altLang="ko-KR" dirty="0" smtClean="0"/>
              <a:t>. 12</a:t>
            </a:r>
            <a:r>
              <a:rPr lang="ko-KR" altLang="en-US" dirty="0"/>
              <a:t>세기 중엽부터 이를 대체하는 대학이 </a:t>
            </a:r>
            <a:r>
              <a:rPr lang="ko-KR" altLang="en-US" dirty="0" smtClean="0"/>
              <a:t>등장함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유럽에서 인쇄술이 발달하면서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읽기가 서서히 대중화되고</a:t>
            </a:r>
            <a:r>
              <a:rPr lang="en-US" altLang="ko-KR" dirty="0" smtClean="0"/>
              <a:t>,</a:t>
            </a:r>
          </a:p>
          <a:p>
            <a:pPr fontAlgn="base"/>
            <a:r>
              <a:rPr lang="ko-KR" altLang="en-US" dirty="0" smtClean="0"/>
              <a:t>대중에게 기존 권위에 도전할 수 있는 힘을 </a:t>
            </a:r>
            <a:r>
              <a:rPr lang="ko-KR" altLang="en-US" dirty="0"/>
              <a:t>부여해주었다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프랑스혁명을 </a:t>
            </a:r>
            <a:r>
              <a:rPr lang="ko-KR" altLang="en-US" dirty="0"/>
              <a:t>전형으로 하는 </a:t>
            </a:r>
            <a:r>
              <a:rPr lang="en-US" altLang="ko-KR" dirty="0"/>
              <a:t>18~19</a:t>
            </a:r>
            <a:r>
              <a:rPr lang="ko-KR" altLang="en-US" dirty="0"/>
              <a:t>세기 유럽과 미국의 부르주아 혁명은 이러한 변화와 관련이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이후 공동의 주제에 관해 토론하는 공중이 정치질서의 근간이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인민주권과 대의제 민주주의의 제도화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인쇄술과 토론하는 공중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8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영국의 커피하우스는 프랑스의 살롱과 함께 </a:t>
            </a:r>
            <a:r>
              <a:rPr lang="ko-KR" altLang="en-US" dirty="0" smtClean="0"/>
              <a:t>토론하는 비판적 </a:t>
            </a:r>
            <a:r>
              <a:rPr lang="ko-KR" altLang="en-US" dirty="0"/>
              <a:t>공중이 형성되는 네트워크의 중심이 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err="1" smtClean="0"/>
              <a:t>하버마스는</a:t>
            </a:r>
            <a:r>
              <a:rPr lang="ko-KR" altLang="en-US" dirty="0" smtClean="0"/>
              <a:t> </a:t>
            </a:r>
            <a:r>
              <a:rPr lang="ko-KR" altLang="en-US" dirty="0"/>
              <a:t>이런 성격을 </a:t>
            </a:r>
            <a:r>
              <a:rPr lang="ko-KR" altLang="en-US" dirty="0" err="1"/>
              <a:t>공론장</a:t>
            </a:r>
            <a:r>
              <a:rPr lang="en-US" altLang="ko-KR" dirty="0"/>
              <a:t>public sphere</a:t>
            </a:r>
            <a:r>
              <a:rPr lang="ko-KR" altLang="en-US" dirty="0"/>
              <a:t>이라는 개념으로 포착한다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사람들이 </a:t>
            </a:r>
            <a:r>
              <a:rPr lang="ko-KR" altLang="en-US" dirty="0"/>
              <a:t>신분적 차이가 인정되지 </a:t>
            </a:r>
            <a:r>
              <a:rPr lang="ko-KR" altLang="en-US" dirty="0" smtClean="0"/>
              <a:t>않는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사회적 평등이 전제되는 사적인 개인들로 간주되었으며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당연시되던 </a:t>
            </a:r>
            <a:r>
              <a:rPr lang="ko-KR" altLang="en-US" dirty="0"/>
              <a:t>통념이나 제도를 문제시하면서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각종 </a:t>
            </a:r>
            <a:r>
              <a:rPr lang="ko-KR" altLang="en-US" dirty="0"/>
              <a:t>사적 의견들이 대한 오로지 이성과 토론에 의한 합의를 </a:t>
            </a:r>
            <a:r>
              <a:rPr lang="ko-KR" altLang="en-US" dirty="0" smtClean="0"/>
              <a:t>지향한다는 이념이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사적 </a:t>
            </a:r>
            <a:r>
              <a:rPr lang="ko-KR" altLang="en-US" dirty="0"/>
              <a:t>개인들의 공적 토의가 인쇄된 책과 잡지와 연계되며</a:t>
            </a:r>
            <a:r>
              <a:rPr lang="en-US" altLang="ko-KR" dirty="0"/>
              <a:t>, </a:t>
            </a:r>
            <a:r>
              <a:rPr lang="ko-KR" altLang="en-US" dirty="0"/>
              <a:t>정치적 문제에까지 </a:t>
            </a:r>
            <a:r>
              <a:rPr lang="ko-KR" altLang="en-US" dirty="0" smtClean="0"/>
              <a:t>적용되었다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공론장</a:t>
            </a:r>
            <a:r>
              <a:rPr lang="en-US" altLang="ko-KR" dirty="0" smtClean="0"/>
              <a:t>(public sphere)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9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2198232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44824"/>
            <a:ext cx="657793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2120</TotalTime>
  <Words>2144</Words>
  <Application>Microsoft Office PowerPoint</Application>
  <PresentationFormat>화면 슬라이드 쇼(4:3)</PresentationFormat>
  <Paragraphs>177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파형</vt:lpstr>
      <vt:lpstr>14강  디지털과 정치</vt:lpstr>
      <vt:lpstr>PowerPoint 프레젠테이션</vt:lpstr>
      <vt:lpstr>정치적 소통</vt:lpstr>
      <vt:lpstr>PowerPoint 프레젠테이션</vt:lpstr>
      <vt:lpstr>팟캐스트</vt:lpstr>
      <vt:lpstr>PowerPoint 프레젠테이션</vt:lpstr>
      <vt:lpstr>인쇄술과 토론하는 공중</vt:lpstr>
      <vt:lpstr>공론장(public sphere)</vt:lpstr>
      <vt:lpstr>PowerPoint 프레젠테이션</vt:lpstr>
      <vt:lpstr>대학과 ‘지식인’</vt:lpstr>
      <vt:lpstr>PowerPoint 프레젠테이션</vt:lpstr>
      <vt:lpstr>4.19혁명과 지식인들</vt:lpstr>
      <vt:lpstr>1980년대와 그 이후</vt:lpstr>
      <vt:lpstr>프롤레타리아 ‘다중’의 등장</vt:lpstr>
      <vt:lpstr>PowerPoint 프레젠테이션</vt:lpstr>
      <vt:lpstr>PowerPoint 프레젠테이션</vt:lpstr>
      <vt:lpstr>PowerPoint 프레젠테이션</vt:lpstr>
      <vt:lpstr>PowerPoint 프레젠테이션</vt:lpstr>
      <vt:lpstr>네트워크 내 소통의 특성들: 1. 익명성과 통제중심의 부재</vt:lpstr>
      <vt:lpstr>2. 약한 유대와 펌질, </vt:lpstr>
      <vt:lpstr>PowerPoint 프레젠테이션</vt:lpstr>
      <vt:lpstr>PowerPoint 프레젠테이션</vt:lpstr>
      <vt:lpstr>3. 하이퍼텍스트와 능동적 읽기</vt:lpstr>
      <vt:lpstr>PowerPoint 프레젠테이션</vt:lpstr>
      <vt:lpstr>4. 미디어 권력의 분산화</vt:lpstr>
      <vt:lpstr>PowerPoint 프레젠테이션</vt:lpstr>
      <vt:lpstr>5. 공적인 것과 사적인 것의 구분 약화</vt:lpstr>
      <vt:lpstr>PowerPoint 프레젠테이션</vt:lpstr>
      <vt:lpstr>6. 영리한 군중</vt:lpstr>
      <vt:lpstr>PowerPoint 프레젠테이션</vt:lpstr>
      <vt:lpstr>PowerPoint 프레젠테이션</vt:lpstr>
      <vt:lpstr>PowerPoint 프레젠테이션</vt:lpstr>
      <vt:lpstr>네트워크에서 전문가 권위의 쇠퇴</vt:lpstr>
      <vt:lpstr>미네르바 사건</vt:lpstr>
      <vt:lpstr>PowerPoint 프레젠테이션</vt:lpstr>
      <vt:lpstr>집단지성 (collective intellect)</vt:lpstr>
      <vt:lpstr>PowerPoint 프레젠테이션</vt:lpstr>
      <vt:lpstr>집단지성의 원리: 개방성, 다양성, 독립성, 탈중심성, 실시간 조정과 통합</vt:lpstr>
      <vt:lpstr>위키피디아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161</cp:revision>
  <cp:lastPrinted>2018-04-19T13:03:00Z</cp:lastPrinted>
  <dcterms:created xsi:type="dcterms:W3CDTF">2018-03-01T12:03:45Z</dcterms:created>
  <dcterms:modified xsi:type="dcterms:W3CDTF">2018-11-28T10:31:02Z</dcterms:modified>
</cp:coreProperties>
</file>