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1" r:id="rId4"/>
    <p:sldId id="257" r:id="rId5"/>
    <p:sldId id="336" r:id="rId6"/>
    <p:sldId id="271" r:id="rId7"/>
    <p:sldId id="262" r:id="rId8"/>
    <p:sldId id="287" r:id="rId9"/>
    <p:sldId id="337" r:id="rId10"/>
    <p:sldId id="295" r:id="rId11"/>
    <p:sldId id="340" r:id="rId12"/>
    <p:sldId id="338" r:id="rId13"/>
    <p:sldId id="342" r:id="rId14"/>
    <p:sldId id="291" r:id="rId15"/>
    <p:sldId id="294" r:id="rId16"/>
    <p:sldId id="341" r:id="rId17"/>
    <p:sldId id="281" r:id="rId18"/>
    <p:sldId id="343" r:id="rId19"/>
    <p:sldId id="259" r:id="rId20"/>
    <p:sldId id="26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658341"/>
    <a:srgbClr val="7FA45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89" autoAdjust="0"/>
    <p:restoredTop sz="94660"/>
  </p:normalViewPr>
  <p:slideViewPr>
    <p:cSldViewPr>
      <p:cViewPr>
        <p:scale>
          <a:sx n="78" d="100"/>
          <a:sy n="78" d="100"/>
        </p:scale>
        <p:origin x="-2574" y="-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C54AD-34C7-440F-A25F-C54BAA18E713}" type="datetimeFigureOut">
              <a:rPr lang="ko-KR" altLang="en-US" smtClean="0"/>
              <a:pPr/>
              <a:t>2011-08-22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84009-18B8-44E2-9325-89EEF77A74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3920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84009-18B8-44E2-9325-89EEF77A747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Moinwiki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: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 PHP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기반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, File system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 사용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aseline="0" dirty="0" smtClean="0">
                <a:solidFill>
                  <a:schemeClr val="tx1"/>
                </a:solidFill>
              </a:rPr>
              <a:t> 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빠른 속도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, </a:t>
            </a:r>
            <a:r>
              <a:rPr lang="ko-KR" altLang="en-US" sz="1200" baseline="0" dirty="0" err="1" smtClean="0">
                <a:solidFill>
                  <a:schemeClr val="tx1"/>
                </a:solidFill>
              </a:rPr>
              <a:t>모인모인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 문법과 호환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, KLDP 1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위 프로젝트</a:t>
            </a:r>
            <a:endParaRPr lang="en-US" altLang="ko-KR" sz="1200" baseline="0" dirty="0" smtClean="0">
              <a:solidFill>
                <a:schemeClr val="tx1"/>
              </a:solidFill>
            </a:endParaRPr>
          </a:p>
          <a:p>
            <a:r>
              <a:rPr lang="en-US" altLang="ko-KR" sz="1200" baseline="0" dirty="0" smtClean="0">
                <a:solidFill>
                  <a:schemeClr val="tx1"/>
                </a:solidFill>
              </a:rPr>
              <a:t> </a:t>
            </a:r>
            <a:r>
              <a:rPr lang="ko-KR" altLang="en-US" sz="1200" baseline="0" dirty="0" err="1" smtClean="0">
                <a:solidFill>
                  <a:schemeClr val="tx1"/>
                </a:solidFill>
              </a:rPr>
              <a:t>임베디드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 </a:t>
            </a:r>
            <a:r>
              <a:rPr lang="en-US" altLang="ko-KR" sz="1200" baseline="0" dirty="0" err="1" smtClean="0">
                <a:solidFill>
                  <a:schemeClr val="tx1"/>
                </a:solidFill>
              </a:rPr>
              <a:t>moniwiki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 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과정의 수정 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: 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로그인 연동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언어 설정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네임 스페이스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프로젝트 </a:t>
            </a:r>
            <a:r>
              <a:rPr lang="ko-KR" altLang="en-US" sz="1200" baseline="0" dirty="0" err="1" smtClean="0">
                <a:solidFill>
                  <a:schemeClr val="tx1"/>
                </a:solidFill>
              </a:rPr>
              <a:t>위키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, 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플러그인 삭제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84009-18B8-44E2-9325-89EEF77A747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장점</a:t>
            </a: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소스 버전 관리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소스버전 관리란 개발을 하다 보면 새로운 기능들이 추가되고 버그 등에 의해 코드가 수정됩니다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 수정된 코드가 오히려 버그를 만든다면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 그것이 오랜 시간이 지나서 발견된다면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하나의 소스파일로 개발이 되었다면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어디에서 잘못됐는지 찾기가 힘들죠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 소스버전이 관리가 되어 수정사항이 그때그때 기록이 된다면 그러한 문제를 방지할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소스 코드 통합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분할되어 개발된 코드를 하나로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merge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하는 건 버그가 생성될 큰 부담감과 함께 수동으로 통합하는 자에게는 참 고통입니다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nForge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설치 시 소스버전관리툴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(CVS, SVN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함께 설치 및 연동되기 때문에 소스 통합 시 크게 부담이 덜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 인터페이스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클라이언트 프로그램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용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인터넷 등과 같은 일반사용자에게도 편리한 인터페이스를 제공함으로 사용에 어려움이 없습니다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외에 버그 및 이슈 관리 일정관리 소스코드 리뷰 등 장점이 많다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84009-18B8-44E2-9325-89EEF77A747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장점</a:t>
            </a: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소스 버전 관리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소스버전 관리란 개발을 하다 보면 새로운 기능들이 추가되고 버그 등에 의해 코드가 수정됩니다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 수정된 코드가 오히려 버그를 만든다면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 그것이 오랜 시간이 지나서 발견된다면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하나의 소스파일로 개발이 되었다면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어디에서 잘못됐는지 찾기가 힘들죠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 소스버전이 관리가 되어 수정사항이 그때그때 기록이 된다면 그러한 문제를 방지할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소스 코드 통합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분할되어 개발된 코드를 하나로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merge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하는 건 버그가 생성될 큰 부담감과 함께 수동으로 통합하는 자에게는 참 고통입니다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nForge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설치 시 소스버전관리툴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(CVS, SVN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함께 설치 및 연동되기 때문에 소스 통합 시 크게 부담이 덜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 인터페이스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클라이언트 프로그램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용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인터넷 등과 같은 일반사용자에게도 편리한 인터페이스를 제공함으로 사용에 어려움이 없습니다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외에 버그 및 이슈 관리 일정관리 소스코드 리뷰 등 장점이 많다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84009-18B8-44E2-9325-89EEF77A747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장점</a:t>
            </a: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소스 버전 관리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소스버전 관리란 개발을 하다 보면 새로운 기능들이 추가되고 버그 등에 의해 코드가 수정됩니다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 수정된 코드가 오히려 버그를 만든다면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 그것이 오랜 시간이 지나서 발견된다면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하나의 소스파일로 개발이 되었다면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어디에서 잘못됐는지 찾기가 힘들죠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 소스버전이 관리가 되어 수정사항이 그때그때 기록이 된다면 그러한 문제를 방지할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소스 코드 통합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분할되어 개발된 코드를 하나로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merge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하는 건 버그가 생성될 큰 부담감과 함께 수동으로 통합하는 자에게는 참 고통입니다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nForge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설치 시 소스버전관리툴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(CVS, SVN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함께 설치 및 연동되기 때문에 소스 통합 시 크게 부담이 덜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 인터페이스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클라이언트 프로그램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용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인터넷 등과 같은 일반사용자에게도 편리한 인터페이스를 제공함으로 사용에 어려움이 없습니다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외에 버그 및 이슈 관리 일정관리 소스코드 리뷰 등 장점이 많다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84009-18B8-44E2-9325-89EEF77A747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Msysgit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에뮬레이션 대신 윈도 </a:t>
            </a:r>
            <a:r>
              <a:rPr lang="ko-KR" altLang="en-US" dirty="0" err="1" smtClean="0"/>
              <a:t>아키텍쳐를</a:t>
            </a:r>
            <a:r>
              <a:rPr lang="ko-KR" altLang="en-US" dirty="0" smtClean="0"/>
              <a:t> 이용해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를 윈도에서 이용할 수 있도록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파생된 설치 패키지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</a:t>
            </a:r>
            <a:r>
              <a:rPr lang="en-US" altLang="ko-KR" dirty="0" smtClean="0"/>
              <a:t>on </a:t>
            </a:r>
            <a:r>
              <a:rPr lang="en-US" altLang="ko-KR" dirty="0" err="1" smtClean="0"/>
              <a:t>Msys</a:t>
            </a:r>
            <a:r>
              <a:rPr lang="ko-KR" altLang="en-US" dirty="0" smtClean="0"/>
              <a:t>라는 구글 코드에서 시작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err="1" smtClean="0"/>
              <a:t>Cygwin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바이너리 패키지의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 을 설치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Linux : </a:t>
            </a:r>
            <a:r>
              <a:rPr lang="ko-KR" altLang="en-US" dirty="0" smtClean="0"/>
              <a:t>소스파일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배포본</a:t>
            </a:r>
            <a:r>
              <a:rPr lang="ko-KR" altLang="en-US" dirty="0" smtClean="0"/>
              <a:t> 설치</a:t>
            </a:r>
          </a:p>
          <a:p>
            <a:endParaRPr lang="ko-KR" altLang="en-US" dirty="0" smtClean="0"/>
          </a:p>
          <a:p>
            <a:r>
              <a:rPr lang="en-US" altLang="ko-KR" dirty="0" err="1" smtClean="0"/>
              <a:t>MacIntosh</a:t>
            </a:r>
            <a:r>
              <a:rPr lang="ko-KR" altLang="en-US" dirty="0" smtClean="0"/>
              <a:t> </a:t>
            </a:r>
            <a:r>
              <a:rPr lang="en-US" altLang="ko-KR" dirty="0" smtClean="0"/>
              <a:t>: GUI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MacPorts</a:t>
            </a:r>
            <a:r>
              <a:rPr lang="ko-KR" altLang="en-US" dirty="0" smtClean="0"/>
              <a:t>이용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84009-18B8-44E2-9325-89EEF77A747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를 이용하려면 </a:t>
            </a:r>
            <a:r>
              <a:rPr lang="ko-KR" altLang="en-US" dirty="0" err="1" smtClean="0"/>
              <a:t>몇가지</a:t>
            </a:r>
            <a:r>
              <a:rPr lang="ko-KR" altLang="en-US" dirty="0" smtClean="0"/>
              <a:t> 정보가 필요</a:t>
            </a:r>
          </a:p>
          <a:p>
            <a:r>
              <a:rPr lang="ko-KR" altLang="en-US" dirty="0" smtClean="0"/>
              <a:t>분산 </a:t>
            </a:r>
            <a:r>
              <a:rPr lang="ko-KR" altLang="en-US" dirty="0" err="1" smtClean="0"/>
              <a:t>환경이란느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특성때문에</a:t>
            </a:r>
            <a:r>
              <a:rPr lang="ko-KR" altLang="en-US" dirty="0" smtClean="0"/>
              <a:t> 사용자 이름과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주소를 제공하는 중앙 저장소가 없으므로 </a:t>
            </a:r>
            <a:r>
              <a:rPr lang="en-US" altLang="ko-KR" dirty="0" err="1" smtClean="0"/>
              <a:t>config</a:t>
            </a:r>
            <a:r>
              <a:rPr lang="ko-KR" altLang="en-US" dirty="0" smtClean="0"/>
              <a:t>명령을 통해 이름과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주소를 설정한다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err="1" smtClean="0"/>
              <a:t>전역값으로</a:t>
            </a:r>
            <a:r>
              <a:rPr lang="ko-KR" altLang="en-US" dirty="0" smtClean="0"/>
              <a:t> 설정하려면 </a:t>
            </a:r>
            <a:r>
              <a:rPr lang="en-US" altLang="ko-KR" dirty="0" smtClean="0"/>
              <a:t>–global </a:t>
            </a:r>
            <a:r>
              <a:rPr lang="ko-KR" altLang="en-US" dirty="0" smtClean="0"/>
              <a:t>옵션을 이용한다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이외에도 </a:t>
            </a:r>
            <a:r>
              <a:rPr lang="en-US" altLang="ko-KR" dirty="0" smtClean="0"/>
              <a:t>color</a:t>
            </a:r>
            <a:r>
              <a:rPr lang="ko-KR" altLang="en-US" dirty="0" smtClean="0"/>
              <a:t>옵션 등 </a:t>
            </a:r>
            <a:r>
              <a:rPr lang="en-US" altLang="ko-KR" dirty="0" smtClean="0"/>
              <a:t>130</a:t>
            </a:r>
            <a:r>
              <a:rPr lang="ko-KR" altLang="en-US" dirty="0" smtClean="0"/>
              <a:t>개 이상의 값들을 설정할 수 있으나 기본적인 옵션은 위 </a:t>
            </a:r>
            <a:r>
              <a:rPr lang="ko-KR" altLang="en-US" dirty="0" err="1" smtClean="0"/>
              <a:t>두가지면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84009-18B8-44E2-9325-89EEF77A747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를 이용하려면 </a:t>
            </a:r>
            <a:r>
              <a:rPr lang="ko-KR" altLang="en-US" dirty="0" err="1" smtClean="0"/>
              <a:t>몇가지</a:t>
            </a:r>
            <a:r>
              <a:rPr lang="ko-KR" altLang="en-US" dirty="0" smtClean="0"/>
              <a:t> 정보가 필요</a:t>
            </a:r>
          </a:p>
          <a:p>
            <a:r>
              <a:rPr lang="ko-KR" altLang="en-US" dirty="0" smtClean="0"/>
              <a:t>분산 </a:t>
            </a:r>
            <a:r>
              <a:rPr lang="ko-KR" altLang="en-US" dirty="0" err="1" smtClean="0"/>
              <a:t>환경이란느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특성때문에</a:t>
            </a:r>
            <a:r>
              <a:rPr lang="ko-KR" altLang="en-US" dirty="0" smtClean="0"/>
              <a:t> 사용자 이름과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주소를 제공하는 중앙 저장소가 없으므로 </a:t>
            </a:r>
            <a:r>
              <a:rPr lang="en-US" altLang="ko-KR" dirty="0" err="1" smtClean="0"/>
              <a:t>config</a:t>
            </a:r>
            <a:r>
              <a:rPr lang="ko-KR" altLang="en-US" dirty="0" smtClean="0"/>
              <a:t>명령을 통해 이름과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주소를 설정한다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err="1" smtClean="0"/>
              <a:t>전역값으로</a:t>
            </a:r>
            <a:r>
              <a:rPr lang="ko-KR" altLang="en-US" dirty="0" smtClean="0"/>
              <a:t> 설정하려면 </a:t>
            </a:r>
            <a:r>
              <a:rPr lang="en-US" altLang="ko-KR" dirty="0" smtClean="0"/>
              <a:t>–global </a:t>
            </a:r>
            <a:r>
              <a:rPr lang="ko-KR" altLang="en-US" dirty="0" smtClean="0"/>
              <a:t>옵션을 이용한다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이외에도 </a:t>
            </a:r>
            <a:r>
              <a:rPr lang="en-US" altLang="ko-KR" dirty="0" smtClean="0"/>
              <a:t>color</a:t>
            </a:r>
            <a:r>
              <a:rPr lang="ko-KR" altLang="en-US" dirty="0" smtClean="0"/>
              <a:t>옵션 등 </a:t>
            </a:r>
            <a:r>
              <a:rPr lang="en-US" altLang="ko-KR" dirty="0" smtClean="0"/>
              <a:t>130</a:t>
            </a:r>
            <a:r>
              <a:rPr lang="ko-KR" altLang="en-US" dirty="0" smtClean="0"/>
              <a:t>개 이상의 값들을 설정할 수 있으나 기본적인 옵션은 위 </a:t>
            </a:r>
            <a:r>
              <a:rPr lang="ko-KR" altLang="en-US" dirty="0" err="1" smtClean="0"/>
              <a:t>두가지면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84009-18B8-44E2-9325-89EEF77A747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2011-08-22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182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2011-08-22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11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2011-08-22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434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2011-08-22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00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2011-08-22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55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2011-08-22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2866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2011-08-22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684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2011-08-22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837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2011-08-22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0338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2011-08-22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811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2011-08-22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2750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C75F-598B-4F66-B02C-A11A4582A85F}" type="datetimeFigureOut">
              <a:rPr lang="ko-KR" altLang="en-US" smtClean="0"/>
              <a:pPr/>
              <a:t>2011-08-22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1469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7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7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7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7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7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microsoft.com/office/2007/relationships/hdphoto" Target="../media/hdphoto5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051889" y="1537717"/>
            <a:ext cx="5064207" cy="3782566"/>
            <a:chOff x="2051720" y="1701400"/>
            <a:chExt cx="5064207" cy="378256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075806" y="2348880"/>
              <a:ext cx="5016137" cy="3135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051720" y="1701400"/>
              <a:ext cx="506420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nFORGE</a:t>
              </a:r>
              <a:endParaRPr lang="ko-KR" altLang="en-US" sz="9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111" b="81481"/>
          <a:stretch/>
        </p:blipFill>
        <p:spPr>
          <a:xfrm>
            <a:off x="5295900" y="0"/>
            <a:ext cx="3848100" cy="127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15" b="81667"/>
          <a:stretch/>
        </p:blipFill>
        <p:spPr>
          <a:xfrm rot="10800000">
            <a:off x="6152" y="5600700"/>
            <a:ext cx="3873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42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3200" b="1" dirty="0" err="1" smtClean="0">
                <a:solidFill>
                  <a:schemeClr val="tx1"/>
                </a:solidFill>
              </a:rPr>
              <a:t>nFORGE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의 시스템 구조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87322" y="517322"/>
            <a:ext cx="793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기초사용법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Svn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에서 옮겨가기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838200" y="990600"/>
            <a:ext cx="7239001" cy="539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0" name="그림 19" descr="nFORGE_system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5905" y="1772816"/>
            <a:ext cx="6092190" cy="431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3200" b="1" dirty="0" err="1" smtClean="0">
                <a:solidFill>
                  <a:schemeClr val="tx1"/>
                </a:solidFill>
              </a:rPr>
              <a:t>nFORGE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주요 특징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ko-KR" altLang="ko-KR" sz="2400" dirty="0" smtClean="0">
                <a:solidFill>
                  <a:schemeClr val="tx1"/>
                </a:solidFill>
              </a:rPr>
              <a:t>게시판</a:t>
            </a:r>
            <a:r>
              <a:rPr lang="en-US" altLang="ko-KR" sz="2400" dirty="0" smtClean="0">
                <a:solidFill>
                  <a:schemeClr val="tx1"/>
                </a:solidFill>
              </a:rPr>
              <a:t> &lt;--&gt; </a:t>
            </a:r>
            <a:r>
              <a:rPr lang="ko-KR" altLang="ko-KR" sz="2400" dirty="0" smtClean="0">
                <a:solidFill>
                  <a:schemeClr val="tx1"/>
                </a:solidFill>
              </a:rPr>
              <a:t>버그 </a:t>
            </a:r>
            <a:r>
              <a:rPr lang="ko-KR" altLang="ko-KR" sz="2400" dirty="0" err="1" smtClean="0">
                <a:solidFill>
                  <a:schemeClr val="tx1"/>
                </a:solidFill>
              </a:rPr>
              <a:t>트래커</a:t>
            </a:r>
            <a:r>
              <a:rPr lang="ko-KR" altLang="ko-KR" sz="2400" dirty="0" smtClean="0">
                <a:solidFill>
                  <a:schemeClr val="tx1"/>
                </a:solidFill>
              </a:rPr>
              <a:t> 전환 기능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0" indent="-457200"/>
            <a:r>
              <a:rPr lang="en-US" altLang="ko-KR" sz="2400" dirty="0" smtClean="0">
                <a:solidFill>
                  <a:schemeClr val="tx1"/>
                </a:solidFill>
              </a:rPr>
              <a:t>	: </a:t>
            </a:r>
            <a:r>
              <a:rPr lang="ko-KR" altLang="ko-KR" sz="2400" dirty="0" smtClean="0">
                <a:solidFill>
                  <a:schemeClr val="tx1"/>
                </a:solidFill>
              </a:rPr>
              <a:t>게시판에 올라온 글을 버그 </a:t>
            </a:r>
            <a:r>
              <a:rPr lang="ko-KR" altLang="ko-KR" sz="2400" dirty="0" err="1" smtClean="0">
                <a:solidFill>
                  <a:schemeClr val="tx1"/>
                </a:solidFill>
              </a:rPr>
              <a:t>트래커</a:t>
            </a:r>
            <a:r>
              <a:rPr lang="ko-KR" altLang="ko-KR" sz="2400" dirty="0" smtClean="0">
                <a:solidFill>
                  <a:schemeClr val="tx1"/>
                </a:solidFill>
              </a:rPr>
              <a:t> 항목으로 혹은 그 반대로 지정하는 것이 가능하여 사용자들이 어디에 의견을 올리더라도 쉽게 </a:t>
            </a:r>
            <a:r>
              <a:rPr lang="ko-KR" altLang="en-US" sz="2400" dirty="0" smtClean="0">
                <a:solidFill>
                  <a:schemeClr val="tx1"/>
                </a:solidFill>
              </a:rPr>
              <a:t>관리 가능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ko-KR" altLang="ko-KR" sz="2400" dirty="0" err="1" smtClean="0">
                <a:solidFill>
                  <a:schemeClr val="tx1"/>
                </a:solidFill>
              </a:rPr>
              <a:t>위키</a:t>
            </a:r>
            <a:r>
              <a:rPr lang="ko-KR" altLang="ko-KR" sz="2400" dirty="0" smtClean="0">
                <a:solidFill>
                  <a:schemeClr val="tx1"/>
                </a:solidFill>
              </a:rPr>
              <a:t> 통합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0" indent="-457200"/>
            <a:r>
              <a:rPr lang="en-US" altLang="ko-KR" sz="2400" dirty="0" smtClean="0">
                <a:solidFill>
                  <a:schemeClr val="tx1"/>
                </a:solidFill>
              </a:rPr>
              <a:t>	: </a:t>
            </a:r>
            <a:r>
              <a:rPr lang="ko-KR" altLang="ko-KR" sz="2400" dirty="0" smtClean="0">
                <a:solidFill>
                  <a:schemeClr val="tx1"/>
                </a:solidFill>
              </a:rPr>
              <a:t>프로젝트 초기화면이 </a:t>
            </a:r>
            <a:r>
              <a:rPr lang="ko-KR" altLang="ko-KR" sz="2400" dirty="0" err="1" smtClean="0">
                <a:solidFill>
                  <a:schemeClr val="tx1"/>
                </a:solidFill>
              </a:rPr>
              <a:t>위키로</a:t>
            </a:r>
            <a:r>
              <a:rPr lang="ko-KR" altLang="ko-KR" sz="2400" dirty="0" smtClean="0">
                <a:solidFill>
                  <a:schemeClr val="tx1"/>
                </a:solidFill>
              </a:rPr>
              <a:t> 되어 있어 각 프로젝트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smtClean="0">
                <a:solidFill>
                  <a:schemeClr val="tx1"/>
                </a:solidFill>
              </a:rPr>
              <a:t>별로 필요한 사항을 가장 쉽고 빠르게 기록</a:t>
            </a:r>
            <a:r>
              <a:rPr lang="ko-KR" altLang="en-US" sz="2400" dirty="0" smtClean="0">
                <a:solidFill>
                  <a:schemeClr val="tx1"/>
                </a:solidFill>
              </a:rPr>
              <a:t>가능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ko-KR" altLang="ko-KR" sz="2400" dirty="0" smtClean="0">
                <a:solidFill>
                  <a:schemeClr val="tx1"/>
                </a:solidFill>
              </a:rPr>
              <a:t>버그 </a:t>
            </a:r>
            <a:r>
              <a:rPr lang="ko-KR" altLang="ko-KR" sz="2400" dirty="0" err="1" smtClean="0">
                <a:solidFill>
                  <a:schemeClr val="tx1"/>
                </a:solidFill>
              </a:rPr>
              <a:t>트래커</a:t>
            </a:r>
            <a:r>
              <a:rPr lang="ko-KR" altLang="ko-KR" sz="2400" dirty="0" smtClean="0">
                <a:solidFill>
                  <a:schemeClr val="tx1"/>
                </a:solidFill>
              </a:rPr>
              <a:t> 세부항목 지정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0" indent="-457200"/>
            <a:r>
              <a:rPr lang="en-US" altLang="ko-KR" sz="2400" dirty="0" smtClean="0">
                <a:solidFill>
                  <a:schemeClr val="tx1"/>
                </a:solidFill>
              </a:rPr>
              <a:t>	: </a:t>
            </a:r>
            <a:r>
              <a:rPr lang="ko-KR" altLang="ko-KR" sz="2400" dirty="0" smtClean="0">
                <a:solidFill>
                  <a:schemeClr val="tx1"/>
                </a:solidFill>
              </a:rPr>
              <a:t>버그 </a:t>
            </a:r>
            <a:r>
              <a:rPr lang="ko-KR" altLang="ko-KR" sz="2400" dirty="0" err="1" smtClean="0">
                <a:solidFill>
                  <a:schemeClr val="tx1"/>
                </a:solidFill>
              </a:rPr>
              <a:t>트래커에</a:t>
            </a:r>
            <a:r>
              <a:rPr lang="ko-KR" altLang="ko-KR" sz="2400" dirty="0" smtClean="0">
                <a:solidFill>
                  <a:schemeClr val="tx1"/>
                </a:solidFill>
              </a:rPr>
              <a:t> 프로젝트 관리자가 지정한 속성을 추가할 수 있어 좀더 정교한 관리가 가능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87322" y="517322"/>
            <a:ext cx="793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기초사용법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Svn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에서 옮겨가기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838200" y="990600"/>
            <a:ext cx="7239001" cy="539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l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3200" b="1" dirty="0" err="1" smtClean="0">
                <a:solidFill>
                  <a:schemeClr val="tx1"/>
                </a:solidFill>
              </a:rPr>
              <a:t>nFORGE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주요 특징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ko-KR" altLang="ko-KR" sz="2400" dirty="0" smtClean="0">
                <a:solidFill>
                  <a:schemeClr val="tx1"/>
                </a:solidFill>
              </a:rPr>
              <a:t>다양한 소스코드 버전 관리 툴 지원</a:t>
            </a:r>
            <a:r>
              <a:rPr lang="en-US" altLang="ko-KR" sz="2400" dirty="0" smtClean="0">
                <a:solidFill>
                  <a:schemeClr val="tx1"/>
                </a:solidFill>
              </a:rPr>
              <a:t>: CVS, SVN</a:t>
            </a:r>
            <a:r>
              <a:rPr lang="ko-KR" altLang="ko-KR" sz="2400" dirty="0" smtClean="0">
                <a:solidFill>
                  <a:schemeClr val="tx1"/>
                </a:solidFill>
              </a:rPr>
              <a:t>과 같은 중앙 집중식 </a:t>
            </a:r>
            <a:r>
              <a:rPr lang="ko-KR" altLang="ko-KR" sz="2400" dirty="0" err="1" smtClean="0">
                <a:solidFill>
                  <a:schemeClr val="tx1"/>
                </a:solidFill>
              </a:rPr>
              <a:t>관리툴</a:t>
            </a:r>
            <a:r>
              <a:rPr lang="ko-KR" altLang="ko-KR" sz="2400" dirty="0" smtClean="0">
                <a:solidFill>
                  <a:schemeClr val="tx1"/>
                </a:solidFill>
              </a:rPr>
              <a:t> 뿐만 아니라</a:t>
            </a:r>
            <a:r>
              <a:rPr lang="en-US" altLang="ko-KR" sz="2400" dirty="0" smtClean="0">
                <a:solidFill>
                  <a:schemeClr val="tx1"/>
                </a:solidFill>
              </a:rPr>
              <a:t> Mercurial,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smtClean="0">
                <a:solidFill>
                  <a:schemeClr val="tx1"/>
                </a:solidFill>
              </a:rPr>
              <a:t>등과 같은 </a:t>
            </a:r>
            <a:r>
              <a:rPr lang="ko-KR" altLang="ko-KR" sz="2400" dirty="0" err="1" smtClean="0">
                <a:solidFill>
                  <a:schemeClr val="tx1"/>
                </a:solidFill>
              </a:rPr>
              <a:t>분산형</a:t>
            </a:r>
            <a:r>
              <a:rPr lang="ko-KR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err="1" smtClean="0">
                <a:solidFill>
                  <a:schemeClr val="tx1"/>
                </a:solidFill>
              </a:rPr>
              <a:t>버전관리툴도</a:t>
            </a:r>
            <a:r>
              <a:rPr lang="ko-KR" altLang="ko-KR" sz="2400" dirty="0" smtClean="0">
                <a:solidFill>
                  <a:schemeClr val="tx1"/>
                </a:solidFill>
              </a:rPr>
              <a:t> 지원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endParaRPr lang="ko-KR" altLang="ko-KR" sz="24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87322" y="517322"/>
            <a:ext cx="793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기초사용법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Svn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에서 옮겨가기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838200" y="990600"/>
            <a:ext cx="7239001" cy="539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3200" b="1" dirty="0" err="1" smtClean="0">
                <a:solidFill>
                  <a:schemeClr val="tx1"/>
                </a:solidFill>
              </a:rPr>
              <a:t>nFORGE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장점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</a:rPr>
              <a:t>소스버전 관리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</a:rPr>
              <a:t>소스 코드 통합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</a:rPr>
              <a:t>사용자 인터페이스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ko-KR" altLang="en-US" sz="2400" dirty="0" smtClean="0">
                <a:solidFill>
                  <a:schemeClr val="tx1"/>
                </a:solidFill>
              </a:rPr>
              <a:t>그 외에 버그 및 이슈 관리 일정관리 소스코드 리뷰 등 </a:t>
            </a:r>
            <a:r>
              <a:rPr lang="en-US" altLang="ko-KR" sz="2400" dirty="0" smtClean="0">
                <a:solidFill>
                  <a:schemeClr val="tx1"/>
                </a:solidFill>
              </a:rPr>
              <a:t>…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 pitchFamily="34" charset="0"/>
              <a:buChar char="•"/>
            </a:pPr>
            <a:endParaRPr lang="ko-KR" altLang="ko-KR" sz="24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87322" y="517322"/>
            <a:ext cx="793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기초사용법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Svn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에서 옮겨가기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838200" y="990600"/>
            <a:ext cx="7239001" cy="539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2834208" y="2381951"/>
            <a:ext cx="4482271" cy="3140192"/>
            <a:chOff x="24149378" y="8243298"/>
            <a:chExt cx="9170213" cy="642447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885985" y="9392493"/>
              <a:ext cx="5016137" cy="31350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6064546" y="8811788"/>
              <a:ext cx="7255045" cy="5855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nFORGE</a:t>
              </a:r>
              <a:r>
                <a:rPr lang="en-US" altLang="ko-KR" sz="6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endParaRPr lang="en-US" altLang="ko-KR" sz="6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  <a:p>
              <a:r>
                <a:rPr lang="ko-KR" altLang="en-US" sz="6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설치하기</a:t>
              </a:r>
              <a:endParaRPr lang="ko-KR" altLang="en-US" sz="6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  <a:p>
              <a:endParaRPr lang="ko-KR" altLang="en-US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149378" y="8243298"/>
              <a:ext cx="2043821" cy="3809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3</a:t>
              </a:r>
              <a:endParaRPr lang="ko-KR" altLang="en-US" sz="1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15" b="81667"/>
          <a:stretch/>
        </p:blipFill>
        <p:spPr>
          <a:xfrm>
            <a:off x="5270500" y="0"/>
            <a:ext cx="3873500" cy="12573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15" b="81667"/>
          <a:stretch/>
        </p:blipFill>
        <p:spPr>
          <a:xfrm rot="10800000">
            <a:off x="6152" y="5600700"/>
            <a:ext cx="3873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28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schemeClr val="tx1"/>
                </a:solidFill>
              </a:rPr>
              <a:t>기본패키지 설치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>
                <a:solidFill>
                  <a:schemeClr val="tx1"/>
                </a:solidFill>
              </a:rPr>
              <a:t>터미널로 접속할 수 있도록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ssh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설치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svn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으로 소스를 다운받을 수 있도록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subversion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설치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php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shell script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를 실행할 수 있도록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php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설치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php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메일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송수신이 가능하도록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exim4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설정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dbms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설치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nFORGE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소스 체크아웃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nFORGE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설치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58341"/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58341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58341"/>
                </a:solidFill>
                <a:latin typeface="-윤고딕330" pitchFamily="18" charset="-127"/>
                <a:ea typeface="-윤고딕330" pitchFamily="18" charset="-127"/>
              </a:rPr>
              <a:t>설치하기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5834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87322" y="517322"/>
            <a:ext cx="793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58341"/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58341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58341"/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5834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b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</a:b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설치하기</a:t>
            </a:r>
            <a:endParaRPr lang="ko-KR" altLang="en-US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58341"/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58341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58341"/>
                </a:solidFill>
                <a:latin typeface="-윤고딕330" pitchFamily="18" charset="-127"/>
                <a:ea typeface="-윤고딕330" pitchFamily="18" charset="-127"/>
              </a:rPr>
              <a:t>사용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58341"/>
                </a:solidFill>
                <a:latin typeface="-윤고딕330" pitchFamily="18" charset="-127"/>
                <a:ea typeface="-윤고딕330" pitchFamily="18" charset="-127"/>
              </a:rPr>
              <a:t>법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5834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2834207" y="2381951"/>
            <a:ext cx="4225790" cy="2216862"/>
            <a:chOff x="24149378" y="8243298"/>
            <a:chExt cx="8645483" cy="453544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885985" y="9392493"/>
              <a:ext cx="5016137" cy="31350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6064546" y="8811788"/>
              <a:ext cx="6730315" cy="3966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nFORGE</a:t>
              </a:r>
              <a:endParaRPr lang="en-US" altLang="ko-KR" sz="6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  <a:p>
              <a:r>
                <a:rPr lang="ko-KR" altLang="en-US" sz="6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사용법</a:t>
              </a:r>
              <a:endParaRPr lang="ko-KR" altLang="en-US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149378" y="8243298"/>
              <a:ext cx="2142210" cy="3809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endParaRPr lang="ko-KR" altLang="en-US" sz="1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15" b="81667"/>
          <a:stretch/>
        </p:blipFill>
        <p:spPr>
          <a:xfrm>
            <a:off x="5270500" y="0"/>
            <a:ext cx="3873500" cy="12573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15" b="81667"/>
          <a:stretch/>
        </p:blipFill>
        <p:spPr>
          <a:xfrm rot="10800000">
            <a:off x="6152" y="5600700"/>
            <a:ext cx="3873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28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마이페이지</a:t>
            </a:r>
            <a:r>
              <a:rPr lang="en-US" altLang="ko-KR" b="1" i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b="1" i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대시보드</a:t>
            </a:r>
            <a:r>
              <a:rPr lang="en-US" altLang="ko-KR" b="1" i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b="1" i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87322" y="517322"/>
            <a:ext cx="793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58341"/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58341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58341"/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5834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41600" y="517322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58341"/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58341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58341"/>
                </a:solidFill>
                <a:latin typeface="-윤고딕330" pitchFamily="18" charset="-127"/>
                <a:ea typeface="-윤고딕330" pitchFamily="18" charset="-127"/>
              </a:rPr>
              <a:t>설치하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58341"/>
                </a:solidFill>
                <a:latin typeface="-윤고딕330" pitchFamily="18" charset="-127"/>
                <a:ea typeface="-윤고딕330" pitchFamily="18" charset="-127"/>
              </a:rPr>
              <a:t>기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5834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5558" y="517322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/>
            </a:r>
            <a:b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</a:b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사용법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5834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2" name="그림 2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663" y="1158648"/>
            <a:ext cx="8079777" cy="5082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마이페이지</a:t>
            </a:r>
            <a:r>
              <a:rPr lang="en-US" altLang="ko-KR" b="1" i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b="1" i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대시보드</a:t>
            </a:r>
            <a:r>
              <a:rPr lang="en-US" altLang="ko-KR" b="1" i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b="1" i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87322" y="517322"/>
            <a:ext cx="793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58341"/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58341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58341"/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5834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41600" y="517322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58341"/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58341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58341"/>
                </a:solidFill>
                <a:latin typeface="-윤고딕330" pitchFamily="18" charset="-127"/>
                <a:ea typeface="-윤고딕330" pitchFamily="18" charset="-127"/>
              </a:rPr>
              <a:t>설치하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58341"/>
                </a:solidFill>
                <a:latin typeface="-윤고딕330" pitchFamily="18" charset="-127"/>
                <a:ea typeface="-윤고딕330" pitchFamily="18" charset="-127"/>
              </a:rPr>
              <a:t>기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5834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5558" y="517322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/>
            </a:r>
            <a:b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</a:b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사용법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58341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075975" y="2185197"/>
            <a:ext cx="5016137" cy="3135086"/>
            <a:chOff x="2075806" y="2348880"/>
            <a:chExt cx="5016137" cy="313508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075806" y="2348880"/>
              <a:ext cx="5016137" cy="3135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681203" y="2506778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Q</a:t>
              </a:r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&amp;</a:t>
              </a:r>
              <a:r>
                <a:rPr lang="en-US" altLang="ko-KR" sz="7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A</a:t>
              </a:r>
              <a:endParaRPr lang="ko-KR" altLang="en-US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1481"/>
          <a:stretch/>
        </p:blipFill>
        <p:spPr>
          <a:xfrm>
            <a:off x="571500" y="0"/>
            <a:ext cx="8572500" cy="127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15" b="81667"/>
          <a:stretch/>
        </p:blipFill>
        <p:spPr>
          <a:xfrm rot="10800000">
            <a:off x="6152" y="5600700"/>
            <a:ext cx="3873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632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7FA452"/>
          </a:solidFill>
          <a:ln>
            <a:solidFill>
              <a:srgbClr val="7FA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1520" y="188640"/>
            <a:ext cx="3792674" cy="1716318"/>
            <a:chOff x="-1021404" y="-1986002"/>
            <a:chExt cx="6473870" cy="292965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684699" y="-786203"/>
              <a:ext cx="2767767" cy="17298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-1021404" y="-1986002"/>
              <a:ext cx="2419253" cy="221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I</a:t>
              </a:r>
              <a:r>
                <a:rPr lang="en-US" altLang="ko-KR" sz="6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ndex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9950" b="100000" l="996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50204" y="4111253"/>
            <a:ext cx="2993796" cy="23974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500" y="0"/>
            <a:ext cx="8572500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203848" y="2413947"/>
            <a:ext cx="1938351" cy="467850"/>
            <a:chOff x="3689951" y="2094471"/>
            <a:chExt cx="1938351" cy="46785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8698443">
              <a:off x="4617658" y="2149780"/>
              <a:ext cx="294981" cy="18436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689951" y="2192989"/>
              <a:ext cx="1938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1. </a:t>
              </a:r>
              <a:r>
                <a:rPr lang="en-US" altLang="ko-KR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nFORGE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소개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764661" y="3172412"/>
            <a:ext cx="1938351" cy="467850"/>
            <a:chOff x="3689951" y="2094471"/>
            <a:chExt cx="1938351" cy="46785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8698443">
              <a:off x="4617658" y="2149780"/>
              <a:ext cx="294981" cy="184363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689951" y="2192989"/>
              <a:ext cx="1938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2. </a:t>
              </a:r>
              <a:r>
                <a:rPr lang="en-US" altLang="ko-KR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nFORGE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특징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25474" y="3930877"/>
            <a:ext cx="2400016" cy="467850"/>
            <a:chOff x="3689951" y="2094471"/>
            <a:chExt cx="2400016" cy="46785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8698443">
              <a:off x="4617658" y="2149780"/>
              <a:ext cx="294981" cy="184363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689951" y="2192989"/>
              <a:ext cx="2400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3. </a:t>
              </a:r>
              <a:r>
                <a:rPr lang="en-US" altLang="ko-KR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nFORGE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설치하기</a:t>
              </a:r>
              <a:endPara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886287" y="4689342"/>
            <a:ext cx="2169184" cy="467850"/>
            <a:chOff x="3689951" y="2094471"/>
            <a:chExt cx="2169184" cy="467850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8698443">
              <a:off x="4617658" y="2149780"/>
              <a:ext cx="294981" cy="18436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689951" y="2192989"/>
              <a:ext cx="2169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4. </a:t>
              </a:r>
              <a:r>
                <a:rPr lang="en-US" altLang="ko-KR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nFORGE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사용법</a:t>
              </a:r>
              <a:endPara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378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075975" y="2185197"/>
            <a:ext cx="5016137" cy="3135086"/>
            <a:chOff x="2075806" y="2348880"/>
            <a:chExt cx="5016137" cy="313508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075806" y="2348880"/>
              <a:ext cx="5016137" cy="3135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269150" y="2506778"/>
              <a:ext cx="460536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Thank you</a:t>
              </a:r>
              <a:endParaRPr lang="ko-KR" altLang="en-US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1481"/>
          <a:stretch/>
        </p:blipFill>
        <p:spPr>
          <a:xfrm>
            <a:off x="571500" y="0"/>
            <a:ext cx="8572500" cy="127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15" b="81667"/>
          <a:stretch/>
        </p:blipFill>
        <p:spPr>
          <a:xfrm rot="10800000">
            <a:off x="6152" y="5600700"/>
            <a:ext cx="3873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57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834206" y="2381951"/>
            <a:ext cx="6021155" cy="2094097"/>
            <a:chOff x="24149378" y="8243298"/>
            <a:chExt cx="12318595" cy="428428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885985" y="9392493"/>
              <a:ext cx="5016137" cy="31350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6064550" y="8811788"/>
              <a:ext cx="10403423" cy="2077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nFORGE</a:t>
              </a:r>
              <a:r>
                <a:rPr lang="en-US" altLang="ko-KR" sz="6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6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소개</a:t>
              </a:r>
              <a:endParaRPr lang="ko-KR" altLang="en-US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149378" y="8243298"/>
              <a:ext cx="2043821" cy="3809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</a:t>
              </a:r>
              <a:endParaRPr lang="ko-KR" altLang="en-US" sz="1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15" b="81667"/>
          <a:stretch/>
        </p:blipFill>
        <p:spPr>
          <a:xfrm>
            <a:off x="5270500" y="0"/>
            <a:ext cx="3873500" cy="12573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15" b="81667"/>
          <a:stretch/>
        </p:blipFill>
        <p:spPr>
          <a:xfrm rot="10800000">
            <a:off x="6152" y="5600700"/>
            <a:ext cx="3873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56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3200" b="1" dirty="0" err="1" smtClean="0">
                <a:solidFill>
                  <a:schemeClr val="tx1"/>
                </a:solidFill>
              </a:rPr>
              <a:t>nFORGE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이란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/>
            <a:endParaRPr lang="en-US" altLang="ko-KR" sz="24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altLang="ko-KR" sz="2400" dirty="0" smtClean="0">
                <a:solidFill>
                  <a:schemeClr val="tx1"/>
                </a:solidFill>
              </a:rPr>
              <a:t> v2</a:t>
            </a:r>
            <a:r>
              <a:rPr lang="ko-KR" altLang="ko-KR" sz="2400" dirty="0" smtClean="0">
                <a:solidFill>
                  <a:schemeClr val="tx1"/>
                </a:solidFill>
              </a:rPr>
              <a:t>로 배포되는 오픈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smtClean="0">
                <a:solidFill>
                  <a:schemeClr val="tx1"/>
                </a:solidFill>
              </a:rPr>
              <a:t>소스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smtClean="0">
                <a:solidFill>
                  <a:schemeClr val="tx1"/>
                </a:solidFill>
              </a:rPr>
              <a:t>계획</a:t>
            </a:r>
            <a:r>
              <a:rPr lang="en-US" altLang="ko-KR" sz="2400" dirty="0" smtClean="0">
                <a:solidFill>
                  <a:schemeClr val="tx1"/>
                </a:solidFill>
              </a:rPr>
              <a:t>-</a:t>
            </a:r>
            <a:r>
              <a:rPr lang="ko-KR" altLang="ko-KR" sz="2400" dirty="0" smtClean="0">
                <a:solidFill>
                  <a:schemeClr val="tx1"/>
                </a:solidFill>
              </a:rPr>
              <a:t>설계</a:t>
            </a:r>
            <a:r>
              <a:rPr lang="en-US" altLang="ko-KR" sz="2400" dirty="0" smtClean="0">
                <a:solidFill>
                  <a:schemeClr val="tx1"/>
                </a:solidFill>
              </a:rPr>
              <a:t>-</a:t>
            </a:r>
            <a:r>
              <a:rPr lang="ko-KR" altLang="ko-KR" sz="2400" dirty="0" smtClean="0">
                <a:solidFill>
                  <a:schemeClr val="tx1"/>
                </a:solidFill>
              </a:rPr>
              <a:t>개발</a:t>
            </a:r>
            <a:r>
              <a:rPr lang="en-US" altLang="ko-KR" sz="2400" dirty="0" smtClean="0">
                <a:solidFill>
                  <a:schemeClr val="tx1"/>
                </a:solidFill>
              </a:rPr>
              <a:t>-</a:t>
            </a:r>
            <a:r>
              <a:rPr lang="ko-KR" altLang="ko-KR" sz="2400" dirty="0" smtClean="0">
                <a:solidFill>
                  <a:schemeClr val="tx1"/>
                </a:solidFill>
              </a:rPr>
              <a:t>시험</a:t>
            </a:r>
            <a:r>
              <a:rPr lang="en-US" altLang="ko-KR" sz="2400" dirty="0" smtClean="0">
                <a:solidFill>
                  <a:schemeClr val="tx1"/>
                </a:solidFill>
              </a:rPr>
              <a:t>-</a:t>
            </a:r>
            <a:r>
              <a:rPr lang="ko-KR" altLang="ko-KR" sz="2400" dirty="0" err="1" smtClean="0">
                <a:solidFill>
                  <a:schemeClr val="tx1"/>
                </a:solidFill>
              </a:rPr>
              <a:t>릴리즈</a:t>
            </a:r>
            <a:r>
              <a:rPr lang="en-US" altLang="ko-KR" sz="2400" dirty="0" smtClean="0">
                <a:solidFill>
                  <a:schemeClr val="tx1"/>
                </a:solidFill>
              </a:rPr>
              <a:t>-</a:t>
            </a:r>
            <a:r>
              <a:rPr lang="ko-KR" altLang="ko-KR" sz="2400" dirty="0" smtClean="0">
                <a:solidFill>
                  <a:schemeClr val="tx1"/>
                </a:solidFill>
              </a:rPr>
              <a:t>사후관리에 이르는 소프트웨어 개발 프로세스를 효과적으로 수행할 수 있도록 </a:t>
            </a:r>
            <a:r>
              <a:rPr lang="ko-KR" altLang="en-US" sz="2400" dirty="0" smtClean="0">
                <a:solidFill>
                  <a:schemeClr val="tx1"/>
                </a:solidFill>
              </a:rPr>
              <a:t>하는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smtClean="0">
                <a:solidFill>
                  <a:schemeClr val="tx1"/>
                </a:solidFill>
              </a:rPr>
              <a:t>협업 개발 플랫폼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smtClean="0">
                <a:solidFill>
                  <a:schemeClr val="tx1"/>
                </a:solidFill>
              </a:rPr>
              <a:t>버그나 </a:t>
            </a:r>
            <a:r>
              <a:rPr lang="ko-KR" altLang="ko-KR" sz="2400" dirty="0" err="1" smtClean="0">
                <a:solidFill>
                  <a:schemeClr val="tx1"/>
                </a:solidFill>
              </a:rPr>
              <a:t>이슈을</a:t>
            </a:r>
            <a:r>
              <a:rPr lang="ko-KR" altLang="ko-KR" sz="2400" dirty="0" smtClean="0">
                <a:solidFill>
                  <a:schemeClr val="tx1"/>
                </a:solidFill>
              </a:rPr>
              <a:t> 관리할 수 있는 버그 </a:t>
            </a:r>
            <a:r>
              <a:rPr lang="ko-KR" altLang="ko-KR" sz="2400" dirty="0" err="1" smtClean="0">
                <a:solidFill>
                  <a:schemeClr val="tx1"/>
                </a:solidFill>
              </a:rPr>
              <a:t>트래커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ko-KR" sz="2400" dirty="0" smtClean="0">
                <a:solidFill>
                  <a:schemeClr val="tx1"/>
                </a:solidFill>
              </a:rPr>
              <a:t>각종 문서와 정보를 간편하게 공유할 수 있는 </a:t>
            </a:r>
            <a:r>
              <a:rPr lang="ko-KR" altLang="ko-KR" sz="2400" dirty="0" err="1" smtClean="0">
                <a:solidFill>
                  <a:schemeClr val="tx1"/>
                </a:solidFill>
              </a:rPr>
              <a:t>위키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ko-KR" sz="2400" dirty="0" smtClean="0">
                <a:solidFill>
                  <a:schemeClr val="tx1"/>
                </a:solidFill>
              </a:rPr>
              <a:t>소스코드의 변경내역을 편리하게 관리할 수 있는 형상관리 툴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ko-KR" sz="2400" dirty="0" smtClean="0">
                <a:solidFill>
                  <a:schemeClr val="tx1"/>
                </a:solidFill>
              </a:rPr>
              <a:t>일반적인 용도의 게시판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ko-KR" sz="2400" dirty="0" smtClean="0">
                <a:solidFill>
                  <a:schemeClr val="tx1"/>
                </a:solidFill>
              </a:rPr>
              <a:t>그리고 최종 작업 결과물을 공유하기 위한 파일 </a:t>
            </a:r>
            <a:r>
              <a:rPr lang="ko-KR" altLang="ko-KR" sz="2400" dirty="0" err="1" smtClean="0">
                <a:solidFill>
                  <a:schemeClr val="tx1"/>
                </a:solidFill>
              </a:rPr>
              <a:t>릴리즈</a:t>
            </a:r>
            <a:r>
              <a:rPr lang="ko-KR" altLang="ko-KR" sz="2400" dirty="0" smtClean="0">
                <a:solidFill>
                  <a:schemeClr val="tx1"/>
                </a:solidFill>
              </a:rPr>
              <a:t> 기능 등을 </a:t>
            </a:r>
            <a:r>
              <a:rPr lang="ko-KR" altLang="en-US" sz="2400" dirty="0" smtClean="0">
                <a:solidFill>
                  <a:schemeClr val="tx1"/>
                </a:solidFill>
              </a:rPr>
              <a:t>포함</a:t>
            </a:r>
            <a:r>
              <a:rPr lang="en-US" altLang="ko-KR" sz="2400" dirty="0" smtClean="0">
                <a:solidFill>
                  <a:schemeClr val="tx1"/>
                </a:solidFill>
              </a:rPr>
              <a:t>.  </a:t>
            </a:r>
            <a:endParaRPr lang="ko-KR" altLang="ko-KR" sz="24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기초사용법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Svn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에서 옮겨가기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3200" b="1" dirty="0" err="1" smtClean="0">
                <a:solidFill>
                  <a:schemeClr val="tx1"/>
                </a:solidFill>
              </a:rPr>
              <a:t>nFORGE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이란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/>
            <a:endParaRPr lang="en-US" altLang="ko-KR" sz="24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err="1" smtClean="0">
                <a:solidFill>
                  <a:schemeClr val="tx1"/>
                </a:solidFill>
              </a:rPr>
              <a:t>설치형</a:t>
            </a:r>
            <a:r>
              <a:rPr lang="ko-KR" altLang="ko-KR" sz="2400" dirty="0" smtClean="0">
                <a:solidFill>
                  <a:schemeClr val="tx1"/>
                </a:solidFill>
              </a:rPr>
              <a:t> 협업 개발 도구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  <a:r>
              <a:rPr lang="ko-KR" altLang="ko-KR" sz="2400" dirty="0" smtClean="0">
                <a:solidFill>
                  <a:schemeClr val="tx1"/>
                </a:solidFill>
              </a:rPr>
              <a:t> 회원 관리 기반의 게시판이나 자료실 기능을 제공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smtClean="0">
                <a:solidFill>
                  <a:schemeClr val="tx1"/>
                </a:solidFill>
              </a:rPr>
              <a:t>프로젝트 특성 설정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ko-KR" sz="2400" dirty="0" smtClean="0">
                <a:solidFill>
                  <a:schemeClr val="tx1"/>
                </a:solidFill>
              </a:rPr>
              <a:t>프로젝트를 함께하는 멤버의 역할 설정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nFORGE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smtClean="0">
                <a:solidFill>
                  <a:schemeClr val="tx1"/>
                </a:solidFill>
              </a:rPr>
              <a:t>제공 기능의 서비스 제공 범위 설정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ko-KR" sz="2400" dirty="0" smtClean="0">
                <a:solidFill>
                  <a:schemeClr val="tx1"/>
                </a:solidFill>
              </a:rPr>
              <a:t>이슈의 추가 항목 설정 등의 다양한 프로젝트 관리와 </a:t>
            </a:r>
            <a:r>
              <a:rPr lang="ko-KR" altLang="ko-KR" sz="2400" dirty="0" err="1" smtClean="0">
                <a:solidFill>
                  <a:schemeClr val="tx1"/>
                </a:solidFill>
              </a:rPr>
              <a:t>리포팅</a:t>
            </a:r>
            <a:r>
              <a:rPr lang="ko-KR" altLang="ko-KR" sz="2400" dirty="0" smtClean="0">
                <a:solidFill>
                  <a:schemeClr val="tx1"/>
                </a:solidFill>
              </a:rPr>
              <a:t> 기능을 제공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  <a:r>
              <a:rPr lang="ko-KR" altLang="ko-KR" sz="2400" dirty="0" smtClean="0">
                <a:solidFill>
                  <a:schemeClr val="tx1"/>
                </a:solidFill>
              </a:rPr>
              <a:t>각 프로젝트 관리자에게 제공하는 프로젝트 </a:t>
            </a:r>
            <a:r>
              <a:rPr lang="ko-KR" altLang="ko-KR" sz="2400" dirty="0" err="1" smtClean="0">
                <a:solidFill>
                  <a:schemeClr val="tx1"/>
                </a:solidFill>
              </a:rPr>
              <a:t>관리뿐만아니라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nFORGE</a:t>
            </a:r>
            <a:r>
              <a:rPr lang="ko-KR" altLang="ko-KR" sz="2400" dirty="0" smtClean="0">
                <a:solidFill>
                  <a:schemeClr val="tx1"/>
                </a:solidFill>
              </a:rPr>
              <a:t>를 설치한 사이트 관리자에게는 언어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ko-KR" sz="2400" dirty="0" smtClean="0">
                <a:solidFill>
                  <a:schemeClr val="tx1"/>
                </a:solidFill>
              </a:rPr>
              <a:t>플러그인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ko-KR" sz="2400" dirty="0" smtClean="0">
                <a:solidFill>
                  <a:schemeClr val="tx1"/>
                </a:solidFill>
              </a:rPr>
              <a:t>번역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ko-KR" sz="2400" dirty="0" smtClean="0">
                <a:solidFill>
                  <a:schemeClr val="tx1"/>
                </a:solidFill>
              </a:rPr>
              <a:t>뉴스</a:t>
            </a:r>
            <a:r>
              <a:rPr lang="en-US" altLang="ko-KR" sz="2400" dirty="0" smtClean="0">
                <a:solidFill>
                  <a:schemeClr val="tx1"/>
                </a:solidFill>
              </a:rPr>
              <a:t>/</a:t>
            </a:r>
            <a:r>
              <a:rPr lang="ko-KR" altLang="ko-KR" sz="2400" dirty="0" smtClean="0">
                <a:solidFill>
                  <a:schemeClr val="tx1"/>
                </a:solidFill>
              </a:rPr>
              <a:t>프로젝트 승인 등의 시스템 환경 설정 기능과 함께 사이트 단위의 보고서 출력 기능도 제공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  <a:endParaRPr lang="ko-KR" altLang="ko-KR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endParaRPr lang="ko-KR" altLang="ko-KR" sz="24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기초사용법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Svn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에서 옮겨가기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3200" b="1" dirty="0" err="1" smtClean="0">
                <a:solidFill>
                  <a:schemeClr val="tx1"/>
                </a:solidFill>
              </a:rPr>
              <a:t>nFORGE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의 등장 배경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sz="2400" b="1" dirty="0" smtClean="0">
              <a:solidFill>
                <a:schemeClr val="tx1"/>
              </a:solidFill>
            </a:endParaRPr>
          </a:p>
          <a:p>
            <a:endParaRPr lang="en-US" altLang="ko-KR" sz="24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기초사용법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Svn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에서 옮겨가기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0" name="그림 19" descr="nFORGE_fun_friendly_easy_simple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988840"/>
            <a:ext cx="396044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4211960" y="1772816"/>
          <a:ext cx="4536504" cy="432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6504"/>
              </a:tblGrid>
              <a:tr h="4320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 err="1" smtClean="0">
                          <a:solidFill>
                            <a:schemeClr val="tx1"/>
                          </a:solidFill>
                        </a:rPr>
                        <a:t>nFORGE</a:t>
                      </a:r>
                      <a:r>
                        <a:rPr lang="en-US" altLang="ko-KR" sz="2200" b="1" baseline="0" dirty="0" smtClean="0">
                          <a:solidFill>
                            <a:schemeClr val="tx1"/>
                          </a:solidFill>
                        </a:rPr>
                        <a:t> = N</a:t>
                      </a:r>
                      <a:r>
                        <a:rPr lang="en-US" altLang="ko-KR" sz="2200" b="0" baseline="0" dirty="0" smtClean="0">
                          <a:solidFill>
                            <a:schemeClr val="tx1"/>
                          </a:solidFill>
                        </a:rPr>
                        <a:t>ew</a:t>
                      </a:r>
                      <a:r>
                        <a:rPr lang="en-US" altLang="ko-KR" sz="2200" b="1" baseline="0" dirty="0" smtClean="0">
                          <a:solidFill>
                            <a:schemeClr val="tx1"/>
                          </a:solidFill>
                        </a:rPr>
                        <a:t> Forge</a:t>
                      </a:r>
                    </a:p>
                    <a:p>
                      <a:pPr latinLnBrk="1"/>
                      <a:endParaRPr lang="en-US" altLang="ko-KR" sz="2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ko-KR" sz="2200" kern="1200" dirty="0" smtClean="0">
                          <a:solidFill>
                            <a:schemeClr val="tx1"/>
                          </a:solidFill>
                        </a:rPr>
                        <a:t>기존 오픈 소스 프로젝트에 유용하게 활용되었던</a:t>
                      </a:r>
                      <a:r>
                        <a:rPr lang="en-US" altLang="ko-KR" sz="22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200" kern="1200" dirty="0" err="1" smtClean="0">
                          <a:solidFill>
                            <a:schemeClr val="tx1"/>
                          </a:solidFill>
                        </a:rPr>
                        <a:t>Sourceforge</a:t>
                      </a:r>
                      <a:r>
                        <a:rPr lang="ko-KR" altLang="ko-KR" sz="2200" kern="1200" dirty="0" smtClean="0">
                          <a:solidFill>
                            <a:schemeClr val="tx1"/>
                          </a:solidFill>
                        </a:rPr>
                        <a:t>나 </a:t>
                      </a:r>
                      <a:r>
                        <a:rPr lang="en-US" altLang="ko-KR" sz="2200" u="none" strike="noStrike" kern="1200" dirty="0" err="1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ko-KR" sz="2200" kern="1200" dirty="0" err="1" smtClean="0">
                          <a:solidFill>
                            <a:schemeClr val="tx1"/>
                          </a:solidFill>
                        </a:rPr>
                        <a:t>forge</a:t>
                      </a:r>
                      <a:r>
                        <a:rPr lang="en-US" altLang="ko-KR" sz="22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200" kern="120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ko-KR" sz="2200" kern="1200" dirty="0" smtClean="0">
                          <a:solidFill>
                            <a:schemeClr val="tx1"/>
                          </a:solidFill>
                        </a:rPr>
                        <a:t>장점은 유지하면서도 </a:t>
                      </a:r>
                      <a:endParaRPr lang="en-US" altLang="ko-KR" sz="22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22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ko-KR" sz="2200" kern="1200" dirty="0" smtClean="0">
                          <a:solidFill>
                            <a:schemeClr val="tx1"/>
                          </a:solidFill>
                        </a:rPr>
                        <a:t>보다 쉽고</a:t>
                      </a:r>
                      <a:r>
                        <a:rPr lang="en-US" altLang="ko-KR" sz="2200" kern="1200" dirty="0" smtClean="0">
                          <a:solidFill>
                            <a:schemeClr val="tx1"/>
                          </a:solidFill>
                        </a:rPr>
                        <a:t>(Easy),</a:t>
                      </a:r>
                      <a:r>
                        <a:rPr lang="en-US" altLang="ko-KR" sz="2200" kern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ko-KR" sz="2200" kern="1200" dirty="0" smtClean="0">
                          <a:solidFill>
                            <a:schemeClr val="tx1"/>
                          </a:solidFill>
                        </a:rPr>
                        <a:t>단순하며</a:t>
                      </a:r>
                      <a:r>
                        <a:rPr lang="en-US" altLang="ko-KR" sz="2200" kern="1200" dirty="0" smtClean="0">
                          <a:solidFill>
                            <a:schemeClr val="tx1"/>
                          </a:solidFill>
                        </a:rPr>
                        <a:t>(Simple), </a:t>
                      </a:r>
                    </a:p>
                    <a:p>
                      <a:pPr latinLnBrk="1"/>
                      <a:r>
                        <a:rPr lang="ko-KR" altLang="ko-KR" sz="2200" kern="1200" dirty="0" smtClean="0">
                          <a:solidFill>
                            <a:schemeClr val="tx1"/>
                          </a:solidFill>
                        </a:rPr>
                        <a:t>재미있고</a:t>
                      </a:r>
                      <a:r>
                        <a:rPr lang="en-US" altLang="ko-KR" sz="2200" kern="1200" dirty="0" smtClean="0">
                          <a:solidFill>
                            <a:schemeClr val="tx1"/>
                          </a:solidFill>
                        </a:rPr>
                        <a:t>(Fun), </a:t>
                      </a:r>
                      <a:r>
                        <a:rPr lang="ko-KR" altLang="ko-KR" sz="2200" kern="1200" dirty="0" smtClean="0">
                          <a:solidFill>
                            <a:schemeClr val="tx1"/>
                          </a:solidFill>
                        </a:rPr>
                        <a:t>친근한</a:t>
                      </a:r>
                      <a:r>
                        <a:rPr lang="en-US" altLang="ko-KR" sz="2200" kern="1200" dirty="0" smtClean="0">
                          <a:solidFill>
                            <a:schemeClr val="tx1"/>
                          </a:solidFill>
                        </a:rPr>
                        <a:t>(Friendly) </a:t>
                      </a:r>
                    </a:p>
                    <a:p>
                      <a:pPr latinLnBrk="1"/>
                      <a:endParaRPr lang="en-US" altLang="ko-KR" sz="22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ko-KR" sz="2200" kern="1200" dirty="0" smtClean="0">
                          <a:solidFill>
                            <a:schemeClr val="tx1"/>
                          </a:solidFill>
                        </a:rPr>
                        <a:t>협업 개발 도구를 만들어 개발자 생태계 육성에 기여해 보자는 취지로</a:t>
                      </a:r>
                      <a:r>
                        <a:rPr lang="en-US" altLang="ko-KR" sz="22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ko-KR" sz="2200" kern="1200" dirty="0" smtClean="0">
                          <a:solidFill>
                            <a:schemeClr val="tx1"/>
                          </a:solidFill>
                        </a:rPr>
                        <a:t>등장</a:t>
                      </a:r>
                      <a:r>
                        <a:rPr lang="en-US" altLang="ko-KR" sz="2200" kern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834205" y="2381951"/>
            <a:ext cx="6021156" cy="2094097"/>
            <a:chOff x="24149378" y="8243298"/>
            <a:chExt cx="12318597" cy="428428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885985" y="9392493"/>
              <a:ext cx="5016137" cy="31350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6064552" y="8811788"/>
              <a:ext cx="10403423" cy="2077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nFORGE</a:t>
              </a:r>
              <a:r>
                <a:rPr lang="en-US" altLang="ko-KR" sz="6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ko-KR" altLang="en-US" sz="6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특징</a:t>
              </a:r>
              <a:endParaRPr lang="ko-KR" altLang="en-US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149378" y="8243298"/>
              <a:ext cx="2043821" cy="3809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endParaRPr lang="ko-KR" altLang="en-US" sz="1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15" b="81667"/>
          <a:stretch/>
        </p:blipFill>
        <p:spPr>
          <a:xfrm>
            <a:off x="5270500" y="0"/>
            <a:ext cx="3873500" cy="12573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15" b="81667"/>
          <a:stretch/>
        </p:blipFill>
        <p:spPr>
          <a:xfrm rot="10800000">
            <a:off x="6152" y="5600700"/>
            <a:ext cx="3873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98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en-US" altLang="ko-KR" sz="3200" b="1" dirty="0" err="1" smtClean="0">
                <a:solidFill>
                  <a:schemeClr val="tx1"/>
                </a:solidFill>
              </a:rPr>
              <a:t>nFORGE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의 개발과정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2932" y="51732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기초사용법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Svn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에서 옮겨가기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0" name="그림 19" descr="nFORGE_pruning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628800"/>
            <a:ext cx="2668905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131840" y="1772816"/>
          <a:ext cx="5544616" cy="414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4616"/>
              </a:tblGrid>
              <a:tr h="951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 dirty="0" err="1" smtClean="0"/>
                        <a:t>nFORGE</a:t>
                      </a:r>
                      <a:r>
                        <a:rPr lang="ko-KR" altLang="en-US" sz="1900" dirty="0" smtClean="0"/>
                        <a:t>의 최초 코드는 </a:t>
                      </a:r>
                      <a:r>
                        <a:rPr lang="en-US" altLang="ko-KR" sz="1900" dirty="0" err="1" smtClean="0"/>
                        <a:t>Gforge</a:t>
                      </a:r>
                      <a:r>
                        <a:rPr lang="en-US" altLang="ko-KR" sz="1900" baseline="0" dirty="0" smtClean="0"/>
                        <a:t> 4.6rc1</a:t>
                      </a:r>
                      <a:r>
                        <a:rPr lang="ko-KR" altLang="en-US" sz="1900" baseline="0" dirty="0" smtClean="0"/>
                        <a:t>으로 시작</a:t>
                      </a:r>
                      <a:r>
                        <a:rPr lang="en-US" altLang="ko-KR" sz="1900" baseline="0" dirty="0" smtClean="0"/>
                        <a:t>.</a:t>
                      </a:r>
                    </a:p>
                    <a:p>
                      <a:pPr latinLnBrk="1"/>
                      <a:endParaRPr lang="en-US" altLang="ko-KR" sz="1900" baseline="0" dirty="0" smtClean="0"/>
                    </a:p>
                    <a:p>
                      <a:pPr latinLnBrk="1"/>
                      <a:r>
                        <a:rPr lang="ko-KR" altLang="en-US" sz="1900" baseline="0" dirty="0" smtClean="0"/>
                        <a:t>시스템의 복잡도를 줄이고 단순화하기 위해 기능을 삭제하거나 옵션을 축소하는 것으로 진행됨</a:t>
                      </a:r>
                      <a:r>
                        <a:rPr lang="en-US" altLang="ko-KR" sz="1900" baseline="0" dirty="0" smtClean="0"/>
                        <a:t>.</a:t>
                      </a:r>
                    </a:p>
                    <a:p>
                      <a:pPr latinLnBrk="1"/>
                      <a:endParaRPr lang="en-US" altLang="ko-KR" sz="1900" baseline="0" dirty="0" smtClean="0"/>
                    </a:p>
                    <a:p>
                      <a:pPr latinLnBrk="1"/>
                      <a:r>
                        <a:rPr lang="en-US" altLang="ko-KR" sz="1900" baseline="0" dirty="0" smtClean="0"/>
                        <a:t>- </a:t>
                      </a:r>
                      <a:r>
                        <a:rPr lang="ko-KR" altLang="en-US" sz="1900" baseline="0" dirty="0" smtClean="0"/>
                        <a:t>대표적으로 삭제한 기능 </a:t>
                      </a:r>
                      <a:r>
                        <a:rPr lang="en-US" altLang="ko-KR" sz="1900" baseline="0" dirty="0" smtClean="0"/>
                        <a:t>-</a:t>
                      </a:r>
                    </a:p>
                    <a:p>
                      <a:pPr lvl="0" latinLnBrk="1">
                        <a:buFont typeface="Arial" pitchFamily="34" charset="0"/>
                        <a:buChar char="•"/>
                      </a:pPr>
                      <a:r>
                        <a:rPr lang="ko-KR" altLang="ko-KR" sz="1900" kern="1200" dirty="0" err="1" smtClean="0"/>
                        <a:t>메일링</a:t>
                      </a:r>
                      <a:r>
                        <a:rPr lang="ko-KR" altLang="ko-KR" sz="1900" kern="1200" dirty="0" smtClean="0"/>
                        <a:t> 리스트가 자동</a:t>
                      </a:r>
                      <a:r>
                        <a:rPr lang="en-US" altLang="ko-KR" sz="1900" kern="1200" dirty="0" smtClean="0"/>
                        <a:t> </a:t>
                      </a:r>
                      <a:r>
                        <a:rPr lang="ko-KR" altLang="ko-KR" sz="1900" kern="1200" dirty="0" smtClean="0"/>
                        <a:t>알림 기능의 확대로 대치 </a:t>
                      </a:r>
                      <a:endParaRPr lang="en-US" altLang="ko-KR" sz="1900" kern="1200" dirty="0" smtClean="0"/>
                    </a:p>
                    <a:p>
                      <a:pPr lvl="0" latinLnBrk="1">
                        <a:buFont typeface="Arial" pitchFamily="34" charset="0"/>
                        <a:buChar char="•"/>
                      </a:pPr>
                      <a:r>
                        <a:rPr lang="ko-KR" altLang="ko-KR" sz="1900" kern="1200" dirty="0" smtClean="0"/>
                        <a:t>많이 사용하지 않는 플러그인 제거 </a:t>
                      </a:r>
                      <a:endParaRPr lang="en-US" altLang="ko-KR" sz="1900" kern="1200" dirty="0" smtClean="0"/>
                    </a:p>
                    <a:p>
                      <a:pPr lvl="0" latinLnBrk="1">
                        <a:buFont typeface="Arial" pitchFamily="34" charset="0"/>
                        <a:buChar char="•"/>
                      </a:pPr>
                      <a:r>
                        <a:rPr lang="ko-KR" altLang="ko-KR" sz="1900" kern="1200" dirty="0" smtClean="0"/>
                        <a:t>게시판</a:t>
                      </a:r>
                      <a:r>
                        <a:rPr lang="en-US" altLang="ko-KR" sz="1900" kern="1200" dirty="0" smtClean="0"/>
                        <a:t>, </a:t>
                      </a:r>
                      <a:r>
                        <a:rPr lang="ko-KR" altLang="ko-KR" sz="1900" kern="1200" dirty="0" smtClean="0"/>
                        <a:t>버그 </a:t>
                      </a:r>
                      <a:r>
                        <a:rPr lang="ko-KR" altLang="ko-KR" sz="1900" kern="1200" dirty="0" err="1" smtClean="0"/>
                        <a:t>트래킹의</a:t>
                      </a:r>
                      <a:r>
                        <a:rPr lang="ko-KR" altLang="ko-KR" sz="1900" kern="1200" dirty="0" smtClean="0"/>
                        <a:t> 다양한 그룹을 포럼</a:t>
                      </a:r>
                      <a:r>
                        <a:rPr lang="en-US" altLang="ko-KR" sz="1900" kern="1200" dirty="0" smtClean="0"/>
                        <a:t>,</a:t>
                      </a:r>
                      <a:r>
                        <a:rPr lang="en-US" altLang="ko-KR" sz="1900" kern="1200" baseline="0" dirty="0" smtClean="0"/>
                        <a:t> </a:t>
                      </a:r>
                      <a:r>
                        <a:rPr lang="ko-KR" altLang="ko-KR" sz="1900" kern="1200" dirty="0" smtClean="0"/>
                        <a:t>이슈의 단일 그룹으로 단순화 </a:t>
                      </a:r>
                      <a:endParaRPr lang="en-US" altLang="ko-KR" sz="1900" kern="1200" dirty="0" smtClean="0"/>
                    </a:p>
                    <a:p>
                      <a:pPr lvl="0" latinLnBrk="1">
                        <a:buFont typeface="Arial" pitchFamily="34" charset="0"/>
                        <a:buChar char="•"/>
                      </a:pPr>
                      <a:r>
                        <a:rPr lang="ko-KR" altLang="ko-KR" sz="1900" kern="1200" dirty="0" smtClean="0"/>
                        <a:t>하위 프로젝트로 제공하던 일정 관리 기능 제거 </a:t>
                      </a:r>
                      <a:endParaRPr lang="en-US" altLang="ko-KR" sz="1900" kern="1200" dirty="0" smtClean="0"/>
                    </a:p>
                    <a:p>
                      <a:pPr lvl="0" latinLnBrk="1">
                        <a:buFont typeface="Arial" pitchFamily="34" charset="0"/>
                        <a:buChar char="•"/>
                      </a:pPr>
                      <a:r>
                        <a:rPr lang="ko-KR" altLang="ko-KR" sz="1900" kern="1200" dirty="0" smtClean="0"/>
                        <a:t>설문조사와 다이어리 작성 등의 기타 기능 제거 </a:t>
                      </a:r>
                      <a:endParaRPr lang="en-US" altLang="ko-KR" sz="1900" kern="1200" dirty="0" smtClean="0"/>
                    </a:p>
                    <a:p>
                      <a:pPr lvl="0" latinLnBrk="1">
                        <a:buFont typeface="Arial" pitchFamily="34" charset="0"/>
                        <a:buChar char="•"/>
                      </a:pPr>
                      <a:r>
                        <a:rPr lang="en-US" altLang="ko-KR" sz="1900" kern="1200" dirty="0" smtClean="0"/>
                        <a:t>DBMS </a:t>
                      </a:r>
                      <a:r>
                        <a:rPr lang="ko-KR" altLang="ko-KR" sz="1900" kern="1200" dirty="0" smtClean="0"/>
                        <a:t>호환성 확보를 위해 </a:t>
                      </a:r>
                      <a:r>
                        <a:rPr lang="en-US" altLang="ko-KR" sz="1900" u="none" strike="noStrike" kern="1200" dirty="0" err="1" smtClean="0"/>
                        <a:t>P</a:t>
                      </a:r>
                      <a:r>
                        <a:rPr lang="en-US" altLang="ko-KR" sz="1900" kern="1200" dirty="0" err="1" smtClean="0"/>
                        <a:t>ostgreSQL</a:t>
                      </a:r>
                      <a:r>
                        <a:rPr lang="en-US" altLang="ko-KR" sz="1900" kern="1200" dirty="0" smtClean="0"/>
                        <a:t> </a:t>
                      </a:r>
                      <a:r>
                        <a:rPr lang="ko-KR" altLang="ko-KR" sz="1900" kern="1200" dirty="0" smtClean="0"/>
                        <a:t>기반의 전문 검색</a:t>
                      </a:r>
                      <a:r>
                        <a:rPr lang="en-US" altLang="ko-KR" sz="1900" kern="1200" dirty="0" smtClean="0"/>
                        <a:t>(</a:t>
                      </a:r>
                      <a:r>
                        <a:rPr lang="en-US" altLang="ko-KR" sz="1900" kern="1200" dirty="0" err="1" smtClean="0"/>
                        <a:t>fulltext</a:t>
                      </a:r>
                      <a:r>
                        <a:rPr lang="en-US" altLang="ko-KR" sz="1900" kern="1200" dirty="0" smtClean="0"/>
                        <a:t> search) </a:t>
                      </a:r>
                      <a:r>
                        <a:rPr lang="ko-KR" altLang="ko-KR" sz="1900" kern="1200" dirty="0" smtClean="0"/>
                        <a:t>기능 제거 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A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332656"/>
            <a:ext cx="8568952" cy="6192688"/>
          </a:xfrm>
          <a:prstGeom prst="roundRect">
            <a:avLst>
              <a:gd name="adj" fmla="val 5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en-US" altLang="ko-KR" sz="3200" b="1" dirty="0" err="1" smtClean="0">
                <a:solidFill>
                  <a:schemeClr val="tx1"/>
                </a:solidFill>
              </a:rPr>
              <a:t>nFORGE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의 개발과정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457200" indent="-457200"/>
            <a:endParaRPr lang="en-US" altLang="ko-KR" sz="24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smtClean="0">
                <a:solidFill>
                  <a:schemeClr val="tx1"/>
                </a:solidFill>
              </a:rPr>
              <a:t>지원</a:t>
            </a:r>
            <a:r>
              <a:rPr lang="en-US" altLang="ko-KR" sz="2400" dirty="0" smtClean="0">
                <a:solidFill>
                  <a:schemeClr val="tx1"/>
                </a:solidFill>
              </a:rPr>
              <a:t> DBMS </a:t>
            </a:r>
            <a:r>
              <a:rPr lang="ko-KR" altLang="ko-KR" sz="2400" dirty="0" smtClean="0">
                <a:solidFill>
                  <a:schemeClr val="tx1"/>
                </a:solidFill>
              </a:rPr>
              <a:t>추가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smtClean="0">
                <a:solidFill>
                  <a:schemeClr val="tx1"/>
                </a:solidFill>
              </a:rPr>
              <a:t>외에 대표적으로 추가한 기능은 </a:t>
            </a:r>
            <a:r>
              <a:rPr lang="ko-KR" altLang="ko-KR" sz="2400" dirty="0" err="1" smtClean="0">
                <a:solidFill>
                  <a:schemeClr val="tx1"/>
                </a:solidFill>
              </a:rPr>
              <a:t>위키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  <a:endParaRPr lang="en-US" altLang="ko-KR" sz="2400" smtClean="0">
              <a:solidFill>
                <a:schemeClr val="tx1"/>
              </a:solidFill>
            </a:endParaRPr>
          </a:p>
          <a:p>
            <a:r>
              <a:rPr lang="ko-KR" altLang="ko-KR" sz="2400" smtClean="0">
                <a:solidFill>
                  <a:schemeClr val="tx1"/>
                </a:solidFill>
              </a:rPr>
              <a:t>파일 </a:t>
            </a:r>
            <a:r>
              <a:rPr lang="ko-KR" altLang="ko-KR" sz="2400" dirty="0" smtClean="0">
                <a:solidFill>
                  <a:schemeClr val="tx1"/>
                </a:solidFill>
              </a:rPr>
              <a:t>기반의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Moniwiki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smtClean="0">
                <a:solidFill>
                  <a:schemeClr val="tx1"/>
                </a:solidFill>
              </a:rPr>
              <a:t>를 프로젝트 단위의 독립적 사용이 가능한 형태로 반영</a:t>
            </a:r>
            <a:r>
              <a:rPr lang="ko-KR" altLang="en-US" sz="2400" dirty="0" smtClean="0">
                <a:solidFill>
                  <a:schemeClr val="tx1"/>
                </a:solidFill>
              </a:rPr>
              <a:t>됨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Moniwiki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smtClean="0">
                <a:solidFill>
                  <a:schemeClr val="tx1"/>
                </a:solidFill>
              </a:rPr>
              <a:t>의 경우에도 많은 플</a:t>
            </a:r>
            <a:r>
              <a:rPr lang="ko-KR" altLang="en-US" sz="2400" dirty="0" smtClean="0">
                <a:solidFill>
                  <a:schemeClr val="tx1"/>
                </a:solidFill>
              </a:rPr>
              <a:t>러</a:t>
            </a:r>
            <a:r>
              <a:rPr lang="ko-KR" altLang="ko-KR" sz="2400" dirty="0" smtClean="0">
                <a:solidFill>
                  <a:schemeClr val="tx1"/>
                </a:solidFill>
              </a:rPr>
              <a:t>그인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smtClean="0">
                <a:solidFill>
                  <a:schemeClr val="tx1"/>
                </a:solidFill>
              </a:rPr>
              <a:t>을 제거하고 꼭 필요한 기능만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nFORGE</a:t>
            </a:r>
            <a:r>
              <a:rPr lang="ko-KR" altLang="ko-KR" sz="2400" dirty="0" smtClean="0">
                <a:solidFill>
                  <a:schemeClr val="tx1"/>
                </a:solidFill>
              </a:rPr>
              <a:t>에 포함시</a:t>
            </a:r>
            <a:r>
              <a:rPr lang="ko-KR" altLang="en-US" sz="2400" dirty="0" smtClean="0">
                <a:solidFill>
                  <a:schemeClr val="tx1"/>
                </a:solidFill>
              </a:rPr>
              <a:t>킴</a:t>
            </a:r>
            <a:r>
              <a:rPr lang="en-US" altLang="ko-KR" sz="2400" dirty="0" smtClean="0">
                <a:solidFill>
                  <a:schemeClr val="tx1"/>
                </a:solidFill>
              </a:rPr>
              <a:t>. </a:t>
            </a:r>
            <a:endParaRPr lang="ko-KR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</a:rPr>
              <a:t> </a:t>
            </a:r>
            <a:endParaRPr lang="ko-KR" altLang="ko-KR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smtClean="0">
                <a:solidFill>
                  <a:schemeClr val="tx1"/>
                </a:solidFill>
              </a:rPr>
              <a:t>기능의 추가와 삭제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smtClean="0">
                <a:solidFill>
                  <a:schemeClr val="tx1"/>
                </a:solidFill>
              </a:rPr>
              <a:t>외에 많은 개발자가 참여한 작업이</a:t>
            </a:r>
            <a:r>
              <a:rPr lang="en-US" altLang="ko-KR" sz="2400" dirty="0" smtClean="0">
                <a:solidFill>
                  <a:schemeClr val="tx1"/>
                </a:solidFill>
              </a:rPr>
              <a:t> UX/UI </a:t>
            </a:r>
            <a:r>
              <a:rPr lang="ko-KR" altLang="ko-KR" sz="2400" dirty="0" smtClean="0">
                <a:solidFill>
                  <a:schemeClr val="tx1"/>
                </a:solidFill>
              </a:rPr>
              <a:t>개선 작업으로 </a:t>
            </a:r>
            <a:r>
              <a:rPr lang="ko-KR" altLang="ko-KR" sz="2400" dirty="0" err="1" smtClean="0">
                <a:solidFill>
                  <a:schemeClr val="tx1"/>
                </a:solidFill>
              </a:rPr>
              <a:t>네이버</a:t>
            </a:r>
            <a:r>
              <a:rPr lang="ko-KR" altLang="ko-KR" sz="2400" dirty="0" smtClean="0">
                <a:solidFill>
                  <a:schemeClr val="tx1"/>
                </a:solidFill>
              </a:rPr>
              <a:t> 개발자센터에 사용하는 테마 뿐만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ko-KR" sz="2400" dirty="0" smtClean="0">
                <a:solidFill>
                  <a:schemeClr val="tx1"/>
                </a:solidFill>
              </a:rPr>
              <a:t>아니라 일반 개발자들이 사용할 테마를 작성하여 배포에 포함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2400" dirty="0" smtClean="0">
              <a:solidFill>
                <a:schemeClr val="tx1"/>
              </a:solidFill>
            </a:endParaRPr>
          </a:p>
          <a:p>
            <a:endParaRPr lang="en-US" altLang="ko-KR" sz="24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9019" b="89125" l="2651" r="96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92031"/>
            <a:ext cx="1488082" cy="930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91" y="380156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GIT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559746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22758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85770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48783" y="512297"/>
            <a:ext cx="0" cy="288000"/>
          </a:xfrm>
          <a:prstGeom prst="line">
            <a:avLst/>
          </a:prstGeom>
          <a:ln>
            <a:solidFill>
              <a:srgbClr val="7FA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87322" y="517322"/>
            <a:ext cx="793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소개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6478" y="51732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nFORGE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특징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0024" y="51732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기초사용법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3570" y="517322"/>
            <a:ext cx="1423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Svn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rPr>
              <a:t>에서 옮겨가기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A452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1144</Words>
  <Application>Microsoft Office PowerPoint</Application>
  <PresentationFormat>화면 슬라이드 쇼(4:3)</PresentationFormat>
  <Paragraphs>268</Paragraphs>
  <Slides>20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charles</cp:lastModifiedBy>
  <cp:revision>722</cp:revision>
  <dcterms:created xsi:type="dcterms:W3CDTF">2011-07-02T01:25:55Z</dcterms:created>
  <dcterms:modified xsi:type="dcterms:W3CDTF">2011-08-22T03:09:13Z</dcterms:modified>
</cp:coreProperties>
</file>