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61" r:id="rId4"/>
    <p:sldId id="257" r:id="rId5"/>
    <p:sldId id="271" r:id="rId6"/>
    <p:sldId id="272" r:id="rId7"/>
    <p:sldId id="286" r:id="rId8"/>
    <p:sldId id="262" r:id="rId9"/>
    <p:sldId id="284" r:id="rId10"/>
    <p:sldId id="305" r:id="rId11"/>
    <p:sldId id="307" r:id="rId12"/>
    <p:sldId id="302" r:id="rId13"/>
    <p:sldId id="306" r:id="rId14"/>
    <p:sldId id="298" r:id="rId15"/>
    <p:sldId id="304" r:id="rId16"/>
    <p:sldId id="308" r:id="rId17"/>
    <p:sldId id="303" r:id="rId18"/>
    <p:sldId id="309" r:id="rId19"/>
    <p:sldId id="293" r:id="rId20"/>
    <p:sldId id="289" r:id="rId21"/>
    <p:sldId id="285" r:id="rId22"/>
    <p:sldId id="296" r:id="rId23"/>
    <p:sldId id="280" r:id="rId24"/>
    <p:sldId id="287" r:id="rId25"/>
    <p:sldId id="295" r:id="rId26"/>
    <p:sldId id="291" r:id="rId27"/>
    <p:sldId id="299" r:id="rId28"/>
    <p:sldId id="301" r:id="rId29"/>
    <p:sldId id="275" r:id="rId30"/>
    <p:sldId id="273" r:id="rId31"/>
    <p:sldId id="290" r:id="rId32"/>
    <p:sldId id="297" r:id="rId33"/>
    <p:sldId id="294" r:id="rId34"/>
    <p:sldId id="281" r:id="rId35"/>
    <p:sldId id="265" r:id="rId36"/>
    <p:sldId id="266" r:id="rId37"/>
    <p:sldId id="267" r:id="rId38"/>
    <p:sldId id="259" r:id="rId39"/>
    <p:sldId id="260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8341"/>
    <a:srgbClr val="7FA45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0" y="-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C54AD-34C7-440F-A25F-C54BAA18E713}" type="datetimeFigureOut">
              <a:rPr lang="ko-KR" altLang="en-US" smtClean="0"/>
              <a:pPr/>
              <a:t>2011-07-28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84009-18B8-44E2-9325-89EEF77A74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84009-18B8-44E2-9325-89EEF77A747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84009-18B8-44E2-9325-89EEF77A747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84009-18B8-44E2-9325-89EEF77A747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84009-18B8-44E2-9325-89EEF77A747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84009-18B8-44E2-9325-89EEF77A747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182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2115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434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00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55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2866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2011-07-28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684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2011-07-28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1837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2011-07-28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0338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0811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2750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3C75F-598B-4F66-B02C-A11A4582A85F}" type="datetimeFigureOut">
              <a:rPr lang="ko-KR" altLang="en-US" smtClean="0"/>
              <a:pPr/>
              <a:t>2011-07-28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1469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7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7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4.wdp"/><Relationship Id="rId4" Type="http://schemas.openxmlformats.org/officeDocument/2006/relationships/image" Target="../media/image4.png"/><Relationship Id="rId9" Type="http://schemas.microsoft.com/office/2007/relationships/hdphoto" Target="../media/hdphoto5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051889" y="1537717"/>
            <a:ext cx="5040223" cy="3782566"/>
            <a:chOff x="2051720" y="1701400"/>
            <a:chExt cx="5040223" cy="378256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075806" y="2348880"/>
              <a:ext cx="5016137" cy="31350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051720" y="1701400"/>
              <a:ext cx="3340979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GIT</a:t>
              </a:r>
              <a:endParaRPr lang="ko-KR" altLang="en-US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111" b="81481"/>
          <a:stretch/>
        </p:blipFill>
        <p:spPr>
          <a:xfrm>
            <a:off x="5295900" y="0"/>
            <a:ext cx="3848100" cy="127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815" b="81667"/>
          <a:stretch/>
        </p:blipFill>
        <p:spPr>
          <a:xfrm rot="10800000">
            <a:off x="6152" y="5600700"/>
            <a:ext cx="3873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942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3200" b="1" dirty="0" smtClean="0">
                <a:solidFill>
                  <a:schemeClr val="tx1"/>
                </a:solidFill>
              </a:rPr>
              <a:t>용어정리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457200" indent="-457200"/>
            <a:r>
              <a:rPr lang="en-US" altLang="ko-KR" sz="2400" dirty="0" smtClean="0">
                <a:solidFill>
                  <a:schemeClr val="tx1"/>
                </a:solidFill>
              </a:rPr>
              <a:t>4.</a:t>
            </a:r>
            <a:r>
              <a:rPr lang="ko-KR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ko-KR" sz="2400" dirty="0" err="1" smtClean="0">
                <a:solidFill>
                  <a:schemeClr val="tx1"/>
                </a:solidFill>
              </a:rPr>
              <a:t>스테이징</a:t>
            </a:r>
            <a:r>
              <a:rPr lang="ko-KR" altLang="ko-KR" sz="2400" dirty="0" smtClean="0">
                <a:solidFill>
                  <a:schemeClr val="tx1"/>
                </a:solidFill>
              </a:rPr>
              <a:t> 영역</a:t>
            </a:r>
            <a:r>
              <a:rPr lang="en-US" altLang="ko-KR" sz="2400" dirty="0" smtClean="0">
                <a:solidFill>
                  <a:schemeClr val="tx1"/>
                </a:solidFill>
              </a:rPr>
              <a:t>(Staging area) </a:t>
            </a:r>
            <a:r>
              <a:rPr lang="en-US" altLang="ko-KR" sz="2400" dirty="0" smtClean="0">
                <a:solidFill>
                  <a:schemeClr val="tx1"/>
                </a:solidFill>
              </a:rPr>
              <a:t>: </a:t>
            </a:r>
            <a:r>
              <a:rPr lang="ko-KR" altLang="ko-KR" sz="2400" dirty="0" smtClean="0">
                <a:solidFill>
                  <a:schemeClr val="tx1"/>
                </a:solidFill>
              </a:rPr>
              <a:t>저장소에</a:t>
            </a:r>
            <a:r>
              <a:rPr lang="en-US" altLang="ko-KR" sz="2400" dirty="0" smtClean="0">
                <a:solidFill>
                  <a:schemeClr val="tx1"/>
                </a:solidFill>
              </a:rPr>
              <a:t> commit</a:t>
            </a:r>
            <a:r>
              <a:rPr lang="ko-KR" altLang="ko-KR" sz="2400" dirty="0" smtClean="0">
                <a:solidFill>
                  <a:schemeClr val="tx1"/>
                </a:solidFill>
              </a:rPr>
              <a:t>하기 전에</a:t>
            </a:r>
            <a:r>
              <a:rPr lang="en-US" altLang="ko-KR" sz="2400" dirty="0" smtClean="0">
                <a:solidFill>
                  <a:schemeClr val="tx1"/>
                </a:solidFill>
              </a:rPr>
              <a:t> commit</a:t>
            </a:r>
            <a:r>
              <a:rPr lang="ko-KR" altLang="ko-KR" sz="2400" dirty="0" smtClean="0">
                <a:solidFill>
                  <a:schemeClr val="tx1"/>
                </a:solidFill>
              </a:rPr>
              <a:t>을 준비하는 위치</a:t>
            </a:r>
            <a:r>
              <a:rPr lang="en-US" altLang="ko-KR" sz="2400" dirty="0" smtClean="0">
                <a:solidFill>
                  <a:schemeClr val="tx1"/>
                </a:solidFill>
              </a:rPr>
              <a:t>. index</a:t>
            </a:r>
            <a:r>
              <a:rPr lang="ko-KR" altLang="ko-KR" sz="2400" dirty="0" smtClean="0">
                <a:solidFill>
                  <a:schemeClr val="tx1"/>
                </a:solidFill>
              </a:rPr>
              <a:t>라고도 </a:t>
            </a:r>
            <a:r>
              <a:rPr lang="ko-KR" altLang="en-US" sz="2400" dirty="0" smtClean="0">
                <a:solidFill>
                  <a:schemeClr val="tx1"/>
                </a:solidFill>
              </a:rPr>
              <a:t>함</a:t>
            </a:r>
            <a:r>
              <a:rPr lang="en-US" altLang="ko-KR" sz="2400" dirty="0" smtClean="0">
                <a:solidFill>
                  <a:schemeClr val="tx1"/>
                </a:solidFill>
              </a:rPr>
              <a:t>. </a:t>
            </a:r>
            <a:r>
              <a:rPr lang="ko-KR" altLang="ko-KR" sz="2400" dirty="0" smtClean="0">
                <a:solidFill>
                  <a:schemeClr val="tx1"/>
                </a:solidFill>
              </a:rPr>
              <a:t>변경사항을 추가하기 위해서는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2400" dirty="0" smtClean="0">
                <a:solidFill>
                  <a:schemeClr val="tx1"/>
                </a:solidFill>
              </a:rPr>
              <a:t> add </a:t>
            </a:r>
            <a:r>
              <a:rPr lang="ko-KR" altLang="ko-KR" sz="2400" dirty="0" smtClean="0">
                <a:solidFill>
                  <a:schemeClr val="tx1"/>
                </a:solidFill>
              </a:rPr>
              <a:t>사용</a:t>
            </a:r>
            <a:r>
              <a:rPr lang="en-US" altLang="ko-KR" sz="2400" dirty="0" smtClean="0">
                <a:solidFill>
                  <a:schemeClr val="tx1"/>
                </a:solidFill>
              </a:rPr>
              <a:t>. Commit</a:t>
            </a:r>
            <a:r>
              <a:rPr lang="ko-KR" altLang="en-US" sz="2400" dirty="0" smtClean="0">
                <a:solidFill>
                  <a:schemeClr val="tx1"/>
                </a:solidFill>
              </a:rPr>
              <a:t>예정인 변경사항이 있다고 보면 됨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설치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명령어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0" name="Group 2"/>
          <p:cNvGrpSpPr>
            <a:grpSpLocks/>
          </p:cNvGrpSpPr>
          <p:nvPr/>
        </p:nvGrpSpPr>
        <p:grpSpPr bwMode="auto">
          <a:xfrm>
            <a:off x="1979712" y="3356992"/>
            <a:ext cx="5328592" cy="3024336"/>
            <a:chOff x="1200" y="1152"/>
            <a:chExt cx="3503" cy="2023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00" y="1152"/>
              <a:ext cx="3504" cy="20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1200" y="1152"/>
              <a:ext cx="3504" cy="20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3200" b="1" dirty="0" smtClean="0">
                <a:solidFill>
                  <a:schemeClr val="tx1"/>
                </a:solidFill>
              </a:rPr>
              <a:t>용어정리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457200" indent="-457200"/>
            <a:r>
              <a:rPr lang="en-US" altLang="ko-KR" sz="2400" dirty="0" smtClean="0">
                <a:solidFill>
                  <a:schemeClr val="tx1"/>
                </a:solidFill>
              </a:rPr>
              <a:t>5. </a:t>
            </a:r>
            <a:r>
              <a:rPr lang="en-US" altLang="ko-KR" sz="2400" dirty="0" smtClean="0">
                <a:solidFill>
                  <a:schemeClr val="tx1"/>
                </a:solidFill>
              </a:rPr>
              <a:t>master : </a:t>
            </a:r>
            <a:r>
              <a:rPr lang="en-US" altLang="ko-KR" sz="2400" dirty="0" smtClean="0">
                <a:solidFill>
                  <a:schemeClr val="tx1"/>
                </a:solidFill>
              </a:rPr>
              <a:t>master branch</a:t>
            </a:r>
            <a:r>
              <a:rPr lang="ko-KR" altLang="ko-KR" sz="2400" dirty="0" smtClean="0">
                <a:solidFill>
                  <a:schemeClr val="tx1"/>
                </a:solidFill>
              </a:rPr>
              <a:t>는 복사해온 저장소 내의</a:t>
            </a:r>
            <a:r>
              <a:rPr lang="en-US" altLang="ko-KR" sz="2400" dirty="0" smtClean="0">
                <a:solidFill>
                  <a:schemeClr val="tx1"/>
                </a:solidFill>
              </a:rPr>
              <a:t> HEAD</a:t>
            </a:r>
            <a:r>
              <a:rPr lang="ko-KR" altLang="ko-KR" sz="2400" dirty="0" smtClean="0">
                <a:solidFill>
                  <a:schemeClr val="tx1"/>
                </a:solidFill>
              </a:rPr>
              <a:t>의 복사본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r>
              <a:rPr lang="en-US" altLang="ko-KR" sz="2400" dirty="0" smtClean="0">
                <a:solidFill>
                  <a:schemeClr val="tx1"/>
                </a:solidFill>
              </a:rPr>
              <a:t>6.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브랜치</a:t>
            </a:r>
            <a:r>
              <a:rPr lang="en-US" altLang="ko-KR" sz="2400" dirty="0" smtClean="0">
                <a:solidFill>
                  <a:schemeClr val="tx1"/>
                </a:solidFill>
              </a:rPr>
              <a:t>(branch) : </a:t>
            </a:r>
            <a:r>
              <a:rPr lang="ko-KR" altLang="ko-KR" sz="2400" dirty="0" smtClean="0">
                <a:solidFill>
                  <a:schemeClr val="tx1"/>
                </a:solidFill>
              </a:rPr>
              <a:t>하나의 개발라인</a:t>
            </a:r>
            <a:r>
              <a:rPr lang="en-US" altLang="ko-KR" sz="2400" dirty="0" smtClean="0">
                <a:solidFill>
                  <a:schemeClr val="tx1"/>
                </a:solidFill>
              </a:rPr>
              <a:t>. master branch</a:t>
            </a:r>
            <a:r>
              <a:rPr lang="ko-KR" altLang="ko-KR" sz="2400" dirty="0" smtClean="0">
                <a:solidFill>
                  <a:schemeClr val="tx1"/>
                </a:solidFill>
              </a:rPr>
              <a:t>에서 버그 수정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ko-KR" sz="2400" dirty="0" smtClean="0">
                <a:solidFill>
                  <a:schemeClr val="tx1"/>
                </a:solidFill>
              </a:rPr>
              <a:t>특정 기능을 추가하기 위해 개발라인을 따로 두고 작업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가능</a:t>
            </a:r>
            <a:r>
              <a:rPr lang="en-US" altLang="ko-KR" sz="2400" dirty="0" smtClean="0">
                <a:solidFill>
                  <a:schemeClr val="tx1"/>
                </a:solidFill>
              </a:rPr>
              <a:t>. </a:t>
            </a:r>
          </a:p>
          <a:p>
            <a:pPr marL="457200" indent="-457200"/>
            <a:r>
              <a:rPr lang="en-US" altLang="ko-KR" sz="2400" dirty="0" smtClean="0">
                <a:solidFill>
                  <a:schemeClr val="tx1"/>
                </a:solidFill>
              </a:rPr>
              <a:t>	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ko-KR" sz="2400" dirty="0" smtClean="0">
                <a:solidFill>
                  <a:schemeClr val="tx1"/>
                </a:solidFill>
              </a:rPr>
              <a:t>한 개의 프로젝트에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ko-KR" sz="2400" dirty="0" smtClean="0">
                <a:solidFill>
                  <a:schemeClr val="tx1"/>
                </a:solidFill>
              </a:rPr>
              <a:t>여러 개의 개발라인이 </a:t>
            </a:r>
            <a:r>
              <a:rPr lang="ko-KR" altLang="en-US" sz="2400" dirty="0" smtClean="0">
                <a:solidFill>
                  <a:schemeClr val="tx1"/>
                </a:solidFill>
              </a:rPr>
              <a:t>존재 가능</a:t>
            </a:r>
            <a:r>
              <a:rPr lang="en-US" altLang="ko-KR" sz="2400" dirty="0" smtClean="0">
                <a:solidFill>
                  <a:schemeClr val="tx1"/>
                </a:solidFill>
              </a:rPr>
              <a:t>. </a:t>
            </a:r>
          </a:p>
          <a:p>
            <a:pPr marL="457200" indent="-457200"/>
            <a:r>
              <a:rPr lang="en-US" altLang="ko-KR" sz="2400" dirty="0" smtClean="0">
                <a:solidFill>
                  <a:schemeClr val="tx1"/>
                </a:solidFill>
              </a:rPr>
              <a:t>	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ko-KR" sz="2400" dirty="0" smtClean="0">
                <a:solidFill>
                  <a:schemeClr val="tx1"/>
                </a:solidFill>
              </a:rPr>
              <a:t>한 개의</a:t>
            </a:r>
            <a:r>
              <a:rPr lang="en-US" altLang="ko-KR" sz="2400" dirty="0" smtClean="0">
                <a:solidFill>
                  <a:schemeClr val="tx1"/>
                </a:solidFill>
              </a:rPr>
              <a:t> branch</a:t>
            </a:r>
            <a:r>
              <a:rPr lang="ko-KR" altLang="ko-KR" sz="2400" dirty="0" smtClean="0">
                <a:solidFill>
                  <a:schemeClr val="tx1"/>
                </a:solidFill>
              </a:rPr>
              <a:t>내에서 가장 최근에</a:t>
            </a:r>
            <a:r>
              <a:rPr lang="en-US" altLang="ko-KR" sz="2400" dirty="0" smtClean="0">
                <a:solidFill>
                  <a:schemeClr val="tx1"/>
                </a:solidFill>
              </a:rPr>
              <a:t> commit</a:t>
            </a:r>
            <a:r>
              <a:rPr lang="ko-KR" altLang="ko-KR" sz="2400" dirty="0" smtClean="0">
                <a:solidFill>
                  <a:schemeClr val="tx1"/>
                </a:solidFill>
              </a:rPr>
              <a:t>된</a:t>
            </a:r>
            <a:r>
              <a:rPr lang="en-US" altLang="ko-KR" sz="2400" dirty="0" smtClean="0">
                <a:solidFill>
                  <a:schemeClr val="tx1"/>
                </a:solidFill>
              </a:rPr>
              <a:t> reference</a:t>
            </a:r>
            <a:r>
              <a:rPr lang="ko-KR" altLang="en-US" sz="2400" dirty="0" smtClean="0">
                <a:solidFill>
                  <a:schemeClr val="tx1"/>
                </a:solidFill>
              </a:rPr>
              <a:t>인 </a:t>
            </a:r>
            <a:r>
              <a:rPr lang="en-US" altLang="ko-KR" sz="2400" dirty="0" smtClean="0">
                <a:solidFill>
                  <a:schemeClr val="tx1"/>
                </a:solidFill>
              </a:rPr>
              <a:t>HEAD (branch head)</a:t>
            </a:r>
            <a:r>
              <a:rPr lang="ko-KR" altLang="ko-KR" sz="2400" dirty="0" smtClean="0">
                <a:solidFill>
                  <a:schemeClr val="tx1"/>
                </a:solidFill>
              </a:rPr>
              <a:t>의 목록을 관리하는 방</a:t>
            </a:r>
            <a:r>
              <a:rPr lang="ko-KR" altLang="en-US" sz="2400" dirty="0" smtClean="0">
                <a:solidFill>
                  <a:schemeClr val="tx1"/>
                </a:solidFill>
              </a:rPr>
              <a:t>식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/>
            <a:r>
              <a:rPr lang="en-US" altLang="ko-KR" sz="2400" dirty="0" smtClean="0">
                <a:solidFill>
                  <a:schemeClr val="tx1"/>
                </a:solidFill>
              </a:rPr>
              <a:t>	 branch</a:t>
            </a:r>
            <a:r>
              <a:rPr lang="ko-KR" altLang="en-US" sz="2400" dirty="0" smtClean="0">
                <a:solidFill>
                  <a:schemeClr val="tx1"/>
                </a:solidFill>
              </a:rPr>
              <a:t>를 생성하면 파일이 분기하는 위치가 </a:t>
            </a:r>
            <a:r>
              <a:rPr lang="en-US" altLang="ko-KR" sz="2400" dirty="0" smtClean="0">
                <a:solidFill>
                  <a:schemeClr val="tx1"/>
                </a:solidFill>
              </a:rPr>
              <a:t>repository</a:t>
            </a:r>
            <a:r>
              <a:rPr lang="ko-KR" altLang="en-US" sz="2400" dirty="0" smtClean="0">
                <a:solidFill>
                  <a:schemeClr val="tx1"/>
                </a:solidFill>
              </a:rPr>
              <a:t>에 </a:t>
            </a:r>
            <a:r>
              <a:rPr lang="ko-KR" altLang="en-US" sz="2400" dirty="0" smtClean="0">
                <a:solidFill>
                  <a:schemeClr val="tx1"/>
                </a:solidFill>
              </a:rPr>
              <a:t>기록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설치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명령어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79512" y="404664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sz="2400" dirty="0" smtClean="0">
                <a:solidFill>
                  <a:schemeClr val="tx1"/>
                </a:solidFill>
              </a:rPr>
              <a:t> 	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브랜치는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다른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브랜치와</a:t>
            </a:r>
            <a:r>
              <a:rPr lang="ko-KR" altLang="en-US" sz="2400" dirty="0" smtClean="0">
                <a:solidFill>
                  <a:schemeClr val="tx1"/>
                </a:solidFill>
              </a:rPr>
              <a:t> 분리하여 내용에 대한 변경 사항을 지속적으로 추적함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/>
            <a:r>
              <a:rPr lang="en-US" altLang="ko-KR" sz="2400" dirty="0" smtClean="0">
                <a:solidFill>
                  <a:schemeClr val="tx1"/>
                </a:solidFill>
              </a:rPr>
              <a:t>	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합쳐지거나 </a:t>
            </a:r>
            <a:r>
              <a:rPr lang="ko-KR" altLang="en-US" sz="2400" dirty="0" smtClean="0">
                <a:solidFill>
                  <a:schemeClr val="tx1"/>
                </a:solidFill>
              </a:rPr>
              <a:t>여러 개로 나뉠 수 </a:t>
            </a:r>
            <a:r>
              <a:rPr lang="ko-KR" altLang="en-US" sz="2400" dirty="0" smtClean="0">
                <a:solidFill>
                  <a:schemeClr val="tx1"/>
                </a:solidFill>
              </a:rPr>
              <a:t>있음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/>
            <a:endParaRPr lang="en-US" altLang="ko-KR" sz="2000" dirty="0" smtClean="0">
              <a:solidFill>
                <a:schemeClr val="tx1"/>
              </a:solidFill>
            </a:endParaRPr>
          </a:p>
          <a:p>
            <a:pPr marL="342900" indent="-342900"/>
            <a:endParaRPr lang="en-US" altLang="ko-KR" sz="2000" dirty="0" smtClean="0">
              <a:solidFill>
                <a:schemeClr val="tx1"/>
              </a:solidFill>
            </a:endParaRPr>
          </a:p>
          <a:p>
            <a:pPr marL="342900" indent="-342900"/>
            <a:endParaRPr lang="en-US" altLang="ko-KR" sz="2000" dirty="0" smtClean="0">
              <a:solidFill>
                <a:schemeClr val="tx1"/>
              </a:solidFill>
            </a:endParaRPr>
          </a:p>
          <a:p>
            <a:pPr marL="342900" indent="-342900"/>
            <a:endParaRPr lang="en-US" altLang="ko-KR" sz="2000" dirty="0" smtClean="0">
              <a:solidFill>
                <a:schemeClr val="tx1"/>
              </a:solidFill>
            </a:endParaRPr>
          </a:p>
          <a:p>
            <a:pPr marL="342900" indent="-342900"/>
            <a:endParaRPr lang="en-US" altLang="ko-KR" sz="2000" dirty="0" smtClean="0">
              <a:solidFill>
                <a:schemeClr val="tx1"/>
              </a:solidFill>
            </a:endParaRPr>
          </a:p>
          <a:p>
            <a:pPr marL="342900" indent="-342900"/>
            <a:endParaRPr lang="en-US" altLang="ko-KR" sz="2000" dirty="0" smtClean="0">
              <a:solidFill>
                <a:schemeClr val="tx1"/>
              </a:solidFill>
            </a:endParaRPr>
          </a:p>
          <a:p>
            <a:pPr marL="342900" indent="-342900"/>
            <a:endParaRPr lang="en-US" altLang="ko-KR" sz="2000" dirty="0" smtClean="0">
              <a:solidFill>
                <a:schemeClr val="tx1"/>
              </a:solidFill>
            </a:endParaRPr>
          </a:p>
          <a:p>
            <a:pPr marL="342900" indent="-342900"/>
            <a:endParaRPr lang="en-US" altLang="ko-KR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설치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명령어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755576" y="2564904"/>
            <a:ext cx="7472437" cy="3816424"/>
            <a:chOff x="384" y="1008"/>
            <a:chExt cx="4799" cy="2764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4" y="1008"/>
              <a:ext cx="4800" cy="27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384" y="1008"/>
              <a:ext cx="4800" cy="27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3200" b="1" dirty="0" smtClean="0">
                <a:solidFill>
                  <a:schemeClr val="tx1"/>
                </a:solidFill>
              </a:rPr>
              <a:t>용어정리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lvl="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r>
              <a:rPr lang="en-US" altLang="ko-KR" sz="2400" dirty="0" smtClean="0">
                <a:solidFill>
                  <a:schemeClr val="tx1"/>
                </a:solidFill>
              </a:rPr>
              <a:t>7. </a:t>
            </a:r>
            <a:r>
              <a:rPr lang="en-US" altLang="ko-KR" sz="2400" dirty="0" smtClean="0">
                <a:solidFill>
                  <a:schemeClr val="tx1"/>
                </a:solidFill>
              </a:rPr>
              <a:t>Origin </a:t>
            </a:r>
            <a:r>
              <a:rPr lang="en-US" altLang="ko-KR" sz="2400" dirty="0" smtClean="0">
                <a:solidFill>
                  <a:schemeClr val="tx1"/>
                </a:solidFill>
              </a:rPr>
              <a:t>: GIT</a:t>
            </a:r>
            <a:r>
              <a:rPr lang="ko-KR" altLang="ko-KR" sz="2400" dirty="0" smtClean="0">
                <a:solidFill>
                  <a:schemeClr val="tx1"/>
                </a:solidFill>
              </a:rPr>
              <a:t>가 복사해 온 저장소를 가리키기 위해 기본적으로 사용하는 </a:t>
            </a:r>
            <a:r>
              <a:rPr lang="ko-KR" altLang="ko-KR" sz="2400" dirty="0" smtClean="0">
                <a:solidFill>
                  <a:schemeClr val="tx1"/>
                </a:solidFill>
              </a:rPr>
              <a:t>이름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/>
            <a:endParaRPr lang="ko-KR" altLang="ko-KR" sz="2400" dirty="0" smtClean="0">
              <a:solidFill>
                <a:schemeClr val="tx1"/>
              </a:solidFill>
            </a:endParaRPr>
          </a:p>
          <a:p>
            <a:pPr marL="457200" indent="-457200"/>
            <a:r>
              <a:rPr lang="en-US" altLang="ko-KR" sz="2400" dirty="0" smtClean="0">
                <a:solidFill>
                  <a:schemeClr val="tx1"/>
                </a:solidFill>
              </a:rPr>
              <a:t>8. Pushing </a:t>
            </a:r>
            <a:r>
              <a:rPr lang="en-US" altLang="ko-KR" sz="2400" dirty="0" smtClean="0">
                <a:solidFill>
                  <a:schemeClr val="tx1"/>
                </a:solidFill>
              </a:rPr>
              <a:t>: </a:t>
            </a:r>
            <a:r>
              <a:rPr lang="ko-KR" altLang="ko-KR" sz="2400" dirty="0" smtClean="0">
                <a:solidFill>
                  <a:schemeClr val="tx1"/>
                </a:solidFill>
              </a:rPr>
              <a:t>개발자가 직접 변경사항을 중앙 저장소에 전송하려고 접속하는 것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r>
              <a:rPr lang="en-US" altLang="ko-KR" sz="2400" dirty="0" smtClean="0">
                <a:solidFill>
                  <a:schemeClr val="tx1"/>
                </a:solidFill>
              </a:rPr>
              <a:t>9. Pulling : </a:t>
            </a:r>
            <a:r>
              <a:rPr lang="ko-KR" altLang="en-US" sz="2400" dirty="0" smtClean="0">
                <a:solidFill>
                  <a:schemeClr val="tx1"/>
                </a:solidFill>
              </a:rPr>
              <a:t>변경사항을 이용하기 위해 </a:t>
            </a:r>
            <a:r>
              <a:rPr lang="en-US" altLang="ko-KR" sz="2400" dirty="0" smtClean="0">
                <a:solidFill>
                  <a:schemeClr val="tx1"/>
                </a:solidFill>
              </a:rPr>
              <a:t>GIT </a:t>
            </a:r>
            <a:r>
              <a:rPr lang="ko-KR" altLang="en-US" sz="2400" dirty="0" smtClean="0">
                <a:solidFill>
                  <a:schemeClr val="tx1"/>
                </a:solidFill>
              </a:rPr>
              <a:t>저장소에 변경사항을 가져온 후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변경이력을 지역이력과 합치는 것</a:t>
            </a:r>
            <a:r>
              <a:rPr lang="en-US" altLang="ko-KR" sz="2400" dirty="0" smtClean="0">
                <a:solidFill>
                  <a:schemeClr val="tx1"/>
                </a:solidFill>
              </a:rPr>
              <a:t>. Subversion</a:t>
            </a:r>
            <a:r>
              <a:rPr lang="ko-KR" altLang="en-US" sz="2400" dirty="0" smtClean="0">
                <a:solidFill>
                  <a:schemeClr val="tx1"/>
                </a:solidFill>
              </a:rPr>
              <a:t>의 </a:t>
            </a:r>
            <a:r>
              <a:rPr lang="en-US" altLang="ko-KR" sz="2400" dirty="0" smtClean="0">
                <a:solidFill>
                  <a:schemeClr val="tx1"/>
                </a:solidFill>
              </a:rPr>
              <a:t>update</a:t>
            </a:r>
            <a:r>
              <a:rPr lang="ko-KR" altLang="en-US" sz="2400" dirty="0" smtClean="0">
                <a:solidFill>
                  <a:schemeClr val="tx1"/>
                </a:solidFill>
              </a:rPr>
              <a:t>와 유사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endParaRPr lang="ko-KR" altLang="ko-KR" sz="2400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설치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명령어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r"/>
            <a:r>
              <a:rPr lang="en-US" altLang="ko-KR" sz="3200" b="1" dirty="0" err="1" smtClean="0">
                <a:solidFill>
                  <a:schemeClr val="tx1"/>
                </a:solidFill>
              </a:rPr>
              <a:t>CVS,Subversion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342900" indent="-3429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ko-KR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설치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명령어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20" name="그림 19"/>
          <p:cNvPicPr/>
          <p:nvPr/>
        </p:nvPicPr>
        <p:blipFill>
          <a:blip r:embed="rId4" cstate="print"/>
          <a:srcRect l="33423" t="28343" r="53782" b="54021"/>
          <a:stretch>
            <a:fillRect/>
          </a:stretch>
        </p:blipFill>
        <p:spPr bwMode="auto">
          <a:xfrm>
            <a:off x="5796136" y="2132856"/>
            <a:ext cx="288032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7544" y="1169248"/>
          <a:ext cx="4896544" cy="5181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896544"/>
              </a:tblGrid>
              <a:tr h="353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CVS,</a:t>
                      </a:r>
                      <a:r>
                        <a:rPr lang="en-US" altLang="ko-KR" baseline="0" dirty="0" smtClean="0"/>
                        <a:t> Subversion</a:t>
                      </a:r>
                      <a:endParaRPr lang="ko-KR" altLang="en-US" dirty="0"/>
                    </a:p>
                  </a:txBody>
                  <a:tcPr/>
                </a:tc>
              </a:tr>
              <a:tr h="4681592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b="1" dirty="0" smtClean="0"/>
                        <a:t> Centralized</a:t>
                      </a:r>
                      <a:endParaRPr lang="en-US" altLang="ko-KR" sz="1600" b="1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600" dirty="0" smtClean="0"/>
                        <a:t> Network</a:t>
                      </a:r>
                      <a:r>
                        <a:rPr lang="ko-KR" altLang="en-US" sz="1600" dirty="0" smtClean="0"/>
                        <a:t>너머 </a:t>
                      </a:r>
                      <a:r>
                        <a:rPr lang="en-US" altLang="ko-KR" sz="1600" b="1" dirty="0" smtClean="0"/>
                        <a:t>SVN Server</a:t>
                      </a:r>
                      <a:r>
                        <a:rPr lang="ko-KR" altLang="en-US" sz="1600" b="1" dirty="0" smtClean="0"/>
                        <a:t>에 저장소 </a:t>
                      </a:r>
                      <a:r>
                        <a:rPr lang="ko-KR" altLang="en-US" sz="1600" b="1" baseline="0" dirty="0" smtClean="0"/>
                        <a:t>존재</a:t>
                      </a:r>
                      <a:r>
                        <a:rPr lang="en-US" altLang="ko-KR" sz="1600" b="1" baseline="0" dirty="0" smtClean="0"/>
                        <a:t>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2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600" b="1" baseline="0" dirty="0" err="1" smtClean="0"/>
                        <a:t>모질라의</a:t>
                      </a:r>
                      <a:r>
                        <a:rPr lang="ko-KR" altLang="en-US" sz="1600" b="1" baseline="0" dirty="0" smtClean="0"/>
                        <a:t> 경우</a:t>
                      </a:r>
                      <a:endParaRPr lang="en-US" altLang="ko-KR" sz="1600" b="1" baseline="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baseline="0" dirty="0" smtClean="0"/>
                        <a:t>: 12GB</a:t>
                      </a:r>
                    </a:p>
                    <a:p>
                      <a:pPr latinLnBrk="1">
                        <a:buFont typeface="Wingdings" pitchFamily="2" charset="2"/>
                        <a:buChar char="l"/>
                      </a:pPr>
                      <a:endParaRPr lang="en-US" altLang="ko-KR" sz="16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개발자들은 원격에서 작업한 후 네트워크 연결을 통해 저장소에 변경 사항을 전송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en-US" altLang="ko-KR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600" b="1" baseline="0" dirty="0" smtClean="0"/>
                        <a:t>중앙 </a:t>
                      </a:r>
                      <a:r>
                        <a:rPr lang="ko-KR" altLang="en-US" sz="1600" b="1" baseline="0" dirty="0" err="1" smtClean="0"/>
                        <a:t>집중식</a:t>
                      </a:r>
                      <a:r>
                        <a:rPr lang="ko-KR" altLang="en-US" sz="1600" b="1" baseline="0" dirty="0" smtClean="0"/>
                        <a:t> 저장모델</a:t>
                      </a:r>
                      <a:endParaRPr lang="en-US" altLang="ko-KR" sz="1600" b="1" baseline="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하나의 중앙 저장소가 있고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모두가 이 중앙 저장소에 변경 사항을 전송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각 개발자는 저장소의 최신버전을 복사해서 가지고 있고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이 복사본을 변경한 후에는 다시 중앙 저장소에 전송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 한계</a:t>
                      </a:r>
                      <a:endParaRPr lang="en-US" altLang="ko-KR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사용자는 최신버전의 코드만 가짐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변경이력을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보려면 저장소에 정보를 요청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즉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네트워크 상에서 원격 저장소에 항상 접근 되어야 함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3200" b="1" dirty="0" smtClean="0">
                <a:solidFill>
                  <a:schemeClr val="tx1"/>
                </a:solidFill>
              </a:rPr>
              <a:t>CVS, Subversion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sz="2400" dirty="0" smtClean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설치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명령어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30865" t="21433" r="31688" b="48467"/>
          <a:stretch>
            <a:fillRect/>
          </a:stretch>
        </p:blipFill>
        <p:spPr bwMode="auto">
          <a:xfrm>
            <a:off x="755576" y="2132856"/>
            <a:ext cx="764457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sz="3200" b="1" dirty="0" smtClean="0">
                <a:solidFill>
                  <a:schemeClr val="tx1"/>
                </a:solidFill>
              </a:rPr>
              <a:t>GIT</a:t>
            </a:r>
          </a:p>
          <a:p>
            <a:pPr marL="342900" indent="-342900">
              <a:buAutoNum type="arabicPeriod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ko-KR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설치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명령어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3059832" y="1556792"/>
          <a:ext cx="5544616" cy="4739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544616"/>
              </a:tblGrid>
              <a:tr h="318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GIT</a:t>
                      </a:r>
                      <a:endParaRPr lang="ko-KR" altLang="en-US" sz="1600" dirty="0"/>
                    </a:p>
                  </a:txBody>
                  <a:tcPr/>
                </a:tc>
              </a:tr>
              <a:tr h="43660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분산 버전 관리 시스템 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(DVCS)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들의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변경이력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Snapshot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압축하여 모아두는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프로젝트의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Snapshot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찍어 데이터를 저장한다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소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스코드를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commit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 때 또는 프로젝트의 현재 상태를 저장하고자 할 때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기본적으로 그 시점의 모든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상태에 대한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Snapshot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찍어 그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Snapshot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정보를 저장한다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효율성을 위해 변경되지 않은 파일은 새로운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Snapshot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저장하지 않고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기존의 파일에 대한 링크만 저장한다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현재의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Snapshot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링크만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은 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완전한 분산환경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이므로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pushing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하고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pulling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하는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repository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가 여러 개 일 수 있다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1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작업 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</a:rPr>
                        <a:t>트리를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처음 가져오기 위해 자신의 프로젝트를 저장소에 초기화하도록 요청하거나 기존 저장소의 프로젝트를 복제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그림 20"/>
          <p:cNvPicPr/>
          <p:nvPr/>
        </p:nvPicPr>
        <p:blipFill>
          <a:blip r:embed="rId4" cstate="print"/>
          <a:srcRect l="46718" t="35769" r="44036" b="43347"/>
          <a:stretch>
            <a:fillRect/>
          </a:stretch>
        </p:blipFill>
        <p:spPr bwMode="auto">
          <a:xfrm>
            <a:off x="323528" y="2060848"/>
            <a:ext cx="266429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3200" b="1" dirty="0" smtClean="0">
                <a:solidFill>
                  <a:schemeClr val="tx1"/>
                </a:solidFill>
              </a:rPr>
              <a:t>GIT –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Snapshot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sz="2400" dirty="0" smtClean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설치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명령어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 l="30512" t="21433" r="31688" b="49167"/>
          <a:stretch>
            <a:fillRect/>
          </a:stretch>
        </p:blipFill>
        <p:spPr bwMode="auto">
          <a:xfrm>
            <a:off x="755576" y="2074349"/>
            <a:ext cx="7704856" cy="337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sz="3200" b="1" dirty="0" smtClean="0">
                <a:solidFill>
                  <a:schemeClr val="tx1"/>
                </a:solidFill>
              </a:rPr>
              <a:t>GIT</a:t>
            </a:r>
          </a:p>
          <a:p>
            <a:pPr marL="342900" indent="-342900">
              <a:buAutoNum type="arabicPeriod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ko-KR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설치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명령어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3059832" y="1556792"/>
          <a:ext cx="5544616" cy="487337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544616"/>
              </a:tblGrid>
              <a:tr h="377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GIT</a:t>
                      </a:r>
                      <a:endParaRPr lang="ko-KR" altLang="en-US" sz="1600" dirty="0"/>
                    </a:p>
                  </a:txBody>
                  <a:tcPr/>
                </a:tc>
              </a:tr>
              <a:tr h="3894521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변경사항을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commit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하면서 저장소에 새로운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revision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무엇을 변경했는지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log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메시지 저장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1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Clone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들은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full-fledged repository.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모든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history, revision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추적 기능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중앙 서버로부터 서로의존적이지 않음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1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상위 저장소에 변경 사항을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pushing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하면 바뀐 내용을 다른 개발자와 공유 가능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1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변경 사항을 가져와 이용하려면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GIT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저장소에서 변경사항을 가져온 후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변경이력을 지역 이력과 합침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(Pulling – Subversion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update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와 유사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특징을 크게 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가지로 나누면</a:t>
                      </a:r>
                      <a:endParaRPr lang="en-US" altLang="ko-KR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itchFamily="34" charset="0"/>
                        <a:buAutoNum type="arabicPeriod"/>
                      </a:pP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Distribute development</a:t>
                      </a:r>
                    </a:p>
                    <a:p>
                      <a:pPr marL="342900" indent="-342900" latinLnBrk="1">
                        <a:buFont typeface="Arial" pitchFamily="34" charset="0"/>
                        <a:buAutoNum type="arabicPeriod"/>
                      </a:pP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Strong support for non-linear development</a:t>
                      </a:r>
                    </a:p>
                    <a:p>
                      <a:pPr marL="342900" indent="-342900" latinLnBrk="1">
                        <a:buFont typeface="Arial" pitchFamily="34" charset="0"/>
                        <a:buAutoNum type="arabicPeriod"/>
                      </a:pP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Efficient handling of large projects</a:t>
                      </a:r>
                    </a:p>
                    <a:p>
                      <a:pPr marL="342900" indent="-342900" latinLnBrk="1">
                        <a:buFont typeface="Arial" pitchFamily="34" charset="0"/>
                        <a:buAutoNum type="arabicPeriod"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Cryptographic authentication of history</a:t>
                      </a:r>
                    </a:p>
                    <a:p>
                      <a:pPr marL="342900" indent="-342900" latinLnBrk="1">
                        <a:buFont typeface="Arial" pitchFamily="34" charset="0"/>
                        <a:buAutoNum type="arabicPeriod"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Toolkit design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그림 20"/>
          <p:cNvPicPr/>
          <p:nvPr/>
        </p:nvPicPr>
        <p:blipFill>
          <a:blip r:embed="rId4" cstate="print"/>
          <a:srcRect l="46718" t="35769" r="44036" b="43347"/>
          <a:stretch>
            <a:fillRect/>
          </a:stretch>
        </p:blipFill>
        <p:spPr bwMode="auto">
          <a:xfrm>
            <a:off x="323528" y="2060848"/>
            <a:ext cx="266429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3200" b="1" dirty="0" smtClean="0">
                <a:solidFill>
                  <a:schemeClr val="tx1"/>
                </a:solidFill>
              </a:rPr>
              <a:t>Distributed ?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 algn="ctr"/>
            <a:r>
              <a:rPr lang="en-US" altLang="ko-KR" sz="2400" dirty="0" err="1" smtClean="0">
                <a:solidFill>
                  <a:schemeClr val="tx1"/>
                </a:solidFill>
              </a:rPr>
              <a:t>Linus</a:t>
            </a:r>
            <a:r>
              <a:rPr lang="en-US" altLang="ko-KR" sz="2400" dirty="0" smtClean="0">
                <a:solidFill>
                  <a:schemeClr val="tx1"/>
                </a:solidFill>
              </a:rPr>
              <a:t>’ Vision of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Git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설치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명령어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838200" y="990600"/>
            <a:ext cx="7239001" cy="539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348880"/>
            <a:ext cx="2070720" cy="394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7FA452"/>
          </a:solidFill>
          <a:ln>
            <a:solidFill>
              <a:srgbClr val="7FA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51520" y="188640"/>
            <a:ext cx="3792674" cy="1716318"/>
            <a:chOff x="-1021404" y="-1986002"/>
            <a:chExt cx="6473870" cy="292965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684699" y="-786203"/>
              <a:ext cx="2767767" cy="172985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-1021404" y="-1986002"/>
              <a:ext cx="2419253" cy="221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I</a:t>
              </a:r>
              <a:r>
                <a:rPr lang="en-US" altLang="ko-KR" sz="6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ndex</a:t>
              </a:r>
              <a:endParaRPr lang="ko-KR" altLang="en-US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9950" b="100000" l="996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50204" y="4111253"/>
            <a:ext cx="2993796" cy="23974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500" y="0"/>
            <a:ext cx="8572500" cy="6858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203848" y="2413947"/>
            <a:ext cx="1425390" cy="467850"/>
            <a:chOff x="3689951" y="2094471"/>
            <a:chExt cx="1425390" cy="46785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 xmlns="">
                    <a14:imgLayer r:embed="rId9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8698443">
              <a:off x="4617658" y="2149780"/>
              <a:ext cx="294981" cy="18436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689951" y="2192989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1. GIT 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소개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764661" y="3172412"/>
            <a:ext cx="1425390" cy="467850"/>
            <a:chOff x="3689951" y="2094471"/>
            <a:chExt cx="1425390" cy="467850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 xmlns="">
                    <a14:imgLayer r:embed="rId9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8698443">
              <a:off x="4617658" y="2149780"/>
              <a:ext cx="294981" cy="184363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689951" y="2192989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2. GIT 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특징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325474" y="3930877"/>
            <a:ext cx="1887055" cy="467850"/>
            <a:chOff x="3689951" y="2094471"/>
            <a:chExt cx="1887055" cy="467850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 xmlns="">
                    <a14:imgLayer r:embed="rId9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8698443">
              <a:off x="4617658" y="2149780"/>
              <a:ext cx="294981" cy="184363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3689951" y="2192989"/>
              <a:ext cx="1887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3. GIT 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설치하기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886287" y="4689342"/>
            <a:ext cx="1656223" cy="467850"/>
            <a:chOff x="3689951" y="2094471"/>
            <a:chExt cx="1656223" cy="467850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 xmlns="">
                    <a14:imgLayer r:embed="rId9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8698443">
              <a:off x="4617658" y="2149780"/>
              <a:ext cx="294981" cy="18436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689951" y="2192989"/>
              <a:ext cx="1656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4. GIT 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명령어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378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3200" b="1" dirty="0" smtClean="0">
                <a:solidFill>
                  <a:schemeClr val="tx1"/>
                </a:solidFill>
              </a:rPr>
              <a:t>Distributed development</a:t>
            </a:r>
          </a:p>
          <a:p>
            <a:pPr marL="457200" indent="-457200">
              <a:buAutoNum type="arabicPeriod"/>
            </a:pPr>
            <a:endParaRPr lang="en-US" altLang="ko-KR" sz="32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chemeClr val="tx1"/>
                </a:solidFill>
              </a:rPr>
              <a:t>각자가 프로젝트의 전체 이력이 있는 자신만의 저장소를 </a:t>
            </a:r>
            <a:r>
              <a:rPr lang="ko-KR" altLang="en-US" sz="2400" dirty="0" smtClean="0">
                <a:solidFill>
                  <a:schemeClr val="tx1"/>
                </a:solidFill>
              </a:rPr>
              <a:t>가짐</a:t>
            </a:r>
            <a:r>
              <a:rPr lang="en-US" altLang="ko-KR" sz="2400" dirty="0" smtClean="0">
                <a:solidFill>
                  <a:schemeClr val="tx1"/>
                </a:solidFill>
              </a:rPr>
              <a:t>. (local</a:t>
            </a:r>
            <a:r>
              <a:rPr lang="ko-KR" altLang="en-US" sz="2400" dirty="0" smtClean="0">
                <a:solidFill>
                  <a:schemeClr val="tx1"/>
                </a:solidFill>
              </a:rPr>
              <a:t>에 저장소를 가짐</a:t>
            </a:r>
            <a:r>
              <a:rPr lang="en-US" altLang="ko-KR" sz="2400" dirty="0" smtClean="0">
                <a:solidFill>
                  <a:schemeClr val="tx1"/>
                </a:solidFill>
              </a:rPr>
              <a:t>)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ko-KR" sz="2400" dirty="0" smtClean="0">
                <a:solidFill>
                  <a:schemeClr val="tx1"/>
                </a:solidFill>
              </a:rPr>
              <a:t>commit</a:t>
            </a:r>
            <a:r>
              <a:rPr lang="ko-KR" altLang="en-US" sz="2400" dirty="0" smtClean="0">
                <a:solidFill>
                  <a:schemeClr val="tx1"/>
                </a:solidFill>
              </a:rPr>
              <a:t>할 때는 </a:t>
            </a:r>
            <a:r>
              <a:rPr lang="en-US" altLang="ko-KR" sz="2400" dirty="0" smtClean="0">
                <a:solidFill>
                  <a:schemeClr val="tx1"/>
                </a:solidFill>
              </a:rPr>
              <a:t>remote repository</a:t>
            </a:r>
            <a:r>
              <a:rPr lang="ko-KR" altLang="en-US" sz="2400" dirty="0" smtClean="0">
                <a:solidFill>
                  <a:schemeClr val="tx1"/>
                </a:solidFill>
              </a:rPr>
              <a:t>에 연결할 </a:t>
            </a:r>
            <a:r>
              <a:rPr lang="ko-KR" altLang="en-US" sz="2400" dirty="0" smtClean="0">
                <a:solidFill>
                  <a:schemeClr val="tx1"/>
                </a:solidFill>
              </a:rPr>
              <a:t>필요가 없이 변경사항을 </a:t>
            </a:r>
            <a:r>
              <a:rPr lang="en-US" altLang="ko-KR" sz="2400" dirty="0" smtClean="0">
                <a:solidFill>
                  <a:schemeClr val="tx1"/>
                </a:solidFill>
              </a:rPr>
              <a:t>local repository</a:t>
            </a:r>
            <a:r>
              <a:rPr lang="ko-KR" altLang="en-US" sz="2400" dirty="0" smtClean="0">
                <a:solidFill>
                  <a:schemeClr val="tx1"/>
                </a:solidFill>
              </a:rPr>
              <a:t>에 </a:t>
            </a:r>
            <a:r>
              <a:rPr lang="ko-KR" altLang="en-US" sz="2400" dirty="0" smtClean="0">
                <a:solidFill>
                  <a:schemeClr val="tx1"/>
                </a:solidFill>
              </a:rPr>
              <a:t>기록</a:t>
            </a:r>
            <a:r>
              <a:rPr lang="en-US" altLang="ko-KR" sz="2400" dirty="0" smtClean="0">
                <a:solidFill>
                  <a:schemeClr val="tx1"/>
                </a:solidFill>
              </a:rPr>
              <a:t>. (</a:t>
            </a:r>
            <a:r>
              <a:rPr lang="ko-KR" altLang="en-US" sz="2400" dirty="0" smtClean="0">
                <a:solidFill>
                  <a:schemeClr val="tx1"/>
                </a:solidFill>
              </a:rPr>
              <a:t>프로젝트 </a:t>
            </a:r>
            <a:r>
              <a:rPr lang="ko-KR" altLang="en-US" sz="2400" dirty="0" smtClean="0">
                <a:solidFill>
                  <a:schemeClr val="tx1"/>
                </a:solidFill>
              </a:rPr>
              <a:t>변경이력을 </a:t>
            </a:r>
            <a:r>
              <a:rPr lang="ko-KR" altLang="en-US" sz="2400" dirty="0" smtClean="0">
                <a:solidFill>
                  <a:schemeClr val="tx1"/>
                </a:solidFill>
              </a:rPr>
              <a:t>저장하기 위해 네트워크에 접근할 필요가 거의 없다</a:t>
            </a:r>
            <a:r>
              <a:rPr lang="en-US" altLang="ko-KR" sz="2400" dirty="0" smtClean="0">
                <a:solidFill>
                  <a:schemeClr val="tx1"/>
                </a:solidFill>
              </a:rPr>
              <a:t>.)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chemeClr val="tx1"/>
                </a:solidFill>
              </a:rPr>
              <a:t>따라서 </a:t>
            </a:r>
            <a:r>
              <a:rPr lang="ko-KR" altLang="en-US" sz="2400" dirty="0" smtClean="0">
                <a:solidFill>
                  <a:schemeClr val="tx1"/>
                </a:solidFill>
              </a:rPr>
              <a:t>모든 </a:t>
            </a:r>
            <a:r>
              <a:rPr lang="ko-KR" altLang="en-US" sz="2400" dirty="0" smtClean="0">
                <a:solidFill>
                  <a:schemeClr val="tx1"/>
                </a:solidFill>
              </a:rPr>
              <a:t>작업을 자신의 </a:t>
            </a:r>
            <a:r>
              <a:rPr lang="en-US" altLang="ko-KR" sz="2400" dirty="0" smtClean="0">
                <a:solidFill>
                  <a:schemeClr val="tx1"/>
                </a:solidFill>
              </a:rPr>
              <a:t>PC</a:t>
            </a:r>
            <a:r>
              <a:rPr lang="ko-KR" altLang="en-US" sz="2400" dirty="0" smtClean="0">
                <a:solidFill>
                  <a:schemeClr val="tx1"/>
                </a:solidFill>
              </a:rPr>
              <a:t>에서 할 수 </a:t>
            </a:r>
            <a:r>
              <a:rPr lang="ko-KR" altLang="en-US" sz="2400" dirty="0" smtClean="0">
                <a:solidFill>
                  <a:schemeClr val="tx1"/>
                </a:solidFill>
              </a:rPr>
              <a:t>있음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chemeClr val="tx1"/>
                </a:solidFill>
              </a:rPr>
              <a:t>중앙 저장소에 전송하는 것을 </a:t>
            </a:r>
            <a:r>
              <a:rPr lang="ko-KR" altLang="en-US" sz="2400" i="1" dirty="0" smtClean="0">
                <a:solidFill>
                  <a:schemeClr val="tx1"/>
                </a:solidFill>
              </a:rPr>
              <a:t>푸싱</a:t>
            </a:r>
            <a:r>
              <a:rPr lang="en-US" altLang="ko-KR" sz="2400" i="1" dirty="0" smtClean="0">
                <a:solidFill>
                  <a:schemeClr val="tx1"/>
                </a:solidFill>
              </a:rPr>
              <a:t>(Pushing)</a:t>
            </a:r>
            <a:r>
              <a:rPr lang="ko-KR" altLang="en-US" sz="2400" dirty="0" smtClean="0">
                <a:solidFill>
                  <a:schemeClr val="tx1"/>
                </a:solidFill>
              </a:rPr>
              <a:t>이라고 </a:t>
            </a:r>
            <a:r>
              <a:rPr lang="ko-KR" altLang="en-US" sz="2400" dirty="0" smtClean="0">
                <a:solidFill>
                  <a:schemeClr val="tx1"/>
                </a:solidFill>
              </a:rPr>
              <a:t>함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변경 사항을 모아둔 패치를 만들어 프로젝트 관리자에게 제출 할 수도 </a:t>
            </a:r>
            <a:r>
              <a:rPr lang="ko-KR" altLang="en-US" sz="2400" dirty="0" smtClean="0">
                <a:solidFill>
                  <a:schemeClr val="tx1"/>
                </a:solidFill>
              </a:rPr>
              <a:t>있음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800100" lvl="1" indent="-342900"/>
            <a:endParaRPr lang="en-US" altLang="ko-KR" sz="2400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설치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명령어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3200" b="1" dirty="0" smtClean="0">
                <a:solidFill>
                  <a:schemeClr val="tx1"/>
                </a:solidFill>
              </a:rPr>
              <a:t>Local  VS Remote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설치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명령어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838200" y="990600"/>
            <a:ext cx="7239001" cy="539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915389"/>
            <a:ext cx="7239001" cy="4609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en-US" altLang="ko-KR" sz="3200" b="1" dirty="0" smtClean="0">
                <a:solidFill>
                  <a:schemeClr val="tx1"/>
                </a:solidFill>
              </a:rPr>
              <a:t>2. Strong support for non-linear development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chemeClr val="tx1"/>
                </a:solidFill>
              </a:rPr>
              <a:t>빠르고 편한 </a:t>
            </a:r>
            <a:r>
              <a:rPr lang="en-US" altLang="ko-KR" sz="2400" dirty="0" smtClean="0">
                <a:solidFill>
                  <a:schemeClr val="tx1"/>
                </a:solidFill>
              </a:rPr>
              <a:t>branch</a:t>
            </a:r>
            <a:r>
              <a:rPr lang="ko-KR" altLang="en-US" sz="2400" dirty="0" smtClean="0">
                <a:solidFill>
                  <a:schemeClr val="tx1"/>
                </a:solidFill>
              </a:rPr>
              <a:t>와 </a:t>
            </a:r>
            <a:r>
              <a:rPr lang="en-US" altLang="ko-KR" sz="2400" dirty="0" smtClean="0">
                <a:solidFill>
                  <a:schemeClr val="tx1"/>
                </a:solidFill>
              </a:rPr>
              <a:t>merge </a:t>
            </a:r>
            <a:r>
              <a:rPr lang="ko-KR" altLang="en-US" sz="2400" dirty="0" smtClean="0">
                <a:solidFill>
                  <a:schemeClr val="tx1"/>
                </a:solidFill>
              </a:rPr>
              <a:t>기능을 </a:t>
            </a:r>
            <a:r>
              <a:rPr lang="ko-KR" altLang="en-US" sz="2400" dirty="0" smtClean="0">
                <a:solidFill>
                  <a:schemeClr val="tx1"/>
                </a:solidFill>
              </a:rPr>
              <a:t>지원</a:t>
            </a:r>
            <a:r>
              <a:rPr lang="en-US" altLang="ko-KR" sz="2400" dirty="0" smtClean="0">
                <a:solidFill>
                  <a:schemeClr val="tx1"/>
                </a:solidFill>
              </a:rPr>
              <a:t>.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en-US" altLang="ko-KR" sz="2400" dirty="0" smtClean="0">
                <a:solidFill>
                  <a:schemeClr val="tx1"/>
                </a:solidFill>
              </a:rPr>
              <a:t>Non-linear</a:t>
            </a:r>
            <a:r>
              <a:rPr lang="ko-KR" altLang="en-US" sz="2400" dirty="0" smtClean="0">
                <a:solidFill>
                  <a:schemeClr val="tx1"/>
                </a:solidFill>
              </a:rPr>
              <a:t>한 개발 이력을 시각화하고 탐색할 수 있는 강력한 틀</a:t>
            </a:r>
            <a:r>
              <a:rPr lang="en-US" altLang="ko-KR" sz="2400" dirty="0" smtClean="0">
                <a:solidFill>
                  <a:schemeClr val="tx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gitk</a:t>
            </a:r>
            <a:r>
              <a:rPr lang="en-US" altLang="ko-KR" sz="2400" dirty="0" smtClean="0">
                <a:solidFill>
                  <a:schemeClr val="tx1"/>
                </a:solidFill>
              </a:rPr>
              <a:t>)</a:t>
            </a:r>
            <a:r>
              <a:rPr lang="ko-KR" altLang="en-US" sz="2400" dirty="0" smtClean="0">
                <a:solidFill>
                  <a:schemeClr val="tx1"/>
                </a:solidFill>
              </a:rPr>
              <a:t>을 </a:t>
            </a:r>
            <a:r>
              <a:rPr lang="ko-KR" altLang="en-US" sz="2400" dirty="0" smtClean="0">
                <a:solidFill>
                  <a:schemeClr val="tx1"/>
                </a:solidFill>
              </a:rPr>
              <a:t>제공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r>
              <a:rPr lang="en-US" altLang="ko-KR" sz="3200" b="1" dirty="0" smtClean="0">
                <a:solidFill>
                  <a:schemeClr val="tx1"/>
                </a:solidFill>
              </a:rPr>
              <a:t>3. Efficient handling of large projects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chemeClr val="tx1"/>
                </a:solidFill>
              </a:rPr>
              <a:t>매우 빠르고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크고 </a:t>
            </a:r>
            <a:r>
              <a:rPr lang="en-US" altLang="ko-KR" sz="2400" dirty="0" smtClean="0">
                <a:solidFill>
                  <a:schemeClr val="tx1"/>
                </a:solidFill>
              </a:rPr>
              <a:t>history</a:t>
            </a:r>
            <a:r>
              <a:rPr lang="ko-KR" altLang="en-US" sz="2400" dirty="0" smtClean="0">
                <a:solidFill>
                  <a:schemeClr val="tx1"/>
                </a:solidFill>
              </a:rPr>
              <a:t> 내역이 긴 프로젝트에 </a:t>
            </a:r>
            <a:r>
              <a:rPr lang="ko-KR" altLang="en-US" sz="2400" dirty="0" smtClean="0">
                <a:solidFill>
                  <a:schemeClr val="tx1"/>
                </a:solidFill>
              </a:rPr>
              <a:t>매우 잘 작동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chemeClr val="tx1"/>
                </a:solidFill>
              </a:rPr>
              <a:t>다른 오픈 소스 </a:t>
            </a:r>
            <a:r>
              <a:rPr lang="en-US" altLang="ko-KR" sz="2400" dirty="0" smtClean="0">
                <a:solidFill>
                  <a:schemeClr val="tx1"/>
                </a:solidFill>
              </a:rPr>
              <a:t>VCS</a:t>
            </a:r>
            <a:r>
              <a:rPr lang="ko-KR" altLang="en-US" sz="2400" dirty="0" smtClean="0">
                <a:solidFill>
                  <a:schemeClr val="tx1"/>
                </a:solidFill>
              </a:rPr>
              <a:t>보다 빠르며</a:t>
            </a:r>
            <a:r>
              <a:rPr lang="en-US" altLang="ko-KR" sz="2400" dirty="0" smtClean="0">
                <a:solidFill>
                  <a:schemeClr val="tx1"/>
                </a:solidFill>
              </a:rPr>
              <a:t>,</a:t>
            </a:r>
            <a:r>
              <a:rPr lang="ko-KR" altLang="en-US" sz="2400" dirty="0" smtClean="0">
                <a:solidFill>
                  <a:schemeClr val="tx1"/>
                </a:solidFill>
              </a:rPr>
              <a:t> 효율적인 </a:t>
            </a:r>
            <a:r>
              <a:rPr lang="en-US" altLang="ko-KR" sz="2400" dirty="0" smtClean="0">
                <a:solidFill>
                  <a:schemeClr val="tx1"/>
                </a:solidFill>
              </a:rPr>
              <a:t>revision(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2400" dirty="0" smtClean="0">
                <a:solidFill>
                  <a:schemeClr val="tx1"/>
                </a:solidFill>
              </a:rPr>
              <a:t> history) </a:t>
            </a:r>
            <a:r>
              <a:rPr lang="ko-KR" altLang="en-US" sz="2400" dirty="0" smtClean="0">
                <a:solidFill>
                  <a:schemeClr val="tx1"/>
                </a:solidFill>
              </a:rPr>
              <a:t>관리를 </a:t>
            </a:r>
            <a:r>
              <a:rPr lang="ko-KR" altLang="en-US" sz="2400" dirty="0" smtClean="0">
                <a:solidFill>
                  <a:schemeClr val="tx1"/>
                </a:solidFill>
              </a:rPr>
              <a:t>수행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설치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명령어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en-US" altLang="ko-KR" sz="3200" b="1" dirty="0" smtClean="0">
                <a:solidFill>
                  <a:schemeClr val="tx1"/>
                </a:solidFill>
              </a:rPr>
              <a:t>4. Cryptographic authentication of history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altLang="ko-KR" sz="2400" dirty="0" smtClean="0">
                <a:solidFill>
                  <a:schemeClr val="tx1"/>
                </a:solidFill>
              </a:rPr>
              <a:t>GIT history</a:t>
            </a:r>
            <a:r>
              <a:rPr lang="ko-KR" altLang="en-US" sz="2400" dirty="0" smtClean="0">
                <a:solidFill>
                  <a:schemeClr val="tx1"/>
                </a:solidFill>
              </a:rPr>
              <a:t>는 </a:t>
            </a:r>
            <a:r>
              <a:rPr lang="en-US" altLang="ko-KR" sz="2400" dirty="0" smtClean="0">
                <a:solidFill>
                  <a:schemeClr val="tx1"/>
                </a:solidFill>
              </a:rPr>
              <a:t>revision</a:t>
            </a:r>
            <a:r>
              <a:rPr lang="ko-KR" altLang="en-US" sz="2400" dirty="0" smtClean="0">
                <a:solidFill>
                  <a:schemeClr val="tx1"/>
                </a:solidFill>
              </a:rPr>
              <a:t>이란 </a:t>
            </a:r>
            <a:r>
              <a:rPr lang="ko-KR" altLang="en-US" sz="2400" dirty="0" smtClean="0">
                <a:solidFill>
                  <a:schemeClr val="tx1"/>
                </a:solidFill>
              </a:rPr>
              <a:t>특수한 이름으로 </a:t>
            </a:r>
            <a:r>
              <a:rPr lang="ko-KR" altLang="en-US" sz="2400" dirty="0" smtClean="0">
                <a:solidFill>
                  <a:schemeClr val="tx1"/>
                </a:solidFill>
              </a:rPr>
              <a:t>저장</a:t>
            </a:r>
            <a:r>
              <a:rPr lang="en-US" altLang="ko-KR" sz="2400" dirty="0" smtClean="0">
                <a:solidFill>
                  <a:schemeClr val="tx1"/>
                </a:solidFill>
              </a:rPr>
              <a:t>.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en-US" altLang="ko-KR" sz="2400" dirty="0" smtClean="0">
                <a:solidFill>
                  <a:schemeClr val="tx1"/>
                </a:solidFill>
              </a:rPr>
              <a:t>revision</a:t>
            </a:r>
            <a:r>
              <a:rPr lang="ko-KR" altLang="en-US" sz="2400" dirty="0" smtClean="0">
                <a:solidFill>
                  <a:schemeClr val="tx1"/>
                </a:solidFill>
              </a:rPr>
              <a:t>은 그 </a:t>
            </a:r>
            <a:r>
              <a:rPr lang="en-US" altLang="ko-KR" sz="2400" dirty="0" smtClean="0">
                <a:solidFill>
                  <a:schemeClr val="tx1"/>
                </a:solidFill>
              </a:rPr>
              <a:t>commit</a:t>
            </a:r>
            <a:r>
              <a:rPr lang="ko-KR" altLang="en-US" sz="2400" dirty="0" smtClean="0">
                <a:solidFill>
                  <a:schemeClr val="tx1"/>
                </a:solidFill>
              </a:rPr>
              <a:t>까지의 완전한 개발 </a:t>
            </a:r>
            <a:r>
              <a:rPr lang="en-US" altLang="ko-KR" sz="2400" dirty="0" smtClean="0">
                <a:solidFill>
                  <a:schemeClr val="tx1"/>
                </a:solidFill>
              </a:rPr>
              <a:t>history</a:t>
            </a:r>
            <a:r>
              <a:rPr lang="ko-KR" altLang="en-US" sz="2400" dirty="0" smtClean="0">
                <a:solidFill>
                  <a:schemeClr val="tx1"/>
                </a:solidFill>
              </a:rPr>
              <a:t>에 의존</a:t>
            </a:r>
            <a:r>
              <a:rPr lang="en-US" altLang="ko-KR" sz="2400" dirty="0" smtClean="0">
                <a:solidFill>
                  <a:schemeClr val="tx1"/>
                </a:solidFill>
              </a:rPr>
              <a:t>. </a:t>
            </a:r>
            <a:r>
              <a:rPr lang="ko-KR" altLang="en-US" sz="2400" dirty="0" smtClean="0">
                <a:solidFill>
                  <a:schemeClr val="tx1"/>
                </a:solidFill>
              </a:rPr>
              <a:t>일단 만들어지면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오래된 버전의 </a:t>
            </a:r>
            <a:r>
              <a:rPr lang="en-US" altLang="ko-KR" sz="2400" dirty="0" smtClean="0">
                <a:solidFill>
                  <a:schemeClr val="tx1"/>
                </a:solidFill>
              </a:rPr>
              <a:t>revision</a:t>
            </a:r>
            <a:r>
              <a:rPr lang="ko-KR" altLang="en-US" sz="2400" dirty="0" smtClean="0">
                <a:solidFill>
                  <a:schemeClr val="tx1"/>
                </a:solidFill>
              </a:rPr>
              <a:t>은 통지 없인 변경불가</a:t>
            </a:r>
            <a:r>
              <a:rPr lang="en-US" altLang="ko-KR" sz="2400" dirty="0" smtClean="0">
                <a:solidFill>
                  <a:schemeClr val="tx1"/>
                </a:solidFill>
              </a:rPr>
              <a:t>. </a:t>
            </a:r>
            <a:r>
              <a:rPr lang="ko-KR" altLang="en-US" sz="2400" dirty="0" smtClean="0">
                <a:solidFill>
                  <a:schemeClr val="tx1"/>
                </a:solidFill>
              </a:rPr>
              <a:t>또한 </a:t>
            </a:r>
            <a:r>
              <a:rPr lang="en-US" altLang="ko-KR" sz="2400" dirty="0" smtClean="0">
                <a:solidFill>
                  <a:schemeClr val="tx1"/>
                </a:solidFill>
              </a:rPr>
              <a:t>tag</a:t>
            </a:r>
            <a:r>
              <a:rPr lang="ko-KR" altLang="en-US" sz="2400" dirty="0" smtClean="0">
                <a:solidFill>
                  <a:schemeClr val="tx1"/>
                </a:solidFill>
              </a:rPr>
              <a:t>들은 암호화되어 저장됨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marL="914400" lvl="1" indent="-457200"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r>
              <a:rPr lang="en-US" altLang="ko-KR" sz="3200" b="1" dirty="0" smtClean="0">
                <a:solidFill>
                  <a:schemeClr val="tx1"/>
                </a:solidFill>
              </a:rPr>
              <a:t>5. Toolkit design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altLang="ko-KR" sz="2400" dirty="0" smtClean="0">
                <a:solidFill>
                  <a:schemeClr val="tx1"/>
                </a:solidFill>
              </a:rPr>
              <a:t>GIT</a:t>
            </a:r>
            <a:r>
              <a:rPr lang="ko-KR" altLang="en-US" sz="2400" dirty="0" smtClean="0">
                <a:solidFill>
                  <a:schemeClr val="tx1"/>
                </a:solidFill>
              </a:rPr>
              <a:t>은</a:t>
            </a:r>
            <a:r>
              <a:rPr lang="en-US" altLang="ko-KR" sz="2400" dirty="0" smtClean="0">
                <a:solidFill>
                  <a:schemeClr val="tx1"/>
                </a:solidFill>
              </a:rPr>
              <a:t> C</a:t>
            </a:r>
            <a:r>
              <a:rPr lang="ko-KR" altLang="en-US" sz="2400" dirty="0" smtClean="0">
                <a:solidFill>
                  <a:schemeClr val="tx1"/>
                </a:solidFill>
              </a:rPr>
              <a:t>언어로 작성된 많은 </a:t>
            </a:r>
            <a:r>
              <a:rPr lang="en-US" altLang="ko-KR" sz="2400" dirty="0" smtClean="0">
                <a:solidFill>
                  <a:schemeClr val="tx1"/>
                </a:solidFill>
              </a:rPr>
              <a:t>Tool</a:t>
            </a:r>
            <a:r>
              <a:rPr lang="ko-KR" altLang="en-US" sz="2400" dirty="0" smtClean="0">
                <a:solidFill>
                  <a:schemeClr val="tx1"/>
                </a:solidFill>
              </a:rPr>
              <a:t>들의 집합체</a:t>
            </a:r>
            <a:r>
              <a:rPr lang="en-US" altLang="ko-KR" sz="2400" dirty="0" smtClean="0">
                <a:solidFill>
                  <a:schemeClr val="tx1"/>
                </a:solidFill>
              </a:rPr>
              <a:t>. 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chemeClr val="tx1"/>
                </a:solidFill>
              </a:rPr>
              <a:t>개발자가 사용하기 쉽도록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또 새로운 기능을 수행할 수 있도록 </a:t>
            </a:r>
            <a:r>
              <a:rPr lang="en-US" altLang="ko-KR" sz="2400" dirty="0" smtClean="0">
                <a:solidFill>
                  <a:schemeClr val="tx1"/>
                </a:solidFill>
              </a:rPr>
              <a:t>script </a:t>
            </a:r>
            <a:r>
              <a:rPr lang="ko-KR" altLang="en-US" sz="2400" dirty="0" smtClean="0">
                <a:solidFill>
                  <a:schemeClr val="tx1"/>
                </a:solidFill>
              </a:rPr>
              <a:t>작성을 쉽게 하기 위해 </a:t>
            </a:r>
            <a:r>
              <a:rPr lang="en-US" altLang="ko-KR" sz="2400" dirty="0" smtClean="0">
                <a:solidFill>
                  <a:schemeClr val="tx1"/>
                </a:solidFill>
              </a:rPr>
              <a:t>tool</a:t>
            </a:r>
            <a:r>
              <a:rPr lang="ko-KR" altLang="en-US" sz="2400" dirty="0" smtClean="0">
                <a:solidFill>
                  <a:schemeClr val="tx1"/>
                </a:solidFill>
              </a:rPr>
              <a:t>들을 제공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설치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명령어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en-US" altLang="ko-KR" sz="3200" b="1" dirty="0" smtClean="0">
                <a:solidFill>
                  <a:schemeClr val="tx1"/>
                </a:solidFill>
              </a:rPr>
              <a:t>GIT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의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강점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ko-KR" altLang="en-US" sz="2400" b="1" dirty="0" smtClean="0">
                <a:solidFill>
                  <a:schemeClr val="tx1"/>
                </a:solidFill>
              </a:rPr>
              <a:t>분산 아키텍처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457200" indent="-457200"/>
            <a:r>
              <a:rPr lang="en-US" altLang="ko-KR" sz="2400" dirty="0" smtClean="0">
                <a:solidFill>
                  <a:schemeClr val="tx1"/>
                </a:solidFill>
              </a:rPr>
              <a:t>	: </a:t>
            </a:r>
            <a:r>
              <a:rPr lang="ko-KR" altLang="en-US" sz="2400" dirty="0" smtClean="0">
                <a:solidFill>
                  <a:schemeClr val="tx1"/>
                </a:solidFill>
              </a:rPr>
              <a:t>완전히 연결이 끊어진 상태에서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항상 인터넷에 연결 되어야 하는 고통 없이 동작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ko-KR" altLang="en-US" sz="2400" b="1" dirty="0" smtClean="0">
                <a:solidFill>
                  <a:schemeClr val="tx1"/>
                </a:solidFill>
              </a:rPr>
              <a:t>쉬운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branch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만들기와 합치기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457200" indent="-457200"/>
            <a:r>
              <a:rPr lang="en-US" altLang="ko-KR" sz="2400" dirty="0" smtClean="0">
                <a:solidFill>
                  <a:schemeClr val="tx1"/>
                </a:solidFill>
              </a:rPr>
              <a:t>	: </a:t>
            </a:r>
            <a:r>
              <a:rPr lang="ko-KR" altLang="en-US" sz="2400" dirty="0" smtClean="0">
                <a:solidFill>
                  <a:schemeClr val="tx1"/>
                </a:solidFill>
              </a:rPr>
              <a:t>다른 </a:t>
            </a:r>
            <a:r>
              <a:rPr lang="en-US" altLang="ko-KR" sz="2400" dirty="0" smtClean="0">
                <a:solidFill>
                  <a:schemeClr val="tx1"/>
                </a:solidFill>
              </a:rPr>
              <a:t>VCS</a:t>
            </a:r>
            <a:r>
              <a:rPr lang="ko-KR" altLang="en-US" sz="2400" dirty="0" smtClean="0">
                <a:solidFill>
                  <a:schemeClr val="tx1"/>
                </a:solidFill>
              </a:rPr>
              <a:t>와는 달리 </a:t>
            </a:r>
            <a:r>
              <a:rPr lang="en-US" altLang="ko-KR" sz="2400" dirty="0" smtClean="0">
                <a:solidFill>
                  <a:schemeClr val="tx1"/>
                </a:solidFill>
              </a:rPr>
              <a:t>branch</a:t>
            </a:r>
            <a:r>
              <a:rPr lang="ko-KR" altLang="en-US" sz="2400" dirty="0" smtClean="0">
                <a:solidFill>
                  <a:schemeClr val="tx1"/>
                </a:solidFill>
              </a:rPr>
              <a:t>를 여러 번 나눈 경우라도 간단히 합칠 수 있음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/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ko-KR" altLang="en-US" sz="2400" b="1" dirty="0" smtClean="0">
                <a:solidFill>
                  <a:schemeClr val="tx1"/>
                </a:solidFill>
              </a:rPr>
              <a:t>서브 버전과 통신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457200" indent="-457200"/>
            <a:r>
              <a:rPr lang="en-US" altLang="ko-KR" sz="2400" dirty="0" smtClean="0">
                <a:solidFill>
                  <a:schemeClr val="tx1"/>
                </a:solidFill>
              </a:rPr>
              <a:t>	: GIT</a:t>
            </a:r>
            <a:r>
              <a:rPr lang="ko-KR" altLang="en-US" sz="2400" dirty="0" smtClean="0">
                <a:solidFill>
                  <a:schemeClr val="tx1"/>
                </a:solidFill>
              </a:rPr>
              <a:t>은 서브버전 </a:t>
            </a:r>
            <a:r>
              <a:rPr lang="en-US" altLang="ko-KR" sz="2400" dirty="0" smtClean="0">
                <a:solidFill>
                  <a:schemeClr val="tx1"/>
                </a:solidFill>
              </a:rPr>
              <a:t>repository</a:t>
            </a:r>
            <a:r>
              <a:rPr lang="ko-KR" altLang="en-US" sz="2400" dirty="0" smtClean="0">
                <a:solidFill>
                  <a:schemeClr val="tx1"/>
                </a:solidFill>
              </a:rPr>
              <a:t>의 모든 이력을 가져올 수 있으며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변경사항을 다시 보낼 수 있음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  <a:endParaRPr lang="en-US" altLang="ko-KR" sz="3200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설치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명령어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sz="3200" b="1" dirty="0" smtClean="0">
                <a:solidFill>
                  <a:schemeClr val="tx1"/>
                </a:solidFill>
              </a:rPr>
              <a:t>GIT Workflow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/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</a:rPr>
              <a:t>Fetch or clone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</a:rPr>
              <a:t>Modify the files in the local branch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</a:rPr>
              <a:t>Stage the file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</a:rPr>
              <a:t>Commit the files locally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</a:rPr>
              <a:t>Push change to remote repository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설치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명령어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838200" y="990600"/>
            <a:ext cx="7239001" cy="539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2834208" y="2381951"/>
            <a:ext cx="3475584" cy="2094097"/>
            <a:chOff x="24149378" y="8243298"/>
            <a:chExt cx="7110647" cy="428428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4885985" y="9392493"/>
              <a:ext cx="5016137" cy="31350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6064545" y="8811789"/>
              <a:ext cx="5195480" cy="2077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C</a:t>
              </a:r>
              <a:r>
                <a:rPr lang="en-US" altLang="ko-KR" sz="4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ontents</a:t>
              </a:r>
              <a:endParaRPr lang="ko-KR" altLang="en-US" sz="6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149378" y="8243298"/>
              <a:ext cx="2043821" cy="3809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3</a:t>
              </a:r>
              <a:endParaRPr lang="ko-KR" altLang="en-US" sz="1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815" b="81667"/>
          <a:stretch/>
        </p:blipFill>
        <p:spPr>
          <a:xfrm>
            <a:off x="5270500" y="0"/>
            <a:ext cx="3873500" cy="12573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815" b="81667"/>
          <a:stretch/>
        </p:blipFill>
        <p:spPr>
          <a:xfrm rot="10800000">
            <a:off x="6152" y="5600700"/>
            <a:ext cx="3873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28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sz="3200" b="1" dirty="0" smtClean="0">
                <a:solidFill>
                  <a:schemeClr val="tx1"/>
                </a:solidFill>
              </a:rPr>
              <a:t>GIT</a:t>
            </a:r>
          </a:p>
          <a:p>
            <a:pPr marL="342900" indent="-342900">
              <a:buAutoNum type="arabicPeriod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ko-KR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설치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명령어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3059832" y="928836"/>
          <a:ext cx="5616624" cy="55245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616624"/>
              </a:tblGrid>
              <a:tr h="359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GIT</a:t>
                      </a:r>
                      <a:endParaRPr lang="ko-KR" altLang="en-US" dirty="0"/>
                    </a:p>
                  </a:txBody>
                  <a:tcPr/>
                </a:tc>
              </a:tr>
              <a:tr h="4897053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="1" dirty="0" smtClean="0"/>
                        <a:t> </a:t>
                      </a:r>
                      <a:r>
                        <a:rPr lang="en-US" altLang="ko-KR" sz="1400" b="1" baseline="0" dirty="0" smtClean="0"/>
                        <a:t>Distributed</a:t>
                      </a:r>
                      <a:endParaRPr lang="en-US" altLang="ko-KR" sz="105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="1" baseline="0" dirty="0" smtClean="0"/>
                        <a:t> local</a:t>
                      </a:r>
                      <a:r>
                        <a:rPr lang="ko-KR" altLang="en-US" sz="1400" b="1" baseline="0" dirty="0" smtClean="0"/>
                        <a:t>에 저장소 존재</a:t>
                      </a:r>
                      <a:r>
                        <a:rPr lang="en-US" altLang="ko-KR" sz="1400" b="1" baseline="0" dirty="0" smtClean="0"/>
                        <a:t>.-&gt;performance</a:t>
                      </a:r>
                      <a:r>
                        <a:rPr lang="ko-KR" altLang="en-US" sz="1400" b="1" baseline="0" dirty="0" smtClean="0"/>
                        <a:t>에서 </a:t>
                      </a:r>
                      <a:r>
                        <a:rPr lang="en-US" altLang="ko-KR" sz="1400" b="1" baseline="0" dirty="0" smtClean="0"/>
                        <a:t>SVN</a:t>
                      </a:r>
                      <a:r>
                        <a:rPr lang="ko-KR" altLang="en-US" sz="1400" b="1" baseline="0" dirty="0" smtClean="0"/>
                        <a:t>보다 압도적</a:t>
                      </a:r>
                      <a:r>
                        <a:rPr lang="en-US" altLang="ko-KR" sz="1400" b="1" baseline="0" dirty="0" smtClean="0"/>
                        <a:t>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400" b="1" baseline="0" dirty="0" err="1" smtClean="0"/>
                        <a:t>모질라의</a:t>
                      </a:r>
                      <a:r>
                        <a:rPr lang="ko-KR" altLang="en-US" sz="1400" b="1" baseline="0" dirty="0" smtClean="0"/>
                        <a:t> 경우</a:t>
                      </a:r>
                      <a:r>
                        <a:rPr lang="en-US" altLang="ko-KR" sz="1400" baseline="0" dirty="0" smtClean="0"/>
                        <a:t>: 420MB 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-&gt; SVN</a:t>
                      </a:r>
                      <a:r>
                        <a:rPr lang="ko-KR" altLang="en-US" sz="1400" baseline="0" dirty="0" smtClean="0"/>
                        <a:t>보다 </a:t>
                      </a:r>
                      <a:r>
                        <a:rPr lang="ko-KR" altLang="en-US" sz="1400" b="1" baseline="0" dirty="0" smtClean="0"/>
                        <a:t>더 작은 </a:t>
                      </a:r>
                      <a:r>
                        <a:rPr lang="en-US" altLang="ko-KR" sz="1400" b="1" baseline="0" dirty="0" smtClean="0"/>
                        <a:t>file space</a:t>
                      </a:r>
                      <a:r>
                        <a:rPr lang="ko-KR" altLang="en-US" sz="1400" b="1" baseline="0" dirty="0" smtClean="0"/>
                        <a:t>를 차지</a:t>
                      </a:r>
                      <a:r>
                        <a:rPr lang="en-US" altLang="ko-KR" sz="1400" b="1" baseline="0" dirty="0" smtClean="0"/>
                        <a:t>.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약 </a:t>
                      </a:r>
                      <a:r>
                        <a:rPr lang="en-US" altLang="ko-KR" sz="1400" baseline="0" dirty="0" smtClean="0"/>
                        <a:t>30</a:t>
                      </a:r>
                      <a:r>
                        <a:rPr lang="ko-KR" altLang="en-US" sz="1400" baseline="0" dirty="0" smtClean="0"/>
                        <a:t>배 작음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en-US" altLang="ko-KR" sz="105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File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들의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변경이력을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Snapshot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에 압축하여 모아두는 방식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소스코드를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Commit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할 때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프로젝트의 현재 상태를 저장하고자 할 때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그 시점의 모든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상태에 대한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Snapshot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을 찍어 그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Snapshot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 대한 정보를 저장함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5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작업 트리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처음 가져오기 위해 자신의 프로젝트를 저장소에 초기화하도록 요청하거나 기존 저장소의 프로젝트를 복제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5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변경사항을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commit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하면서 저장소에 새로운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revision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무엇을 변경했는지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log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메시지 저장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5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Clone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들은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full-fledged repository.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모든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history, revision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추적 기능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중앙 서버로부터 서로의존적이지 않음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5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상위 저장소에 변경 사항을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pushing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하면 바뀐 내용을 다른 개발자와 공유 가능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5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변경 사항을 가져와 이용하려면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GIT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저장소에서 변경사항을 가져온 후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변경이력을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지역 이력과 합침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(Pulling – Subversion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update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와 유사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그림 20"/>
          <p:cNvPicPr/>
          <p:nvPr/>
        </p:nvPicPr>
        <p:blipFill>
          <a:blip r:embed="rId4" cstate="print"/>
          <a:srcRect l="46718" t="35769" r="44036" b="43347"/>
          <a:stretch>
            <a:fillRect/>
          </a:stretch>
        </p:blipFill>
        <p:spPr bwMode="auto">
          <a:xfrm>
            <a:off x="323528" y="2060848"/>
            <a:ext cx="266429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sz="3200" b="1" dirty="0" smtClean="0">
                <a:solidFill>
                  <a:schemeClr val="tx1"/>
                </a:solidFill>
              </a:rPr>
              <a:t>GIT</a:t>
            </a:r>
          </a:p>
          <a:p>
            <a:pPr marL="342900" indent="-342900">
              <a:buAutoNum type="arabicPeriod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ko-KR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설치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명령어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3059832" y="928836"/>
          <a:ext cx="5616624" cy="526281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616624"/>
              </a:tblGrid>
              <a:tr h="359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GIT</a:t>
                      </a:r>
                      <a:endParaRPr lang="ko-KR" altLang="en-US" dirty="0"/>
                    </a:p>
                  </a:txBody>
                  <a:tcPr/>
                </a:tc>
              </a:tr>
              <a:tr h="4897053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="1" dirty="0" smtClean="0"/>
                        <a:t> </a:t>
                      </a:r>
                      <a:r>
                        <a:rPr lang="ko-KR" altLang="en-US" sz="1400" b="1" baseline="0" dirty="0" smtClean="0"/>
                        <a:t>모든 팀원이 변경 사항을 전송하는 중앙 저장소를 가지는 대신</a:t>
                      </a:r>
                      <a:r>
                        <a:rPr lang="en-US" altLang="ko-KR" sz="1400" b="1" baseline="0" dirty="0" smtClean="0"/>
                        <a:t>, </a:t>
                      </a:r>
                      <a:r>
                        <a:rPr lang="ko-KR" altLang="en-US" sz="1400" b="1" baseline="0" dirty="0" smtClean="0"/>
                        <a:t>각자가 프로젝트의 전체 이력이 있는 자신만의 저장소를 가진다</a:t>
                      </a:r>
                      <a:r>
                        <a:rPr lang="en-US" altLang="ko-KR" sz="1400" b="1" baseline="0" dirty="0" smtClean="0"/>
                        <a:t>. </a:t>
                      </a:r>
                      <a:r>
                        <a:rPr lang="ko-KR" altLang="en-US" sz="1400" b="1" baseline="0" dirty="0" err="1" smtClean="0"/>
                        <a:t>커밋</a:t>
                      </a:r>
                      <a:r>
                        <a:rPr lang="ko-KR" altLang="en-US" sz="1400" b="1" baseline="0" dirty="0" smtClean="0"/>
                        <a:t> 할 때는 원격 저장소에 연결할 필요가 없이 변경 사항을 지역 저장소에 기록한다</a:t>
                      </a:r>
                      <a:r>
                        <a:rPr lang="en-US" altLang="ko-KR" sz="1400" b="1" baseline="0" dirty="0" smtClean="0"/>
                        <a:t>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은 완전한 분산환경이므로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pushing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하고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pulling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하는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repository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가 여러 개 일 수 있다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그림 20"/>
          <p:cNvPicPr/>
          <p:nvPr/>
        </p:nvPicPr>
        <p:blipFill>
          <a:blip r:embed="rId4" cstate="print"/>
          <a:srcRect l="46718" t="35769" r="44036" b="43347"/>
          <a:stretch>
            <a:fillRect/>
          </a:stretch>
        </p:blipFill>
        <p:spPr bwMode="auto">
          <a:xfrm>
            <a:off x="323528" y="2060848"/>
            <a:ext cx="266429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sz="3200" b="1" dirty="0" smtClean="0">
                <a:solidFill>
                  <a:schemeClr val="tx1"/>
                </a:solidFill>
              </a:rPr>
              <a:t>GIT  VS  SVN</a:t>
            </a:r>
          </a:p>
          <a:p>
            <a:pPr marL="342900" indent="-342900">
              <a:buAutoNum type="arabicPeriod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ko-KR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설치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명령어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20" name="그림 19"/>
          <p:cNvPicPr/>
          <p:nvPr/>
        </p:nvPicPr>
        <p:blipFill>
          <a:blip r:embed="rId4" cstate="print"/>
          <a:srcRect l="33423" t="28343" r="43786" b="43347"/>
          <a:stretch>
            <a:fillRect/>
          </a:stretch>
        </p:blipFill>
        <p:spPr bwMode="auto">
          <a:xfrm>
            <a:off x="323528" y="1844824"/>
            <a:ext cx="410445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427984" y="1867624"/>
          <a:ext cx="4248472" cy="4297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14308"/>
                <a:gridCol w="2134164"/>
              </a:tblGrid>
              <a:tr h="3596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SVN</a:t>
                      </a:r>
                      <a:endParaRPr lang="ko-KR" altLang="en-US" dirty="0"/>
                    </a:p>
                  </a:txBody>
                  <a:tcPr/>
                </a:tc>
              </a:tr>
              <a:tr h="3866040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baseline="0" dirty="0" smtClean="0"/>
                        <a:t> Distributed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baseline="0" dirty="0" smtClean="0"/>
                        <a:t> local</a:t>
                      </a:r>
                      <a:r>
                        <a:rPr lang="ko-KR" altLang="en-US" baseline="0" dirty="0" smtClean="0"/>
                        <a:t>에 </a:t>
                      </a:r>
                      <a:r>
                        <a:rPr lang="en-US" altLang="ko-KR" baseline="0" dirty="0" smtClean="0"/>
                        <a:t>repository </a:t>
                      </a:r>
                      <a:r>
                        <a:rPr lang="ko-KR" altLang="en-US" baseline="0" dirty="0" smtClean="0"/>
                        <a:t>존재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baseline="0" dirty="0" smtClean="0"/>
                        <a:t>-&gt;performance</a:t>
                      </a:r>
                      <a:r>
                        <a:rPr lang="ko-KR" altLang="en-US" baseline="0" dirty="0" smtClean="0"/>
                        <a:t>에서 </a:t>
                      </a:r>
                      <a:r>
                        <a:rPr lang="en-US" altLang="ko-KR" baseline="0" dirty="0" smtClean="0"/>
                        <a:t>SVN</a:t>
                      </a:r>
                      <a:r>
                        <a:rPr lang="ko-KR" altLang="en-US" baseline="0" dirty="0" smtClean="0"/>
                        <a:t>보다 압도적</a:t>
                      </a:r>
                      <a:r>
                        <a:rPr lang="en-US" altLang="ko-KR" baseline="0" dirty="0" smtClean="0"/>
                        <a:t>.</a:t>
                      </a:r>
                      <a:r>
                        <a:rPr lang="ko-KR" altLang="en-US" baseline="0" dirty="0" smtClean="0"/>
                        <a:t> </a:t>
                      </a:r>
                      <a:endParaRPr lang="en-US" altLang="ko-KR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baseline="0" dirty="0" err="1" smtClean="0"/>
                        <a:t>모질라의</a:t>
                      </a:r>
                      <a:r>
                        <a:rPr lang="ko-KR" altLang="en-US" baseline="0" dirty="0" smtClean="0"/>
                        <a:t> 경우</a:t>
                      </a:r>
                      <a:endParaRPr lang="en-US" altLang="ko-KR" baseline="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baseline="0" dirty="0" smtClean="0"/>
                        <a:t> : 420MB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baseline="0" dirty="0" smtClean="0"/>
                        <a:t>-&gt; GIT</a:t>
                      </a:r>
                      <a:r>
                        <a:rPr lang="ko-KR" altLang="en-US" baseline="0" dirty="0" smtClean="0"/>
                        <a:t>가 더 작은 </a:t>
                      </a:r>
                      <a:r>
                        <a:rPr lang="en-US" altLang="ko-KR" baseline="0" dirty="0" smtClean="0"/>
                        <a:t>file space</a:t>
                      </a:r>
                      <a:r>
                        <a:rPr lang="ko-KR" altLang="en-US" baseline="0" dirty="0" smtClean="0"/>
                        <a:t>를 차지함</a:t>
                      </a:r>
                      <a:r>
                        <a:rPr lang="en-US" altLang="ko-KR" baseline="0" dirty="0" smtClean="0"/>
                        <a:t>. (</a:t>
                      </a:r>
                      <a:r>
                        <a:rPr lang="ko-KR" altLang="en-US" baseline="0" dirty="0" smtClean="0"/>
                        <a:t>약 </a:t>
                      </a:r>
                      <a:r>
                        <a:rPr lang="en-US" altLang="ko-KR" baseline="0" dirty="0" smtClean="0"/>
                        <a:t>30</a:t>
                      </a:r>
                      <a:r>
                        <a:rPr lang="ko-KR" altLang="en-US" baseline="0" dirty="0" smtClean="0"/>
                        <a:t>배 작음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/>
                        <a:t> Centralized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/>
                        <a:t> Network</a:t>
                      </a:r>
                      <a:r>
                        <a:rPr lang="ko-KR" altLang="en-US" dirty="0" smtClean="0"/>
                        <a:t>너머 </a:t>
                      </a:r>
                      <a:r>
                        <a:rPr lang="en-US" altLang="ko-KR" dirty="0" smtClean="0"/>
                        <a:t>SVN Server</a:t>
                      </a:r>
                      <a:r>
                        <a:rPr lang="ko-KR" altLang="en-US" dirty="0" smtClean="0"/>
                        <a:t>에 </a:t>
                      </a:r>
                      <a:r>
                        <a:rPr lang="en-US" altLang="ko-KR" dirty="0" smtClean="0"/>
                        <a:t>repository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존재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baseline="0" dirty="0" err="1" smtClean="0"/>
                        <a:t>모질라의</a:t>
                      </a:r>
                      <a:r>
                        <a:rPr lang="ko-KR" altLang="en-US" baseline="0" dirty="0" smtClean="0"/>
                        <a:t> 경우</a:t>
                      </a:r>
                      <a:endParaRPr lang="en-US" altLang="ko-KR" baseline="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baseline="0" dirty="0" smtClean="0"/>
                        <a:t>: 12GB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834207" y="2381951"/>
            <a:ext cx="4313956" cy="2094097"/>
            <a:chOff x="24149378" y="8243298"/>
            <a:chExt cx="8825860" cy="428428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4885985" y="9392493"/>
              <a:ext cx="5016137" cy="31350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6064548" y="8811788"/>
              <a:ext cx="6910690" cy="2077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GIT </a:t>
              </a:r>
              <a:r>
                <a:rPr lang="ko-KR" altLang="en-US" sz="6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소개</a:t>
              </a:r>
              <a:endParaRPr lang="ko-KR" altLang="en-US" sz="6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149378" y="8243298"/>
              <a:ext cx="2043821" cy="3809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</a:t>
              </a:r>
              <a:endParaRPr lang="ko-KR" altLang="en-US" sz="1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815" b="81667"/>
          <a:stretch/>
        </p:blipFill>
        <p:spPr>
          <a:xfrm>
            <a:off x="5270500" y="0"/>
            <a:ext cx="3873500" cy="12573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815" b="81667"/>
          <a:stretch/>
        </p:blipFill>
        <p:spPr>
          <a:xfrm rot="10800000">
            <a:off x="6152" y="5600700"/>
            <a:ext cx="3873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56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b="1" dirty="0" smtClean="0">
                <a:solidFill>
                  <a:schemeClr val="tx1"/>
                </a:solidFill>
              </a:rPr>
              <a:t>분산 버전 관리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System.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400" b="1" dirty="0" smtClean="0">
                <a:solidFill>
                  <a:schemeClr val="tx1"/>
                </a:solidFill>
              </a:rPr>
              <a:t>File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들의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변경이력을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Snapshot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에 압축하여 모아두는 방식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. </a:t>
            </a:r>
            <a:r>
              <a:rPr lang="en-US" altLang="ko-KR" sz="2400" dirty="0" smtClean="0">
                <a:solidFill>
                  <a:schemeClr val="tx1"/>
                </a:solidFill>
              </a:rPr>
              <a:t>GIT</a:t>
            </a:r>
            <a:r>
              <a:rPr lang="ko-KR" altLang="en-US" sz="2400" dirty="0" smtClean="0">
                <a:solidFill>
                  <a:schemeClr val="tx1"/>
                </a:solidFill>
              </a:rPr>
              <a:t>는 프로젝트의 </a:t>
            </a:r>
            <a:r>
              <a:rPr lang="en-US" altLang="ko-KR" sz="2400" dirty="0" smtClean="0">
                <a:solidFill>
                  <a:schemeClr val="tx1"/>
                </a:solidFill>
              </a:rPr>
              <a:t>Snapshot</a:t>
            </a:r>
            <a:r>
              <a:rPr lang="ko-KR" altLang="en-US" sz="2400" dirty="0" smtClean="0">
                <a:solidFill>
                  <a:schemeClr val="tx1"/>
                </a:solidFill>
              </a:rPr>
              <a:t>을 찍어 데이터를 저장</a:t>
            </a:r>
            <a:r>
              <a:rPr lang="en-US" altLang="ko-KR" sz="2400" dirty="0" smtClean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400" b="1" dirty="0" smtClean="0">
                <a:solidFill>
                  <a:schemeClr val="tx1"/>
                </a:solidFill>
              </a:rPr>
              <a:t>1)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소스코드를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Commit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할 때 </a:t>
            </a:r>
            <a:r>
              <a:rPr lang="ko-KR" altLang="en-US" sz="2400" dirty="0" smtClean="0">
                <a:solidFill>
                  <a:schemeClr val="tx1"/>
                </a:solidFill>
              </a:rPr>
              <a:t>또는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2)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프로젝트의 현재 상태를 저장하고자 할 때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기본적으로 그 시점의 모든 </a:t>
            </a:r>
            <a:r>
              <a:rPr lang="en-US" altLang="ko-KR" sz="2400" dirty="0" smtClean="0">
                <a:solidFill>
                  <a:schemeClr val="tx1"/>
                </a:solidFill>
              </a:rPr>
              <a:t>File </a:t>
            </a:r>
            <a:r>
              <a:rPr lang="ko-KR" altLang="en-US" sz="2400" dirty="0" smtClean="0">
                <a:solidFill>
                  <a:schemeClr val="tx1"/>
                </a:solidFill>
              </a:rPr>
              <a:t>상태에 대한 </a:t>
            </a:r>
            <a:r>
              <a:rPr lang="en-US" altLang="ko-KR" sz="2400" dirty="0" smtClean="0">
                <a:solidFill>
                  <a:schemeClr val="tx1"/>
                </a:solidFill>
              </a:rPr>
              <a:t>Snapshot</a:t>
            </a:r>
            <a:r>
              <a:rPr lang="ko-KR" altLang="en-US" sz="2400" dirty="0" smtClean="0">
                <a:solidFill>
                  <a:schemeClr val="tx1"/>
                </a:solidFill>
              </a:rPr>
              <a:t>을 찍어 그 </a:t>
            </a:r>
            <a:r>
              <a:rPr lang="en-US" altLang="ko-KR" sz="2400" dirty="0" smtClean="0">
                <a:solidFill>
                  <a:schemeClr val="tx1"/>
                </a:solidFill>
              </a:rPr>
              <a:t>Snapshot</a:t>
            </a:r>
            <a:r>
              <a:rPr lang="ko-KR" altLang="en-US" sz="2400" dirty="0" smtClean="0">
                <a:solidFill>
                  <a:schemeClr val="tx1"/>
                </a:solidFill>
              </a:rPr>
              <a:t>에 대한 정보를 저장함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chemeClr val="tx1"/>
                </a:solidFill>
              </a:rPr>
              <a:t>효율성을 위해 변경되지 않은 파일은 새로운 </a:t>
            </a:r>
            <a:r>
              <a:rPr lang="en-US" altLang="ko-KR" sz="2400" dirty="0" smtClean="0">
                <a:solidFill>
                  <a:schemeClr val="tx1"/>
                </a:solidFill>
              </a:rPr>
              <a:t>Snapshot</a:t>
            </a:r>
            <a:r>
              <a:rPr lang="ko-KR" altLang="en-US" sz="2400" dirty="0" smtClean="0">
                <a:solidFill>
                  <a:schemeClr val="tx1"/>
                </a:solidFill>
              </a:rPr>
              <a:t>에 저장하지 않고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기존의 파일에 대한 링크만 저장</a:t>
            </a:r>
            <a:r>
              <a:rPr lang="en-US" altLang="ko-KR" sz="2400" dirty="0" smtClean="0">
                <a:solidFill>
                  <a:schemeClr val="tx1"/>
                </a:solidFill>
              </a:rPr>
              <a:t>. </a:t>
            </a:r>
          </a:p>
          <a:p>
            <a:pPr marL="342900" indent="-342900"/>
            <a:r>
              <a:rPr lang="en-US" altLang="ko-KR" sz="2000" dirty="0" smtClean="0">
                <a:solidFill>
                  <a:schemeClr val="tx1"/>
                </a:solidFill>
              </a:rPr>
              <a:t>	(</a:t>
            </a:r>
            <a:r>
              <a:rPr lang="ko-KR" altLang="en-US" sz="2000" dirty="0" smtClean="0">
                <a:solidFill>
                  <a:schemeClr val="tx1"/>
                </a:solidFill>
              </a:rPr>
              <a:t>현재의 </a:t>
            </a:r>
            <a:r>
              <a:rPr lang="en-US" altLang="ko-KR" sz="2000" dirty="0" smtClean="0">
                <a:solidFill>
                  <a:schemeClr val="tx1"/>
                </a:solidFill>
              </a:rPr>
              <a:t>Snapshot</a:t>
            </a:r>
            <a:r>
              <a:rPr lang="ko-KR" altLang="en-US" sz="2000" dirty="0" smtClean="0">
                <a:solidFill>
                  <a:schemeClr val="tx1"/>
                </a:solidFill>
              </a:rPr>
              <a:t>에 링크만 하게 됨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b="1" dirty="0" smtClean="0">
                <a:solidFill>
                  <a:schemeClr val="tx1"/>
                </a:solidFill>
              </a:rPr>
              <a:t>작업 트리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sz="2400" dirty="0" smtClean="0">
                <a:solidFill>
                  <a:schemeClr val="tx1"/>
                </a:solidFill>
              </a:rPr>
              <a:t>	: </a:t>
            </a:r>
            <a:r>
              <a:rPr lang="ko-KR" altLang="en-US" sz="2400" dirty="0" smtClean="0">
                <a:solidFill>
                  <a:schemeClr val="tx1"/>
                </a:solidFill>
              </a:rPr>
              <a:t>처음 가져오기 위해 자신의 프로젝트를 저장소에 초기화하도록 요청하거나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기존 저장소의 프로젝트를 복제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설치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명령어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b="1" dirty="0" smtClean="0">
                <a:solidFill>
                  <a:schemeClr val="tx1"/>
                </a:solidFill>
              </a:rPr>
              <a:t>파일 다루고 동기화하기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sz="2400" i="1" dirty="0" smtClean="0">
                <a:solidFill>
                  <a:schemeClr val="tx1"/>
                </a:solidFill>
              </a:rPr>
              <a:t>	</a:t>
            </a:r>
            <a:r>
              <a:rPr lang="en-US" altLang="ko-KR" sz="2400" dirty="0" smtClean="0">
                <a:solidFill>
                  <a:schemeClr val="tx1"/>
                </a:solidFill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</a:rPr>
              <a:t>변경사항을 </a:t>
            </a:r>
            <a:r>
              <a:rPr lang="en-US" altLang="ko-KR" sz="2400" dirty="0" smtClean="0">
                <a:solidFill>
                  <a:schemeClr val="tx1"/>
                </a:solidFill>
              </a:rPr>
              <a:t>commit</a:t>
            </a:r>
            <a:r>
              <a:rPr lang="ko-KR" altLang="en-US" sz="2400" dirty="0" smtClean="0">
                <a:solidFill>
                  <a:schemeClr val="tx1"/>
                </a:solidFill>
              </a:rPr>
              <a:t>하면서 저장소에 새로운 </a:t>
            </a:r>
            <a:r>
              <a:rPr lang="en-US" altLang="ko-KR" sz="2400" dirty="0" smtClean="0">
                <a:solidFill>
                  <a:schemeClr val="tx1"/>
                </a:solidFill>
              </a:rPr>
              <a:t>revision</a:t>
            </a:r>
            <a:r>
              <a:rPr lang="ko-KR" altLang="en-US" sz="2400" dirty="0" smtClean="0">
                <a:solidFill>
                  <a:schemeClr val="tx1"/>
                </a:solidFill>
              </a:rPr>
              <a:t>을 추가하고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무엇을 변경했는지 설명하는 </a:t>
            </a:r>
            <a:r>
              <a:rPr lang="en-US" altLang="ko-KR" sz="2400" dirty="0" smtClean="0">
                <a:solidFill>
                  <a:schemeClr val="tx1"/>
                </a:solidFill>
              </a:rPr>
              <a:t>log</a:t>
            </a:r>
            <a:r>
              <a:rPr lang="ko-KR" altLang="en-US" sz="2400" dirty="0" smtClean="0">
                <a:solidFill>
                  <a:schemeClr val="tx1"/>
                </a:solidFill>
              </a:rPr>
              <a:t>메시지 저장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/>
            <a:r>
              <a:rPr lang="en-US" altLang="ko-KR" sz="2400" dirty="0" smtClean="0">
                <a:solidFill>
                  <a:schemeClr val="tx1"/>
                </a:solidFill>
              </a:rPr>
              <a:t>	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2400" dirty="0" smtClean="0">
                <a:solidFill>
                  <a:schemeClr val="tx1"/>
                </a:solidFill>
              </a:rPr>
              <a:t> clone</a:t>
            </a:r>
            <a:r>
              <a:rPr lang="ko-KR" altLang="en-US" sz="2400" dirty="0" smtClean="0">
                <a:solidFill>
                  <a:schemeClr val="tx1"/>
                </a:solidFill>
              </a:rPr>
              <a:t>들은 </a:t>
            </a:r>
            <a:r>
              <a:rPr lang="en-US" altLang="ko-KR" sz="2400" dirty="0" smtClean="0">
                <a:solidFill>
                  <a:schemeClr val="tx1"/>
                </a:solidFill>
              </a:rPr>
              <a:t>full-fledged repository</a:t>
            </a:r>
            <a:r>
              <a:rPr lang="ko-KR" altLang="en-US" sz="2400" dirty="0" smtClean="0">
                <a:solidFill>
                  <a:schemeClr val="tx1"/>
                </a:solidFill>
              </a:rPr>
              <a:t>로서 모든 </a:t>
            </a:r>
            <a:r>
              <a:rPr lang="en-US" altLang="ko-KR" sz="2400" dirty="0" smtClean="0">
                <a:solidFill>
                  <a:schemeClr val="tx1"/>
                </a:solidFill>
              </a:rPr>
              <a:t>history</a:t>
            </a:r>
            <a:r>
              <a:rPr lang="ko-KR" altLang="en-US" sz="2400" dirty="0" smtClean="0">
                <a:solidFill>
                  <a:schemeClr val="tx1"/>
                </a:solidFill>
              </a:rPr>
              <a:t>와 </a:t>
            </a:r>
            <a:r>
              <a:rPr lang="en-US" altLang="ko-KR" sz="2400" dirty="0" smtClean="0">
                <a:solidFill>
                  <a:schemeClr val="tx1"/>
                </a:solidFill>
              </a:rPr>
              <a:t>revision </a:t>
            </a:r>
            <a:r>
              <a:rPr lang="ko-KR" altLang="en-US" sz="2400" dirty="0" smtClean="0">
                <a:solidFill>
                  <a:schemeClr val="tx1"/>
                </a:solidFill>
              </a:rPr>
              <a:t>추적 기능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중앙 서버로부터 의존적이지 않은 특성을 가짐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/>
            <a:r>
              <a:rPr lang="en-US" altLang="ko-KR" sz="2400" dirty="0" smtClean="0">
                <a:solidFill>
                  <a:schemeClr val="tx1"/>
                </a:solidFill>
              </a:rPr>
              <a:t>	 </a:t>
            </a:r>
            <a:r>
              <a:rPr lang="ko-KR" altLang="en-US" sz="2400" dirty="0" smtClean="0">
                <a:solidFill>
                  <a:schemeClr val="tx1"/>
                </a:solidFill>
              </a:rPr>
              <a:t>상위저장소에 변경 사항을 </a:t>
            </a:r>
            <a:r>
              <a:rPr lang="en-US" altLang="ko-KR" sz="2400" dirty="0" smtClean="0">
                <a:solidFill>
                  <a:schemeClr val="tx1"/>
                </a:solidFill>
              </a:rPr>
              <a:t>pushing</a:t>
            </a:r>
            <a:r>
              <a:rPr lang="ko-KR" altLang="en-US" sz="2400" dirty="0" smtClean="0">
                <a:solidFill>
                  <a:schemeClr val="tx1"/>
                </a:solidFill>
              </a:rPr>
              <a:t>하면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바뀐 내용을 다른 개발자와 공유 가능</a:t>
            </a:r>
            <a:r>
              <a:rPr lang="en-US" altLang="ko-KR" sz="2400" dirty="0" smtClean="0">
                <a:solidFill>
                  <a:schemeClr val="tx1"/>
                </a:solidFill>
              </a:rPr>
              <a:t>.	</a:t>
            </a:r>
          </a:p>
          <a:p>
            <a:pPr marL="342900" indent="-342900"/>
            <a:r>
              <a:rPr lang="en-US" altLang="ko-KR" sz="2400" dirty="0" smtClean="0">
                <a:solidFill>
                  <a:schemeClr val="tx1"/>
                </a:solidFill>
              </a:rPr>
              <a:t>	 </a:t>
            </a:r>
            <a:r>
              <a:rPr lang="ko-KR" altLang="en-US" sz="2400" dirty="0" smtClean="0">
                <a:solidFill>
                  <a:schemeClr val="tx1"/>
                </a:solidFill>
              </a:rPr>
              <a:t>변경사항을 가져와 이용하려면 </a:t>
            </a:r>
            <a:r>
              <a:rPr lang="en-US" altLang="ko-KR" sz="2400" dirty="0" smtClean="0">
                <a:solidFill>
                  <a:schemeClr val="tx1"/>
                </a:solidFill>
              </a:rPr>
              <a:t>GIT </a:t>
            </a:r>
            <a:r>
              <a:rPr lang="ko-KR" altLang="en-US" sz="2400" dirty="0" smtClean="0">
                <a:solidFill>
                  <a:schemeClr val="tx1"/>
                </a:solidFill>
              </a:rPr>
              <a:t>저장소에서 변경사항을 가져온 후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변경이력을 지역이력과  합침</a:t>
            </a:r>
            <a:r>
              <a:rPr lang="en-US" altLang="ko-KR" sz="2400" dirty="0" smtClean="0">
                <a:solidFill>
                  <a:schemeClr val="tx1"/>
                </a:solidFill>
              </a:rPr>
              <a:t>. (pulling</a:t>
            </a:r>
            <a:r>
              <a:rPr lang="ko-KR" altLang="en-US" sz="2400" dirty="0" smtClean="0">
                <a:solidFill>
                  <a:schemeClr val="tx1"/>
                </a:solidFill>
              </a:rPr>
              <a:t>이라는 기능 지원 </a:t>
            </a:r>
            <a:r>
              <a:rPr lang="en-US" altLang="ko-KR" sz="2400" dirty="0" smtClean="0">
                <a:solidFill>
                  <a:schemeClr val="tx1"/>
                </a:solidFill>
              </a:rPr>
              <a:t> - Subversion</a:t>
            </a:r>
            <a:r>
              <a:rPr lang="ko-KR" altLang="en-US" sz="2400" dirty="0" smtClean="0">
                <a:solidFill>
                  <a:schemeClr val="tx1"/>
                </a:solidFill>
              </a:rPr>
              <a:t>의 </a:t>
            </a:r>
            <a:r>
              <a:rPr lang="en-US" altLang="ko-KR" sz="2400" dirty="0" smtClean="0">
                <a:solidFill>
                  <a:schemeClr val="tx1"/>
                </a:solidFill>
              </a:rPr>
              <a:t>update</a:t>
            </a:r>
            <a:r>
              <a:rPr lang="ko-KR" altLang="en-US" sz="2400" dirty="0" smtClean="0">
                <a:solidFill>
                  <a:schemeClr val="tx1"/>
                </a:solidFill>
              </a:rPr>
              <a:t>와 유사</a:t>
            </a:r>
            <a:r>
              <a:rPr lang="en-US" altLang="ko-KR" sz="2400" dirty="0" smtClean="0">
                <a:solidFill>
                  <a:schemeClr val="tx1"/>
                </a:solidFill>
              </a:rPr>
              <a:t>.)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설치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명령어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altLang="ko-KR" sz="3200" dirty="0" smtClean="0">
                <a:solidFill>
                  <a:schemeClr val="tx1"/>
                </a:solidFill>
              </a:rPr>
              <a:t>CVS, Subversion</a:t>
            </a:r>
            <a:r>
              <a:rPr lang="ko-KR" altLang="en-US" sz="3200" dirty="0" smtClean="0">
                <a:solidFill>
                  <a:schemeClr val="tx1"/>
                </a:solidFill>
              </a:rPr>
              <a:t> 의 경우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chemeClr val="tx1"/>
                </a:solidFill>
              </a:rPr>
              <a:t>중앙 집중식 저장소 모델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/>
            <a:r>
              <a:rPr lang="en-US" altLang="ko-KR" sz="2400" dirty="0" smtClean="0">
                <a:solidFill>
                  <a:schemeClr val="tx1"/>
                </a:solidFill>
              </a:rPr>
              <a:t>	: </a:t>
            </a:r>
            <a:r>
              <a:rPr lang="ko-KR" altLang="en-US" sz="2400" dirty="0" smtClean="0">
                <a:solidFill>
                  <a:schemeClr val="tx1"/>
                </a:solidFill>
              </a:rPr>
              <a:t>하나의 중앙 저장소가 있고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모두가 이 중앙 저장소에 변경 사항을 전송</a:t>
            </a:r>
            <a:r>
              <a:rPr lang="en-US" altLang="ko-KR" sz="2400" dirty="0" smtClean="0">
                <a:solidFill>
                  <a:schemeClr val="tx1"/>
                </a:solidFill>
              </a:rPr>
              <a:t>. </a:t>
            </a:r>
            <a:r>
              <a:rPr lang="ko-KR" altLang="en-US" sz="2400" dirty="0" smtClean="0">
                <a:solidFill>
                  <a:schemeClr val="tx1"/>
                </a:solidFill>
              </a:rPr>
              <a:t>각 개발자는 저장소의 최신버전을 복사해서 가지고 있고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이 복사본을 변경한 후에는 다시 중앙 저장소에 전송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/>
            <a:endParaRPr lang="en-US" altLang="ko-KR" sz="24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2400" i="1" dirty="0" smtClean="0">
                <a:solidFill>
                  <a:schemeClr val="tx1"/>
                </a:solidFill>
              </a:rPr>
              <a:t>한계 </a:t>
            </a:r>
            <a:endParaRPr lang="en-US" altLang="ko-KR" sz="2400" i="1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sz="2400" i="1" dirty="0" smtClean="0">
                <a:solidFill>
                  <a:schemeClr val="tx1"/>
                </a:solidFill>
              </a:rPr>
              <a:t>	</a:t>
            </a:r>
            <a:r>
              <a:rPr lang="en-US" altLang="ko-KR" sz="2400" dirty="0" smtClean="0">
                <a:solidFill>
                  <a:schemeClr val="tx1"/>
                </a:solidFill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</a:rPr>
              <a:t>사용자는 최신버전의 코드만 가짐</a:t>
            </a:r>
            <a:r>
              <a:rPr lang="en-US" altLang="ko-KR" sz="2400" dirty="0" smtClean="0">
                <a:solidFill>
                  <a:schemeClr val="tx1"/>
                </a:solidFill>
              </a:rPr>
              <a:t>. </a:t>
            </a:r>
            <a:r>
              <a:rPr lang="ko-KR" altLang="en-US" sz="2400" dirty="0" smtClean="0">
                <a:solidFill>
                  <a:schemeClr val="tx1"/>
                </a:solidFill>
              </a:rPr>
              <a:t>변경이력을 </a:t>
            </a:r>
            <a:r>
              <a:rPr lang="ko-KR" altLang="en-US" sz="2400" dirty="0" smtClean="0">
                <a:solidFill>
                  <a:schemeClr val="tx1"/>
                </a:solidFill>
              </a:rPr>
              <a:t>보려면 저장소에 정보를 요청</a:t>
            </a:r>
            <a:r>
              <a:rPr lang="en-US" altLang="ko-KR" sz="2400" dirty="0" smtClean="0">
                <a:solidFill>
                  <a:schemeClr val="tx1"/>
                </a:solidFill>
              </a:rPr>
              <a:t>.(</a:t>
            </a:r>
            <a:r>
              <a:rPr lang="ko-KR" altLang="en-US" sz="2400" dirty="0" smtClean="0">
                <a:solidFill>
                  <a:schemeClr val="tx1"/>
                </a:solidFill>
              </a:rPr>
              <a:t>즉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네트워크 상에서 원격 저장소에 항상 접근 되어야 함</a:t>
            </a:r>
            <a:r>
              <a:rPr lang="en-US" altLang="ko-KR" sz="24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/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sz="2400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저장소</a:t>
            </a:r>
            <a:r>
              <a:rPr lang="en-US" altLang="ko-KR" b="1" dirty="0" smtClean="0">
                <a:solidFill>
                  <a:schemeClr val="tx1"/>
                </a:solidFill>
              </a:rPr>
              <a:t>(Repository)</a:t>
            </a:r>
            <a:r>
              <a:rPr lang="ko-KR" altLang="en-US" b="1" dirty="0" smtClean="0">
                <a:solidFill>
                  <a:schemeClr val="tx1"/>
                </a:solidFill>
              </a:rPr>
              <a:t>란</a:t>
            </a:r>
            <a:r>
              <a:rPr lang="en-US" altLang="ko-KR" b="1" dirty="0" smtClean="0">
                <a:solidFill>
                  <a:schemeClr val="tx1"/>
                </a:solidFill>
              </a:rPr>
              <a:t>? 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사용자가 변경한 모든 내용을 추적하는 공간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sz="2400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설치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명령어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en-US" altLang="ko-KR" sz="3200" b="1" dirty="0" smtClean="0">
                <a:solidFill>
                  <a:schemeClr val="tx1"/>
                </a:solidFill>
              </a:rPr>
              <a:t>+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파일들의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Checksum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정보를 가지고 있어 </a:t>
            </a:r>
            <a:r>
              <a:rPr lang="ko-KR" altLang="en-US" sz="3200" b="1" dirty="0" err="1" smtClean="0">
                <a:solidFill>
                  <a:schemeClr val="tx1"/>
                </a:solidFill>
              </a:rPr>
              <a:t>무결성을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 보장할 수 있다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/>
            <a:r>
              <a:rPr lang="en-US" altLang="ko-KR" sz="2400" dirty="0" smtClean="0">
                <a:solidFill>
                  <a:schemeClr val="tx1"/>
                </a:solidFill>
              </a:rPr>
              <a:t>	 : GIT</a:t>
            </a:r>
            <a:r>
              <a:rPr lang="ko-KR" altLang="en-US" sz="2400" dirty="0" smtClean="0">
                <a:solidFill>
                  <a:schemeClr val="tx1"/>
                </a:solidFill>
              </a:rPr>
              <a:t>에서 관리하는 모든 데이터는 버전관리 수행을 위해 저장할 때 모든 데이터에 대해 </a:t>
            </a:r>
            <a:r>
              <a:rPr lang="en-US" altLang="ko-KR" sz="2400" dirty="0" smtClean="0">
                <a:solidFill>
                  <a:schemeClr val="tx1"/>
                </a:solidFill>
              </a:rPr>
              <a:t>Checksum</a:t>
            </a:r>
            <a:r>
              <a:rPr lang="ko-KR" altLang="en-US" sz="2400" dirty="0" smtClean="0">
                <a:solidFill>
                  <a:schemeClr val="tx1"/>
                </a:solidFill>
              </a:rPr>
              <a:t>을 생성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이를 기준으로 데이터를 복원함</a:t>
            </a:r>
            <a:r>
              <a:rPr lang="en-US" altLang="ko-KR" sz="2400" dirty="0" smtClean="0">
                <a:solidFill>
                  <a:schemeClr val="tx1"/>
                </a:solidFill>
              </a:rPr>
              <a:t>. </a:t>
            </a:r>
            <a:r>
              <a:rPr lang="ko-KR" altLang="en-US" sz="2400" dirty="0" smtClean="0">
                <a:solidFill>
                  <a:schemeClr val="tx1"/>
                </a:solidFill>
              </a:rPr>
              <a:t>즉 </a:t>
            </a:r>
            <a:r>
              <a:rPr lang="en-US" altLang="ko-KR" sz="2400" dirty="0" smtClean="0">
                <a:solidFill>
                  <a:schemeClr val="tx1"/>
                </a:solidFill>
              </a:rPr>
              <a:t>GIT</a:t>
            </a:r>
            <a:r>
              <a:rPr lang="ko-KR" altLang="en-US" sz="2400" dirty="0" smtClean="0">
                <a:solidFill>
                  <a:schemeClr val="tx1"/>
                </a:solidFill>
              </a:rPr>
              <a:t>은 </a:t>
            </a:r>
            <a:r>
              <a:rPr lang="en-US" altLang="ko-KR" sz="2400" dirty="0" smtClean="0">
                <a:solidFill>
                  <a:schemeClr val="tx1"/>
                </a:solidFill>
              </a:rPr>
              <a:t>DB</a:t>
            </a:r>
            <a:r>
              <a:rPr lang="ko-KR" altLang="en-US" sz="2400" dirty="0" smtClean="0">
                <a:solidFill>
                  <a:schemeClr val="tx1"/>
                </a:solidFill>
              </a:rPr>
              <a:t>에 저장된 파일을 사용자가 임의로 변경할 수 없음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/>
            <a:r>
              <a:rPr lang="en-US" altLang="ko-KR" sz="2400" dirty="0" smtClean="0">
                <a:solidFill>
                  <a:schemeClr val="tx1"/>
                </a:solidFill>
              </a:rPr>
              <a:t>	 GIT</a:t>
            </a:r>
            <a:r>
              <a:rPr lang="ko-KR" altLang="en-US" sz="2400" dirty="0" smtClean="0">
                <a:solidFill>
                  <a:schemeClr val="tx1"/>
                </a:solidFill>
              </a:rPr>
              <a:t>의</a:t>
            </a:r>
            <a:r>
              <a:rPr lang="en-US" altLang="ko-KR" sz="2400" dirty="0" smtClean="0">
                <a:solidFill>
                  <a:schemeClr val="tx1"/>
                </a:solidFill>
              </a:rPr>
              <a:t> Checksum</a:t>
            </a:r>
            <a:r>
              <a:rPr lang="ko-KR" altLang="en-US" sz="2400" dirty="0" smtClean="0">
                <a:solidFill>
                  <a:schemeClr val="tx1"/>
                </a:solidFill>
              </a:rPr>
              <a:t>생성은 </a:t>
            </a:r>
            <a:r>
              <a:rPr lang="en-US" altLang="ko-KR" sz="2400" dirty="0" smtClean="0">
                <a:solidFill>
                  <a:schemeClr val="tx1"/>
                </a:solidFill>
              </a:rPr>
              <a:t>SHA-1 hash</a:t>
            </a:r>
            <a:r>
              <a:rPr lang="ko-KR" altLang="en-US" sz="2400" dirty="0" smtClean="0">
                <a:solidFill>
                  <a:schemeClr val="tx1"/>
                </a:solidFill>
              </a:rPr>
              <a:t>를 이용</a:t>
            </a:r>
            <a:r>
              <a:rPr lang="en-US" altLang="ko-KR" sz="2400" dirty="0" smtClean="0">
                <a:solidFill>
                  <a:schemeClr val="tx1"/>
                </a:solidFill>
              </a:rPr>
              <a:t>. (16</a:t>
            </a:r>
            <a:r>
              <a:rPr lang="ko-KR" altLang="en-US" sz="2400" dirty="0" smtClean="0">
                <a:solidFill>
                  <a:schemeClr val="tx1"/>
                </a:solidFill>
              </a:rPr>
              <a:t>진수의 문자로 조합된 </a:t>
            </a:r>
            <a:r>
              <a:rPr lang="en-US" altLang="ko-KR" sz="2400" dirty="0" smtClean="0">
                <a:solidFill>
                  <a:schemeClr val="tx1"/>
                </a:solidFill>
              </a:rPr>
              <a:t>40</a:t>
            </a:r>
            <a:r>
              <a:rPr lang="ko-KR" altLang="en-US" sz="2400" dirty="0" smtClean="0">
                <a:solidFill>
                  <a:schemeClr val="tx1"/>
                </a:solidFill>
              </a:rPr>
              <a:t>개의 문자열</a:t>
            </a:r>
            <a:r>
              <a:rPr lang="en-US" altLang="ko-KR" sz="24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/>
            <a:r>
              <a:rPr lang="en-US" altLang="ko-KR" sz="2400" dirty="0" smtClean="0">
                <a:solidFill>
                  <a:schemeClr val="tx1"/>
                </a:solidFill>
              </a:rPr>
              <a:t>	 </a:t>
            </a:r>
            <a:r>
              <a:rPr lang="ko-KR" altLang="en-US" sz="2400" dirty="0" smtClean="0">
                <a:solidFill>
                  <a:schemeClr val="tx1"/>
                </a:solidFill>
              </a:rPr>
              <a:t>파일의 이름이 아닌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자체 </a:t>
            </a:r>
            <a:r>
              <a:rPr lang="en-US" altLang="ko-KR" sz="2400" dirty="0" smtClean="0">
                <a:solidFill>
                  <a:schemeClr val="tx1"/>
                </a:solidFill>
              </a:rPr>
              <a:t>DB</a:t>
            </a:r>
            <a:r>
              <a:rPr lang="ko-KR" altLang="en-US" sz="2400" dirty="0" smtClean="0">
                <a:solidFill>
                  <a:schemeClr val="tx1"/>
                </a:solidFill>
              </a:rPr>
              <a:t>의 </a:t>
            </a:r>
            <a:r>
              <a:rPr lang="en-US" altLang="ko-KR" sz="2400" dirty="0" smtClean="0">
                <a:solidFill>
                  <a:schemeClr val="tx1"/>
                </a:solidFill>
              </a:rPr>
              <a:t>Checksum</a:t>
            </a:r>
            <a:r>
              <a:rPr lang="ko-KR" altLang="en-US" sz="2400" dirty="0" smtClean="0">
                <a:solidFill>
                  <a:schemeClr val="tx1"/>
                </a:solidFill>
              </a:rPr>
              <a:t>으로 참조할 수 있는 정보를 이용하여 버전 관리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설치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명령어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en-US" altLang="ko-KR" sz="3200" b="1" dirty="0" smtClean="0">
                <a:solidFill>
                  <a:schemeClr val="tx1"/>
                </a:solidFill>
              </a:rPr>
              <a:t>+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모든 작업을 자신의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PC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에서 할 수 있다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/>
            <a:r>
              <a:rPr lang="en-US" altLang="ko-KR" sz="2400" dirty="0" smtClean="0">
                <a:solidFill>
                  <a:schemeClr val="tx1"/>
                </a:solidFill>
              </a:rPr>
              <a:t>	 : GIT</a:t>
            </a:r>
            <a:r>
              <a:rPr lang="ko-KR" altLang="en-US" sz="2400" dirty="0" smtClean="0">
                <a:solidFill>
                  <a:schemeClr val="tx1"/>
                </a:solidFill>
              </a:rPr>
              <a:t>은 대부분의 조작을 로컬 시스템에서 처리</a:t>
            </a:r>
            <a:r>
              <a:rPr lang="en-US" altLang="ko-KR" sz="2400" dirty="0" smtClean="0">
                <a:solidFill>
                  <a:schemeClr val="tx1"/>
                </a:solidFill>
              </a:rPr>
              <a:t>. (</a:t>
            </a:r>
            <a:r>
              <a:rPr lang="ko-KR" altLang="en-US" sz="2400" dirty="0" smtClean="0">
                <a:solidFill>
                  <a:schemeClr val="tx1"/>
                </a:solidFill>
              </a:rPr>
              <a:t>수정 내용을 매번 </a:t>
            </a:r>
            <a:r>
              <a:rPr lang="en-US" altLang="ko-KR" sz="2400" dirty="0" smtClean="0">
                <a:solidFill>
                  <a:schemeClr val="tx1"/>
                </a:solidFill>
              </a:rPr>
              <a:t>master repository</a:t>
            </a:r>
            <a:r>
              <a:rPr lang="ko-KR" altLang="en-US" sz="2400" dirty="0" smtClean="0">
                <a:solidFill>
                  <a:schemeClr val="tx1"/>
                </a:solidFill>
              </a:rPr>
              <a:t>에 </a:t>
            </a:r>
            <a:r>
              <a:rPr lang="en-US" altLang="ko-KR" sz="2400" dirty="0" smtClean="0">
                <a:solidFill>
                  <a:schemeClr val="tx1"/>
                </a:solidFill>
              </a:rPr>
              <a:t>commit</a:t>
            </a:r>
            <a:r>
              <a:rPr lang="ko-KR" altLang="en-US" sz="2400" dirty="0" smtClean="0">
                <a:solidFill>
                  <a:schemeClr val="tx1"/>
                </a:solidFill>
              </a:rPr>
              <a:t>해서 올리는 대신에 저장소 전체의 </a:t>
            </a:r>
            <a:r>
              <a:rPr lang="en-US" altLang="ko-KR" sz="2400" dirty="0" smtClean="0">
                <a:solidFill>
                  <a:schemeClr val="tx1"/>
                </a:solidFill>
              </a:rPr>
              <a:t>local </a:t>
            </a:r>
            <a:r>
              <a:rPr lang="ko-KR" altLang="en-US" sz="2400" dirty="0" smtClean="0">
                <a:solidFill>
                  <a:schemeClr val="tx1"/>
                </a:solidFill>
              </a:rPr>
              <a:t>복사본을 사용</a:t>
            </a:r>
            <a:r>
              <a:rPr lang="en-US" altLang="ko-KR" sz="24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/>
            <a:r>
              <a:rPr lang="en-US" altLang="ko-KR" sz="2400" dirty="0" smtClean="0">
                <a:solidFill>
                  <a:schemeClr val="tx1"/>
                </a:solidFill>
              </a:rPr>
              <a:t>	 </a:t>
            </a:r>
            <a:r>
              <a:rPr lang="ko-KR" altLang="en-US" sz="2400" dirty="0" smtClean="0">
                <a:solidFill>
                  <a:schemeClr val="tx1"/>
                </a:solidFill>
              </a:rPr>
              <a:t>따라서 네트워크를 이용하여 다른 시스템에 접근하지 않음</a:t>
            </a:r>
            <a:r>
              <a:rPr lang="en-US" altLang="ko-KR" sz="2400" dirty="0" smtClean="0">
                <a:solidFill>
                  <a:schemeClr val="tx1"/>
                </a:solidFill>
              </a:rPr>
              <a:t>. (</a:t>
            </a:r>
            <a:r>
              <a:rPr lang="ko-KR" altLang="en-US" sz="2400" dirty="0" smtClean="0">
                <a:solidFill>
                  <a:schemeClr val="tx1"/>
                </a:solidFill>
              </a:rPr>
              <a:t>프로젝트 </a:t>
            </a:r>
            <a:r>
              <a:rPr lang="ko-KR" altLang="en-US" sz="2400" dirty="0" smtClean="0">
                <a:solidFill>
                  <a:schemeClr val="tx1"/>
                </a:solidFill>
              </a:rPr>
              <a:t>변경이력을 </a:t>
            </a:r>
            <a:r>
              <a:rPr lang="ko-KR" altLang="en-US" sz="2400" dirty="0" smtClean="0">
                <a:solidFill>
                  <a:schemeClr val="tx1"/>
                </a:solidFill>
              </a:rPr>
              <a:t>저장하기 위해 네트워크에 접근할 필요가 거의 없다</a:t>
            </a:r>
            <a:r>
              <a:rPr lang="en-US" altLang="ko-KR" sz="2400" dirty="0" smtClean="0">
                <a:solidFill>
                  <a:schemeClr val="tx1"/>
                </a:solidFill>
              </a:rPr>
              <a:t>.)</a:t>
            </a: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r>
              <a:rPr lang="en-US" altLang="ko-KR" sz="2400" dirty="0" smtClean="0">
                <a:solidFill>
                  <a:schemeClr val="tx1"/>
                </a:solidFill>
              </a:rPr>
              <a:t>	</a:t>
            </a:r>
            <a:r>
              <a:rPr lang="en-US" altLang="ko-KR" sz="2000" dirty="0" smtClean="0">
                <a:solidFill>
                  <a:schemeClr val="tx1"/>
                </a:solidFill>
              </a:rPr>
              <a:t>[</a:t>
            </a:r>
            <a:r>
              <a:rPr lang="ko-KR" altLang="en-US" sz="2000" dirty="0" smtClean="0">
                <a:solidFill>
                  <a:schemeClr val="tx1"/>
                </a:solidFill>
              </a:rPr>
              <a:t>기존의 </a:t>
            </a:r>
            <a:r>
              <a:rPr lang="en-US" altLang="ko-KR" sz="2000" dirty="0" smtClean="0">
                <a:solidFill>
                  <a:schemeClr val="tx1"/>
                </a:solidFill>
              </a:rPr>
              <a:t>VCS : </a:t>
            </a:r>
            <a:r>
              <a:rPr lang="ko-KR" altLang="en-US" sz="2000" dirty="0" smtClean="0">
                <a:solidFill>
                  <a:schemeClr val="tx1"/>
                </a:solidFill>
              </a:rPr>
              <a:t>데이터의 변경사항을 입력</a:t>
            </a:r>
            <a:r>
              <a:rPr lang="en-US" altLang="ko-KR" sz="2000" dirty="0" smtClean="0">
                <a:solidFill>
                  <a:schemeClr val="tx1"/>
                </a:solidFill>
              </a:rPr>
              <a:t>(commit)</a:t>
            </a:r>
            <a:r>
              <a:rPr lang="ko-KR" altLang="en-US" sz="2000" dirty="0" smtClean="0">
                <a:solidFill>
                  <a:schemeClr val="tx1"/>
                </a:solidFill>
              </a:rPr>
              <a:t>하려면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대부분 네트워크에 연결된 다른 </a:t>
            </a:r>
            <a:r>
              <a:rPr lang="en-US" altLang="ko-KR" sz="2000" dirty="0" smtClean="0">
                <a:solidFill>
                  <a:schemeClr val="tx1"/>
                </a:solidFill>
              </a:rPr>
              <a:t>VCS</a:t>
            </a:r>
            <a:r>
              <a:rPr lang="ko-KR" altLang="en-US" sz="2000" dirty="0" smtClean="0">
                <a:solidFill>
                  <a:schemeClr val="tx1"/>
                </a:solidFill>
              </a:rPr>
              <a:t>서버 시스템에 접근하여 저장함</a:t>
            </a:r>
            <a:r>
              <a:rPr lang="en-US" altLang="ko-KR" sz="2000" dirty="0" smtClean="0">
                <a:solidFill>
                  <a:schemeClr val="tx1"/>
                </a:solidFill>
              </a:rPr>
              <a:t>.]</a:t>
            </a:r>
            <a:endParaRPr lang="en-US" altLang="ko-KR" sz="2400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설치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명령어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9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834208" y="2381951"/>
            <a:ext cx="3475584" cy="2094097"/>
            <a:chOff x="24149378" y="8243298"/>
            <a:chExt cx="7110647" cy="428428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4885985" y="9392493"/>
              <a:ext cx="5016137" cy="31350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6064545" y="8811789"/>
              <a:ext cx="5195480" cy="2077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C</a:t>
              </a:r>
              <a:r>
                <a:rPr lang="en-US" altLang="ko-KR" sz="4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ontents</a:t>
              </a:r>
              <a:endParaRPr lang="ko-KR" altLang="en-US" sz="6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149378" y="8243298"/>
              <a:ext cx="2043821" cy="3809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endParaRPr lang="ko-KR" altLang="en-US" sz="1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815" b="81667"/>
          <a:stretch/>
        </p:blipFill>
        <p:spPr>
          <a:xfrm>
            <a:off x="5270500" y="0"/>
            <a:ext cx="3873500" cy="12573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815" b="81667"/>
          <a:stretch/>
        </p:blipFill>
        <p:spPr>
          <a:xfrm rot="10800000">
            <a:off x="6152" y="5600700"/>
            <a:ext cx="3873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41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829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075975" y="2185197"/>
            <a:ext cx="5016137" cy="3135086"/>
            <a:chOff x="2075806" y="2348880"/>
            <a:chExt cx="5016137" cy="313508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075806" y="2348880"/>
              <a:ext cx="5016137" cy="31350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681203" y="2506778"/>
              <a:ext cx="17812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Q</a:t>
              </a:r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&amp;</a:t>
              </a:r>
              <a:r>
                <a:rPr lang="en-US" altLang="ko-KR" sz="7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A</a:t>
              </a:r>
              <a:endParaRPr lang="ko-KR" altLang="en-US" sz="7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1481"/>
          <a:stretch/>
        </p:blipFill>
        <p:spPr>
          <a:xfrm>
            <a:off x="571500" y="0"/>
            <a:ext cx="8572500" cy="127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815" b="81667"/>
          <a:stretch/>
        </p:blipFill>
        <p:spPr>
          <a:xfrm rot="10800000">
            <a:off x="6152" y="5600700"/>
            <a:ext cx="3873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632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075975" y="2185197"/>
            <a:ext cx="5016137" cy="3135086"/>
            <a:chOff x="2075806" y="2348880"/>
            <a:chExt cx="5016137" cy="313508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075806" y="2348880"/>
              <a:ext cx="5016137" cy="31350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269150" y="2506778"/>
              <a:ext cx="460536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Thank you</a:t>
              </a:r>
              <a:endParaRPr lang="ko-KR" altLang="en-US" sz="7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1481"/>
          <a:stretch/>
        </p:blipFill>
        <p:spPr>
          <a:xfrm>
            <a:off x="571500" y="0"/>
            <a:ext cx="8572500" cy="127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815" b="81667"/>
          <a:stretch/>
        </p:blipFill>
        <p:spPr>
          <a:xfrm rot="10800000">
            <a:off x="6152" y="5600700"/>
            <a:ext cx="3873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57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sz="3200" b="1" dirty="0" smtClean="0">
                <a:solidFill>
                  <a:schemeClr val="tx1"/>
                </a:solidFill>
              </a:rPr>
              <a:t>GIT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이란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Linux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소스를 관리하기 위해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Linus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Torvalds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가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개발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무료이자 오픈 소스이며 분산버전 관리 시스템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설치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명령어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sz="3200" b="1" dirty="0" smtClean="0">
                <a:solidFill>
                  <a:schemeClr val="tx1"/>
                </a:solidFill>
              </a:rPr>
              <a:t>GIT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의 역사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342900" indent="-342900"/>
            <a:endParaRPr lang="en-US" altLang="ko-KR" sz="2400" b="1" dirty="0" smtClean="0">
              <a:solidFill>
                <a:schemeClr val="tx1"/>
              </a:solidFill>
            </a:endParaRP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1991~2002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Linux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커널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유지보수는 소프트웨어의 패치와 압축된 형식으로 전달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2002 :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Linux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커널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프로젝트는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BitKeeper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라는 분산 버전 컨트롤 시스템을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(DVCS)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사용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2005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Linux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커널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개발자 커뮤니티와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BitKeeper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를 개발한 회사와의 관계가 나빠짐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. Linux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개발자 커뮤니티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대표주자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Linus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Torvalds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BitKeeper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를 대체할 무료의 분산 버전 컨트롤 시스템을 개발하기 시작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설치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명령어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ko-KR" altLang="en-US" sz="3200" b="1" dirty="0" smtClean="0">
                <a:solidFill>
                  <a:schemeClr val="tx1"/>
                </a:solidFill>
              </a:rPr>
              <a:t>개발 목표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r>
              <a:rPr lang="ko-KR" altLang="en-US" sz="2400" dirty="0" smtClean="0">
                <a:solidFill>
                  <a:schemeClr val="tx1"/>
                </a:solidFill>
              </a:rPr>
              <a:t>속도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r>
              <a:rPr lang="ko-KR" altLang="en-US" sz="2400" dirty="0" smtClean="0">
                <a:solidFill>
                  <a:schemeClr val="tx1"/>
                </a:solidFill>
              </a:rPr>
              <a:t>디자인의 간결함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r>
              <a:rPr lang="en-US" altLang="ko-KR" sz="2400" dirty="0" smtClean="0">
                <a:solidFill>
                  <a:schemeClr val="tx1"/>
                </a:solidFill>
              </a:rPr>
              <a:t>Non-linear </a:t>
            </a:r>
            <a:r>
              <a:rPr lang="ko-KR" altLang="en-US" sz="2400" dirty="0" smtClean="0">
                <a:solidFill>
                  <a:schemeClr val="tx1"/>
                </a:solidFill>
              </a:rPr>
              <a:t>하지 않은 개발에 대한 강력한 지원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r>
              <a:rPr lang="en-US" altLang="ko-KR" sz="2400" dirty="0" smtClean="0">
                <a:solidFill>
                  <a:schemeClr val="tx1"/>
                </a:solidFill>
              </a:rPr>
              <a:t>	- </a:t>
            </a:r>
            <a:r>
              <a:rPr lang="ko-KR" altLang="en-US" sz="2400" dirty="0" smtClean="0">
                <a:solidFill>
                  <a:schemeClr val="tx1"/>
                </a:solidFill>
              </a:rPr>
              <a:t>수천 개의 </a:t>
            </a:r>
            <a:r>
              <a:rPr lang="en-US" altLang="ko-KR" sz="2400" dirty="0" smtClean="0">
                <a:solidFill>
                  <a:schemeClr val="tx1"/>
                </a:solidFill>
              </a:rPr>
              <a:t>branch</a:t>
            </a:r>
            <a:r>
              <a:rPr lang="ko-KR" altLang="en-US" sz="2400" dirty="0" smtClean="0">
                <a:solidFill>
                  <a:schemeClr val="tx1"/>
                </a:solidFill>
              </a:rPr>
              <a:t>들을 지원할 수 있도록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r>
              <a:rPr lang="en-US" altLang="ko-KR" sz="2400" dirty="0" smtClean="0">
                <a:solidFill>
                  <a:schemeClr val="tx1"/>
                </a:solidFill>
              </a:rPr>
              <a:t>4) </a:t>
            </a:r>
            <a:r>
              <a:rPr lang="ko-KR" altLang="en-US" sz="2400" dirty="0" smtClean="0">
                <a:solidFill>
                  <a:schemeClr val="tx1"/>
                </a:solidFill>
              </a:rPr>
              <a:t>완전한 분산 시스템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r>
              <a:rPr lang="en-US" altLang="ko-KR" sz="2400" dirty="0" smtClean="0">
                <a:solidFill>
                  <a:schemeClr val="tx1"/>
                </a:solidFill>
              </a:rPr>
              <a:t>5) Linux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커널과</a:t>
            </a:r>
            <a:r>
              <a:rPr lang="ko-KR" altLang="en-US" sz="2400" dirty="0" smtClean="0">
                <a:solidFill>
                  <a:schemeClr val="tx1"/>
                </a:solidFill>
              </a:rPr>
              <a:t> 같은 매우 큰 프로젝트를 효율적으로 관리 할 수 있는 시스템 </a:t>
            </a:r>
            <a:r>
              <a:rPr lang="en-US" altLang="ko-KR" sz="2400" dirty="0" smtClean="0">
                <a:solidFill>
                  <a:schemeClr val="tx1"/>
                </a:solidFill>
              </a:rPr>
              <a:t>- </a:t>
            </a:r>
            <a:r>
              <a:rPr lang="ko-KR" altLang="en-US" sz="2400" dirty="0" smtClean="0">
                <a:solidFill>
                  <a:schemeClr val="tx1"/>
                </a:solidFill>
              </a:rPr>
              <a:t>속도와 데이터의 </a:t>
            </a:r>
            <a:endParaRPr lang="en-US" altLang="ko-KR" sz="2400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설치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명령어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sz="3200" b="1" dirty="0" smtClean="0">
                <a:solidFill>
                  <a:schemeClr val="tx1"/>
                </a:solidFill>
              </a:rPr>
              <a:t>GIT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을 버전관리로 채택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사용하는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project</a:t>
            </a:r>
          </a:p>
          <a:p>
            <a:pPr marL="342900" indent="-342900">
              <a:buAutoNum type="arabicPeriod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GIT</a:t>
            </a:r>
          </a:p>
          <a:p>
            <a:pPr marL="457200" indent="-457200">
              <a:buAutoNum type="arabicParenR"/>
            </a:pP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Linux Kernel</a:t>
            </a:r>
          </a:p>
          <a:p>
            <a:pPr marL="457200" indent="-457200">
              <a:buAutoNum type="arabicParenR"/>
            </a:pP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Perl</a:t>
            </a:r>
          </a:p>
          <a:p>
            <a:pPr marL="457200" indent="-457200">
              <a:buAutoNum type="arabicParenR"/>
            </a:pP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Eclipse</a:t>
            </a:r>
          </a:p>
          <a:p>
            <a:pPr marL="457200" indent="-457200">
              <a:buAutoNum type="arabicParenR"/>
            </a:pP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Gnome</a:t>
            </a:r>
          </a:p>
          <a:p>
            <a:pPr marL="457200" indent="-457200">
              <a:buAutoNum type="arabicParenR"/>
            </a:pP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KDE</a:t>
            </a:r>
          </a:p>
          <a:p>
            <a:pPr marL="457200" indent="-457200">
              <a:buAutoNum type="arabicParenR"/>
            </a:pP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Qt</a:t>
            </a:r>
          </a:p>
          <a:p>
            <a:pPr marL="457200" indent="-457200">
              <a:buAutoNum type="arabicParenR"/>
            </a:pP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Ruby on Rails</a:t>
            </a:r>
          </a:p>
          <a:p>
            <a:pPr marL="457200" indent="-457200">
              <a:buAutoNum type="arabicParenR"/>
            </a:pP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Android</a:t>
            </a:r>
          </a:p>
          <a:p>
            <a:pPr marL="457200" indent="-457200">
              <a:buAutoNum type="arabicParenR"/>
            </a:pP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2">
                    <a:lumMod val="10000"/>
                  </a:schemeClr>
                </a:solidFill>
              </a:rPr>
              <a:t>Debian</a:t>
            </a:r>
            <a:endParaRPr lang="en-US" altLang="ko-KR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AutoNum type="arabicParenR"/>
            </a:pP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 X.org</a:t>
            </a:r>
            <a:endParaRPr lang="en-US" altLang="ko-KR" sz="2400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설치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명령어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834207" y="2381951"/>
            <a:ext cx="4313956" cy="2094097"/>
            <a:chOff x="24149378" y="8243298"/>
            <a:chExt cx="8825860" cy="428428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4885985" y="9392493"/>
              <a:ext cx="5016137" cy="31350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6064548" y="8811788"/>
              <a:ext cx="6910690" cy="2077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GIT </a:t>
              </a:r>
              <a:r>
                <a:rPr lang="ko-KR" altLang="en-US" sz="6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특징</a:t>
              </a:r>
              <a:endParaRPr lang="ko-KR" altLang="en-US" sz="6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149378" y="8243298"/>
              <a:ext cx="2043821" cy="3809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endParaRPr lang="ko-KR" altLang="en-US" sz="1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815" b="81667"/>
          <a:stretch/>
        </p:blipFill>
        <p:spPr>
          <a:xfrm>
            <a:off x="5270500" y="0"/>
            <a:ext cx="3873500" cy="12573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815" b="81667"/>
          <a:stretch/>
        </p:blipFill>
        <p:spPr>
          <a:xfrm rot="10800000">
            <a:off x="6152" y="5600700"/>
            <a:ext cx="3873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980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3200" b="1" dirty="0" smtClean="0">
                <a:solidFill>
                  <a:schemeClr val="tx1"/>
                </a:solidFill>
              </a:rPr>
              <a:t>용어정리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457200" lvl="0" indent="-457200">
              <a:buAutoNum type="arabicPeriod"/>
            </a:pPr>
            <a:r>
              <a:rPr lang="ko-KR" altLang="ko-KR" sz="2400" dirty="0" smtClean="0">
                <a:solidFill>
                  <a:schemeClr val="tx1"/>
                </a:solidFill>
              </a:rPr>
              <a:t>저장소</a:t>
            </a:r>
            <a:r>
              <a:rPr lang="en-US" altLang="ko-KR" sz="2400" dirty="0" smtClean="0">
                <a:solidFill>
                  <a:schemeClr val="tx1"/>
                </a:solidFill>
              </a:rPr>
              <a:t>(Repository) </a:t>
            </a:r>
            <a:r>
              <a:rPr lang="en-US" altLang="ko-KR" sz="2400" dirty="0" smtClean="0">
                <a:solidFill>
                  <a:schemeClr val="tx1"/>
                </a:solidFill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</a:rPr>
              <a:t>사용자가 변경한 모든 내용을 추적하는 공간</a:t>
            </a:r>
            <a:r>
              <a:rPr lang="en-US" altLang="ko-KR" sz="2400" dirty="0" smtClean="0">
                <a:solidFill>
                  <a:schemeClr val="tx1"/>
                </a:solidFill>
              </a:rPr>
              <a:t>. </a:t>
            </a:r>
            <a:r>
              <a:rPr lang="ko-KR" altLang="ko-KR" sz="2400" dirty="0" smtClean="0">
                <a:solidFill>
                  <a:schemeClr val="tx1"/>
                </a:solidFill>
              </a:rPr>
              <a:t>현재 </a:t>
            </a:r>
            <a:r>
              <a:rPr lang="ko-KR" altLang="ko-KR" sz="2400" dirty="0" smtClean="0">
                <a:solidFill>
                  <a:schemeClr val="tx1"/>
                </a:solidFill>
              </a:rPr>
              <a:t>상태는 물론이고 </a:t>
            </a:r>
            <a:r>
              <a:rPr lang="ko-KR" altLang="ko-KR" sz="2400" dirty="0" smtClean="0">
                <a:solidFill>
                  <a:schemeClr val="tx1"/>
                </a:solidFill>
              </a:rPr>
              <a:t>변경사항을 </a:t>
            </a:r>
            <a:r>
              <a:rPr lang="ko-KR" altLang="ko-KR" sz="2400" dirty="0" smtClean="0">
                <a:solidFill>
                  <a:schemeClr val="tx1"/>
                </a:solidFill>
              </a:rPr>
              <a:t>설명하는 텍스트 로그메시지까지 저장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marL="457200" lvl="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r>
              <a:rPr lang="en-US" altLang="ko-KR" sz="2400" dirty="0" smtClean="0">
                <a:solidFill>
                  <a:schemeClr val="tx1"/>
                </a:solidFill>
              </a:rPr>
              <a:t>2. </a:t>
            </a:r>
            <a:r>
              <a:rPr lang="ko-KR" altLang="ko-KR" sz="2400" dirty="0" smtClean="0">
                <a:solidFill>
                  <a:schemeClr val="tx1"/>
                </a:solidFill>
              </a:rPr>
              <a:t>작업 트리</a:t>
            </a:r>
            <a:r>
              <a:rPr lang="en-US" altLang="ko-KR" sz="2400" dirty="0" smtClean="0">
                <a:solidFill>
                  <a:schemeClr val="tx1"/>
                </a:solidFill>
              </a:rPr>
              <a:t>(Working Tree) </a:t>
            </a:r>
            <a:r>
              <a:rPr lang="en-US" altLang="ko-KR" sz="2400" dirty="0" smtClean="0">
                <a:solidFill>
                  <a:schemeClr val="tx1"/>
                </a:solidFill>
              </a:rPr>
              <a:t>: </a:t>
            </a:r>
            <a:r>
              <a:rPr lang="ko-KR" altLang="ko-KR" sz="2400" dirty="0" smtClean="0">
                <a:solidFill>
                  <a:schemeClr val="tx1"/>
                </a:solidFill>
              </a:rPr>
              <a:t>저장소를 어느 한 시점을 바라보는 작업자의 현재 시점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lvl="0" indent="-457200"/>
            <a:r>
              <a:rPr lang="en-US" altLang="ko-KR" sz="2400" dirty="0" smtClean="0">
                <a:solidFill>
                  <a:schemeClr val="tx1"/>
                </a:solidFill>
              </a:rPr>
              <a:t>3. </a:t>
            </a:r>
            <a:r>
              <a:rPr lang="ko-KR" altLang="ko-KR" sz="2400" dirty="0" smtClean="0">
                <a:solidFill>
                  <a:schemeClr val="tx1"/>
                </a:solidFill>
              </a:rPr>
              <a:t>체크아웃</a:t>
            </a:r>
            <a:r>
              <a:rPr lang="en-US" altLang="ko-KR" sz="2400" dirty="0" smtClean="0">
                <a:solidFill>
                  <a:schemeClr val="tx1"/>
                </a:solidFill>
              </a:rPr>
              <a:t>(Checkout) </a:t>
            </a:r>
            <a:r>
              <a:rPr lang="en-US" altLang="ko-KR" sz="2400" dirty="0" smtClean="0">
                <a:solidFill>
                  <a:schemeClr val="tx1"/>
                </a:solidFill>
              </a:rPr>
              <a:t>: </a:t>
            </a:r>
            <a:r>
              <a:rPr lang="ko-KR" altLang="ko-KR" sz="2400" dirty="0" smtClean="0">
                <a:solidFill>
                  <a:schemeClr val="tx1"/>
                </a:solidFill>
              </a:rPr>
              <a:t>작업자의 </a:t>
            </a:r>
            <a:r>
              <a:rPr lang="ko-KR" altLang="ko-KR" sz="2400" dirty="0" smtClean="0">
                <a:solidFill>
                  <a:schemeClr val="tx1"/>
                </a:solidFill>
              </a:rPr>
              <a:t>작업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ko-KR" sz="2400" dirty="0" err="1" smtClean="0">
                <a:solidFill>
                  <a:schemeClr val="tx1"/>
                </a:solidFill>
              </a:rPr>
              <a:t>트리를</a:t>
            </a:r>
            <a:r>
              <a:rPr lang="ko-KR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ko-KR" sz="2400" dirty="0" smtClean="0">
                <a:solidFill>
                  <a:schemeClr val="tx1"/>
                </a:solidFill>
              </a:rPr>
              <a:t>저장소의 특정 시점과 일치하도록 변경하는 작업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lvl="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lvl="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lvl="0" indent="-457200"/>
            <a:endParaRPr lang="en-US" altLang="ko-KR" sz="2400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설치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명령어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1485</Words>
  <Application>Microsoft Office PowerPoint</Application>
  <PresentationFormat>화면 슬라이드 쇼(4:3)</PresentationFormat>
  <Paragraphs>525</Paragraphs>
  <Slides>39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charles</cp:lastModifiedBy>
  <cp:revision>475</cp:revision>
  <dcterms:created xsi:type="dcterms:W3CDTF">2011-07-02T01:25:55Z</dcterms:created>
  <dcterms:modified xsi:type="dcterms:W3CDTF">2011-07-28T06:48:14Z</dcterms:modified>
</cp:coreProperties>
</file>