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5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3938-B8DB-410A-A57C-8ACDC84ECC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EB6D-3ECD-49F7-96BF-CC7A11E51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3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3938-B8DB-410A-A57C-8ACDC84ECC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EB6D-3ECD-49F7-96BF-CC7A11E51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3938-B8DB-410A-A57C-8ACDC84ECC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EB6D-3ECD-49F7-96BF-CC7A11E51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3938-B8DB-410A-A57C-8ACDC84ECC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EB6D-3ECD-49F7-96BF-CC7A11E51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9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3938-B8DB-410A-A57C-8ACDC84ECC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EB6D-3ECD-49F7-96BF-CC7A11E51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3938-B8DB-410A-A57C-8ACDC84ECC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EB6D-3ECD-49F7-96BF-CC7A11E51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9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3938-B8DB-410A-A57C-8ACDC84ECC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EB6D-3ECD-49F7-96BF-CC7A11E51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8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3938-B8DB-410A-A57C-8ACDC84ECC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EB6D-3ECD-49F7-96BF-CC7A11E51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0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3938-B8DB-410A-A57C-8ACDC84ECC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EB6D-3ECD-49F7-96BF-CC7A11E51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1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3938-B8DB-410A-A57C-8ACDC84ECC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EB6D-3ECD-49F7-96BF-CC7A11E51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7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3938-B8DB-410A-A57C-8ACDC84ECC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EB6D-3ECD-49F7-96BF-CC7A11E51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6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3938-B8DB-410A-A57C-8ACDC84ECC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EB6D-3ECD-49F7-96BF-CC7A11E51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1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777467" y="192027"/>
            <a:ext cx="4024885" cy="3822193"/>
            <a:chOff x="2741814" y="1611285"/>
            <a:chExt cx="1905000" cy="1905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814" y="1611285"/>
              <a:ext cx="1905000" cy="19050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809702" y="3200400"/>
              <a:ext cx="980902" cy="249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297186" y="1667418"/>
            <a:ext cx="1905000" cy="1905000"/>
            <a:chOff x="2741814" y="1611285"/>
            <a:chExt cx="1905000" cy="190500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1814" y="1611285"/>
              <a:ext cx="1905000" cy="190500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2809702" y="3200400"/>
              <a:ext cx="980902" cy="249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5361708" y="1854610"/>
            <a:ext cx="1554479" cy="9384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20734" y="3838149"/>
            <a:ext cx="8454043" cy="16625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err="1" smtClean="0">
                <a:latin typeface="+mj-ea"/>
                <a:ea typeface="+mj-ea"/>
              </a:rPr>
              <a:t>자율배식형</a:t>
            </a:r>
            <a:r>
              <a:rPr lang="ko-KR" altLang="en-US" sz="4400" b="1" dirty="0" smtClean="0">
                <a:latin typeface="+mj-ea"/>
                <a:ea typeface="+mj-ea"/>
              </a:rPr>
              <a:t> 식당</a:t>
            </a:r>
            <a:endParaRPr lang="en-US" altLang="ko-KR" sz="44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4400" b="1" dirty="0" err="1" smtClean="0">
                <a:latin typeface="+mj-ea"/>
                <a:ea typeface="+mj-ea"/>
              </a:rPr>
              <a:t>미배식</a:t>
            </a:r>
            <a:r>
              <a:rPr lang="ko-KR" altLang="en-US" sz="4400" b="1" dirty="0" smtClean="0">
                <a:latin typeface="+mj-ea"/>
                <a:ea typeface="+mj-ea"/>
              </a:rPr>
              <a:t> </a:t>
            </a:r>
            <a:r>
              <a:rPr lang="ko-KR" altLang="en-US" sz="4400" b="1" dirty="0" err="1" smtClean="0">
                <a:latin typeface="+mj-ea"/>
                <a:ea typeface="+mj-ea"/>
              </a:rPr>
              <a:t>잔반</a:t>
            </a:r>
            <a:r>
              <a:rPr lang="ko-KR" altLang="en-US" sz="4400" b="1" dirty="0" smtClean="0">
                <a:latin typeface="+mj-ea"/>
                <a:ea typeface="+mj-ea"/>
              </a:rPr>
              <a:t> 줄이기 프로젝트</a:t>
            </a:r>
            <a:endParaRPr lang="ko-KR" altLang="en-US" sz="4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3351" y="5766425"/>
            <a:ext cx="504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/>
              <a:t>팀명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: </a:t>
            </a:r>
            <a:r>
              <a:rPr lang="ko-KR" altLang="en-US" sz="4000" b="1" dirty="0" err="1" smtClean="0"/>
              <a:t>짬타이거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322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71500" y="1346200"/>
            <a:ext cx="8597900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499" y="638314"/>
            <a:ext cx="5721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기술 조사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데이터베이스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웹</a:t>
            </a:r>
            <a:endParaRPr lang="ko-KR" altLang="en-US" sz="40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10542581" y="541820"/>
            <a:ext cx="405126" cy="3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1756"/>
              </p:ext>
            </p:extLst>
          </p:nvPr>
        </p:nvGraphicFramePr>
        <p:xfrm>
          <a:off x="1484219" y="1863587"/>
          <a:ext cx="8915862" cy="41963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954">
                  <a:extLst>
                    <a:ext uri="{9D8B030D-6E8A-4147-A177-3AD203B41FA5}">
                      <a16:colId xmlns:a16="http://schemas.microsoft.com/office/drawing/2014/main" val="2026996172"/>
                    </a:ext>
                  </a:extLst>
                </a:gridCol>
                <a:gridCol w="2971954">
                  <a:extLst>
                    <a:ext uri="{9D8B030D-6E8A-4147-A177-3AD203B41FA5}">
                      <a16:colId xmlns:a16="http://schemas.microsoft.com/office/drawing/2014/main" val="2000451739"/>
                    </a:ext>
                  </a:extLst>
                </a:gridCol>
                <a:gridCol w="2971954">
                  <a:extLst>
                    <a:ext uri="{9D8B030D-6E8A-4147-A177-3AD203B41FA5}">
                      <a16:colId xmlns:a16="http://schemas.microsoft.com/office/drawing/2014/main" val="108048539"/>
                    </a:ext>
                  </a:extLst>
                </a:gridCol>
              </a:tblGrid>
              <a:tr h="139879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SQL + PHP</a:t>
                      </a:r>
                      <a:r>
                        <a:rPr lang="en-US" altLang="ko-KR" sz="2400" baseline="0" dirty="0" smtClean="0"/>
                        <a:t> + Apache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 err="1" smtClean="0"/>
                    </a:p>
                    <a:p>
                      <a:pPr algn="ctr" latinLnBrk="1"/>
                      <a:r>
                        <a:rPr lang="en-US" altLang="ko-KR" sz="2400" dirty="0" smtClean="0"/>
                        <a:t>NoSQL + JSP + Tomcat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64574"/>
                  </a:ext>
                </a:extLst>
              </a:tr>
              <a:tr h="1398797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 smtClean="0"/>
                    </a:p>
                    <a:p>
                      <a:pPr algn="ctr" latinLnBrk="1"/>
                      <a:r>
                        <a:rPr lang="ko-KR" altLang="en-US" sz="4000" dirty="0" smtClean="0"/>
                        <a:t>장점</a:t>
                      </a:r>
                      <a:endParaRPr lang="ko-KR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다용도로 사용가능</a:t>
                      </a:r>
                      <a:r>
                        <a:rPr lang="en-US" altLang="ko-KR" sz="20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2000" dirty="0" err="1" smtClean="0"/>
                        <a:t>높은성능</a:t>
                      </a:r>
                      <a:r>
                        <a:rPr lang="en-US" altLang="ko-KR" sz="20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2000" dirty="0" smtClean="0"/>
                        <a:t>데이터의 일관성 보장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+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쉬운 접근성</a:t>
                      </a:r>
                      <a:endParaRPr lang="en-US" altLang="ko-KR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데이터 분산처리</a:t>
                      </a:r>
                      <a:r>
                        <a:rPr lang="en-US" altLang="ko-KR" sz="2000" dirty="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Cloud computing,</a:t>
                      </a:r>
                    </a:p>
                    <a:p>
                      <a:pPr algn="ctr" latinLnBrk="1"/>
                      <a:r>
                        <a:rPr lang="ko-KR" altLang="en-US" sz="2000" dirty="0" smtClean="0"/>
                        <a:t>유연한 데이터 모델링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+ </a:t>
                      </a:r>
                      <a:r>
                        <a:rPr lang="ko-KR" altLang="en-US" sz="2000" dirty="0" smtClean="0"/>
                        <a:t>쉬운 유지보수</a:t>
                      </a:r>
                      <a:endParaRPr lang="en-US" altLang="ko-KR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581854"/>
                  </a:ext>
                </a:extLst>
              </a:tr>
              <a:tr h="1398797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4000" dirty="0" smtClean="0"/>
                        <a:t>단점</a:t>
                      </a:r>
                      <a:endParaRPr lang="ko-KR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컬럼 확장의 어려움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+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낮은 보안성과 안정성</a:t>
                      </a:r>
                      <a:endParaRPr lang="en-US" altLang="ko-KR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수정시</a:t>
                      </a:r>
                      <a:r>
                        <a:rPr lang="ko-KR" altLang="en-US" sz="2000" dirty="0" smtClean="0"/>
                        <a:t> 모든 컬렉션에서 수행 필요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+ </a:t>
                      </a:r>
                      <a:r>
                        <a:rPr lang="ko-KR" altLang="en-US" sz="2000" dirty="0" smtClean="0"/>
                        <a:t>개발기간이 </a:t>
                      </a:r>
                      <a:r>
                        <a:rPr lang="ko-KR" altLang="en-US" sz="2000" dirty="0" err="1" smtClean="0"/>
                        <a:t>오래걸림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2849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053" y="131011"/>
            <a:ext cx="1215189" cy="121518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531331" y="1172094"/>
            <a:ext cx="1246909" cy="115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965" y="100784"/>
            <a:ext cx="1238596" cy="123859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698994" y="1185309"/>
            <a:ext cx="1246909" cy="115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181" y="-44023"/>
            <a:ext cx="1713807" cy="171380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938246" y="1468510"/>
            <a:ext cx="1246909" cy="115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71500" y="1346200"/>
            <a:ext cx="8597900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499" y="638314"/>
            <a:ext cx="6003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프로젝트 계획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스프린트</a:t>
            </a:r>
            <a:endParaRPr lang="ko-KR" altLang="en-US" sz="28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10542581" y="541820"/>
            <a:ext cx="405126" cy="3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050087" y="1537855"/>
            <a:ext cx="640080" cy="266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750" y="269049"/>
            <a:ext cx="1446415" cy="14464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154436" y="1493656"/>
            <a:ext cx="615394" cy="266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38703" y="1914723"/>
            <a:ext cx="3559928" cy="20335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09872" y="2163111"/>
            <a:ext cx="2587229" cy="599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9871" y="3051216"/>
            <a:ext cx="2587229" cy="599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66038" y="1493656"/>
            <a:ext cx="22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스프린트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6409" y="4167447"/>
            <a:ext cx="22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스프린트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8703" y="4536779"/>
            <a:ext cx="3559928" cy="20335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09872" y="4785168"/>
            <a:ext cx="2587229" cy="599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09871" y="5673273"/>
            <a:ext cx="2587229" cy="599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3997100" y="1914723"/>
            <a:ext cx="2075349" cy="2483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997100" y="2762240"/>
            <a:ext cx="2075349" cy="3871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072449" y="1914723"/>
            <a:ext cx="4393276" cy="4718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529651" y="2188050"/>
            <a:ext cx="3553690" cy="4084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뷔페식</a:t>
            </a:r>
            <a:r>
              <a:rPr lang="ko-KR" altLang="en-US" dirty="0" smtClean="0"/>
              <a:t> 식당을 운영하는 </a:t>
            </a:r>
            <a:r>
              <a:rPr lang="ko-KR" altLang="en-US" dirty="0" err="1" smtClean="0"/>
              <a:t>조리장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으로써</a:t>
            </a:r>
            <a:r>
              <a:rPr lang="ko-KR" altLang="en-US" dirty="0" smtClean="0"/>
              <a:t> 식수를 예측할 수 있다면 </a:t>
            </a:r>
            <a:r>
              <a:rPr lang="ko-KR" altLang="en-US" dirty="0" err="1" smtClean="0"/>
              <a:t>미배식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잔반을</a:t>
            </a:r>
            <a:r>
              <a:rPr lang="ko-KR" altLang="en-US" dirty="0" smtClean="0"/>
              <a:t> 줄일 수 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66810" y="2388167"/>
            <a:ext cx="112221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스토리</a:t>
            </a:r>
            <a:r>
              <a:rPr lang="en-US" altLang="ko-KR" sz="2800" dirty="0" smtClean="0"/>
              <a:t>A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6951521" y="4011573"/>
            <a:ext cx="2709949" cy="437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 정제</a:t>
            </a:r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3827327" y="2099746"/>
            <a:ext cx="640944" cy="740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 flipV="1">
            <a:off x="3989071" y="2729782"/>
            <a:ext cx="505545" cy="9767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952911" y="4748482"/>
            <a:ext cx="2709949" cy="437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케라스를</a:t>
            </a:r>
            <a:r>
              <a:rPr lang="ko-KR" altLang="en-US" dirty="0" smtClean="0"/>
              <a:t> 이용한 수식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6951520" y="5485392"/>
            <a:ext cx="2709949" cy="437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71500" y="1346200"/>
            <a:ext cx="8597900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499" y="638314"/>
            <a:ext cx="6003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프로젝트 계획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스프린트</a:t>
            </a:r>
            <a:endParaRPr lang="ko-KR" altLang="en-US" sz="28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10542581" y="541820"/>
            <a:ext cx="405126" cy="3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382597" y="1537855"/>
            <a:ext cx="640080" cy="266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750" y="269049"/>
            <a:ext cx="1446415" cy="14464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141402" y="1493656"/>
            <a:ext cx="615394" cy="266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38703" y="1914723"/>
            <a:ext cx="3559928" cy="20335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09872" y="2163111"/>
            <a:ext cx="2587229" cy="599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9871" y="3051216"/>
            <a:ext cx="2587229" cy="599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66038" y="1493656"/>
            <a:ext cx="22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스프린트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6409" y="4167447"/>
            <a:ext cx="229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스프린트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8703" y="4536779"/>
            <a:ext cx="3559928" cy="20335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09872" y="4785168"/>
            <a:ext cx="2587229" cy="599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09871" y="5673273"/>
            <a:ext cx="2587229" cy="599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072449" y="1914723"/>
            <a:ext cx="4393276" cy="4718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529651" y="2188050"/>
            <a:ext cx="3553690" cy="4084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조리장의 컴퓨터를 이용해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변수를 </a:t>
            </a:r>
            <a:r>
              <a:rPr lang="ko-KR" altLang="en-US" dirty="0" smtClean="0"/>
              <a:t>입력하여 결과가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식수인원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나오면 </a:t>
            </a:r>
            <a:r>
              <a:rPr lang="ko-KR" altLang="en-US" dirty="0" err="1" smtClean="0"/>
              <a:t>편리할것같다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66810" y="2388167"/>
            <a:ext cx="113053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스토리</a:t>
            </a:r>
            <a:r>
              <a:rPr lang="en-US" altLang="ko-KR" sz="2800" dirty="0" smtClean="0"/>
              <a:t>B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951521" y="4011573"/>
            <a:ext cx="2709949" cy="437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디자인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952911" y="4748482"/>
            <a:ext cx="2709949" cy="437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Php</a:t>
            </a:r>
            <a:r>
              <a:rPr lang="ko-KR" altLang="en-US" dirty="0" smtClean="0"/>
              <a:t>를 사용한 웹 제작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951520" y="5485392"/>
            <a:ext cx="2709949" cy="437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소켓 프로그래밍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3840482" y="1914723"/>
            <a:ext cx="2231967" cy="12037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985056" y="3650345"/>
            <a:ext cx="2087393" cy="29832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806108" y="2764576"/>
            <a:ext cx="682369" cy="35619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3972929" y="3639696"/>
            <a:ext cx="215364" cy="3086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71500" y="1346200"/>
            <a:ext cx="8597900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499" y="638314"/>
            <a:ext cx="6003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마무리</a:t>
            </a:r>
            <a:endParaRPr lang="ko-KR" altLang="en-US" sz="28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10542581" y="541820"/>
            <a:ext cx="405126" cy="3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154436" y="1493656"/>
            <a:ext cx="615394" cy="266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50026" y="2826327"/>
            <a:ext cx="89029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b="1" dirty="0" smtClean="0"/>
              <a:t>감사합니다</a:t>
            </a:r>
            <a:endParaRPr lang="ko-KR" altLang="en-US" sz="11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436" y="282632"/>
            <a:ext cx="1571105" cy="15711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083338" y="1626659"/>
            <a:ext cx="1163782" cy="285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71500" y="1346200"/>
            <a:ext cx="8597900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500" y="638314"/>
            <a:ext cx="4596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목차</a:t>
            </a:r>
            <a:endParaRPr lang="ko-KR" altLang="en-US" sz="4000" b="1" dirty="0"/>
          </a:p>
        </p:txBody>
      </p:sp>
      <p:pic>
        <p:nvPicPr>
          <p:cNvPr id="1026" name="Picture 2" descr="http://pds25.egloos.com/pds/201603/08/01/d0128801_56de860047f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79" y="57727"/>
            <a:ext cx="3295321" cy="232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3055" y="1812175"/>
            <a:ext cx="5910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팀 구성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비즈니스 목표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문맥 다이어그램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기능적 요구사항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품질적</a:t>
            </a:r>
            <a:r>
              <a:rPr lang="ko-KR" altLang="en-US" sz="2400" dirty="0" smtClean="0"/>
              <a:t> 요구사항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제약사항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기술 조사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프로젝트 계획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0817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71500" y="1346200"/>
            <a:ext cx="8597900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500" y="638314"/>
            <a:ext cx="4596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팀 구성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654233"/>
            <a:ext cx="620960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박진상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팀 리더</a:t>
            </a:r>
            <a:endParaRPr lang="en-US" altLang="ko-KR" sz="2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제품 책임자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김성헌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서포트</a:t>
            </a:r>
            <a:r>
              <a:rPr lang="ko-KR" altLang="en-US" sz="2800" dirty="0" smtClean="0"/>
              <a:t> 매니저</a:t>
            </a:r>
            <a:endParaRPr lang="en-US" altLang="ko-KR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요구사항 확인 및 </a:t>
            </a:r>
            <a:r>
              <a:rPr lang="ko-KR" altLang="en-US" dirty="0" err="1" smtClean="0"/>
              <a:t>작업분담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오상권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기술 매니저</a:t>
            </a:r>
            <a:endParaRPr lang="en-US" altLang="ko-KR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기술적 수립 확인 및 해결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김태훈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프로젝트 매니저</a:t>
            </a:r>
            <a:endParaRPr lang="en-US" altLang="ko-KR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 계획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진행사항 관리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762" y="247996"/>
            <a:ext cx="1406237" cy="14062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66762" y="1454727"/>
            <a:ext cx="1087929" cy="199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71500" y="1346200"/>
            <a:ext cx="8597900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500" y="638314"/>
            <a:ext cx="4596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비즈니스 목표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1170870" y="1840485"/>
            <a:ext cx="2756262" cy="251848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미배식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잔반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처리비용 및 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재료비 </a:t>
            </a:r>
            <a:r>
              <a:rPr lang="ko-KR" altLang="en-US" sz="2800" dirty="0" smtClean="0"/>
              <a:t>절감</a:t>
            </a:r>
            <a:r>
              <a:rPr lang="en-US" altLang="ko-KR" sz="2800" dirty="0" smtClean="0"/>
              <a:t>,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환경보호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025006" y="1345800"/>
            <a:ext cx="1251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WHY</a:t>
            </a:r>
            <a:endParaRPr lang="ko-KR" altLang="en-US" sz="32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927132" y="1955613"/>
            <a:ext cx="7087231" cy="4341742"/>
            <a:chOff x="2651493" y="1579417"/>
            <a:chExt cx="7847482" cy="4790906"/>
          </a:xfrm>
        </p:grpSpPr>
        <p:sp>
          <p:nvSpPr>
            <p:cNvPr id="6" name="직사각형 5"/>
            <p:cNvSpPr/>
            <p:nvPr/>
          </p:nvSpPr>
          <p:spPr>
            <a:xfrm>
              <a:off x="3410974" y="2001246"/>
              <a:ext cx="1757464" cy="1681292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자율배식형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  <a:p>
              <a:pPr algn="ctr"/>
              <a:r>
                <a:rPr lang="ko-KR" altLang="en-US" dirty="0" err="1" smtClean="0"/>
                <a:t>식당운영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사업체</a:t>
              </a:r>
              <a:r>
                <a:rPr lang="en-US" altLang="ko-KR" dirty="0" smtClean="0"/>
                <a:t>(</a:t>
              </a:r>
              <a:r>
                <a:rPr lang="ko-KR" altLang="en-US" dirty="0" err="1" smtClean="0"/>
                <a:t>교내식당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회사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뷔페식</a:t>
              </a:r>
              <a:r>
                <a:rPr lang="ko-KR" altLang="en-US" dirty="0" smtClean="0"/>
                <a:t> 식당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67796" y="2001246"/>
              <a:ext cx="1860465" cy="1623103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식사인원에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영향을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미치는 요인 및 변수로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err="1" smtClean="0"/>
                <a:t>식수예측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966966" y="2001246"/>
              <a:ext cx="1446009" cy="1271087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Tensorflow</a:t>
              </a:r>
              <a:r>
                <a:rPr lang="ko-KR" altLang="en-US" sz="1600" dirty="0" smtClean="0"/>
                <a:t>를 통한 </a:t>
              </a:r>
              <a:r>
                <a:rPr lang="en-US" altLang="ko-KR" sz="1600" dirty="0" smtClean="0"/>
                <a:t/>
              </a:r>
              <a:br>
                <a:rPr lang="en-US" altLang="ko-KR" sz="1600" dirty="0" smtClean="0"/>
              </a:br>
              <a:r>
                <a:rPr lang="ko-KR" altLang="en-US" sz="1600" dirty="0" err="1" smtClean="0"/>
                <a:t>회귀분석법</a:t>
              </a:r>
              <a:r>
                <a:rPr lang="ko-KR" altLang="en-US" sz="1600" dirty="0" smtClean="0"/>
                <a:t> 사용</a:t>
              </a:r>
              <a:endParaRPr lang="ko-KR" altLang="en-US" sz="16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966966" y="3541129"/>
              <a:ext cx="1446009" cy="1271087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Keras</a:t>
              </a:r>
              <a:r>
                <a:rPr lang="ko-KR" altLang="en-US" sz="1600" dirty="0" smtClean="0"/>
                <a:t>를 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사용한 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err="1" smtClean="0"/>
                <a:t>수식계산</a:t>
              </a:r>
              <a:endParaRPr lang="ko-KR" altLang="en-US" sz="16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966966" y="5094679"/>
              <a:ext cx="1446009" cy="1271087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웹을 이용한 서비스 제공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98873" y="5099236"/>
              <a:ext cx="1446009" cy="1271087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사용자와의 </a:t>
              </a:r>
              <a:endParaRPr lang="en-US" altLang="ko-KR" sz="1600" dirty="0"/>
            </a:p>
            <a:p>
              <a:pPr algn="ctr"/>
              <a:r>
                <a:rPr lang="en-US" altLang="ko-KR" sz="1600" dirty="0" smtClean="0"/>
                <a:t>interaction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4" idx="3"/>
              <a:endCxn id="6" idx="1"/>
            </p:cNvCxnSpPr>
            <p:nvPr/>
          </p:nvCxnSpPr>
          <p:spPr>
            <a:xfrm>
              <a:off x="2651493" y="2841891"/>
              <a:ext cx="759481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endCxn id="7" idx="1"/>
            </p:cNvCxnSpPr>
            <p:nvPr/>
          </p:nvCxnSpPr>
          <p:spPr>
            <a:xfrm flipV="1">
              <a:off x="5168438" y="2812798"/>
              <a:ext cx="1099358" cy="794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8" idx="1"/>
            </p:cNvCxnSpPr>
            <p:nvPr/>
          </p:nvCxnSpPr>
          <p:spPr>
            <a:xfrm>
              <a:off x="7844882" y="2636789"/>
              <a:ext cx="112208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endCxn id="10" idx="1"/>
            </p:cNvCxnSpPr>
            <p:nvPr/>
          </p:nvCxnSpPr>
          <p:spPr>
            <a:xfrm>
              <a:off x="7861725" y="5730223"/>
              <a:ext cx="110524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8405924" y="4176672"/>
              <a:ext cx="56104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5837831" y="5700610"/>
              <a:ext cx="56104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5837830" y="2841892"/>
              <a:ext cx="6482" cy="2858718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8405924" y="2636789"/>
              <a:ext cx="8424" cy="153191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90848" y="1580884"/>
              <a:ext cx="1251653" cy="37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WHO</a:t>
              </a:r>
              <a:endParaRPr lang="ko-KR" alt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38255" y="1579417"/>
              <a:ext cx="1251653" cy="37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HOW</a:t>
              </a:r>
              <a:endParaRPr lang="ko-KR" alt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47322" y="1579417"/>
              <a:ext cx="1251653" cy="37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WHAT</a:t>
              </a:r>
              <a:endParaRPr lang="ko-KR" altLang="en-US" sz="2400" dirty="0"/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70" y="230792"/>
            <a:ext cx="1724821" cy="17248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412975" y="1645920"/>
            <a:ext cx="975461" cy="309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2112512" y="1404213"/>
            <a:ext cx="5027199" cy="3490424"/>
            <a:chOff x="2161309" y="1372521"/>
            <a:chExt cx="5027199" cy="3490424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877" y="1372521"/>
              <a:ext cx="4681631" cy="3396333"/>
            </a:xfrm>
            <a:prstGeom prst="rect">
              <a:avLst/>
            </a:prstGeom>
          </p:spPr>
        </p:pic>
        <p:sp>
          <p:nvSpPr>
            <p:cNvPr id="116" name="직사각형 115"/>
            <p:cNvSpPr/>
            <p:nvPr/>
          </p:nvSpPr>
          <p:spPr>
            <a:xfrm>
              <a:off x="2161309" y="4194980"/>
              <a:ext cx="2576010" cy="667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6801188" y="1724645"/>
            <a:ext cx="2521289" cy="2810885"/>
            <a:chOff x="2161309" y="1372521"/>
            <a:chExt cx="5027199" cy="3490424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877" y="1372521"/>
              <a:ext cx="4681631" cy="3396333"/>
            </a:xfrm>
            <a:prstGeom prst="rect">
              <a:avLst/>
            </a:prstGeom>
          </p:spPr>
        </p:pic>
        <p:sp>
          <p:nvSpPr>
            <p:cNvPr id="121" name="직사각형 120"/>
            <p:cNvSpPr/>
            <p:nvPr/>
          </p:nvSpPr>
          <p:spPr>
            <a:xfrm>
              <a:off x="2161309" y="4194980"/>
              <a:ext cx="2576010" cy="667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6826127" y="4061811"/>
            <a:ext cx="2521289" cy="2810885"/>
            <a:chOff x="2161309" y="1372521"/>
            <a:chExt cx="5027199" cy="3490424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877" y="1372521"/>
              <a:ext cx="4681631" cy="3396333"/>
            </a:xfrm>
            <a:prstGeom prst="rect">
              <a:avLst/>
            </a:prstGeom>
          </p:spPr>
        </p:pic>
        <p:sp>
          <p:nvSpPr>
            <p:cNvPr id="124" name="직사각형 123"/>
            <p:cNvSpPr/>
            <p:nvPr/>
          </p:nvSpPr>
          <p:spPr>
            <a:xfrm>
              <a:off x="2161309" y="4194980"/>
              <a:ext cx="2576010" cy="667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571500" y="1346200"/>
            <a:ext cx="8597900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500" y="638314"/>
            <a:ext cx="4596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문맥 다이어그램</a:t>
            </a:r>
            <a:endParaRPr lang="ko-KR" altLang="en-US" sz="4000" b="1" dirty="0"/>
          </a:p>
        </p:txBody>
      </p:sp>
      <p:sp>
        <p:nvSpPr>
          <p:cNvPr id="64" name="직사각형 63"/>
          <p:cNvSpPr/>
          <p:nvPr/>
        </p:nvSpPr>
        <p:spPr>
          <a:xfrm>
            <a:off x="10279339" y="1764420"/>
            <a:ext cx="756459" cy="272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391438" y="2427740"/>
            <a:ext cx="1282761" cy="56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 code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086315" y="2427740"/>
            <a:ext cx="1060133" cy="56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571485" y="2427740"/>
            <a:ext cx="1166146" cy="56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7571485" y="4755016"/>
            <a:ext cx="1166146" cy="56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interface</a:t>
            </a:r>
            <a:endParaRPr lang="ko-KR" altLang="en-US" dirty="0"/>
          </a:p>
        </p:txBody>
      </p:sp>
      <p:cxnSp>
        <p:nvCxnSpPr>
          <p:cNvPr id="76" name="직선 화살표 연결선 75"/>
          <p:cNvCxnSpPr>
            <a:endCxn id="69" idx="1"/>
          </p:cNvCxnSpPr>
          <p:nvPr/>
        </p:nvCxnSpPr>
        <p:spPr>
          <a:xfrm>
            <a:off x="2255350" y="2711442"/>
            <a:ext cx="11360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1" idx="3"/>
          </p:cNvCxnSpPr>
          <p:nvPr/>
        </p:nvCxnSpPr>
        <p:spPr>
          <a:xfrm>
            <a:off x="8737631" y="2711442"/>
            <a:ext cx="101540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8737631" y="5052555"/>
            <a:ext cx="102659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0" idx="3"/>
            <a:endCxn id="71" idx="1"/>
          </p:cNvCxnSpPr>
          <p:nvPr/>
        </p:nvCxnSpPr>
        <p:spPr>
          <a:xfrm>
            <a:off x="6146448" y="2711442"/>
            <a:ext cx="14250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114829" y="2993344"/>
            <a:ext cx="1456656" cy="205921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70" idx="1"/>
          </p:cNvCxnSpPr>
          <p:nvPr/>
        </p:nvCxnSpPr>
        <p:spPr>
          <a:xfrm flipV="1">
            <a:off x="4665500" y="2711442"/>
            <a:ext cx="420815" cy="230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36258" y="5482480"/>
            <a:ext cx="796131" cy="922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4785232" y="3997609"/>
            <a:ext cx="1898" cy="5294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629423" y="6047577"/>
            <a:ext cx="802967" cy="461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11378" y="5337989"/>
            <a:ext cx="178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데이터의 흐름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611378" y="5893861"/>
            <a:ext cx="1598480" cy="30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:</a:t>
            </a:r>
            <a:r>
              <a:rPr lang="ko-KR" altLang="en-US" dirty="0"/>
              <a:t> </a:t>
            </a:r>
            <a:r>
              <a:rPr lang="ko-KR" altLang="en-US" dirty="0" err="1" smtClean="0"/>
              <a:t>인터렉션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10754" y="1862887"/>
            <a:ext cx="174895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Server PC</a:t>
            </a:r>
            <a:endParaRPr lang="ko-KR" altLang="en-US" sz="2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896864" y="1506727"/>
            <a:ext cx="152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Client PC 1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797107" y="3911510"/>
            <a:ext cx="152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Client PC 2</a:t>
            </a:r>
            <a:endParaRPr lang="ko-KR" altLang="en-US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10542581" y="541820"/>
            <a:ext cx="405126" cy="3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733521" y="2101164"/>
            <a:ext cx="1529352" cy="1529352"/>
            <a:chOff x="733521" y="2101164"/>
            <a:chExt cx="1529352" cy="1529352"/>
          </a:xfrm>
        </p:grpSpPr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21" y="2101164"/>
              <a:ext cx="1529352" cy="1529352"/>
            </a:xfrm>
            <a:prstGeom prst="rect">
              <a:avLst/>
            </a:prstGeom>
          </p:spPr>
        </p:pic>
        <p:sp>
          <p:nvSpPr>
            <p:cNvPr id="133" name="직사각형 132"/>
            <p:cNvSpPr/>
            <p:nvPr/>
          </p:nvSpPr>
          <p:spPr>
            <a:xfrm>
              <a:off x="733521" y="3399905"/>
              <a:ext cx="718863" cy="166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4150320" y="4764384"/>
            <a:ext cx="1310431" cy="1300387"/>
            <a:chOff x="733521" y="2101164"/>
            <a:chExt cx="1529352" cy="1529352"/>
          </a:xfrm>
        </p:grpSpPr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21" y="2101164"/>
              <a:ext cx="1529352" cy="1529352"/>
            </a:xfrm>
            <a:prstGeom prst="rect">
              <a:avLst/>
            </a:prstGeom>
          </p:spPr>
        </p:pic>
        <p:sp>
          <p:nvSpPr>
            <p:cNvPr id="137" name="직사각형 136"/>
            <p:cNvSpPr/>
            <p:nvPr/>
          </p:nvSpPr>
          <p:spPr>
            <a:xfrm>
              <a:off x="733521" y="3399905"/>
              <a:ext cx="718863" cy="166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9889039" y="4500589"/>
            <a:ext cx="1146759" cy="1162083"/>
            <a:chOff x="9871787" y="2101164"/>
            <a:chExt cx="1356447" cy="1356447"/>
          </a:xfrm>
        </p:grpSpPr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787" y="2101164"/>
              <a:ext cx="1356447" cy="1356447"/>
            </a:xfrm>
            <a:prstGeom prst="rect">
              <a:avLst/>
            </a:prstGeom>
          </p:spPr>
        </p:pic>
        <p:sp>
          <p:nvSpPr>
            <p:cNvPr id="144" name="직사각형 143"/>
            <p:cNvSpPr/>
            <p:nvPr/>
          </p:nvSpPr>
          <p:spPr>
            <a:xfrm>
              <a:off x="9871787" y="3263313"/>
              <a:ext cx="768504" cy="194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9871787" y="2093719"/>
            <a:ext cx="1146759" cy="1162083"/>
            <a:chOff x="9871787" y="2101164"/>
            <a:chExt cx="1356447" cy="1356447"/>
          </a:xfrm>
        </p:grpSpPr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787" y="2101164"/>
              <a:ext cx="1356447" cy="1356447"/>
            </a:xfrm>
            <a:prstGeom prst="rect">
              <a:avLst/>
            </a:prstGeom>
          </p:spPr>
        </p:pic>
        <p:sp>
          <p:nvSpPr>
            <p:cNvPr id="147" name="직사각형 146"/>
            <p:cNvSpPr/>
            <p:nvPr/>
          </p:nvSpPr>
          <p:spPr>
            <a:xfrm>
              <a:off x="9871787" y="3263313"/>
              <a:ext cx="768504" cy="194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9981331" y="1639252"/>
            <a:ext cx="152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User1</a:t>
            </a:r>
            <a:endParaRPr lang="ko-KR" alt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9944576" y="4155136"/>
            <a:ext cx="152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48048" y="1691318"/>
            <a:ext cx="152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supervisor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851558" y="1691318"/>
            <a:ext cx="152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supervisor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4062132" y="4430415"/>
            <a:ext cx="152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supervisor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37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71500" y="1346200"/>
            <a:ext cx="8597900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500" y="638314"/>
            <a:ext cx="4596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기능적 요구사항</a:t>
            </a:r>
            <a:endParaRPr lang="ko-KR" altLang="en-US" sz="40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10542581" y="541820"/>
            <a:ext cx="405126" cy="3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960" y="262391"/>
            <a:ext cx="1459731" cy="1459731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10050087" y="1537855"/>
            <a:ext cx="640080" cy="266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" y="1911927"/>
            <a:ext cx="8597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사용자의 접근성을 고려하여 웹을 이용한 서버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클라이언트 구조를 사용해야함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다양한 변수를 받을 웹 </a:t>
            </a:r>
            <a:r>
              <a:rPr lang="en-US" altLang="ko-KR" sz="2400" dirty="0" smtClean="0"/>
              <a:t>GUI </a:t>
            </a:r>
            <a:r>
              <a:rPr lang="ko-KR" altLang="en-US" sz="2400" dirty="0" smtClean="0"/>
              <a:t>가 있어야 함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변수들을 사용하여 계산이 이루어 져야 함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다양한 변수 하에서도 식수 인원 </a:t>
            </a:r>
            <a:r>
              <a:rPr lang="ko-KR" altLang="en-US" sz="2400" dirty="0" err="1" smtClean="0"/>
              <a:t>예측률이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95%</a:t>
            </a:r>
            <a:r>
              <a:rPr lang="ko-KR" altLang="en-US" sz="2400" dirty="0" smtClean="0"/>
              <a:t>이상의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정확도를 </a:t>
            </a:r>
            <a:r>
              <a:rPr lang="ko-KR" altLang="en-US" sz="2400" dirty="0" smtClean="0"/>
              <a:t>가져야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08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71500" y="1346200"/>
            <a:ext cx="8597900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500" y="638314"/>
            <a:ext cx="4596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 smtClean="0"/>
              <a:t>품질적</a:t>
            </a:r>
            <a:r>
              <a:rPr lang="ko-KR" altLang="en-US" sz="4000" b="1" dirty="0" smtClean="0"/>
              <a:t> 요구사항</a:t>
            </a:r>
            <a:endParaRPr lang="ko-KR" altLang="en-US" sz="40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10542581" y="541820"/>
            <a:ext cx="405126" cy="3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931" y="248575"/>
            <a:ext cx="1487363" cy="14873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050087" y="1537855"/>
            <a:ext cx="640080" cy="266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" y="1911927"/>
            <a:ext cx="8597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분 이내의 계산 </a:t>
            </a:r>
            <a:r>
              <a:rPr lang="ko-KR" altLang="en-US" sz="2400" b="1" dirty="0" smtClean="0"/>
              <a:t>성능</a:t>
            </a:r>
            <a:r>
              <a:rPr lang="ko-KR" altLang="en-US" sz="2400" dirty="0" smtClean="0"/>
              <a:t>이 </a:t>
            </a:r>
            <a:r>
              <a:rPr lang="ko-KR" altLang="en-US" sz="2400" dirty="0" smtClean="0"/>
              <a:t>요구됨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사이트에 변수 중 날씨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요일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월 등을 자동으로 선택되는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b="1" dirty="0" smtClean="0"/>
              <a:t>용이성</a:t>
            </a:r>
            <a:r>
              <a:rPr lang="ko-KR" altLang="en-US" sz="2400" dirty="0" smtClean="0"/>
              <a:t>이 </a:t>
            </a:r>
            <a:r>
              <a:rPr lang="ko-KR" altLang="en-US" sz="2400" dirty="0" smtClean="0"/>
              <a:t>요구됨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다양한 목적을 위해 식수의 추이를 보여주는 그래프를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추가 </a:t>
            </a:r>
            <a:r>
              <a:rPr lang="ko-KR" altLang="en-US" sz="2400" dirty="0" smtClean="0"/>
              <a:t>할 수 있는 </a:t>
            </a:r>
            <a:r>
              <a:rPr lang="ko-KR" altLang="en-US" sz="2400" b="1" dirty="0" smtClean="0"/>
              <a:t>편의성</a:t>
            </a:r>
            <a:r>
              <a:rPr lang="ko-KR" altLang="en-US" sz="2400" dirty="0" smtClean="0"/>
              <a:t>이 </a:t>
            </a:r>
            <a:r>
              <a:rPr lang="ko-KR" altLang="en-US" sz="2400" dirty="0" smtClean="0"/>
              <a:t>요구됨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8651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71500" y="1346200"/>
            <a:ext cx="8597900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500" y="638314"/>
            <a:ext cx="4596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제약사항</a:t>
            </a:r>
            <a:endParaRPr lang="ko-KR" altLang="en-US" sz="40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10542581" y="541820"/>
            <a:ext cx="405126" cy="3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050087" y="1537855"/>
            <a:ext cx="640080" cy="266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420" y="225533"/>
            <a:ext cx="1533448" cy="15334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875520" y="1537855"/>
            <a:ext cx="989215" cy="221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500" y="1911927"/>
            <a:ext cx="8597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아람관은</a:t>
            </a:r>
            <a:r>
              <a:rPr lang="ko-KR" altLang="en-US" sz="2400" dirty="0" smtClean="0"/>
              <a:t> 중식이 </a:t>
            </a:r>
            <a:r>
              <a:rPr lang="en-US" altLang="ko-KR" sz="2400" dirty="0" smtClean="0"/>
              <a:t>A/B </a:t>
            </a:r>
            <a:r>
              <a:rPr lang="ko-KR" altLang="en-US" sz="2400" dirty="0" smtClean="0"/>
              <a:t>코스로 나뉘어 지는 경우도 있기 때문에 변수를 할당할 때 </a:t>
            </a:r>
            <a:r>
              <a:rPr lang="ko-KR" altLang="en-US" sz="2400" b="1" dirty="0" smtClean="0"/>
              <a:t>예외적인 경우</a:t>
            </a:r>
            <a:r>
              <a:rPr lang="ko-KR" altLang="en-US" sz="2400" dirty="0" smtClean="0"/>
              <a:t>가 발생함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딥러닝에</a:t>
            </a:r>
            <a:r>
              <a:rPr lang="ko-KR" altLang="en-US" sz="2400" dirty="0" smtClean="0"/>
              <a:t> 최적화된 </a:t>
            </a:r>
            <a:r>
              <a:rPr lang="en-US" altLang="ko-KR" sz="2400" dirty="0" err="1" smtClean="0"/>
              <a:t>tensorflow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를 사용하기 위해 </a:t>
            </a:r>
            <a:r>
              <a:rPr lang="en-US" altLang="ko-KR" sz="2400" dirty="0" smtClean="0"/>
              <a:t>python</a:t>
            </a:r>
            <a:r>
              <a:rPr lang="ko-KR" altLang="en-US" sz="2400" dirty="0" smtClean="0"/>
              <a:t>을 사용해야하는 </a:t>
            </a:r>
            <a:r>
              <a:rPr lang="ko-KR" altLang="en-US" sz="2400" b="1" dirty="0" smtClean="0"/>
              <a:t>기술적 제약사항</a:t>
            </a:r>
            <a:r>
              <a:rPr lang="ko-KR" altLang="en-US" sz="2400" dirty="0" smtClean="0"/>
              <a:t>이 있음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한학기 안에 프로젝트를 완성해야 하는 </a:t>
            </a:r>
            <a:r>
              <a:rPr lang="ko-KR" altLang="en-US" sz="2400" b="1" dirty="0" smtClean="0"/>
              <a:t>조직적 제약사항</a:t>
            </a:r>
            <a:r>
              <a:rPr lang="ko-KR" altLang="en-US" sz="2400" dirty="0" smtClean="0"/>
              <a:t>이 있음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1951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920640" y="239914"/>
            <a:ext cx="1145082" cy="1247603"/>
            <a:chOff x="9766066" y="805179"/>
            <a:chExt cx="1145082" cy="1247603"/>
          </a:xfrm>
        </p:grpSpPr>
        <p:sp>
          <p:nvSpPr>
            <p:cNvPr id="6" name="직사각형 5"/>
            <p:cNvSpPr/>
            <p:nvPr/>
          </p:nvSpPr>
          <p:spPr>
            <a:xfrm>
              <a:off x="10050087" y="1537855"/>
              <a:ext cx="640080" cy="266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106" y="805179"/>
              <a:ext cx="1082042" cy="108204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766066" y="1753986"/>
              <a:ext cx="964969" cy="298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571500" y="1346200"/>
            <a:ext cx="8597900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499" y="638314"/>
            <a:ext cx="5721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기술 조사 </a:t>
            </a:r>
            <a:r>
              <a:rPr lang="en-US" altLang="ko-KR" sz="2400" b="1" dirty="0" smtClean="0"/>
              <a:t>– </a:t>
            </a:r>
            <a:r>
              <a:rPr lang="ko-KR" altLang="en-US" sz="2400" b="1" dirty="0" err="1" smtClean="0"/>
              <a:t>딥러닝</a:t>
            </a:r>
            <a:endParaRPr lang="ko-KR" altLang="en-US" sz="40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10542581" y="541820"/>
            <a:ext cx="405126" cy="31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tensorflow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609" y="151983"/>
            <a:ext cx="1115477" cy="11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eras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645" y="472334"/>
            <a:ext cx="1495432" cy="4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89924"/>
              </p:ext>
            </p:extLst>
          </p:nvPr>
        </p:nvGraphicFramePr>
        <p:xfrm>
          <a:off x="1484219" y="1863587"/>
          <a:ext cx="8915862" cy="44130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954">
                  <a:extLst>
                    <a:ext uri="{9D8B030D-6E8A-4147-A177-3AD203B41FA5}">
                      <a16:colId xmlns:a16="http://schemas.microsoft.com/office/drawing/2014/main" val="2026996172"/>
                    </a:ext>
                  </a:extLst>
                </a:gridCol>
                <a:gridCol w="2971954">
                  <a:extLst>
                    <a:ext uri="{9D8B030D-6E8A-4147-A177-3AD203B41FA5}">
                      <a16:colId xmlns:a16="http://schemas.microsoft.com/office/drawing/2014/main" val="2000451739"/>
                    </a:ext>
                  </a:extLst>
                </a:gridCol>
                <a:gridCol w="2971954">
                  <a:extLst>
                    <a:ext uri="{9D8B030D-6E8A-4147-A177-3AD203B41FA5}">
                      <a16:colId xmlns:a16="http://schemas.microsoft.com/office/drawing/2014/main" val="108048539"/>
                    </a:ext>
                  </a:extLst>
                </a:gridCol>
              </a:tblGrid>
              <a:tr h="139879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2400" dirty="0" err="1" smtClean="0"/>
                        <a:t>Pycharm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en-US" altLang="ko-KR" sz="2400" dirty="0" smtClean="0"/>
                        <a:t>+ </a:t>
                      </a:r>
                      <a:r>
                        <a:rPr lang="en-US" altLang="ko-KR" sz="2400" dirty="0" err="1" smtClean="0"/>
                        <a:t>tensorflow</a:t>
                      </a:r>
                      <a:r>
                        <a:rPr lang="en-US" altLang="ko-KR" sz="2400" dirty="0" smtClean="0"/>
                        <a:t> + </a:t>
                      </a:r>
                      <a:r>
                        <a:rPr lang="en-US" altLang="ko-KR" sz="2400" dirty="0" err="1" smtClean="0"/>
                        <a:t>keras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2400" dirty="0" err="1" smtClean="0"/>
                        <a:t>Pycharm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baseline="0" dirty="0" smtClean="0"/>
                        <a:t>+ Torch + </a:t>
                      </a:r>
                      <a:r>
                        <a:rPr lang="en-US" altLang="ko-KR" sz="2400" baseline="0" dirty="0" err="1" smtClean="0"/>
                        <a:t>pyTorch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64574"/>
                  </a:ext>
                </a:extLst>
              </a:tr>
              <a:tr h="1398797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 smtClean="0"/>
                    </a:p>
                    <a:p>
                      <a:pPr algn="ctr" latinLnBrk="1"/>
                      <a:r>
                        <a:rPr lang="ko-KR" altLang="en-US" sz="4000" dirty="0" smtClean="0"/>
                        <a:t>장점</a:t>
                      </a:r>
                      <a:endParaRPr lang="ko-KR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 </a:t>
                      </a:r>
                      <a:r>
                        <a:rPr lang="ko-KR" altLang="en-US" sz="2000" dirty="0" smtClean="0"/>
                        <a:t>다른 언어의 </a:t>
                      </a:r>
                      <a:r>
                        <a:rPr lang="en-US" altLang="ko-KR" sz="2000" dirty="0" smtClean="0"/>
                        <a:t>API</a:t>
                      </a:r>
                      <a:r>
                        <a:rPr lang="ko-KR" altLang="en-US" sz="2000" dirty="0" smtClean="0"/>
                        <a:t>와 모든 플랫폼 지원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추상화된 그래프 모델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시각화 </a:t>
                      </a:r>
                      <a:r>
                        <a:rPr lang="ko-KR" altLang="en-US" sz="2000" dirty="0" err="1" smtClean="0"/>
                        <a:t>도구제공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+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dirty="0" smtClean="0"/>
                        <a:t>가볍고 배우기 쉬움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en-US" altLang="ko-KR" sz="2000" dirty="0" err="1" smtClean="0"/>
                        <a:t>keras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OpenCL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baseline="0" dirty="0" smtClean="0"/>
                        <a:t>지원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알고리즘 모듈화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데이터 전처리 및 시각화 유틸리티 제공 </a:t>
                      </a:r>
                      <a:r>
                        <a:rPr lang="en-US" altLang="ko-KR" sz="2000" baseline="0" dirty="0" smtClean="0"/>
                        <a:t>+ </a:t>
                      </a:r>
                      <a:r>
                        <a:rPr lang="ko-KR" altLang="en-US" sz="2000" baseline="0" dirty="0" smtClean="0"/>
                        <a:t>익히기 쉬움</a:t>
                      </a:r>
                      <a:r>
                        <a:rPr lang="en-US" altLang="ko-KR" sz="2000" baseline="0" dirty="0" smtClean="0"/>
                        <a:t>, </a:t>
                      </a:r>
                      <a:r>
                        <a:rPr lang="ko-KR" altLang="en-US" sz="2000" baseline="0" dirty="0" smtClean="0"/>
                        <a:t>직관적</a:t>
                      </a:r>
                      <a:r>
                        <a:rPr lang="en-US" altLang="ko-KR" sz="2000" baseline="0" dirty="0" smtClean="0"/>
                        <a:t>(define by run)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581854"/>
                  </a:ext>
                </a:extLst>
              </a:tr>
              <a:tr h="1398797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4000" dirty="0" smtClean="0"/>
                        <a:t>단점</a:t>
                      </a:r>
                      <a:endParaRPr lang="ko-KR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비직관적</a:t>
                      </a:r>
                      <a:r>
                        <a:rPr lang="en-US" altLang="ko-KR" sz="2000" dirty="0" smtClean="0"/>
                        <a:t>(define and run), Torch</a:t>
                      </a:r>
                      <a:r>
                        <a:rPr lang="ko-KR" altLang="en-US" sz="2000" dirty="0" smtClean="0"/>
                        <a:t>에 비해 느림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파이썬</a:t>
                      </a:r>
                      <a:r>
                        <a:rPr lang="en-US" altLang="ko-KR" sz="2000" dirty="0" smtClean="0"/>
                        <a:t> </a:t>
                      </a:r>
                      <a:r>
                        <a:rPr lang="ko-KR" altLang="en-US" sz="2000" dirty="0" smtClean="0"/>
                        <a:t>인터페이스 없음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협소한 사용자 커뮤니티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9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411</Words>
  <Application>Microsoft Office PowerPoint</Application>
  <PresentationFormat>와이드스크린</PresentationFormat>
  <Paragraphs>141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Kimtaehoon</dc:creator>
  <cp:lastModifiedBy>Kimtaehoon</cp:lastModifiedBy>
  <cp:revision>24</cp:revision>
  <dcterms:created xsi:type="dcterms:W3CDTF">2019-09-16T10:48:03Z</dcterms:created>
  <dcterms:modified xsi:type="dcterms:W3CDTF">2019-09-17T02:27:03Z</dcterms:modified>
</cp:coreProperties>
</file>