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08" r:id="rId4"/>
    <p:sldId id="311" r:id="rId5"/>
    <p:sldId id="310" r:id="rId6"/>
    <p:sldId id="306" r:id="rId7"/>
    <p:sldId id="312" r:id="rId8"/>
    <p:sldId id="313" r:id="rId9"/>
    <p:sldId id="316" r:id="rId10"/>
    <p:sldId id="315" r:id="rId11"/>
    <p:sldId id="317" r:id="rId12"/>
    <p:sldId id="318" r:id="rId13"/>
    <p:sldId id="341" r:id="rId14"/>
    <p:sldId id="339" r:id="rId15"/>
    <p:sldId id="319" r:id="rId16"/>
    <p:sldId id="342" r:id="rId17"/>
    <p:sldId id="338" r:id="rId18"/>
    <p:sldId id="320" r:id="rId19"/>
    <p:sldId id="340" r:id="rId20"/>
    <p:sldId id="314" r:id="rId21"/>
    <p:sldId id="325" r:id="rId22"/>
    <p:sldId id="343" r:id="rId23"/>
    <p:sldId id="322" r:id="rId24"/>
    <p:sldId id="324" r:id="rId25"/>
    <p:sldId id="335" r:id="rId26"/>
    <p:sldId id="336" r:id="rId27"/>
    <p:sldId id="329" r:id="rId28"/>
    <p:sldId id="330" r:id="rId29"/>
    <p:sldId id="344" r:id="rId30"/>
    <p:sldId id="331" r:id="rId31"/>
    <p:sldId id="303" r:id="rId32"/>
    <p:sldId id="260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5050"/>
    <a:srgbClr val="990099"/>
    <a:srgbClr val="FF4370"/>
    <a:srgbClr val="FE9202"/>
    <a:srgbClr val="FFF3E7"/>
    <a:srgbClr val="5EEC3C"/>
    <a:srgbClr val="FFDC4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1" autoAdjust="0"/>
    <p:restoredTop sz="89158" autoAdjust="0"/>
  </p:normalViewPr>
  <p:slideViewPr>
    <p:cSldViewPr>
      <p:cViewPr>
        <p:scale>
          <a:sx n="125" d="100"/>
          <a:sy n="125" d="100"/>
        </p:scale>
        <p:origin x="-1212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A4983-1449-4EE7-AD21-E9D488163D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54F70D5-E958-4EC7-A3AE-4AE616CAA2B5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얼굴인식</a:t>
          </a:r>
        </a:p>
      </dgm:t>
    </dgm:pt>
    <dgm:pt modelId="{1EFCC57B-E04E-4DCE-BDC4-1CF0F1E765AE}" type="parTrans" cxnId="{957415F5-A8BF-42EF-9ECB-A96A7A327EC2}">
      <dgm:prSet/>
      <dgm:spPr/>
      <dgm:t>
        <a:bodyPr/>
        <a:lstStyle/>
        <a:p>
          <a:pPr latinLnBrk="1"/>
          <a:endParaRPr lang="ko-KR" altLang="en-US" sz="2400"/>
        </a:p>
      </dgm:t>
    </dgm:pt>
    <dgm:pt modelId="{188EBA53-9350-4581-A70F-D6BC6CE116B3}" type="sibTrans" cxnId="{957415F5-A8BF-42EF-9ECB-A96A7A327EC2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C1A191BB-911F-451D-BE6C-56100EB5E337}">
      <dgm:prSet phldrT="[텍스트]" custT="1"/>
      <dgm:spPr/>
      <dgm:t>
        <a:bodyPr/>
        <a:lstStyle/>
        <a:p>
          <a:pPr latinLnBrk="1"/>
          <a:r>
            <a:rPr lang="ko-KR" altLang="en-US" sz="2000" dirty="0" err="1"/>
            <a:t>크로핑</a:t>
          </a:r>
          <a:endParaRPr lang="ko-KR" altLang="en-US" sz="2000" dirty="0"/>
        </a:p>
      </dgm:t>
    </dgm:pt>
    <dgm:pt modelId="{B06699C1-7530-420A-8BC8-1ECB6F9EC5BD}" type="sibTrans" cxnId="{15FCB591-9CEC-45D9-B27D-EEB27642B465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0EEFAEA3-B118-4C50-87E6-B8A77D87C98A}" type="parTrans" cxnId="{15FCB591-9CEC-45D9-B27D-EEB27642B465}">
      <dgm:prSet/>
      <dgm:spPr/>
      <dgm:t>
        <a:bodyPr/>
        <a:lstStyle/>
        <a:p>
          <a:pPr latinLnBrk="1"/>
          <a:endParaRPr lang="ko-KR" altLang="en-US" sz="2400"/>
        </a:p>
      </dgm:t>
    </dgm:pt>
    <dgm:pt modelId="{3B0B0AF6-9118-4D81-BE79-19A54ECDC9AF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데이터 정리</a:t>
          </a:r>
        </a:p>
      </dgm:t>
    </dgm:pt>
    <dgm:pt modelId="{0D8DED29-5A7F-4D84-ACF0-33E6C25B6DC0}" type="parTrans" cxnId="{60C8370D-778E-4084-9BA5-7D5F354DDDF5}">
      <dgm:prSet/>
      <dgm:spPr/>
      <dgm:t>
        <a:bodyPr/>
        <a:lstStyle/>
        <a:p>
          <a:pPr latinLnBrk="1"/>
          <a:endParaRPr lang="ko-KR" altLang="en-US"/>
        </a:p>
      </dgm:t>
    </dgm:pt>
    <dgm:pt modelId="{D0B54E3A-56FB-4892-9D52-AE7592DEDD94}" type="sibTrans" cxnId="{60C8370D-778E-4084-9BA5-7D5F354DDDF5}">
      <dgm:prSet/>
      <dgm:spPr/>
      <dgm:t>
        <a:bodyPr/>
        <a:lstStyle/>
        <a:p>
          <a:pPr latinLnBrk="1"/>
          <a:endParaRPr lang="ko-KR" altLang="en-US"/>
        </a:p>
      </dgm:t>
    </dgm:pt>
    <dgm:pt modelId="{F4BBD170-93CE-4FDC-80EC-78FAEC5DD60D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데이터 증폭</a:t>
          </a:r>
        </a:p>
      </dgm:t>
    </dgm:pt>
    <dgm:pt modelId="{BAF5D317-C302-4325-94AC-EE21ED113B60}" type="parTrans" cxnId="{016BB279-6752-425A-AB3E-C71A92B4E7EA}">
      <dgm:prSet/>
      <dgm:spPr/>
      <dgm:t>
        <a:bodyPr/>
        <a:lstStyle/>
        <a:p>
          <a:pPr latinLnBrk="1"/>
          <a:endParaRPr lang="ko-KR" altLang="en-US"/>
        </a:p>
      </dgm:t>
    </dgm:pt>
    <dgm:pt modelId="{CF20419B-C513-4752-8DA9-A32BB74675B3}" type="sibTrans" cxnId="{016BB279-6752-425A-AB3E-C71A92B4E7EA}">
      <dgm:prSet custLinFactNeighborX="56840"/>
      <dgm:spPr/>
      <dgm:t>
        <a:bodyPr/>
        <a:lstStyle/>
        <a:p>
          <a:pPr latinLnBrk="1"/>
          <a:endParaRPr lang="ko-KR" altLang="en-US"/>
        </a:p>
      </dgm:t>
    </dgm:pt>
    <dgm:pt modelId="{73CE12EB-F01B-4916-9AB2-E43EE930B71B}" type="pres">
      <dgm:prSet presAssocID="{202A4983-1449-4EE7-AD21-E9D488163DB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CE9749-879E-4463-96A3-56CC66FC2046}" type="pres">
      <dgm:prSet presAssocID="{754F70D5-E958-4EC7-A3AE-4AE616CAA2B5}" presName="node" presStyleLbl="node1" presStyleIdx="0" presStyleCnt="4" custScaleY="82618" custLinFactNeighborX="-572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101FF8-FDDA-4CD8-AF46-3FF411F2A894}" type="pres">
      <dgm:prSet presAssocID="{188EBA53-9350-4581-A70F-D6BC6CE116B3}" presName="sibTrans" presStyleLbl="sibTrans2D1" presStyleIdx="0" presStyleCnt="3" custLinFactNeighborX="8010" custLinFactNeighborY="4494"/>
      <dgm:spPr/>
      <dgm:t>
        <a:bodyPr/>
        <a:lstStyle/>
        <a:p>
          <a:pPr latinLnBrk="1"/>
          <a:endParaRPr lang="ko-KR" altLang="en-US"/>
        </a:p>
      </dgm:t>
    </dgm:pt>
    <dgm:pt modelId="{034CFCF1-EDA1-40A3-850A-E2FCE3AEDAA4}" type="pres">
      <dgm:prSet presAssocID="{188EBA53-9350-4581-A70F-D6BC6CE116B3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BA6DDFA-04A6-4645-B031-584AEE95CCE0}" type="pres">
      <dgm:prSet presAssocID="{C1A191BB-911F-451D-BE6C-56100EB5E337}" presName="node" presStyleLbl="node1" presStyleIdx="1" presStyleCnt="4" custScaleY="82618" custLinFactNeighborX="221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803978-7E64-49BE-A1E2-292EE97DD3AD}" type="pres">
      <dgm:prSet presAssocID="{B06699C1-7530-420A-8BC8-1ECB6F9EC5BD}" presName="sibTrans" presStyleLbl="sibTrans2D1" presStyleIdx="1" presStyleCnt="3" custAng="96148" custLinFactNeighborX="-5555" custLinFactNeighborY="4494"/>
      <dgm:spPr/>
      <dgm:t>
        <a:bodyPr/>
        <a:lstStyle/>
        <a:p>
          <a:pPr latinLnBrk="1"/>
          <a:endParaRPr lang="ko-KR" altLang="en-US"/>
        </a:p>
      </dgm:t>
    </dgm:pt>
    <dgm:pt modelId="{C7C70602-48BF-4A94-8F7F-5059094F21BA}" type="pres">
      <dgm:prSet presAssocID="{B06699C1-7530-420A-8BC8-1ECB6F9EC5BD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C789F0F-6BEA-4703-A3BE-C7E7B8E3213A}" type="pres">
      <dgm:prSet presAssocID="{3B0B0AF6-9118-4D81-BE79-19A54ECDC9AF}" presName="node" presStyleLbl="node1" presStyleIdx="2" presStyleCnt="4" custScaleY="82618" custLinFactX="-91596" custLinFactY="51612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3E9BD0-1BC9-4BA8-B1C0-479D23FF09A6}" type="pres">
      <dgm:prSet presAssocID="{D0B54E3A-56FB-4892-9D52-AE7592DEDD94}" presName="sibTrans" presStyleLbl="sibTrans2D1" presStyleIdx="2" presStyleCnt="3" custScaleX="107106" custLinFactNeighborX="4027"/>
      <dgm:spPr/>
      <dgm:t>
        <a:bodyPr/>
        <a:lstStyle/>
        <a:p>
          <a:pPr latinLnBrk="1"/>
          <a:endParaRPr lang="ko-KR" altLang="en-US"/>
        </a:p>
      </dgm:t>
    </dgm:pt>
    <dgm:pt modelId="{3338E4D9-A21E-4B7A-81AF-740F83C6CB46}" type="pres">
      <dgm:prSet presAssocID="{D0B54E3A-56FB-4892-9D52-AE7592DEDD94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E540D8AA-9441-4B53-B4FE-69F125B2B729}" type="pres">
      <dgm:prSet presAssocID="{F4BBD170-93CE-4FDC-80EC-78FAEC5DD60D}" presName="node" presStyleLbl="node1" presStyleIdx="3" presStyleCnt="4" custScaleY="82618" custLinFactX="-300000" custLinFactY="51612" custLinFactNeighborX="-324750" custLinFactNeighborY="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16BB279-6752-425A-AB3E-C71A92B4E7EA}" srcId="{202A4983-1449-4EE7-AD21-E9D488163DBB}" destId="{F4BBD170-93CE-4FDC-80EC-78FAEC5DD60D}" srcOrd="3" destOrd="0" parTransId="{BAF5D317-C302-4325-94AC-EE21ED113B60}" sibTransId="{CF20419B-C513-4752-8DA9-A32BB74675B3}"/>
    <dgm:cxn modelId="{4DF419B3-3479-443A-967E-F72B01542BAC}" type="presOf" srcId="{D0B54E3A-56FB-4892-9D52-AE7592DEDD94}" destId="{3338E4D9-A21E-4B7A-81AF-740F83C6CB46}" srcOrd="1" destOrd="0" presId="urn:microsoft.com/office/officeart/2005/8/layout/process1"/>
    <dgm:cxn modelId="{7CC2734F-6A1E-4CE1-B4EF-8488ADFE9A14}" type="presOf" srcId="{B06699C1-7530-420A-8BC8-1ECB6F9EC5BD}" destId="{6C803978-7E64-49BE-A1E2-292EE97DD3AD}" srcOrd="0" destOrd="0" presId="urn:microsoft.com/office/officeart/2005/8/layout/process1"/>
    <dgm:cxn modelId="{15FCB591-9CEC-45D9-B27D-EEB27642B465}" srcId="{202A4983-1449-4EE7-AD21-E9D488163DBB}" destId="{C1A191BB-911F-451D-BE6C-56100EB5E337}" srcOrd="1" destOrd="0" parTransId="{0EEFAEA3-B118-4C50-87E6-B8A77D87C98A}" sibTransId="{B06699C1-7530-420A-8BC8-1ECB6F9EC5BD}"/>
    <dgm:cxn modelId="{60C8370D-778E-4084-9BA5-7D5F354DDDF5}" srcId="{202A4983-1449-4EE7-AD21-E9D488163DBB}" destId="{3B0B0AF6-9118-4D81-BE79-19A54ECDC9AF}" srcOrd="2" destOrd="0" parTransId="{0D8DED29-5A7F-4D84-ACF0-33E6C25B6DC0}" sibTransId="{D0B54E3A-56FB-4892-9D52-AE7592DEDD94}"/>
    <dgm:cxn modelId="{83BDF9A7-26A4-4BF1-96EA-231F1B8893EA}" type="presOf" srcId="{202A4983-1449-4EE7-AD21-E9D488163DBB}" destId="{73CE12EB-F01B-4916-9AB2-E43EE930B71B}" srcOrd="0" destOrd="0" presId="urn:microsoft.com/office/officeart/2005/8/layout/process1"/>
    <dgm:cxn modelId="{6A8D899A-3E5F-4C6C-BF8C-240E1550F168}" type="presOf" srcId="{B06699C1-7530-420A-8BC8-1ECB6F9EC5BD}" destId="{C7C70602-48BF-4A94-8F7F-5059094F21BA}" srcOrd="1" destOrd="0" presId="urn:microsoft.com/office/officeart/2005/8/layout/process1"/>
    <dgm:cxn modelId="{7F794000-9DD0-40A3-80E4-2C6BBE401E46}" type="presOf" srcId="{188EBA53-9350-4581-A70F-D6BC6CE116B3}" destId="{034CFCF1-EDA1-40A3-850A-E2FCE3AEDAA4}" srcOrd="1" destOrd="0" presId="urn:microsoft.com/office/officeart/2005/8/layout/process1"/>
    <dgm:cxn modelId="{671E05BA-B134-421F-B970-09FE5D90F2CC}" type="presOf" srcId="{C1A191BB-911F-451D-BE6C-56100EB5E337}" destId="{FBA6DDFA-04A6-4645-B031-584AEE95CCE0}" srcOrd="0" destOrd="0" presId="urn:microsoft.com/office/officeart/2005/8/layout/process1"/>
    <dgm:cxn modelId="{EB23BEDB-ECC7-4515-B36B-79622BE4654D}" type="presOf" srcId="{754F70D5-E958-4EC7-A3AE-4AE616CAA2B5}" destId="{77CE9749-879E-4463-96A3-56CC66FC2046}" srcOrd="0" destOrd="0" presId="urn:microsoft.com/office/officeart/2005/8/layout/process1"/>
    <dgm:cxn modelId="{957415F5-A8BF-42EF-9ECB-A96A7A327EC2}" srcId="{202A4983-1449-4EE7-AD21-E9D488163DBB}" destId="{754F70D5-E958-4EC7-A3AE-4AE616CAA2B5}" srcOrd="0" destOrd="0" parTransId="{1EFCC57B-E04E-4DCE-BDC4-1CF0F1E765AE}" sibTransId="{188EBA53-9350-4581-A70F-D6BC6CE116B3}"/>
    <dgm:cxn modelId="{B737AEA5-5B77-4660-ABBE-CE17DA83409D}" type="presOf" srcId="{188EBA53-9350-4581-A70F-D6BC6CE116B3}" destId="{D3101FF8-FDDA-4CD8-AF46-3FF411F2A894}" srcOrd="0" destOrd="0" presId="urn:microsoft.com/office/officeart/2005/8/layout/process1"/>
    <dgm:cxn modelId="{FDBE5C6F-0FAE-4072-B0CC-4A646EA9A793}" type="presOf" srcId="{D0B54E3A-56FB-4892-9D52-AE7592DEDD94}" destId="{533E9BD0-1BC9-4BA8-B1C0-479D23FF09A6}" srcOrd="0" destOrd="0" presId="urn:microsoft.com/office/officeart/2005/8/layout/process1"/>
    <dgm:cxn modelId="{83913186-C2B4-4AD4-950B-4086AD9D5526}" type="presOf" srcId="{3B0B0AF6-9118-4D81-BE79-19A54ECDC9AF}" destId="{EC789F0F-6BEA-4703-A3BE-C7E7B8E3213A}" srcOrd="0" destOrd="0" presId="urn:microsoft.com/office/officeart/2005/8/layout/process1"/>
    <dgm:cxn modelId="{8F61F6AB-B6BB-432B-8220-4102DEB1662D}" type="presOf" srcId="{F4BBD170-93CE-4FDC-80EC-78FAEC5DD60D}" destId="{E540D8AA-9441-4B53-B4FE-69F125B2B729}" srcOrd="0" destOrd="0" presId="urn:microsoft.com/office/officeart/2005/8/layout/process1"/>
    <dgm:cxn modelId="{93A7354C-4F00-4677-A2B5-E2B79A79F6F4}" type="presParOf" srcId="{73CE12EB-F01B-4916-9AB2-E43EE930B71B}" destId="{77CE9749-879E-4463-96A3-56CC66FC2046}" srcOrd="0" destOrd="0" presId="urn:microsoft.com/office/officeart/2005/8/layout/process1"/>
    <dgm:cxn modelId="{B9BBB4FC-0241-4116-A325-069BFF5DC381}" type="presParOf" srcId="{73CE12EB-F01B-4916-9AB2-E43EE930B71B}" destId="{D3101FF8-FDDA-4CD8-AF46-3FF411F2A894}" srcOrd="1" destOrd="0" presId="urn:microsoft.com/office/officeart/2005/8/layout/process1"/>
    <dgm:cxn modelId="{B2A8E854-33D6-4C0B-98D1-F30EF9F22B4C}" type="presParOf" srcId="{D3101FF8-FDDA-4CD8-AF46-3FF411F2A894}" destId="{034CFCF1-EDA1-40A3-850A-E2FCE3AEDAA4}" srcOrd="0" destOrd="0" presId="urn:microsoft.com/office/officeart/2005/8/layout/process1"/>
    <dgm:cxn modelId="{39F4CCEF-561F-43C7-AEDB-8871C5762002}" type="presParOf" srcId="{73CE12EB-F01B-4916-9AB2-E43EE930B71B}" destId="{FBA6DDFA-04A6-4645-B031-584AEE95CCE0}" srcOrd="2" destOrd="0" presId="urn:microsoft.com/office/officeart/2005/8/layout/process1"/>
    <dgm:cxn modelId="{CA63D783-053A-4547-83D4-470CA033B5EF}" type="presParOf" srcId="{73CE12EB-F01B-4916-9AB2-E43EE930B71B}" destId="{6C803978-7E64-49BE-A1E2-292EE97DD3AD}" srcOrd="3" destOrd="0" presId="urn:microsoft.com/office/officeart/2005/8/layout/process1"/>
    <dgm:cxn modelId="{D8C7C816-19D3-469B-8CF8-01229D1C78DC}" type="presParOf" srcId="{6C803978-7E64-49BE-A1E2-292EE97DD3AD}" destId="{C7C70602-48BF-4A94-8F7F-5059094F21BA}" srcOrd="0" destOrd="0" presId="urn:microsoft.com/office/officeart/2005/8/layout/process1"/>
    <dgm:cxn modelId="{CD713CCF-A3CB-452D-9389-0FA98E1291E7}" type="presParOf" srcId="{73CE12EB-F01B-4916-9AB2-E43EE930B71B}" destId="{EC789F0F-6BEA-4703-A3BE-C7E7B8E3213A}" srcOrd="4" destOrd="0" presId="urn:microsoft.com/office/officeart/2005/8/layout/process1"/>
    <dgm:cxn modelId="{C2A109D2-DB6F-4741-B80B-D5AC429D4D0D}" type="presParOf" srcId="{73CE12EB-F01B-4916-9AB2-E43EE930B71B}" destId="{533E9BD0-1BC9-4BA8-B1C0-479D23FF09A6}" srcOrd="5" destOrd="0" presId="urn:microsoft.com/office/officeart/2005/8/layout/process1"/>
    <dgm:cxn modelId="{9C680580-37A5-4046-979D-40A855985FEB}" type="presParOf" srcId="{533E9BD0-1BC9-4BA8-B1C0-479D23FF09A6}" destId="{3338E4D9-A21E-4B7A-81AF-740F83C6CB46}" srcOrd="0" destOrd="0" presId="urn:microsoft.com/office/officeart/2005/8/layout/process1"/>
    <dgm:cxn modelId="{DB86A830-F69A-4B39-82A6-3F3A223019A5}" type="presParOf" srcId="{73CE12EB-F01B-4916-9AB2-E43EE930B71B}" destId="{E540D8AA-9441-4B53-B4FE-69F125B2B72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2A4983-1449-4EE7-AD21-E9D488163D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54F70D5-E958-4EC7-A3AE-4AE616CAA2B5}">
      <dgm:prSet phldrT="[텍스트]" custT="1"/>
      <dgm:spPr/>
      <dgm:t>
        <a:bodyPr/>
        <a:lstStyle/>
        <a:p>
          <a:pPr latinLnBrk="1"/>
          <a:r>
            <a:rPr lang="ko-KR" altLang="en-US" sz="2400" dirty="0"/>
            <a:t>업로드</a:t>
          </a:r>
        </a:p>
      </dgm:t>
    </dgm:pt>
    <dgm:pt modelId="{1EFCC57B-E04E-4DCE-BDC4-1CF0F1E765AE}" type="parTrans" cxnId="{957415F5-A8BF-42EF-9ECB-A96A7A327EC2}">
      <dgm:prSet/>
      <dgm:spPr/>
      <dgm:t>
        <a:bodyPr/>
        <a:lstStyle/>
        <a:p>
          <a:pPr latinLnBrk="1"/>
          <a:endParaRPr lang="ko-KR" altLang="en-US" sz="2400"/>
        </a:p>
      </dgm:t>
    </dgm:pt>
    <dgm:pt modelId="{188EBA53-9350-4581-A70F-D6BC6CE116B3}" type="sibTrans" cxnId="{957415F5-A8BF-42EF-9ECB-A96A7A327EC2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C2E0C780-FCBC-48C3-8688-F42FBFD7F9AE}">
      <dgm:prSet phldrT="[텍스트]" custT="1"/>
      <dgm:spPr/>
      <dgm:t>
        <a:bodyPr/>
        <a:lstStyle/>
        <a:p>
          <a:pPr latinLnBrk="1"/>
          <a:r>
            <a:rPr lang="ko-KR" altLang="en-US" sz="2400" dirty="0"/>
            <a:t>결과 전송</a:t>
          </a:r>
        </a:p>
      </dgm:t>
    </dgm:pt>
    <dgm:pt modelId="{BF1BBE04-1B64-4C83-BD17-54B06141DC9A}" type="parTrans" cxnId="{6C8B08AB-EE48-4F87-B866-6D9C908278C0}">
      <dgm:prSet/>
      <dgm:spPr/>
      <dgm:t>
        <a:bodyPr/>
        <a:lstStyle/>
        <a:p>
          <a:pPr latinLnBrk="1"/>
          <a:endParaRPr lang="ko-KR" altLang="en-US" sz="2400"/>
        </a:p>
      </dgm:t>
    </dgm:pt>
    <dgm:pt modelId="{77EFC50A-2040-4B9C-937F-8D6E43E4F82E}" type="sibTrans" cxnId="{6C8B08AB-EE48-4F87-B866-6D9C908278C0}">
      <dgm:prSet/>
      <dgm:spPr/>
      <dgm:t>
        <a:bodyPr/>
        <a:lstStyle/>
        <a:p>
          <a:pPr latinLnBrk="1"/>
          <a:endParaRPr lang="ko-KR" altLang="en-US" sz="2400"/>
        </a:p>
      </dgm:t>
    </dgm:pt>
    <dgm:pt modelId="{C1A191BB-911F-451D-BE6C-56100EB5E337}">
      <dgm:prSet phldrT="[텍스트]" custT="1"/>
      <dgm:spPr/>
      <dgm:t>
        <a:bodyPr/>
        <a:lstStyle/>
        <a:p>
          <a:pPr latinLnBrk="1"/>
          <a:r>
            <a:rPr lang="ko-KR" altLang="en-US" sz="2400" dirty="0"/>
            <a:t>변환모델</a:t>
          </a:r>
        </a:p>
      </dgm:t>
    </dgm:pt>
    <dgm:pt modelId="{B06699C1-7530-420A-8BC8-1ECB6F9EC5BD}" type="sibTrans" cxnId="{15FCB591-9CEC-45D9-B27D-EEB27642B465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0EEFAEA3-B118-4C50-87E6-B8A77D87C98A}" type="parTrans" cxnId="{15FCB591-9CEC-45D9-B27D-EEB27642B465}">
      <dgm:prSet/>
      <dgm:spPr/>
      <dgm:t>
        <a:bodyPr/>
        <a:lstStyle/>
        <a:p>
          <a:pPr latinLnBrk="1"/>
          <a:endParaRPr lang="ko-KR" altLang="en-US" sz="2400"/>
        </a:p>
      </dgm:t>
    </dgm:pt>
    <dgm:pt modelId="{73CE12EB-F01B-4916-9AB2-E43EE930B71B}" type="pres">
      <dgm:prSet presAssocID="{202A4983-1449-4EE7-AD21-E9D488163DBB}" presName="Name0" presStyleCnt="0">
        <dgm:presLayoutVars>
          <dgm:dir/>
          <dgm:resizeHandles val="exact"/>
        </dgm:presLayoutVars>
      </dgm:prSet>
      <dgm:spPr/>
    </dgm:pt>
    <dgm:pt modelId="{77CE9749-879E-4463-96A3-56CC66FC2046}" type="pres">
      <dgm:prSet presAssocID="{754F70D5-E958-4EC7-A3AE-4AE616CAA2B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101FF8-FDDA-4CD8-AF46-3FF411F2A894}" type="pres">
      <dgm:prSet presAssocID="{188EBA53-9350-4581-A70F-D6BC6CE116B3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34CFCF1-EDA1-40A3-850A-E2FCE3AEDAA4}" type="pres">
      <dgm:prSet presAssocID="{188EBA53-9350-4581-A70F-D6BC6CE116B3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FBA6DDFA-04A6-4645-B031-584AEE95CCE0}" type="pres">
      <dgm:prSet presAssocID="{C1A191BB-911F-451D-BE6C-56100EB5E33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803978-7E64-49BE-A1E2-292EE97DD3AD}" type="pres">
      <dgm:prSet presAssocID="{B06699C1-7530-420A-8BC8-1ECB6F9EC5BD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7C70602-48BF-4A94-8F7F-5059094F21BA}" type="pres">
      <dgm:prSet presAssocID="{B06699C1-7530-420A-8BC8-1ECB6F9EC5BD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9D9B960-762C-484C-B893-017C6E95A4A5}" type="pres">
      <dgm:prSet presAssocID="{C2E0C780-FCBC-48C3-8688-F42FBFD7F9A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2195445-FA95-4A1A-8DE8-7815DD289B2A}" type="presOf" srcId="{202A4983-1449-4EE7-AD21-E9D488163DBB}" destId="{73CE12EB-F01B-4916-9AB2-E43EE930B71B}" srcOrd="0" destOrd="0" presId="urn:microsoft.com/office/officeart/2005/8/layout/process1"/>
    <dgm:cxn modelId="{9854C7D0-C6B7-4F3C-8D49-AC5F9EEC1BE0}" type="presOf" srcId="{B06699C1-7530-420A-8BC8-1ECB6F9EC5BD}" destId="{6C803978-7E64-49BE-A1E2-292EE97DD3AD}" srcOrd="0" destOrd="0" presId="urn:microsoft.com/office/officeart/2005/8/layout/process1"/>
    <dgm:cxn modelId="{F7DD3CFA-D2A9-4989-9E68-E5A51246809B}" type="presOf" srcId="{C2E0C780-FCBC-48C3-8688-F42FBFD7F9AE}" destId="{59D9B960-762C-484C-B893-017C6E95A4A5}" srcOrd="0" destOrd="0" presId="urn:microsoft.com/office/officeart/2005/8/layout/process1"/>
    <dgm:cxn modelId="{8A4B457B-4B16-41CC-A2BD-F6FBD5D078EE}" type="presOf" srcId="{C1A191BB-911F-451D-BE6C-56100EB5E337}" destId="{FBA6DDFA-04A6-4645-B031-584AEE95CCE0}" srcOrd="0" destOrd="0" presId="urn:microsoft.com/office/officeart/2005/8/layout/process1"/>
    <dgm:cxn modelId="{64E2E573-2100-48A6-BBC5-52FCE7C5ECDE}" type="presOf" srcId="{188EBA53-9350-4581-A70F-D6BC6CE116B3}" destId="{D3101FF8-FDDA-4CD8-AF46-3FF411F2A894}" srcOrd="0" destOrd="0" presId="urn:microsoft.com/office/officeart/2005/8/layout/process1"/>
    <dgm:cxn modelId="{15FCB591-9CEC-45D9-B27D-EEB27642B465}" srcId="{202A4983-1449-4EE7-AD21-E9D488163DBB}" destId="{C1A191BB-911F-451D-BE6C-56100EB5E337}" srcOrd="1" destOrd="0" parTransId="{0EEFAEA3-B118-4C50-87E6-B8A77D87C98A}" sibTransId="{B06699C1-7530-420A-8BC8-1ECB6F9EC5BD}"/>
    <dgm:cxn modelId="{957415F5-A8BF-42EF-9ECB-A96A7A327EC2}" srcId="{202A4983-1449-4EE7-AD21-E9D488163DBB}" destId="{754F70D5-E958-4EC7-A3AE-4AE616CAA2B5}" srcOrd="0" destOrd="0" parTransId="{1EFCC57B-E04E-4DCE-BDC4-1CF0F1E765AE}" sibTransId="{188EBA53-9350-4581-A70F-D6BC6CE116B3}"/>
    <dgm:cxn modelId="{82A41EC8-1BB7-4436-B55E-244CA5C76A25}" type="presOf" srcId="{188EBA53-9350-4581-A70F-D6BC6CE116B3}" destId="{034CFCF1-EDA1-40A3-850A-E2FCE3AEDAA4}" srcOrd="1" destOrd="0" presId="urn:microsoft.com/office/officeart/2005/8/layout/process1"/>
    <dgm:cxn modelId="{8A28C8C0-3E14-47D1-A3A3-EA253EED4721}" type="presOf" srcId="{754F70D5-E958-4EC7-A3AE-4AE616CAA2B5}" destId="{77CE9749-879E-4463-96A3-56CC66FC2046}" srcOrd="0" destOrd="0" presId="urn:microsoft.com/office/officeart/2005/8/layout/process1"/>
    <dgm:cxn modelId="{6C8B08AB-EE48-4F87-B866-6D9C908278C0}" srcId="{202A4983-1449-4EE7-AD21-E9D488163DBB}" destId="{C2E0C780-FCBC-48C3-8688-F42FBFD7F9AE}" srcOrd="2" destOrd="0" parTransId="{BF1BBE04-1B64-4C83-BD17-54B06141DC9A}" sibTransId="{77EFC50A-2040-4B9C-937F-8D6E43E4F82E}"/>
    <dgm:cxn modelId="{2686B0DC-E63D-4582-BDB7-DADC3BCC829A}" type="presOf" srcId="{B06699C1-7530-420A-8BC8-1ECB6F9EC5BD}" destId="{C7C70602-48BF-4A94-8F7F-5059094F21BA}" srcOrd="1" destOrd="0" presId="urn:microsoft.com/office/officeart/2005/8/layout/process1"/>
    <dgm:cxn modelId="{0C79507C-B5EB-4A74-84CF-892F7A6AFFE3}" type="presParOf" srcId="{73CE12EB-F01B-4916-9AB2-E43EE930B71B}" destId="{77CE9749-879E-4463-96A3-56CC66FC2046}" srcOrd="0" destOrd="0" presId="urn:microsoft.com/office/officeart/2005/8/layout/process1"/>
    <dgm:cxn modelId="{4930ACC6-A570-4C4D-9C57-B7398A2C6D29}" type="presParOf" srcId="{73CE12EB-F01B-4916-9AB2-E43EE930B71B}" destId="{D3101FF8-FDDA-4CD8-AF46-3FF411F2A894}" srcOrd="1" destOrd="0" presId="urn:microsoft.com/office/officeart/2005/8/layout/process1"/>
    <dgm:cxn modelId="{E61F22A1-9949-4146-9093-3E3CD04BB6E1}" type="presParOf" srcId="{D3101FF8-FDDA-4CD8-AF46-3FF411F2A894}" destId="{034CFCF1-EDA1-40A3-850A-E2FCE3AEDAA4}" srcOrd="0" destOrd="0" presId="urn:microsoft.com/office/officeart/2005/8/layout/process1"/>
    <dgm:cxn modelId="{C39F6C5B-1DFC-4FFF-80A8-C8962C0483C0}" type="presParOf" srcId="{73CE12EB-F01B-4916-9AB2-E43EE930B71B}" destId="{FBA6DDFA-04A6-4645-B031-584AEE95CCE0}" srcOrd="2" destOrd="0" presId="urn:microsoft.com/office/officeart/2005/8/layout/process1"/>
    <dgm:cxn modelId="{AC09F760-85AA-4B0A-A135-CE08057C1A01}" type="presParOf" srcId="{73CE12EB-F01B-4916-9AB2-E43EE930B71B}" destId="{6C803978-7E64-49BE-A1E2-292EE97DD3AD}" srcOrd="3" destOrd="0" presId="urn:microsoft.com/office/officeart/2005/8/layout/process1"/>
    <dgm:cxn modelId="{EBCDC38C-8BFA-429F-9D46-4809C008303D}" type="presParOf" srcId="{6C803978-7E64-49BE-A1E2-292EE97DD3AD}" destId="{C7C70602-48BF-4A94-8F7F-5059094F21BA}" srcOrd="0" destOrd="0" presId="urn:microsoft.com/office/officeart/2005/8/layout/process1"/>
    <dgm:cxn modelId="{AEC005F8-ABF3-48C8-8AEE-00B43F50497E}" type="presParOf" srcId="{73CE12EB-F01B-4916-9AB2-E43EE930B71B}" destId="{59D9B960-762C-484C-B893-017C6E95A4A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E9749-879E-4463-96A3-56CC66FC2046}">
      <dsp:nvSpPr>
        <dsp:cNvPr id="0" name=""/>
        <dsp:cNvSpPr/>
      </dsp:nvSpPr>
      <dsp:spPr>
        <a:xfrm>
          <a:off x="0" y="1836069"/>
          <a:ext cx="1525707" cy="756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얼굴인식</a:t>
          </a:r>
        </a:p>
      </dsp:txBody>
      <dsp:txXfrm>
        <a:off x="22151" y="1858220"/>
        <a:ext cx="1481405" cy="712003"/>
      </dsp:txXfrm>
    </dsp:sp>
    <dsp:sp modelId="{D3101FF8-FDDA-4CD8-AF46-3FF411F2A894}">
      <dsp:nvSpPr>
        <dsp:cNvPr id="0" name=""/>
        <dsp:cNvSpPr/>
      </dsp:nvSpPr>
      <dsp:spPr>
        <a:xfrm>
          <a:off x="1744679" y="2042038"/>
          <a:ext cx="396833" cy="3783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/>
        </a:p>
      </dsp:txBody>
      <dsp:txXfrm>
        <a:off x="1744679" y="2117713"/>
        <a:ext cx="283321" cy="227025"/>
      </dsp:txXfrm>
    </dsp:sp>
    <dsp:sp modelId="{FBA6DDFA-04A6-4645-B031-584AEE95CCE0}">
      <dsp:nvSpPr>
        <dsp:cNvPr id="0" name=""/>
        <dsp:cNvSpPr/>
      </dsp:nvSpPr>
      <dsp:spPr>
        <a:xfrm>
          <a:off x="2274450" y="1836069"/>
          <a:ext cx="1525707" cy="756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/>
            <a:t>크로핑</a:t>
          </a:r>
          <a:endParaRPr lang="ko-KR" altLang="en-US" sz="2000" kern="1200" dirty="0"/>
        </a:p>
      </dsp:txBody>
      <dsp:txXfrm>
        <a:off x="2296601" y="1858220"/>
        <a:ext cx="1481405" cy="712003"/>
      </dsp:txXfrm>
    </dsp:sp>
    <dsp:sp modelId="{6C803978-7E64-49BE-A1E2-292EE97DD3AD}">
      <dsp:nvSpPr>
        <dsp:cNvPr id="0" name=""/>
        <dsp:cNvSpPr/>
      </dsp:nvSpPr>
      <dsp:spPr>
        <a:xfrm rot="5412593">
          <a:off x="2868384" y="2745459"/>
          <a:ext cx="334840" cy="3783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/>
        </a:p>
      </dsp:txBody>
      <dsp:txXfrm>
        <a:off x="2918794" y="2770908"/>
        <a:ext cx="234388" cy="227025"/>
      </dsp:txXfrm>
    </dsp:sp>
    <dsp:sp modelId="{EC789F0F-6BEA-4703-A3BE-C7E7B8E3213A}">
      <dsp:nvSpPr>
        <dsp:cNvPr id="0" name=""/>
        <dsp:cNvSpPr/>
      </dsp:nvSpPr>
      <dsp:spPr>
        <a:xfrm>
          <a:off x="2308190" y="3223963"/>
          <a:ext cx="1525707" cy="756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데이터 정리</a:t>
          </a:r>
        </a:p>
      </dsp:txBody>
      <dsp:txXfrm>
        <a:off x="2330341" y="3246114"/>
        <a:ext cx="1481405" cy="712003"/>
      </dsp:txXfrm>
    </dsp:sp>
    <dsp:sp modelId="{533E9BD0-1BC9-4BA8-B1C0-479D23FF09A6}">
      <dsp:nvSpPr>
        <dsp:cNvPr id="0" name=""/>
        <dsp:cNvSpPr/>
      </dsp:nvSpPr>
      <dsp:spPr>
        <a:xfrm rot="10800000">
          <a:off x="1699819" y="3412928"/>
          <a:ext cx="444185" cy="3783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 rot="10800000">
        <a:off x="1813331" y="3488603"/>
        <a:ext cx="330673" cy="227025"/>
      </dsp:txXfrm>
    </dsp:sp>
    <dsp:sp modelId="{E540D8AA-9441-4B53-B4FE-69F125B2B729}">
      <dsp:nvSpPr>
        <dsp:cNvPr id="0" name=""/>
        <dsp:cNvSpPr/>
      </dsp:nvSpPr>
      <dsp:spPr>
        <a:xfrm>
          <a:off x="0" y="3223963"/>
          <a:ext cx="1525707" cy="756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데이터 증폭</a:t>
          </a:r>
        </a:p>
      </dsp:txBody>
      <dsp:txXfrm>
        <a:off x="22151" y="3246114"/>
        <a:ext cx="1481405" cy="712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E9749-879E-4463-96A3-56CC66FC2046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/>
            <a:t>업로드</a:t>
          </a:r>
        </a:p>
      </dsp:txBody>
      <dsp:txXfrm>
        <a:off x="33499" y="1579724"/>
        <a:ext cx="1545106" cy="904550"/>
      </dsp:txXfrm>
    </dsp:sp>
    <dsp:sp modelId="{D3101FF8-FDDA-4CD8-AF46-3FF411F2A894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/>
        </a:p>
      </dsp:txBody>
      <dsp:txXfrm>
        <a:off x="1766887" y="1912856"/>
        <a:ext cx="237646" cy="238286"/>
      </dsp:txXfrm>
    </dsp:sp>
    <dsp:sp modelId="{FBA6DDFA-04A6-4645-B031-584AEE95CCE0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/>
            <a:t>변환모델</a:t>
          </a:r>
        </a:p>
      </dsp:txBody>
      <dsp:txXfrm>
        <a:off x="2275446" y="1579724"/>
        <a:ext cx="1545106" cy="904550"/>
      </dsp:txXfrm>
    </dsp:sp>
    <dsp:sp modelId="{6C803978-7E64-49BE-A1E2-292EE97DD3AD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/>
        </a:p>
      </dsp:txBody>
      <dsp:txXfrm>
        <a:off x="4008834" y="1912856"/>
        <a:ext cx="237646" cy="238286"/>
      </dsp:txXfrm>
    </dsp:sp>
    <dsp:sp modelId="{59D9B960-762C-484C-B893-017C6E95A4A5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/>
            <a:t>결과 전송</a:t>
          </a:r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2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13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13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1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13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13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05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6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0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0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06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0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0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06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0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40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0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4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0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71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35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08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0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245" y="1655520"/>
            <a:ext cx="6260905" cy="152705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딥러닝을</a:t>
            </a:r>
            <a:r>
              <a:rPr lang="ko-KR" altLang="en-US" dirty="0"/>
              <a:t> 이용한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얼굴 변환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개발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6" cy="916230"/>
          </a:xfrm>
        </p:spPr>
        <p:txBody>
          <a:bodyPr>
            <a:noAutofit/>
          </a:bodyPr>
          <a:lstStyle/>
          <a:p>
            <a:r>
              <a:rPr lang="ko-KR" altLang="en-US" sz="1400" dirty="0"/>
              <a:t>기만과 견제 팀</a:t>
            </a:r>
            <a:endParaRPr lang="en-US" altLang="ko-KR" sz="1400" dirty="0"/>
          </a:p>
          <a:p>
            <a:r>
              <a:rPr lang="ko-KR" altLang="en-US" sz="1400" dirty="0"/>
              <a:t>발표자 문태현</a:t>
            </a:r>
            <a:endParaRPr lang="en-US" altLang="ko-KR" sz="1400" dirty="0"/>
          </a:p>
          <a:p>
            <a:r>
              <a:rPr lang="ko-KR" altLang="en-US" sz="1400" dirty="0" err="1"/>
              <a:t>조유성</a:t>
            </a:r>
            <a:endParaRPr lang="en-US" altLang="ko-KR" sz="1400" dirty="0"/>
          </a:p>
          <a:p>
            <a:r>
              <a:rPr lang="ko-KR" altLang="en-US" sz="1400" dirty="0"/>
              <a:t>임기찬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개발과정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pPr marL="400050"/>
            <a:r>
              <a:rPr lang="ko-KR" altLang="en-US" sz="2000" dirty="0"/>
              <a:t>데이터 정리</a:t>
            </a:r>
            <a:endParaRPr lang="en-US" altLang="ko-KR" sz="2000" dirty="0"/>
          </a:p>
          <a:p>
            <a:pPr marL="800100" lvl="1"/>
            <a:r>
              <a:rPr lang="en-US" altLang="ko-KR" sz="2000" dirty="0"/>
              <a:t>128x128</a:t>
            </a:r>
            <a:r>
              <a:rPr lang="ko-KR" altLang="en-US" sz="2000" dirty="0"/>
              <a:t>이하의 사진 삭제</a:t>
            </a:r>
            <a:endParaRPr lang="en-US" altLang="ko-KR" sz="2000" dirty="0"/>
          </a:p>
          <a:p>
            <a:pPr marL="800100" lvl="1"/>
            <a:r>
              <a:rPr lang="ko-KR" altLang="en-US" sz="2000" dirty="0"/>
              <a:t>유효하지 않은 데이터 삭제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정면</a:t>
            </a:r>
            <a:r>
              <a:rPr lang="en-US" altLang="ko-KR" sz="2000" dirty="0"/>
              <a:t>X, </a:t>
            </a:r>
            <a:r>
              <a:rPr lang="ko-KR" altLang="en-US" sz="2000" dirty="0"/>
              <a:t>가려진 얼굴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썬글라스</a:t>
            </a:r>
            <a:r>
              <a:rPr lang="en-US" altLang="ko-KR" sz="2000" dirty="0"/>
              <a:t>, </a:t>
            </a:r>
            <a:r>
              <a:rPr lang="ko-KR" altLang="en-US" sz="2000" dirty="0"/>
              <a:t>페인팅 등</a:t>
            </a:r>
            <a:r>
              <a:rPr lang="en-US" altLang="ko-KR" sz="2000" dirty="0"/>
              <a:t>)</a:t>
            </a:r>
          </a:p>
          <a:p>
            <a:pPr marL="800100" lvl="1"/>
            <a:r>
              <a:rPr lang="ko-KR" altLang="en-US" sz="2000" dirty="0"/>
              <a:t>정리로 인해 줄어든 데이터의 충당 필요</a:t>
            </a:r>
            <a:endParaRPr lang="en-US" altLang="ko-KR" sz="2000" dirty="0"/>
          </a:p>
          <a:p>
            <a:pPr marL="57150" indent="0">
              <a:buNone/>
            </a:pP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E351F91-B6DF-4D57-ADF8-7933848C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395" y="3235650"/>
            <a:ext cx="1257300" cy="1257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3AE3B8A-C85D-49E4-977F-F9131ED2F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45" y="3235650"/>
            <a:ext cx="1257300" cy="1257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33EE1B0-1E74-465F-82A0-78F6344BB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37" y="3235650"/>
            <a:ext cx="1257300" cy="1257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681F498-8E19-44A5-BE4B-D529B34F17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3235650"/>
            <a:ext cx="1257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7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개발과정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pPr marL="400050"/>
            <a:r>
              <a:rPr lang="ko-KR" altLang="en-US" sz="2000" dirty="0"/>
              <a:t>데이터 증폭</a:t>
            </a:r>
            <a:endParaRPr lang="en-US" altLang="ko-KR" sz="2000" dirty="0"/>
          </a:p>
          <a:p>
            <a:pPr marL="800100" lvl="1"/>
            <a:r>
              <a:rPr lang="ko-KR" altLang="en-US" sz="2000" dirty="0" err="1"/>
              <a:t>미러링</a:t>
            </a:r>
            <a:r>
              <a:rPr lang="en-US" altLang="ko-KR" sz="2000" dirty="0"/>
              <a:t>(</a:t>
            </a:r>
            <a:r>
              <a:rPr lang="ko-KR" altLang="en-US" sz="2000" dirty="0"/>
              <a:t>좌우 반전</a:t>
            </a:r>
            <a:r>
              <a:rPr lang="en-US" altLang="ko-KR" sz="2000" dirty="0"/>
              <a:t>), </a:t>
            </a:r>
            <a:r>
              <a:rPr lang="ko-KR" altLang="en-US" sz="2000" dirty="0" err="1"/>
              <a:t>크로핑</a:t>
            </a:r>
            <a:r>
              <a:rPr lang="en-US" altLang="ko-KR" sz="2000" dirty="0"/>
              <a:t>(25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  <a:r>
              <a:rPr lang="ko-KR" altLang="en-US" sz="2000" dirty="0"/>
              <a:t>을 통해 데이터 증폭</a:t>
            </a:r>
            <a:endParaRPr lang="en-US" altLang="ko-KR" sz="2000" dirty="0"/>
          </a:p>
          <a:p>
            <a:pPr marL="514350" lvl="1" indent="0">
              <a:buNone/>
            </a:pPr>
            <a:endParaRPr lang="en-US" altLang="ko-KR" sz="20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545" y="2113635"/>
            <a:ext cx="4314145" cy="25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92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개발과정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pPr marL="400050"/>
            <a:r>
              <a:rPr lang="ko-KR" altLang="en-US" sz="2000" dirty="0"/>
              <a:t>얼굴 연령 변화 모델 구현 및 학습</a:t>
            </a:r>
            <a:endParaRPr lang="en-US" altLang="ko-KR" sz="2000" dirty="0"/>
          </a:p>
          <a:p>
            <a:pPr marL="800100" lvl="1"/>
            <a:r>
              <a:rPr lang="en-US" altLang="ko-KR" sz="2000" dirty="0"/>
              <a:t>DCGAN </a:t>
            </a:r>
            <a:r>
              <a:rPr lang="ko-KR" altLang="en-US" sz="2000" dirty="0"/>
              <a:t>모델을 활용하여 구현</a:t>
            </a:r>
            <a:endParaRPr lang="en-US" altLang="ko-KR" sz="2000" dirty="0"/>
          </a:p>
          <a:p>
            <a:pPr marL="800100" lvl="1"/>
            <a:endParaRPr lang="en-US" altLang="ko-KR" sz="2000" dirty="0"/>
          </a:p>
          <a:p>
            <a:pPr marL="800100" lvl="1"/>
            <a:r>
              <a:rPr lang="en-US" altLang="ko-KR" sz="2000" dirty="0"/>
              <a:t>10</a:t>
            </a:r>
            <a:r>
              <a:rPr lang="ko-KR" altLang="en-US" sz="2000" dirty="0"/>
              <a:t>살 단위로 연령 별 결과사진 출력가능</a:t>
            </a:r>
            <a:endParaRPr lang="en-US" altLang="ko-KR" sz="2000" dirty="0"/>
          </a:p>
          <a:p>
            <a:pPr marL="800100" lvl="1"/>
            <a:endParaRPr lang="en-US" altLang="ko-KR" sz="2000" dirty="0"/>
          </a:p>
          <a:p>
            <a:pPr marL="800100" lvl="1"/>
            <a:r>
              <a:rPr lang="ko-KR" altLang="en-US" sz="2000" dirty="0"/>
              <a:t>얼굴의 형태가 망가지는 등 기본 성능의 문제</a:t>
            </a:r>
            <a:endParaRPr lang="en-US" altLang="ko-KR" sz="2000" dirty="0"/>
          </a:p>
          <a:p>
            <a:pPr marL="800100" lvl="1"/>
            <a:endParaRPr lang="en-US" altLang="ko-KR" sz="2000" dirty="0"/>
          </a:p>
          <a:p>
            <a:pPr marL="800100" lvl="1"/>
            <a:r>
              <a:rPr lang="ko-KR" altLang="en-US" sz="2000" dirty="0"/>
              <a:t>안경</a:t>
            </a:r>
            <a:r>
              <a:rPr lang="en-US" altLang="ko-KR" sz="2000" dirty="0"/>
              <a:t>, </a:t>
            </a:r>
            <a:r>
              <a:rPr lang="ko-KR" altLang="en-US" sz="2000" dirty="0"/>
              <a:t>흉터 등이 흐려지거나 뭉개지는 현상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4815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705991-F794-4821-84EC-0E1CC00B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DCGAN</a:t>
            </a:r>
            <a:r>
              <a:rPr lang="ko-KR" altLang="en-US" dirty="0"/>
              <a:t> </a:t>
            </a:r>
            <a:r>
              <a:rPr lang="en-US" altLang="ko-KR" dirty="0"/>
              <a:t>Generator </a:t>
            </a:r>
            <a:r>
              <a:rPr lang="ko-KR" altLang="en-US" dirty="0"/>
              <a:t>모델</a:t>
            </a:r>
          </a:p>
        </p:txBody>
      </p:sp>
      <p:pic>
        <p:nvPicPr>
          <p:cNvPr id="1026" name="Picture 2" descr="https://2.bp.blogspot.com/-oMyhHfxOqiE/WKF4KlVYWJI/AAAAAAAABRs/6BDIypy1hn0U8MGRFxfVaXOcQDO7vX1cQCK4B/s1600/dcgan-architecture.PNG">
            <a:extLst>
              <a:ext uri="{FF2B5EF4-FFF2-40B4-BE49-F238E27FC236}">
                <a16:creationId xmlns:a16="http://schemas.microsoft.com/office/drawing/2014/main" xmlns="" id="{63F7FD44-77AA-48EF-BCFF-091E9D3DD9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1621674"/>
            <a:ext cx="6261100" cy="25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16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806976-56B6-41CB-9924-926A5BB9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기존 모델</a:t>
            </a:r>
            <a:r>
              <a:rPr lang="en-US" altLang="ko-KR" dirty="0"/>
              <a:t> </a:t>
            </a:r>
            <a:r>
              <a:rPr lang="ko-KR" altLang="en-US" dirty="0"/>
              <a:t>예시 사진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58F47C7-8D7B-40AD-ACC9-0FC45DBF1914}"/>
              </a:ext>
            </a:extLst>
          </p:cNvPr>
          <p:cNvSpPr txBox="1"/>
          <p:nvPr/>
        </p:nvSpPr>
        <p:spPr>
          <a:xfrm>
            <a:off x="2267371" y="4571208"/>
            <a:ext cx="24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</a:t>
            </a:r>
            <a:r>
              <a:rPr lang="ko-KR" altLang="en-US" dirty="0"/>
              <a:t>세 원본 사진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9563780-5F49-4547-842F-87C94B5EF044}"/>
              </a:ext>
            </a:extLst>
          </p:cNvPr>
          <p:cNvSpPr txBox="1"/>
          <p:nvPr/>
        </p:nvSpPr>
        <p:spPr>
          <a:xfrm>
            <a:off x="6051310" y="4556915"/>
            <a:ext cx="24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70</a:t>
            </a:r>
            <a:r>
              <a:rPr lang="ko-KR" altLang="en-US" dirty="0"/>
              <a:t>대로 변환한 사진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E14100E4-FF08-4A6B-952B-58BB7A7C4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23" y="1197765"/>
            <a:ext cx="2519362" cy="33591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81A3EE2-EAD9-4D65-A6C9-B748B3017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76" y="1197765"/>
            <a:ext cx="2519363" cy="335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1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개발과정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pPr marL="400050"/>
            <a:r>
              <a:rPr lang="ko-KR" altLang="en-US" sz="2000" dirty="0"/>
              <a:t>얼굴 연령 변화 모델 구현 및 학습</a:t>
            </a:r>
            <a:endParaRPr lang="en-US" altLang="ko-KR" sz="2000" dirty="0"/>
          </a:p>
          <a:p>
            <a:pPr marL="800100" lvl="1"/>
            <a:r>
              <a:rPr lang="ko-KR" altLang="en-US" sz="2000" dirty="0"/>
              <a:t>결과 향상을 위해 </a:t>
            </a:r>
            <a:r>
              <a:rPr lang="en-US" altLang="ko-KR" sz="2000" dirty="0" err="1"/>
              <a:t>StarGAN</a:t>
            </a:r>
            <a:r>
              <a:rPr lang="en-US" altLang="ko-KR" sz="2000" dirty="0"/>
              <a:t> </a:t>
            </a:r>
            <a:r>
              <a:rPr lang="ko-KR" altLang="en-US" sz="2000" dirty="0"/>
              <a:t>모델 활용</a:t>
            </a:r>
            <a:endParaRPr lang="en-US" altLang="ko-KR" sz="2000" dirty="0"/>
          </a:p>
          <a:p>
            <a:pPr marL="800100" lvl="1"/>
            <a:endParaRPr lang="en-US" altLang="ko-KR" sz="2000" dirty="0"/>
          </a:p>
          <a:p>
            <a:pPr marL="800100" lvl="1"/>
            <a:r>
              <a:rPr lang="en-US" altLang="ko-KR" sz="2000" dirty="0"/>
              <a:t>Wasserstein</a:t>
            </a:r>
            <a:r>
              <a:rPr lang="ko-KR" altLang="en-US" sz="2000" dirty="0"/>
              <a:t> </a:t>
            </a:r>
            <a:r>
              <a:rPr lang="en-US" altLang="ko-KR" sz="2000" dirty="0"/>
              <a:t>Gan,</a:t>
            </a:r>
            <a:r>
              <a:rPr lang="ko-KR" altLang="en-US" sz="2000" dirty="0"/>
              <a:t> </a:t>
            </a:r>
            <a:r>
              <a:rPr lang="en-US" altLang="ko-KR" sz="2000" dirty="0"/>
              <a:t>Residual</a:t>
            </a:r>
            <a:r>
              <a:rPr lang="ko-KR" altLang="en-US" sz="2000" dirty="0"/>
              <a:t> </a:t>
            </a:r>
            <a:r>
              <a:rPr lang="en-US" altLang="ko-KR" sz="2000" dirty="0"/>
              <a:t>learning</a:t>
            </a:r>
            <a:r>
              <a:rPr lang="ko-KR" altLang="en-US" sz="2000" dirty="0"/>
              <a:t> 기법 적용</a:t>
            </a:r>
            <a:endParaRPr lang="en-US" altLang="ko-KR" sz="2000" dirty="0"/>
          </a:p>
          <a:p>
            <a:pPr marL="800100" lvl="1"/>
            <a:endParaRPr lang="en-US" altLang="ko-KR" sz="2000" dirty="0"/>
          </a:p>
          <a:p>
            <a:pPr marL="800100" lvl="1"/>
            <a:r>
              <a:rPr lang="ko-KR" altLang="en-US" sz="2000" dirty="0"/>
              <a:t>성능 향상</a:t>
            </a:r>
            <a:endParaRPr lang="en-US" altLang="ko-KR" sz="2000" dirty="0"/>
          </a:p>
          <a:p>
            <a:pPr marL="800100" lvl="1"/>
            <a:endParaRPr lang="en-US" altLang="ko-KR" sz="2000" dirty="0"/>
          </a:p>
          <a:p>
            <a:pPr marL="800100" lvl="1"/>
            <a:r>
              <a:rPr lang="ko-KR" altLang="en-US" sz="2000" dirty="0"/>
              <a:t>안경</a:t>
            </a:r>
            <a:r>
              <a:rPr lang="en-US" altLang="ko-KR" sz="2000" dirty="0"/>
              <a:t>, </a:t>
            </a:r>
            <a:r>
              <a:rPr lang="ko-KR" altLang="en-US" sz="2000" dirty="0"/>
              <a:t>흉터</a:t>
            </a:r>
            <a:r>
              <a:rPr lang="en-US" altLang="ko-KR" sz="2000" dirty="0"/>
              <a:t>, </a:t>
            </a:r>
            <a:r>
              <a:rPr lang="ko-KR" altLang="en-US" sz="2000" dirty="0"/>
              <a:t>액세서리 등 </a:t>
            </a:r>
            <a:r>
              <a:rPr lang="en-US" altLang="ko-KR" sz="2000" dirty="0"/>
              <a:t> </a:t>
            </a:r>
            <a:r>
              <a:rPr lang="ko-KR" altLang="en-US" sz="2000" dirty="0"/>
              <a:t>유지가능</a:t>
            </a:r>
            <a:endParaRPr lang="en-US" altLang="ko-KR" sz="2000" dirty="0"/>
          </a:p>
          <a:p>
            <a:pPr marL="800100"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62874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705991-F794-4821-84EC-0E1CC00B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Residual block</a:t>
            </a:r>
            <a:endParaRPr lang="ko-KR" altLang="en-US" dirty="0"/>
          </a:p>
        </p:txBody>
      </p: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xmlns="" id="{4C78B020-9CEC-4F9A-9E57-50613069A2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4" b="16071"/>
          <a:stretch/>
        </p:blipFill>
        <p:spPr bwMode="auto">
          <a:xfrm>
            <a:off x="2111267" y="891995"/>
            <a:ext cx="3579482" cy="1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xmlns="" id="{479A60E0-B406-47A0-962E-8E4C0287F7E4}"/>
              </a:ext>
            </a:extLst>
          </p:cNvPr>
          <p:cNvSpPr txBox="1">
            <a:spLocks/>
          </p:cNvSpPr>
          <p:nvPr/>
        </p:nvSpPr>
        <p:spPr>
          <a:xfrm>
            <a:off x="2111267" y="2419045"/>
            <a:ext cx="6566315" cy="3358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최종 배워야하는 것을 </a:t>
            </a:r>
            <a:r>
              <a:rPr lang="en-US" altLang="ko-KR" sz="2000" dirty="0"/>
              <a:t>H(x), </a:t>
            </a:r>
            <a:r>
              <a:rPr lang="ko-KR" altLang="en-US" sz="2000" dirty="0"/>
              <a:t>형성된 </a:t>
            </a:r>
            <a:r>
              <a:rPr lang="en-US" altLang="ko-KR" sz="2000" dirty="0"/>
              <a:t>Layer</a:t>
            </a:r>
            <a:r>
              <a:rPr lang="ko-KR" altLang="en-US" sz="2000" dirty="0"/>
              <a:t>의 </a:t>
            </a:r>
            <a:r>
              <a:rPr lang="en-US" altLang="ko-KR" sz="2000" dirty="0"/>
              <a:t>Output</a:t>
            </a:r>
            <a:r>
              <a:rPr lang="ko-KR" altLang="en-US" sz="2000" dirty="0"/>
              <a:t>을 </a:t>
            </a:r>
            <a:r>
              <a:rPr lang="en-US" altLang="ko-KR" sz="2000" dirty="0"/>
              <a:t>F(x)</a:t>
            </a:r>
            <a:r>
              <a:rPr lang="ko-KR" altLang="en-US" sz="2000" dirty="0"/>
              <a:t> </a:t>
            </a:r>
            <a:r>
              <a:rPr lang="en-US" altLang="ko-KR" sz="2000" dirty="0"/>
              <a:t>, </a:t>
            </a:r>
            <a:r>
              <a:rPr lang="ko-KR" altLang="en-US" sz="2000" dirty="0"/>
              <a:t>그리고 </a:t>
            </a:r>
            <a:r>
              <a:rPr lang="en-US" altLang="ko-KR" sz="2000" dirty="0"/>
              <a:t>Input</a:t>
            </a:r>
            <a:r>
              <a:rPr lang="ko-KR" altLang="en-US" sz="2000" dirty="0"/>
              <a:t>을 </a:t>
            </a:r>
            <a:r>
              <a:rPr lang="en-US" altLang="ko-KR" sz="2000" dirty="0"/>
              <a:t>x</a:t>
            </a:r>
            <a:r>
              <a:rPr lang="ko-KR" altLang="en-US" sz="2000" dirty="0"/>
              <a:t> 라고 한다면</a:t>
            </a:r>
          </a:p>
          <a:p>
            <a:r>
              <a:rPr lang="en-US" altLang="ko-KR" sz="2000" dirty="0"/>
              <a:t>H(x)=F(x)+x </a:t>
            </a:r>
            <a:r>
              <a:rPr lang="ko-KR" altLang="en-US" sz="2000" dirty="0"/>
              <a:t>형태로 </a:t>
            </a:r>
            <a:r>
              <a:rPr lang="en-US" altLang="ko-KR" sz="2000" dirty="0"/>
              <a:t>Block</a:t>
            </a:r>
            <a:r>
              <a:rPr lang="ko-KR" altLang="en-US" sz="2000" dirty="0"/>
              <a:t>을 </a:t>
            </a:r>
            <a:r>
              <a:rPr lang="ko-KR" altLang="en-US" sz="2000" dirty="0" smtClean="0"/>
              <a:t>생</a:t>
            </a:r>
            <a:r>
              <a:rPr lang="ko-KR" altLang="en-US" sz="2000" dirty="0"/>
              <a:t>성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즉 </a:t>
            </a:r>
            <a:r>
              <a:rPr lang="en-US" altLang="ko-KR" sz="2000" dirty="0"/>
              <a:t>Skip Connection</a:t>
            </a:r>
            <a:r>
              <a:rPr lang="ko-KR" altLang="en-US" sz="2000" dirty="0"/>
              <a:t>이 없었던 것에 </a:t>
            </a:r>
            <a:r>
              <a:rPr lang="ko-KR" altLang="en-US" sz="2000" dirty="0" smtClean="0"/>
              <a:t>비해서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/>
              <a:t> </a:t>
            </a:r>
            <a:r>
              <a:rPr lang="en-US" altLang="ko-KR" sz="2000" dirty="0"/>
              <a:t>F(x)</a:t>
            </a:r>
            <a:r>
              <a:rPr lang="ko-KR" altLang="en-US" sz="2000" dirty="0"/>
              <a:t> 는 </a:t>
            </a:r>
            <a:r>
              <a:rPr lang="en-US" altLang="ko-KR" sz="2000" dirty="0"/>
              <a:t>Input</a:t>
            </a:r>
            <a:r>
              <a:rPr lang="ko-KR" altLang="en-US" sz="2000" dirty="0"/>
              <a:t>과의 </a:t>
            </a:r>
            <a:r>
              <a:rPr lang="en-US" altLang="ko-KR" sz="2000" dirty="0"/>
              <a:t>'</a:t>
            </a:r>
            <a:r>
              <a:rPr lang="ko-KR" altLang="en-US" sz="2000" dirty="0"/>
              <a:t>차이’ 만을 학습하면 되는 </a:t>
            </a:r>
            <a:r>
              <a:rPr lang="ko-KR" altLang="en-US" sz="2000" dirty="0" smtClean="0"/>
              <a:t>것 이므로 </a:t>
            </a:r>
            <a:r>
              <a:rPr lang="ko-KR" altLang="en-US" sz="2000" dirty="0"/>
              <a:t>이 때문에 </a:t>
            </a:r>
            <a:r>
              <a:rPr lang="en-US" altLang="ko-KR" sz="2000" dirty="0"/>
              <a:t>Residual learning</a:t>
            </a:r>
            <a:r>
              <a:rPr lang="ko-KR" altLang="en-US" sz="2000" dirty="0"/>
              <a:t>이라고 부른다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F(x)=H(x)−x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dirty="0"/>
          </a:p>
          <a:p>
            <a:pPr marL="457200" lvl="1" indent="0">
              <a:buFont typeface="Arial" pitchFamily="34" charset="0"/>
              <a:buNone/>
            </a:pP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0177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806976-56B6-41CB-9924-926A5BB9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개선된 모델 예시 사진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58F47C7-8D7B-40AD-ACC9-0FC45DBF1914}"/>
              </a:ext>
            </a:extLst>
          </p:cNvPr>
          <p:cNvSpPr txBox="1"/>
          <p:nvPr/>
        </p:nvSpPr>
        <p:spPr>
          <a:xfrm>
            <a:off x="2267371" y="4571208"/>
            <a:ext cx="24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</a:t>
            </a:r>
            <a:r>
              <a:rPr lang="ko-KR" altLang="en-US" dirty="0"/>
              <a:t>세 원본 사진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9563780-5F49-4547-842F-87C94B5EF044}"/>
              </a:ext>
            </a:extLst>
          </p:cNvPr>
          <p:cNvSpPr txBox="1"/>
          <p:nvPr/>
        </p:nvSpPr>
        <p:spPr>
          <a:xfrm>
            <a:off x="6051310" y="4556915"/>
            <a:ext cx="24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70</a:t>
            </a:r>
            <a:r>
              <a:rPr lang="ko-KR" altLang="en-US" dirty="0"/>
              <a:t>대로 변환한 사진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81A3EE2-EAD9-4D65-A6C9-B748B3017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176" y="1197765"/>
            <a:ext cx="2519363" cy="3359151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xmlns="" id="{624A5D85-D4E4-4DAC-8E68-D3DBE178B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5115" y="1197405"/>
            <a:ext cx="2519362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01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개발과정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pPr marL="400050"/>
            <a:r>
              <a:rPr lang="ko-KR" altLang="en-US" sz="2000" dirty="0"/>
              <a:t>얼굴 표정 변화 모델 구현 및 학습</a:t>
            </a:r>
            <a:endParaRPr lang="en-US" altLang="ko-KR" sz="2000" dirty="0"/>
          </a:p>
          <a:p>
            <a:pPr marL="800100" lvl="1"/>
            <a:r>
              <a:rPr lang="en-US" altLang="ko-KR" sz="2000" dirty="0" err="1"/>
              <a:t>StarGAN</a:t>
            </a:r>
            <a:r>
              <a:rPr lang="en-US" altLang="ko-KR" sz="2000" dirty="0"/>
              <a:t> </a:t>
            </a:r>
            <a:r>
              <a:rPr lang="ko-KR" altLang="en-US" sz="2000" dirty="0"/>
              <a:t>모델 활용</a:t>
            </a:r>
            <a:endParaRPr lang="en-US" altLang="ko-KR" sz="2000" dirty="0"/>
          </a:p>
          <a:p>
            <a:pPr marL="800100" lvl="1"/>
            <a:endParaRPr lang="en-US" altLang="ko-KR" sz="2000" dirty="0"/>
          </a:p>
          <a:p>
            <a:pPr marL="800100" lvl="1"/>
            <a:r>
              <a:rPr lang="ko-KR" altLang="en-US" sz="2000" dirty="0"/>
              <a:t>행복 공포 등 표정 변환되게 함</a:t>
            </a:r>
            <a:endParaRPr lang="en-US" altLang="ko-KR" sz="2000" dirty="0"/>
          </a:p>
          <a:p>
            <a:pPr marL="800100" lvl="1"/>
            <a:endParaRPr lang="en-US" altLang="ko-KR" sz="2000" dirty="0"/>
          </a:p>
          <a:p>
            <a:pPr marL="800100" lvl="1"/>
            <a:r>
              <a:rPr lang="ko-KR" altLang="en-US" sz="2000" dirty="0"/>
              <a:t>데이터 정리 및 증폭 과정 없기 때문에</a:t>
            </a:r>
            <a:r>
              <a:rPr lang="en-US" altLang="ko-KR" sz="2000" dirty="0"/>
              <a:t> </a:t>
            </a:r>
            <a:r>
              <a:rPr lang="ko-KR" altLang="en-US" sz="2000" dirty="0"/>
              <a:t>연령 변화 모델보다 성능이 떨어짐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559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806976-56B6-41CB-9924-926A5BB9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표정 변화 모델 예시 사진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58F47C7-8D7B-40AD-ACC9-0FC45DBF1914}"/>
              </a:ext>
            </a:extLst>
          </p:cNvPr>
          <p:cNvSpPr txBox="1"/>
          <p:nvPr/>
        </p:nvSpPr>
        <p:spPr>
          <a:xfrm>
            <a:off x="2267371" y="4571208"/>
            <a:ext cx="24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원본 </a:t>
            </a:r>
            <a:r>
              <a:rPr lang="ko-KR" altLang="en-US" dirty="0"/>
              <a:t>사진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9563780-5F49-4547-842F-87C94B5EF044}"/>
              </a:ext>
            </a:extLst>
          </p:cNvPr>
          <p:cNvSpPr txBox="1"/>
          <p:nvPr/>
        </p:nvSpPr>
        <p:spPr>
          <a:xfrm>
            <a:off x="6051310" y="4556915"/>
            <a:ext cx="24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행복한 </a:t>
            </a:r>
            <a:r>
              <a:rPr lang="ko-KR" altLang="en-US" dirty="0" smtClean="0"/>
              <a:t>표정 변환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81A3EE2-EAD9-4D65-A6C9-B748B3017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176" y="1197765"/>
            <a:ext cx="2519363" cy="3359151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BE52EA77-29F7-414A-BAD3-119E5DC9F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5115" y="1197765"/>
            <a:ext cx="2519362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3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프로젝트 개요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프로젝트 개발 과정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최종데모</a:t>
            </a:r>
            <a:r>
              <a:rPr lang="ko-KR" altLang="en-US" dirty="0"/>
              <a:t> 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개발과정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pPr marL="400050"/>
            <a:r>
              <a:rPr lang="ko-KR" altLang="en-US" sz="2000" dirty="0" err="1"/>
              <a:t>안드로이드</a:t>
            </a:r>
            <a:r>
              <a:rPr lang="ko-KR" altLang="en-US" sz="2000" dirty="0"/>
              <a:t> 어플리케이션 </a:t>
            </a:r>
            <a:r>
              <a:rPr lang="en-US" altLang="ko-KR" sz="2000" dirty="0"/>
              <a:t>GUI </a:t>
            </a:r>
            <a:r>
              <a:rPr lang="ko-KR" altLang="en-US" sz="2000" dirty="0"/>
              <a:t>구현</a:t>
            </a:r>
            <a:endParaRPr lang="en-US" altLang="ko-KR" sz="2000" dirty="0"/>
          </a:p>
          <a:p>
            <a:pPr marL="800100" lvl="1"/>
            <a:endParaRPr lang="en-US" altLang="ko-KR" sz="2000" dirty="0"/>
          </a:p>
        </p:txBody>
      </p:sp>
      <p:pic>
        <p:nvPicPr>
          <p:cNvPr id="2050" name="Picture 2" descr="C:\Users\yusei\Desktop\KakaoTalk_20181204_12102348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70" y="1655520"/>
            <a:ext cx="1517175" cy="303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usei\Desktop\KakaoTalk_20181204_12102302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41" y="1655520"/>
            <a:ext cx="1514364" cy="303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yusei\Desktop\KakaoTalk_20181204_12250856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48" y="1655520"/>
            <a:ext cx="1511537" cy="303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02348" y="4709620"/>
            <a:ext cx="5481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    &lt;</a:t>
            </a:r>
            <a:r>
              <a:rPr lang="ko-KR" altLang="en-US" sz="1400" dirty="0" err="1" smtClean="0">
                <a:latin typeface="+mn-ea"/>
              </a:rPr>
              <a:t>인트로</a:t>
            </a:r>
            <a:r>
              <a:rPr lang="en-US" altLang="ko-KR" sz="1400" dirty="0" smtClean="0">
                <a:latin typeface="+mn-ea"/>
              </a:rPr>
              <a:t>&gt;               &lt;</a:t>
            </a:r>
            <a:r>
              <a:rPr lang="ko-KR" altLang="en-US" sz="1400" dirty="0" smtClean="0">
                <a:latin typeface="+mn-ea"/>
              </a:rPr>
              <a:t>메인 메뉴</a:t>
            </a:r>
            <a:r>
              <a:rPr lang="en-US" altLang="ko-KR" sz="1400" dirty="0" smtClean="0">
                <a:latin typeface="+mn-ea"/>
              </a:rPr>
              <a:t>&gt;	  &lt;</a:t>
            </a:r>
            <a:r>
              <a:rPr lang="ko-KR" altLang="en-US" sz="1400" dirty="0" smtClean="0">
                <a:latin typeface="+mn-ea"/>
              </a:rPr>
              <a:t>얼굴 편집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84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개발과정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946094"/>
          </a:xfrm>
        </p:spPr>
        <p:txBody>
          <a:bodyPr>
            <a:noAutofit/>
          </a:bodyPr>
          <a:lstStyle/>
          <a:p>
            <a:pPr marL="400050"/>
            <a:r>
              <a:rPr lang="ko-KR" altLang="en-US" sz="1800" dirty="0" err="1"/>
              <a:t>안드로이드</a:t>
            </a:r>
            <a:r>
              <a:rPr lang="ko-KR" altLang="en-US" sz="1800" dirty="0"/>
              <a:t> 어플리케이션 내부 기능 </a:t>
            </a:r>
            <a:r>
              <a:rPr lang="ko-KR" altLang="en-US" sz="1800" dirty="0" smtClean="0"/>
              <a:t>구현</a:t>
            </a:r>
            <a:endParaRPr lang="en-US" altLang="ko-KR" sz="1800" dirty="0"/>
          </a:p>
          <a:p>
            <a:pPr marL="400050"/>
            <a:endParaRPr lang="en-US" altLang="ko-KR" sz="1800" dirty="0"/>
          </a:p>
          <a:p>
            <a:r>
              <a:rPr lang="ko-KR" altLang="en-US" sz="1800" dirty="0"/>
              <a:t>갤러리에서 이미지 호출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갤러리에서 사진을 선택 시 해당 사진을 이미지 </a:t>
            </a:r>
            <a:r>
              <a:rPr lang="ko-KR" altLang="en-US" sz="1800" dirty="0" err="1"/>
              <a:t>뷰에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표시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사진 촬영 후 이미지 </a:t>
            </a:r>
            <a:r>
              <a:rPr lang="ko-KR" altLang="en-US" sz="1800" dirty="0" smtClean="0"/>
              <a:t>호출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내장 카메라로 사진을 촬영 하고</a:t>
            </a:r>
            <a:r>
              <a:rPr lang="en-US" altLang="ko-KR" sz="1800" dirty="0"/>
              <a:t> </a:t>
            </a:r>
            <a:r>
              <a:rPr lang="ko-KR" altLang="en-US" sz="1800" dirty="0"/>
              <a:t>해당 사진을 비트맵 변환 후 이미지 </a:t>
            </a:r>
            <a:r>
              <a:rPr lang="ko-KR" altLang="en-US" sz="1800" dirty="0" err="1"/>
              <a:t>뷰에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표시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이미지 </a:t>
            </a:r>
            <a:r>
              <a:rPr lang="ko-KR" altLang="en-US" sz="1800" dirty="0" smtClean="0"/>
              <a:t>편</a:t>
            </a:r>
            <a:r>
              <a:rPr lang="ko-KR" altLang="en-US" sz="1800" dirty="0"/>
              <a:t>집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이미지 편집 화면에서 사용자가 선택 한 옵션에 맞는 얼굴을 원본 사진에 합성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6874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개발과정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946094"/>
          </a:xfrm>
        </p:spPr>
        <p:txBody>
          <a:bodyPr>
            <a:noAutofit/>
          </a:bodyPr>
          <a:lstStyle/>
          <a:p>
            <a:pPr marL="400050"/>
            <a:r>
              <a:rPr lang="ko-KR" altLang="en-US" sz="1800" dirty="0" err="1"/>
              <a:t>안드로이드</a:t>
            </a:r>
            <a:r>
              <a:rPr lang="ko-KR" altLang="en-US" sz="1800" dirty="0"/>
              <a:t> 어플리케이션 내부 기능 </a:t>
            </a:r>
            <a:r>
              <a:rPr lang="ko-KR" altLang="en-US" sz="1800" dirty="0" smtClean="0"/>
              <a:t>구현</a:t>
            </a:r>
            <a:endParaRPr lang="en-US" altLang="ko-KR" sz="1800" dirty="0" smtClean="0"/>
          </a:p>
          <a:p>
            <a:pPr marL="400050"/>
            <a:endParaRPr lang="en-US" altLang="ko-KR" sz="1800" dirty="0"/>
          </a:p>
          <a:p>
            <a:r>
              <a:rPr lang="ko-KR" altLang="en-US" sz="1800" dirty="0"/>
              <a:t>이미지 저장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현재 이미지 </a:t>
            </a:r>
            <a:r>
              <a:rPr lang="ko-KR" altLang="en-US" sz="1800" dirty="0" err="1"/>
              <a:t>뷰에</a:t>
            </a:r>
            <a:r>
              <a:rPr lang="ko-KR" altLang="en-US" sz="1800" dirty="0"/>
              <a:t> 표시된 사진</a:t>
            </a:r>
            <a:r>
              <a:rPr lang="en-US" altLang="ko-KR" sz="1800" dirty="0"/>
              <a:t>(</a:t>
            </a:r>
            <a:r>
              <a:rPr lang="ko-KR" altLang="en-US" sz="1800" dirty="0"/>
              <a:t>비트맵</a:t>
            </a:r>
            <a:r>
              <a:rPr lang="en-US" altLang="ko-KR" sz="1800" dirty="0"/>
              <a:t>)</a:t>
            </a:r>
            <a:r>
              <a:rPr lang="ko-KR" altLang="en-US" sz="1800" dirty="0"/>
              <a:t>을 </a:t>
            </a:r>
            <a:r>
              <a:rPr lang="en-US" altLang="ko-KR" sz="1800" dirty="0"/>
              <a:t>PNG</a:t>
            </a:r>
            <a:r>
              <a:rPr lang="ko-KR" altLang="en-US" sz="1800" dirty="0"/>
              <a:t> 형식으로 압축하여 핸드폰 내부 저장소에 저장</a:t>
            </a:r>
            <a:endParaRPr lang="en-US" altLang="ko-KR" sz="1800" dirty="0"/>
          </a:p>
          <a:p>
            <a:pPr marL="57150" indent="0">
              <a:buNone/>
            </a:pPr>
            <a:endParaRPr lang="en-US" altLang="ko-KR" sz="1800" dirty="0"/>
          </a:p>
          <a:p>
            <a:r>
              <a:rPr lang="ko-KR" altLang="en-US" sz="1800" dirty="0" smtClean="0"/>
              <a:t>권한 설정 기능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어플리케이션 시작 시 카메라 및 내부 저장소 접근 권한이 없으면 권한 설정 선택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 smtClean="0"/>
              <a:t>인터넷 연결 검사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WIFI</a:t>
            </a:r>
            <a:r>
              <a:rPr lang="en-US" altLang="ko-KR" sz="1800" dirty="0" smtClean="0"/>
              <a:t>, </a:t>
            </a:r>
            <a:r>
              <a:rPr lang="en-US" altLang="ko-KR" sz="1800" dirty="0" smtClean="0"/>
              <a:t>3G, </a:t>
            </a:r>
            <a:r>
              <a:rPr lang="en-US" altLang="ko-KR" sz="1800" dirty="0" smtClean="0"/>
              <a:t>LTE </a:t>
            </a:r>
            <a:r>
              <a:rPr lang="ko-KR" altLang="en-US" sz="1800" dirty="0" smtClean="0"/>
              <a:t>연결이 되어있지 않은 상태에서 메뉴 기능 선택 시 경고</a:t>
            </a: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666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개발과정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pPr marL="400050"/>
            <a:r>
              <a:rPr lang="ko-KR" altLang="en-US" sz="2000" dirty="0" err="1"/>
              <a:t>안드로이드</a:t>
            </a:r>
            <a:r>
              <a:rPr lang="ko-KR" altLang="en-US" sz="2000" dirty="0"/>
              <a:t> 얼굴 인식 구현</a:t>
            </a:r>
            <a:endParaRPr lang="en-US" altLang="ko-KR" sz="2000" dirty="0"/>
          </a:p>
          <a:p>
            <a:pPr lvl="1"/>
            <a:r>
              <a:rPr lang="ko-KR" altLang="en-US" sz="2000" dirty="0"/>
              <a:t>이미지 </a:t>
            </a:r>
            <a:r>
              <a:rPr lang="ko-KR" altLang="en-US" sz="2000" dirty="0" err="1"/>
              <a:t>프로세싱</a:t>
            </a:r>
            <a:r>
              <a:rPr lang="ko-KR" altLang="en-US" sz="2000" dirty="0"/>
              <a:t> 과정에서 사용 하였던 </a:t>
            </a:r>
            <a:r>
              <a:rPr lang="en-US" altLang="ko-KR" sz="2000" dirty="0"/>
              <a:t>DLIB </a:t>
            </a:r>
            <a:r>
              <a:rPr lang="ko-KR" altLang="en-US" sz="2000" dirty="0"/>
              <a:t>라이브러리를 모바일에서 사용하여 얼굴 인식을 </a:t>
            </a:r>
            <a:r>
              <a:rPr lang="ko-KR" altLang="en-US" sz="2000" dirty="0" smtClean="0"/>
              <a:t>진행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marL="400050"/>
            <a:r>
              <a:rPr lang="ko-KR" altLang="en-US" sz="2000" dirty="0" smtClean="0"/>
              <a:t>문제점</a:t>
            </a:r>
            <a:endParaRPr lang="en-US" altLang="ko-KR" sz="2000" dirty="0" smtClean="0"/>
          </a:p>
          <a:p>
            <a:pPr lvl="1"/>
            <a:r>
              <a:rPr lang="ko-KR" altLang="en-US" sz="2000" dirty="0" err="1"/>
              <a:t>안드로이드</a:t>
            </a:r>
            <a:r>
              <a:rPr lang="ko-KR" altLang="en-US" sz="2000" dirty="0"/>
              <a:t> 환경에서 </a:t>
            </a:r>
            <a:r>
              <a:rPr lang="en-US" altLang="ko-KR" sz="2000" dirty="0"/>
              <a:t>DLIB </a:t>
            </a:r>
            <a:r>
              <a:rPr lang="ko-KR" altLang="en-US" sz="2000" dirty="0"/>
              <a:t>얼굴인식 시간이 오래 걸림</a:t>
            </a:r>
            <a:endParaRPr lang="en-US" altLang="ko-KR" sz="2000" dirty="0"/>
          </a:p>
          <a:p>
            <a:pPr lvl="1"/>
            <a:r>
              <a:rPr lang="en-US" altLang="ko-KR" sz="2000" dirty="0"/>
              <a:t>DLIB </a:t>
            </a:r>
            <a:r>
              <a:rPr lang="ko-KR" altLang="en-US" sz="2000" dirty="0"/>
              <a:t>라이브러리 포함 시 </a:t>
            </a:r>
            <a:r>
              <a:rPr lang="ko-KR" altLang="en-US" sz="2000" dirty="0" err="1"/>
              <a:t>앱의</a:t>
            </a:r>
            <a:r>
              <a:rPr lang="ko-KR" altLang="en-US" sz="2000" dirty="0"/>
              <a:t> 크기가 매우 </a:t>
            </a:r>
            <a:r>
              <a:rPr lang="ko-KR" altLang="en-US" sz="2000" dirty="0" smtClean="0"/>
              <a:t>커짐</a:t>
            </a:r>
            <a:endParaRPr lang="en-US" altLang="ko-KR" sz="2000" dirty="0" smtClean="0"/>
          </a:p>
          <a:p>
            <a:pPr marL="400050"/>
            <a:endParaRPr lang="en-US" altLang="ko-KR" sz="2000" dirty="0"/>
          </a:p>
          <a:p>
            <a:pPr marL="800100"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460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개발과정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719020" cy="3358356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안드로이드</a:t>
            </a:r>
            <a:r>
              <a:rPr lang="ko-KR" altLang="en-US" sz="2000" dirty="0"/>
              <a:t> 얼굴 인식 구현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266590" y="1815092"/>
            <a:ext cx="4581150" cy="304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Google</a:t>
            </a:r>
            <a:r>
              <a:rPr lang="ko-KR" altLang="en-US" sz="2000" dirty="0"/>
              <a:t> </a:t>
            </a:r>
            <a:r>
              <a:rPr lang="en-US" altLang="ko-KR" sz="2000" dirty="0"/>
              <a:t>Mobile Vision </a:t>
            </a:r>
            <a:r>
              <a:rPr lang="en-US" altLang="ko-KR" sz="2000" dirty="0" smtClean="0"/>
              <a:t>API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endParaRPr lang="en-US" altLang="ko-KR" sz="2000" dirty="0"/>
          </a:p>
          <a:p>
            <a:pPr indent="-285750"/>
            <a:r>
              <a:rPr lang="ko-KR" altLang="en-US" sz="2000" dirty="0" smtClean="0"/>
              <a:t>얼굴 인식 즉시 가능</a:t>
            </a:r>
            <a:r>
              <a:rPr lang="en-US" altLang="ko-KR" sz="2000" dirty="0" smtClean="0"/>
              <a:t>(0 ~ 1</a:t>
            </a:r>
            <a:r>
              <a:rPr lang="ko-KR" altLang="en-US" sz="2000" dirty="0" smtClean="0"/>
              <a:t>초</a:t>
            </a:r>
            <a:r>
              <a:rPr lang="en-US" altLang="ko-KR" sz="2000" dirty="0" smtClean="0"/>
              <a:t>)</a:t>
            </a:r>
          </a:p>
          <a:p>
            <a:pPr indent="-285750"/>
            <a:endParaRPr lang="en-US" altLang="ko-KR" sz="2000" dirty="0"/>
          </a:p>
          <a:p>
            <a:r>
              <a:rPr lang="en-US" altLang="ko-KR" sz="2000" dirty="0"/>
              <a:t>API </a:t>
            </a:r>
            <a:r>
              <a:rPr lang="ko-KR" altLang="en-US" sz="2000" dirty="0"/>
              <a:t>크기 적절</a:t>
            </a:r>
            <a:r>
              <a:rPr lang="en-US" altLang="ko-KR" sz="2000" dirty="0"/>
              <a:t>(3MB)</a:t>
            </a:r>
          </a:p>
        </p:txBody>
      </p:sp>
      <p:pic>
        <p:nvPicPr>
          <p:cNvPr id="2052" name="Picture 4" descr="C:\Users\yusei\Documents\카카오톡 받은 파일\KakaoTalk_20181112_19480945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1812479"/>
            <a:ext cx="1527050" cy="304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3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개발과정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19" y="1197405"/>
            <a:ext cx="6566315" cy="3358356"/>
          </a:xfrm>
        </p:spPr>
        <p:txBody>
          <a:bodyPr>
            <a:normAutofit/>
          </a:bodyPr>
          <a:lstStyle/>
          <a:p>
            <a:r>
              <a:rPr lang="ko-KR" altLang="en-US" sz="2200" dirty="0" err="1"/>
              <a:t>안드로이드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어플리케이션에 </a:t>
            </a:r>
            <a:r>
              <a:rPr lang="ko-KR" altLang="en-US" sz="2200" dirty="0"/>
              <a:t>모델 이식 시도</a:t>
            </a:r>
            <a:endParaRPr lang="en-US" altLang="ko-KR" sz="2200" dirty="0"/>
          </a:p>
          <a:p>
            <a:pPr lvl="1"/>
            <a:r>
              <a:rPr lang="en-US" altLang="ko-KR" sz="2200" dirty="0" err="1"/>
              <a:t>Pytorch</a:t>
            </a:r>
            <a:r>
              <a:rPr lang="ko-KR" altLang="en-US" sz="2200" dirty="0"/>
              <a:t> </a:t>
            </a:r>
            <a:r>
              <a:rPr lang="en-US" altLang="ko-KR" sz="2200" dirty="0" smtClean="0"/>
              <a:t>-&gt; Export ONNX-&gt; </a:t>
            </a:r>
            <a:r>
              <a:rPr lang="en-US" altLang="ko-KR" sz="2200" dirty="0"/>
              <a:t>C</a:t>
            </a:r>
            <a:r>
              <a:rPr lang="en-US" altLang="ko-KR" sz="2200" dirty="0" smtClean="0"/>
              <a:t>affe2</a:t>
            </a:r>
            <a:endParaRPr lang="ko-KR" altLang="en-US" sz="2200" dirty="0"/>
          </a:p>
        </p:txBody>
      </p:sp>
      <p:pic>
        <p:nvPicPr>
          <p:cNvPr id="1026" name="Picture 2" descr="C:\Users\yusei\Desktop\og_image_caff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315" y="2357087"/>
            <a:ext cx="4551533" cy="238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개발과정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566315" cy="335835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sz="2000" dirty="0"/>
              <a:t>서버구축을 통한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모델 모바일 이식</a:t>
            </a:r>
            <a:endParaRPr lang="en-US" altLang="ko-KR" sz="1600" dirty="0"/>
          </a:p>
          <a:p>
            <a:pPr marL="742950" lvl="2" indent="-342900"/>
            <a:r>
              <a:rPr lang="en-US" altLang="ko-KR" sz="1800" dirty="0"/>
              <a:t>Apache </a:t>
            </a:r>
            <a:r>
              <a:rPr lang="ko-KR" altLang="en-US" sz="1800" dirty="0" smtClean="0"/>
              <a:t>웹 서버를 </a:t>
            </a:r>
            <a:r>
              <a:rPr lang="ko-KR" altLang="en-US" sz="1800" dirty="0"/>
              <a:t>구축하여 </a:t>
            </a:r>
            <a:r>
              <a:rPr lang="ko-KR" altLang="en-US" sz="1800" dirty="0" smtClean="0"/>
              <a:t>서버로 이미지 </a:t>
            </a:r>
            <a:r>
              <a:rPr lang="ko-KR" altLang="en-US" sz="1800" dirty="0"/>
              <a:t>업로드</a:t>
            </a:r>
            <a:endParaRPr lang="en-US" altLang="ko-KR" sz="1800" dirty="0"/>
          </a:p>
          <a:p>
            <a:pPr marL="742950" lvl="2" indent="-342900"/>
            <a:r>
              <a:rPr lang="ko-KR" altLang="en-US" sz="1800" dirty="0"/>
              <a:t>업로드 한 </a:t>
            </a:r>
            <a:r>
              <a:rPr lang="ko-KR" altLang="en-US" sz="1800" dirty="0" smtClean="0"/>
              <a:t>이미지를 서버에서 </a:t>
            </a:r>
            <a:r>
              <a:rPr lang="ko-KR" altLang="en-US" sz="1800" dirty="0"/>
              <a:t>모델을 적용해서 변환</a:t>
            </a:r>
            <a:endParaRPr lang="en-US" altLang="ko-KR" sz="1800" dirty="0"/>
          </a:p>
          <a:p>
            <a:pPr marL="742950" lvl="2" indent="-342900"/>
            <a:r>
              <a:rPr lang="ko-KR" altLang="en-US" sz="1800" dirty="0"/>
              <a:t>변환된 이미지를 </a:t>
            </a:r>
            <a:r>
              <a:rPr lang="ko-KR" altLang="en-US" sz="1800" dirty="0" err="1" smtClean="0"/>
              <a:t>앱</a:t>
            </a:r>
            <a:r>
              <a:rPr lang="ko-KR" altLang="en-US" sz="1800" dirty="0" err="1"/>
              <a:t>으</a:t>
            </a:r>
            <a:r>
              <a:rPr lang="ko-KR" altLang="en-US" sz="1800" dirty="0" err="1" smtClean="0"/>
              <a:t>로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전송</a:t>
            </a:r>
            <a:endParaRPr lang="en-US" altLang="ko-KR" sz="1800" dirty="0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699717667"/>
              </p:ext>
            </p:extLst>
          </p:nvPr>
        </p:nvGraphicFramePr>
        <p:xfrm>
          <a:off x="2586835" y="16555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26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개발과정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어플리케이션 테스트 및 </a:t>
            </a:r>
            <a:r>
              <a:rPr lang="ko-KR" altLang="en-US" sz="2200" dirty="0" smtClean="0"/>
              <a:t>디버깅</a:t>
            </a:r>
            <a:endParaRPr lang="en-US" altLang="ko-KR" sz="2200" dirty="0"/>
          </a:p>
          <a:p>
            <a:pPr lvl="1"/>
            <a:r>
              <a:rPr lang="ko-KR" altLang="en-US" sz="1800" dirty="0"/>
              <a:t>갤러리에서 이미지 호출 테스트</a:t>
            </a:r>
            <a:endParaRPr lang="en-US" altLang="ko-KR" sz="1800" dirty="0"/>
          </a:p>
          <a:p>
            <a:pPr lvl="1"/>
            <a:r>
              <a:rPr lang="ko-KR" altLang="en-US" sz="1800" dirty="0"/>
              <a:t>카메라로 촬영한 사진 호출 테스트</a:t>
            </a:r>
            <a:endParaRPr lang="en-US" altLang="ko-KR" sz="1800" dirty="0"/>
          </a:p>
          <a:p>
            <a:pPr lvl="1"/>
            <a:r>
              <a:rPr lang="ko-KR" altLang="en-US" sz="1800" dirty="0"/>
              <a:t>다양한 크기의 이미지가 </a:t>
            </a:r>
            <a:r>
              <a:rPr lang="ko-KR" altLang="en-US" sz="1800" dirty="0" err="1"/>
              <a:t>이미지뷰에</a:t>
            </a:r>
            <a:r>
              <a:rPr lang="ko-KR" altLang="en-US" sz="1800" dirty="0"/>
              <a:t> 적절히 표현되는지 테스트</a:t>
            </a:r>
            <a:endParaRPr lang="en-US" altLang="ko-KR" sz="1800" dirty="0"/>
          </a:p>
          <a:p>
            <a:pPr lvl="1"/>
            <a:r>
              <a:rPr lang="ko-KR" altLang="en-US" sz="1800" dirty="0"/>
              <a:t>서버에 이미지 업로드 및 다운로드 테스트</a:t>
            </a:r>
            <a:endParaRPr lang="en-US" altLang="ko-KR" sz="1800" dirty="0"/>
          </a:p>
          <a:p>
            <a:pPr lvl="1"/>
            <a:r>
              <a:rPr lang="ko-KR" altLang="en-US" sz="1800" dirty="0"/>
              <a:t>버튼 및 팝업메뉴 </a:t>
            </a:r>
            <a:r>
              <a:rPr lang="en-US" altLang="ko-KR" sz="1800" dirty="0" err="1"/>
              <a:t>Onclick</a:t>
            </a:r>
            <a:r>
              <a:rPr lang="en-US" altLang="ko-KR" sz="1800" dirty="0"/>
              <a:t> </a:t>
            </a:r>
            <a:r>
              <a:rPr lang="ko-KR" altLang="en-US" sz="1800" dirty="0"/>
              <a:t>이벤트 호출 테스트</a:t>
            </a:r>
            <a:endParaRPr lang="en-US" altLang="ko-KR" sz="1800" dirty="0"/>
          </a:p>
          <a:p>
            <a:pPr lvl="1"/>
            <a:r>
              <a:rPr lang="ko-KR" altLang="en-US" sz="1800" dirty="0"/>
              <a:t>어플리케이션 권한 설정 예외처리 테스트</a:t>
            </a:r>
            <a:endParaRPr lang="en-US" altLang="ko-KR" sz="1800" dirty="0"/>
          </a:p>
          <a:p>
            <a:pPr lvl="1"/>
            <a:r>
              <a:rPr lang="ko-KR" altLang="en-US" sz="1800" dirty="0"/>
              <a:t>인터넷 연결 예외처리 테스트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609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개발과정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512214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식별한 </a:t>
            </a:r>
            <a:r>
              <a:rPr lang="ko-KR" altLang="en-US" sz="2200" dirty="0"/>
              <a:t>문제점</a:t>
            </a:r>
            <a:endParaRPr lang="en-US" altLang="ko-KR" sz="2200" dirty="0"/>
          </a:p>
          <a:p>
            <a:pPr lvl="1"/>
            <a:r>
              <a:rPr lang="ko-KR" altLang="en-US" sz="1800" dirty="0"/>
              <a:t>후방 카메라로 촬영한 사진을 </a:t>
            </a:r>
            <a:r>
              <a:rPr lang="ko-KR" altLang="en-US" sz="1800" dirty="0" smtClean="0"/>
              <a:t>저장 </a:t>
            </a:r>
            <a:r>
              <a:rPr lang="ko-KR" altLang="en-US" sz="1800" dirty="0"/>
              <a:t>시 이미지가 회전됨</a:t>
            </a:r>
            <a:endParaRPr lang="en-US" altLang="ko-KR" sz="1800" dirty="0"/>
          </a:p>
          <a:p>
            <a:pPr lvl="1"/>
            <a:r>
              <a:rPr lang="en-US" altLang="ko-KR" sz="1800" dirty="0"/>
              <a:t>Mobile Vision API</a:t>
            </a:r>
            <a:r>
              <a:rPr lang="ko-KR" altLang="en-US" sz="1800" dirty="0"/>
              <a:t>에서 검출한 얼굴의 범위가 모델 학습 시 사용했던 이미지의 얼굴 범위와 </a:t>
            </a:r>
            <a:r>
              <a:rPr lang="ko-KR" altLang="en-US" sz="1800" dirty="0" smtClean="0"/>
              <a:t>다름</a:t>
            </a:r>
            <a:endParaRPr lang="en-US" altLang="ko-KR" sz="1800" dirty="0"/>
          </a:p>
          <a:p>
            <a:pPr lvl="1"/>
            <a:r>
              <a:rPr lang="ko-KR" altLang="en-US" sz="1800" dirty="0" smtClean="0"/>
              <a:t>메인 </a:t>
            </a:r>
            <a:r>
              <a:rPr lang="ko-KR" altLang="en-US" sz="1800" dirty="0" err="1" smtClean="0"/>
              <a:t>쓰레드와</a:t>
            </a:r>
            <a:r>
              <a:rPr lang="ko-KR" altLang="en-US" sz="1800" dirty="0" smtClean="0"/>
              <a:t> 서버와 통신하는 백 그라운드와의 동기화 문제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428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개발과정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512214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해결 방안</a:t>
            </a:r>
            <a:endParaRPr lang="en-US" altLang="ko-KR" sz="2200" dirty="0" smtClean="0"/>
          </a:p>
          <a:p>
            <a:pPr lvl="1"/>
            <a:r>
              <a:rPr lang="en-US" altLang="ko-KR" sz="2000" dirty="0" smtClean="0"/>
              <a:t>Progress Dialog </a:t>
            </a:r>
            <a:r>
              <a:rPr lang="ko-KR" altLang="en-US" sz="2000" dirty="0" smtClean="0"/>
              <a:t>사용하여 서버 통신이 끝날 때 까지   로딩 화면 출력</a:t>
            </a:r>
            <a:endParaRPr lang="en-US" altLang="ko-KR" sz="2000" dirty="0"/>
          </a:p>
        </p:txBody>
      </p:sp>
      <p:pic>
        <p:nvPicPr>
          <p:cNvPr id="3075" name="Picture 3" descr="C:\Users\yusei\Desktop\KakaoTalk_20181204_1245455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50" y="2118665"/>
            <a:ext cx="2004588" cy="271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개요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아이디어</a:t>
            </a:r>
            <a:r>
              <a:rPr lang="en-US" altLang="ko-KR" sz="2000" dirty="0"/>
              <a:t>	</a:t>
            </a:r>
          </a:p>
          <a:p>
            <a:pPr lvl="1"/>
            <a:r>
              <a:rPr lang="ko-KR" altLang="en-US" sz="2000" dirty="0"/>
              <a:t>누구나 한번쯤 자신의 얼굴을 다양한 모습으로 바꾸는 것을 해보고 싶은 적이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호기심을 해소시키고자 본 프로젝트를 시작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000" dirty="0"/>
              <a:t>목표</a:t>
            </a:r>
            <a:endParaRPr lang="en-US" altLang="ko-KR" sz="2000" dirty="0"/>
          </a:p>
          <a:p>
            <a:pPr lvl="1"/>
            <a:r>
              <a:rPr lang="ko-KR" altLang="en-US" sz="2000" dirty="0"/>
              <a:t>초기에는 나이의 변화를 보여주는 것을 목표로 함</a:t>
            </a:r>
            <a:endParaRPr lang="en-US" altLang="ko-KR" sz="2000" dirty="0"/>
          </a:p>
          <a:p>
            <a:pPr lvl="1"/>
            <a:r>
              <a:rPr lang="ko-KR" altLang="en-US" sz="2000" dirty="0"/>
              <a:t>피드백 후 표정 변화 서비스를 추가</a:t>
            </a:r>
            <a:endParaRPr lang="en-US" altLang="ko-KR" sz="2000" dirty="0"/>
          </a:p>
          <a:p>
            <a:pPr lvl="1"/>
            <a:r>
              <a:rPr lang="ko-KR" altLang="en-US" sz="2000" dirty="0"/>
              <a:t>연령 별</a:t>
            </a:r>
            <a:r>
              <a:rPr lang="en-US" altLang="ko-KR" sz="2000" dirty="0"/>
              <a:t>, </a:t>
            </a:r>
            <a:r>
              <a:rPr lang="ko-KR" altLang="en-US" sz="2000" dirty="0"/>
              <a:t>표정 별 다양한 선택지 추가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44618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데모 환경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Samsung Galaxy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A8</a:t>
            </a:r>
            <a:endParaRPr lang="en-US" altLang="ko-KR" sz="2200" dirty="0"/>
          </a:p>
          <a:p>
            <a:r>
              <a:rPr lang="en-US" altLang="ko-KR" sz="2000" dirty="0" smtClean="0"/>
              <a:t>Oreo(Android </a:t>
            </a:r>
            <a:r>
              <a:rPr lang="en-US" altLang="ko-KR" sz="2000" dirty="0"/>
              <a:t>8.0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r>
              <a:rPr lang="en-US" altLang="ko-KR" sz="2000" dirty="0"/>
              <a:t>API </a:t>
            </a:r>
            <a:r>
              <a:rPr lang="en-US" altLang="ko-KR" sz="2000" dirty="0" smtClean="0"/>
              <a:t>26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pic>
        <p:nvPicPr>
          <p:cNvPr id="1026" name="Picture 2" descr="C:\Users\yusei\Desktop\ph-galaxy-a8-a530-sm-a530fzkdxtc-frontblack-883034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40" y="1197405"/>
            <a:ext cx="1761592" cy="356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52036" y="2304516"/>
            <a:ext cx="5166978" cy="572644"/>
          </a:xfrm>
        </p:spPr>
        <p:txBody>
          <a:bodyPr>
            <a:noAutofit/>
          </a:bodyPr>
          <a:lstStyle/>
          <a:p>
            <a:r>
              <a:rPr lang="ko-KR" altLang="en-US" sz="6000"/>
              <a:t>최종 데모 </a:t>
            </a:r>
            <a:r>
              <a:rPr lang="ko-KR" altLang="en-US" sz="6000" dirty="0"/>
              <a:t>시연</a:t>
            </a:r>
            <a:endParaRPr lang="en-US" sz="6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335525" y="1350109"/>
            <a:ext cx="3512215" cy="319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dirty="0"/>
          </a:p>
          <a:p>
            <a:pPr marL="0" indent="0">
              <a:lnSpc>
                <a:spcPts val="3000"/>
              </a:lnSpc>
              <a:buNone/>
            </a:pPr>
            <a:r>
              <a:rPr lang="en-US" altLang="ko-KR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436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08475" y="1960930"/>
            <a:ext cx="1832460" cy="1068935"/>
          </a:xfrm>
        </p:spPr>
        <p:txBody>
          <a:bodyPr>
            <a:noAutofit/>
          </a:bodyPr>
          <a:lstStyle/>
          <a:p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901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개요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프로젝트 개발 배경</a:t>
            </a:r>
            <a:endParaRPr lang="en-US" altLang="ko-KR" sz="2000" dirty="0"/>
          </a:p>
          <a:p>
            <a:pPr lvl="1"/>
            <a:r>
              <a:rPr lang="ko-KR" altLang="en-US" sz="2000" dirty="0"/>
              <a:t>모바일 어플리케이션으로 개발하여 카메라와</a:t>
            </a:r>
            <a:r>
              <a:rPr lang="en-US" altLang="ko-KR" sz="2000" dirty="0"/>
              <a:t>, </a:t>
            </a:r>
            <a:r>
              <a:rPr lang="ko-KR" altLang="en-US" sz="2000" dirty="0"/>
              <a:t>사진을 쉽게 이용가능 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     -&gt;</a:t>
            </a:r>
            <a:r>
              <a:rPr lang="ko-KR" altLang="en-US" sz="2000" dirty="0"/>
              <a:t> 사용자의 접근성과 편의성의 향상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/>
              <a:t>스마트폰의 대중화와 모바일 어플리케이션에 대한 관심과 활용빈도의 급증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/>
              <a:t>딥 러닝 기술을 이용하여 관련 생물학적 지식 없이 많은 양의 데이터를 통해 얼굴 변환 가능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2781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개요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기능</a:t>
            </a:r>
            <a:endParaRPr lang="en-US" altLang="ko-KR" sz="2000" dirty="0"/>
          </a:p>
          <a:p>
            <a:pPr lvl="1"/>
            <a:r>
              <a:rPr lang="ko-KR" altLang="en-US" sz="2000" dirty="0"/>
              <a:t>연령 변화 서비스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</a:t>
            </a:r>
            <a:r>
              <a:rPr lang="ko-KR" altLang="en-US" sz="2000" dirty="0"/>
              <a:t>연령을 </a:t>
            </a:r>
            <a:r>
              <a:rPr lang="en-US" altLang="ko-KR" sz="2000" dirty="0"/>
              <a:t>10</a:t>
            </a:r>
            <a:r>
              <a:rPr lang="ko-KR" altLang="en-US" sz="2000" dirty="0"/>
              <a:t>세 단위로 변환 기능 제공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/>
              <a:t>표정 변화 서비스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</a:t>
            </a:r>
            <a:r>
              <a:rPr lang="ko-KR" altLang="en-US" sz="2000" dirty="0"/>
              <a:t>행복</a:t>
            </a:r>
            <a:r>
              <a:rPr lang="en-US" altLang="ko-KR" sz="2000" dirty="0"/>
              <a:t>, </a:t>
            </a:r>
            <a:r>
              <a:rPr lang="ko-KR" altLang="en-US" sz="2000" dirty="0"/>
              <a:t>슬픔</a:t>
            </a:r>
            <a:r>
              <a:rPr lang="en-US" altLang="ko-KR" sz="2000" dirty="0"/>
              <a:t>, </a:t>
            </a:r>
            <a:r>
              <a:rPr lang="ko-KR" altLang="en-US" sz="2000" dirty="0"/>
              <a:t>화남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썩소</a:t>
            </a:r>
            <a:r>
              <a:rPr lang="ko-KR" altLang="en-US" sz="2000" dirty="0"/>
              <a:t> 등의 표정으로 변환 기능 제공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9431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434130" y="318908"/>
            <a:ext cx="6261100" cy="573087"/>
          </a:xfrm>
        </p:spPr>
        <p:txBody>
          <a:bodyPr>
            <a:no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일정표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604503"/>
            <a:ext cx="8856890" cy="328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05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개발과정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데이터셋 수집</a:t>
            </a:r>
            <a:endParaRPr lang="en-US" altLang="ko-KR" sz="2000" dirty="0"/>
          </a:p>
          <a:p>
            <a:r>
              <a:rPr lang="ko-KR" altLang="en-US" sz="2000" dirty="0"/>
              <a:t>연령 변화 모델 데이터</a:t>
            </a:r>
            <a:endParaRPr lang="en-US" altLang="ko-KR" sz="2000" dirty="0"/>
          </a:p>
          <a:p>
            <a:pPr lvl="1"/>
            <a:r>
              <a:rPr lang="en-US" altLang="ko-KR" sz="2000" dirty="0"/>
              <a:t>Wikipedia dataset </a:t>
            </a:r>
          </a:p>
          <a:p>
            <a:pPr lvl="1"/>
            <a:r>
              <a:rPr lang="en-US" altLang="ko-KR" sz="2000" dirty="0"/>
              <a:t>IMDB dataset </a:t>
            </a:r>
          </a:p>
          <a:p>
            <a:pPr lvl="1"/>
            <a:r>
              <a:rPr lang="en-US" altLang="ko-KR" sz="2000" dirty="0"/>
              <a:t>UDK face dataset</a:t>
            </a:r>
          </a:p>
          <a:p>
            <a:pPr lvl="1"/>
            <a:endParaRPr lang="en-US" altLang="ko-KR" sz="2000" dirty="0"/>
          </a:p>
          <a:p>
            <a:pPr marL="400050"/>
            <a:r>
              <a:rPr lang="ko-KR" altLang="en-US" sz="2000" dirty="0"/>
              <a:t>표정 변화 모델 데이터</a:t>
            </a:r>
            <a:endParaRPr lang="en-US" altLang="ko-KR" sz="2000" dirty="0"/>
          </a:p>
          <a:p>
            <a:pPr marL="800100" lvl="1"/>
            <a:r>
              <a:rPr lang="en-US" altLang="ko-KR" sz="2000" dirty="0" err="1"/>
              <a:t>Affectnet</a:t>
            </a:r>
            <a:r>
              <a:rPr lang="en-US" altLang="ko-KR" sz="2000" dirty="0"/>
              <a:t> dataset</a:t>
            </a:r>
          </a:p>
          <a:p>
            <a:pPr marL="800100" lvl="1"/>
            <a:endParaRPr lang="en-US" altLang="ko-KR" sz="2000" dirty="0"/>
          </a:p>
          <a:p>
            <a:pPr marL="400050"/>
            <a:r>
              <a:rPr lang="ko-KR" altLang="en-US" sz="2000" dirty="0"/>
              <a:t>동</a:t>
            </a:r>
            <a:r>
              <a:rPr lang="en-US" altLang="ko-KR" sz="2000" dirty="0"/>
              <a:t>, </a:t>
            </a:r>
            <a:r>
              <a:rPr lang="ko-KR" altLang="en-US" sz="2000" dirty="0"/>
              <a:t>서양 모두 변환할 수 있는 정도의 데이터</a:t>
            </a:r>
            <a:r>
              <a:rPr lang="en-US" altLang="ko-KR" sz="2000" dirty="0"/>
              <a:t> </a:t>
            </a:r>
            <a:r>
              <a:rPr lang="ko-KR" altLang="en-US" sz="2000" dirty="0"/>
              <a:t>수집</a:t>
            </a:r>
            <a:endParaRPr lang="en-US" altLang="ko-KR" sz="2000" dirty="0"/>
          </a:p>
          <a:p>
            <a:pPr marL="400050"/>
            <a:endParaRPr lang="en-US" altLang="ko-KR" sz="2000" dirty="0"/>
          </a:p>
          <a:p>
            <a:pPr marL="57150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28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개발과정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pPr marL="400050"/>
            <a:r>
              <a:rPr lang="ko-KR" altLang="en-US" sz="2000" dirty="0"/>
              <a:t>이미지 </a:t>
            </a:r>
            <a:r>
              <a:rPr lang="ko-KR" altLang="en-US" sz="2000" dirty="0" err="1"/>
              <a:t>프로세싱</a:t>
            </a:r>
            <a:endParaRPr lang="en-US" altLang="ko-KR" sz="2000" dirty="0"/>
          </a:p>
          <a:p>
            <a:pPr marL="800100" lvl="1"/>
            <a:r>
              <a:rPr lang="ko-KR" altLang="en-US" sz="2000" dirty="0"/>
              <a:t>모델 학습에 사용 할 이미지 처리</a:t>
            </a:r>
            <a:endParaRPr lang="en-US" altLang="ko-KR" sz="2000" dirty="0"/>
          </a:p>
          <a:p>
            <a:pPr marL="400050"/>
            <a:endParaRPr lang="en-US" altLang="ko-KR" sz="2000" dirty="0"/>
          </a:p>
          <a:p>
            <a:pPr marL="400050"/>
            <a:endParaRPr lang="en-US" altLang="ko-KR" sz="2000" dirty="0"/>
          </a:p>
          <a:p>
            <a:pPr marL="400050"/>
            <a:endParaRPr lang="en-US" altLang="ko-KR" sz="2000" dirty="0"/>
          </a:p>
        </p:txBody>
      </p:sp>
      <p:sp>
        <p:nvSpPr>
          <p:cNvPr id="13" name="오른쪽 화살표 4"/>
          <p:cNvSpPr/>
          <p:nvPr/>
        </p:nvSpPr>
        <p:spPr>
          <a:xfrm>
            <a:off x="3350360" y="3849254"/>
            <a:ext cx="237646" cy="2382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400" kern="1200"/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4051654982"/>
              </p:ext>
            </p:extLst>
          </p:nvPr>
        </p:nvGraphicFramePr>
        <p:xfrm>
          <a:off x="3044950" y="433880"/>
          <a:ext cx="7940660" cy="4428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421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개발과정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pPr marL="400050"/>
            <a:r>
              <a:rPr lang="ko-KR" altLang="en-US" sz="2000" dirty="0"/>
              <a:t>얼굴 인식 및 </a:t>
            </a:r>
            <a:r>
              <a:rPr lang="ko-KR" altLang="en-US" sz="2000" dirty="0" err="1"/>
              <a:t>크로핑</a:t>
            </a:r>
            <a:endParaRPr lang="en-US" altLang="ko-KR" sz="2000" dirty="0"/>
          </a:p>
          <a:p>
            <a:pPr marL="800100" lvl="1"/>
            <a:r>
              <a:rPr lang="en-US" altLang="ko-KR" sz="2000" dirty="0" err="1"/>
              <a:t>OpenCV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Haar</a:t>
            </a:r>
            <a:r>
              <a:rPr lang="en-US" altLang="ko-KR" sz="2000" dirty="0"/>
              <a:t> Cascade -&gt; </a:t>
            </a:r>
            <a:r>
              <a:rPr lang="en-US" altLang="ko-KR" sz="2000" dirty="0" err="1"/>
              <a:t>Dlib</a:t>
            </a:r>
            <a:r>
              <a:rPr lang="en-US" altLang="ko-KR" sz="2000" dirty="0"/>
              <a:t> Face </a:t>
            </a:r>
            <a:r>
              <a:rPr lang="en-US" altLang="ko-KR" sz="2000" dirty="0" err="1"/>
              <a:t>Dectection</a:t>
            </a:r>
            <a:endParaRPr lang="en-US" altLang="ko-KR" sz="2000" dirty="0"/>
          </a:p>
          <a:p>
            <a:pPr marL="800100" lvl="1"/>
            <a:r>
              <a:rPr lang="ko-KR" altLang="en-US" sz="2000" dirty="0"/>
              <a:t>눈</a:t>
            </a:r>
            <a:r>
              <a:rPr lang="en-US" altLang="ko-KR" sz="2000" dirty="0"/>
              <a:t>, </a:t>
            </a:r>
            <a:r>
              <a:rPr lang="ko-KR" altLang="en-US" sz="2000" dirty="0"/>
              <a:t>눈썹</a:t>
            </a:r>
            <a:r>
              <a:rPr lang="en-US" altLang="ko-KR" sz="2000" dirty="0"/>
              <a:t>, </a:t>
            </a:r>
            <a:r>
              <a:rPr lang="ko-KR" altLang="en-US" sz="2000" dirty="0"/>
              <a:t>코</a:t>
            </a:r>
            <a:r>
              <a:rPr lang="en-US" altLang="ko-KR" sz="2000" dirty="0"/>
              <a:t>, </a:t>
            </a:r>
            <a:r>
              <a:rPr lang="ko-KR" altLang="en-US" sz="2000" dirty="0"/>
              <a:t>입 등의 얼굴의 주요 특징 점이라 할 수 있는 </a:t>
            </a:r>
            <a:r>
              <a:rPr lang="en-US" altLang="ko-KR" sz="2000" dirty="0"/>
              <a:t>68</a:t>
            </a:r>
            <a:r>
              <a:rPr lang="ko-KR" altLang="en-US" sz="2000" dirty="0"/>
              <a:t>개의 랜드 마크들을 이용하여 탐지</a:t>
            </a:r>
            <a:endParaRPr lang="en-US" altLang="ko-KR" sz="2000" dirty="0"/>
          </a:p>
          <a:p>
            <a:pPr marL="400050"/>
            <a:endParaRPr lang="en-US" altLang="ko-KR" sz="2000" dirty="0"/>
          </a:p>
        </p:txBody>
      </p:sp>
      <p:sp>
        <p:nvSpPr>
          <p:cNvPr id="13" name="오른쪽 화살표 4"/>
          <p:cNvSpPr/>
          <p:nvPr/>
        </p:nvSpPr>
        <p:spPr>
          <a:xfrm>
            <a:off x="3350360" y="3849254"/>
            <a:ext cx="237646" cy="2382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400" kern="12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0" y="2724455"/>
            <a:ext cx="2595985" cy="2121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1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</TotalTime>
  <Words>706</Words>
  <Application>Microsoft Office PowerPoint</Application>
  <PresentationFormat>화면 슬라이드 쇼(16:9)</PresentationFormat>
  <Paragraphs>209</Paragraphs>
  <Slides>32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Theme</vt:lpstr>
      <vt:lpstr>딥러닝을 이용한 얼굴 변환 모바일 앱 개발</vt:lpstr>
      <vt:lpstr>목차</vt:lpstr>
      <vt:lpstr>프로젝트 개요</vt:lpstr>
      <vt:lpstr>프로젝트 개요</vt:lpstr>
      <vt:lpstr>프로젝트 개요</vt:lpstr>
      <vt:lpstr>개발 일정표</vt:lpstr>
      <vt:lpstr>프로젝트 개발과정</vt:lpstr>
      <vt:lpstr>프로젝트 개발과정</vt:lpstr>
      <vt:lpstr>프로젝트 개발과정</vt:lpstr>
      <vt:lpstr>프로젝트 개발과정</vt:lpstr>
      <vt:lpstr>프로젝트 개발과정</vt:lpstr>
      <vt:lpstr>프로젝트 개발과정</vt:lpstr>
      <vt:lpstr>DCGAN Generator 모델</vt:lpstr>
      <vt:lpstr>기존 모델 예시 사진</vt:lpstr>
      <vt:lpstr>프로젝트 개발과정</vt:lpstr>
      <vt:lpstr>Residual block</vt:lpstr>
      <vt:lpstr>개선된 모델 예시 사진</vt:lpstr>
      <vt:lpstr>프로젝트 개발과정</vt:lpstr>
      <vt:lpstr>표정 변화 모델 예시 사진</vt:lpstr>
      <vt:lpstr>프로젝트 개발과정</vt:lpstr>
      <vt:lpstr>프로젝트 개발과정</vt:lpstr>
      <vt:lpstr>프로젝트 개발과정</vt:lpstr>
      <vt:lpstr>프로젝트 개발과정</vt:lpstr>
      <vt:lpstr>프로젝트 개발과정</vt:lpstr>
      <vt:lpstr>프로젝트 개발과정</vt:lpstr>
      <vt:lpstr>프로젝트 개발과정</vt:lpstr>
      <vt:lpstr>프로젝트 개발과정</vt:lpstr>
      <vt:lpstr>프로젝트 개발과정</vt:lpstr>
      <vt:lpstr>프로젝트 개발과정</vt:lpstr>
      <vt:lpstr>데모 환경</vt:lpstr>
      <vt:lpstr>최종 데모 시연</vt:lpstr>
      <vt:lpstr>Q&amp;A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yusei</cp:lastModifiedBy>
  <cp:revision>792</cp:revision>
  <dcterms:created xsi:type="dcterms:W3CDTF">2013-08-21T19:17:07Z</dcterms:created>
  <dcterms:modified xsi:type="dcterms:W3CDTF">2018-12-04T03:51:55Z</dcterms:modified>
</cp:coreProperties>
</file>