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73" r:id="rId4"/>
    <p:sldId id="284" r:id="rId5"/>
    <p:sldId id="275" r:id="rId6"/>
    <p:sldId id="285" r:id="rId7"/>
    <p:sldId id="286" r:id="rId8"/>
    <p:sldId id="344" r:id="rId9"/>
    <p:sldId id="287" r:id="rId10"/>
    <p:sldId id="293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3" r:id="rId19"/>
    <p:sldId id="304" r:id="rId20"/>
    <p:sldId id="305" r:id="rId21"/>
    <p:sldId id="306" r:id="rId22"/>
    <p:sldId id="289" r:id="rId23"/>
    <p:sldId id="292" r:id="rId24"/>
    <p:sldId id="298" r:id="rId25"/>
    <p:sldId id="345" r:id="rId26"/>
    <p:sldId id="347" r:id="rId27"/>
    <p:sldId id="346" r:id="rId28"/>
    <p:sldId id="349" r:id="rId29"/>
    <p:sldId id="350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51" r:id="rId6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346" autoAdjust="0"/>
    <p:restoredTop sz="93567" autoAdjust="0"/>
  </p:normalViewPr>
  <p:slideViewPr>
    <p:cSldViewPr>
      <p:cViewPr>
        <p:scale>
          <a:sx n="150" d="100"/>
          <a:sy n="150" d="100"/>
        </p:scale>
        <p:origin x="-492" y="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68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부동산 데이터베이스 기반 응용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8093366" cy="916230"/>
          </a:xfrm>
        </p:spPr>
        <p:txBody>
          <a:bodyPr>
            <a:noAutofit/>
          </a:bodyPr>
          <a:lstStyle/>
          <a:p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20145128 </a:t>
            </a: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강민수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20146110 </a:t>
            </a: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문태현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20144103 </a:t>
            </a:r>
            <a:r>
              <a:rPr lang="ko-KR" altLang="en-US" sz="1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조유성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20161493 </a:t>
            </a: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하태윤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60AAD4-471E-4090-A619-8E66C78B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12802"/>
            <a:ext cx="8246070" cy="61082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ERD</a:t>
            </a:r>
            <a:endParaRPr lang="ko-KR" altLang="en-US" sz="4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23AD343-12C8-47A8-88BF-865675FFA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91184"/>
              </p:ext>
            </p:extLst>
          </p:nvPr>
        </p:nvGraphicFramePr>
        <p:xfrm>
          <a:off x="785317" y="1197405"/>
          <a:ext cx="1349566" cy="165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66">
                  <a:extLst>
                    <a:ext uri="{9D8B030D-6E8A-4147-A177-3AD203B41FA5}">
                      <a16:colId xmlns:a16="http://schemas.microsoft.com/office/drawing/2014/main" xmlns="" val="2419566260"/>
                    </a:ext>
                  </a:extLst>
                </a:gridCol>
              </a:tblGrid>
              <a:tr h="413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판매자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859466"/>
                  </a:ext>
                </a:extLst>
              </a:tr>
              <a:tr h="1239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u="sng" dirty="0"/>
                        <a:t>주민번호</a:t>
                      </a:r>
                      <a:endParaRPr lang="en-US" altLang="ko-KR" sz="1600" u="sng" dirty="0"/>
                    </a:p>
                    <a:p>
                      <a:pPr latinLnBrk="1"/>
                      <a:r>
                        <a:rPr lang="ko-KR" altLang="en-US" sz="1600" dirty="0"/>
                        <a:t>성명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전화번호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33192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8883B30-686D-488A-AEE7-C683EC3BD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75874"/>
              </p:ext>
            </p:extLst>
          </p:nvPr>
        </p:nvGraphicFramePr>
        <p:xfrm>
          <a:off x="2434130" y="1197405"/>
          <a:ext cx="1349566" cy="1652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66">
                  <a:extLst>
                    <a:ext uri="{9D8B030D-6E8A-4147-A177-3AD203B41FA5}">
                      <a16:colId xmlns:a16="http://schemas.microsoft.com/office/drawing/2014/main" xmlns="" val="2528199384"/>
                    </a:ext>
                  </a:extLst>
                </a:gridCol>
              </a:tblGrid>
              <a:tr h="398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7379706"/>
                  </a:ext>
                </a:extLst>
              </a:tr>
              <a:tr h="1253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주민번호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성명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전화번호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주소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42037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4829D73B-809D-48F6-A5CC-3CEE9239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5172"/>
              </p:ext>
            </p:extLst>
          </p:nvPr>
        </p:nvGraphicFramePr>
        <p:xfrm>
          <a:off x="1670605" y="3113774"/>
          <a:ext cx="1349566" cy="166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66">
                  <a:extLst>
                    <a:ext uri="{9D8B030D-6E8A-4147-A177-3AD203B41FA5}">
                      <a16:colId xmlns:a16="http://schemas.microsoft.com/office/drawing/2014/main" xmlns="" val="3583429915"/>
                    </a:ext>
                  </a:extLst>
                </a:gridCol>
              </a:tblGrid>
              <a:tr h="354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181700"/>
                  </a:ext>
                </a:extLst>
              </a:tr>
              <a:tr h="1298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u="sng" dirty="0"/>
                        <a:t>등록번호</a:t>
                      </a:r>
                      <a:endParaRPr lang="en-US" altLang="ko-KR" sz="1600" u="sng" dirty="0"/>
                    </a:p>
                    <a:p>
                      <a:pPr latinLnBrk="1"/>
                      <a:r>
                        <a:rPr lang="ko-KR" altLang="en-US" sz="1600" dirty="0"/>
                        <a:t>사무소명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사무소주소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대표자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전화번호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0661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67CD61-C61E-415F-8643-136159D71010}"/>
              </a:ext>
            </a:extLst>
          </p:cNvPr>
          <p:cNvSpPr txBox="1"/>
          <p:nvPr/>
        </p:nvSpPr>
        <p:spPr>
          <a:xfrm>
            <a:off x="3961180" y="1502815"/>
            <a:ext cx="50610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왼쪽에 세개의 개체는 어플리케이션 사용자에 대한 정보를 담을 수 있는 데이터베이스 개체이다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사용자는 판매자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구매자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중개업소로 나누어진다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판매자와 구매자 개체는 주민번호를 </a:t>
            </a:r>
            <a:r>
              <a:rPr lang="en-US" altLang="ko-KR" dirty="0">
                <a:latin typeface="+mn-ea"/>
              </a:rPr>
              <a:t>primary key </a:t>
            </a:r>
            <a:r>
              <a:rPr lang="ko-KR" altLang="en-US" dirty="0">
                <a:latin typeface="+mn-ea"/>
              </a:rPr>
              <a:t>로 가지며 성명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전화번호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주소의 속성이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중개업소 개체는 업소등록번호를 </a:t>
            </a:r>
            <a:r>
              <a:rPr lang="en-US" altLang="ko-KR" dirty="0">
                <a:latin typeface="+mn-ea"/>
              </a:rPr>
              <a:t>primary key </a:t>
            </a:r>
            <a:r>
              <a:rPr lang="ko-KR" altLang="en-US" dirty="0">
                <a:latin typeface="+mn-ea"/>
              </a:rPr>
              <a:t>로 가지며  사무소명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사무소주소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대표자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전화번호를 속성으로 가지고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60AAD4-471E-4090-A619-8E66C78B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12802"/>
            <a:ext cx="8246070" cy="61082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ERD</a:t>
            </a:r>
            <a:endParaRPr lang="ko-KR" altLang="en-US" sz="40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9AF16488-7CFB-48E5-83B8-C77D3D0C7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11470"/>
              </p:ext>
            </p:extLst>
          </p:nvPr>
        </p:nvGraphicFramePr>
        <p:xfrm>
          <a:off x="446810" y="1980167"/>
          <a:ext cx="153807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8075">
                  <a:extLst>
                    <a:ext uri="{9D8B030D-6E8A-4147-A177-3AD203B41FA5}">
                      <a16:colId xmlns:a16="http://schemas.microsoft.com/office/drawing/2014/main" xmlns="" val="2054479069"/>
                    </a:ext>
                  </a:extLst>
                </a:gridCol>
              </a:tblGrid>
              <a:tr h="188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매물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221667"/>
                  </a:ext>
                </a:extLst>
              </a:tr>
              <a:tr h="926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매물번호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시세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매물종류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매매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count</a:t>
                      </a:r>
                    </a:p>
                    <a:p>
                      <a:pPr latinLnBrk="1"/>
                      <a:r>
                        <a:rPr lang="ko-KR" altLang="en-US" sz="1200" dirty="0"/>
                        <a:t>수수료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보증금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완료여부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930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4934F257-9EED-4F28-9404-F8B0D9A47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33888"/>
              </p:ext>
            </p:extLst>
          </p:nvPr>
        </p:nvGraphicFramePr>
        <p:xfrm>
          <a:off x="2360269" y="3072813"/>
          <a:ext cx="81308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4">
                  <a:extLst>
                    <a:ext uri="{9D8B030D-6E8A-4147-A177-3AD203B41FA5}">
                      <a16:colId xmlns:a16="http://schemas.microsoft.com/office/drawing/2014/main" xmlns="" val="2475608077"/>
                    </a:ext>
                  </a:extLst>
                </a:gridCol>
              </a:tblGrid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건물정보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41818"/>
                  </a:ext>
                </a:extLst>
              </a:tr>
              <a:tr h="1332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effectLst/>
                        </a:rPr>
                        <a:t>주소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sng" dirty="0"/>
                        <a:t>호수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건물명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>
                          <a:effectLst/>
                        </a:rPr>
                        <a:t>건물종류</a:t>
                      </a:r>
                      <a:endParaRPr lang="en-US" altLang="ko-KR" sz="1200" u="none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200" dirty="0"/>
                        <a:t>층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면적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방수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화장실수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준공년도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005246"/>
                  </a:ext>
                </a:extLst>
              </a:tr>
            </a:tbl>
          </a:graphicData>
        </a:graphic>
      </p:graphicFrame>
      <p:sp>
        <p:nvSpPr>
          <p:cNvPr id="12" name="다이아몬드 11">
            <a:extLst>
              <a:ext uri="{FF2B5EF4-FFF2-40B4-BE49-F238E27FC236}">
                <a16:creationId xmlns:a16="http://schemas.microsoft.com/office/drawing/2014/main" xmlns="" id="{0997BB25-485D-4EC2-8EFF-83B86A1B3469}"/>
              </a:ext>
            </a:extLst>
          </p:cNvPr>
          <p:cNvSpPr/>
          <p:nvPr/>
        </p:nvSpPr>
        <p:spPr>
          <a:xfrm>
            <a:off x="677517" y="3794462"/>
            <a:ext cx="1076660" cy="5486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</a:t>
            </a:r>
            <a:r>
              <a:rPr lang="en-US" altLang="ko-KR" sz="1000" dirty="0"/>
              <a:t>-</a:t>
            </a:r>
          </a:p>
          <a:p>
            <a:pPr algn="ctr"/>
            <a:r>
              <a:rPr lang="ko-KR" altLang="en-US" sz="1000" dirty="0"/>
              <a:t>건물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xmlns="" id="{74A16C3C-0206-4371-ABCF-08AFA053E1A9}"/>
              </a:ext>
            </a:extLst>
          </p:cNvPr>
          <p:cNvSpPr/>
          <p:nvPr/>
        </p:nvSpPr>
        <p:spPr>
          <a:xfrm>
            <a:off x="687749" y="1207290"/>
            <a:ext cx="1056196" cy="6552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</a:t>
            </a:r>
            <a:r>
              <a:rPr lang="en-US" altLang="ko-KR" sz="1000" dirty="0"/>
              <a:t>-</a:t>
            </a:r>
            <a:r>
              <a:rPr lang="ko-KR" altLang="en-US" sz="1000" dirty="0"/>
              <a:t>토지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CE24DDF3-4131-463E-8B72-1B0ADAF5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22277"/>
              </p:ext>
            </p:extLst>
          </p:nvPr>
        </p:nvGraphicFramePr>
        <p:xfrm>
          <a:off x="2363313" y="1197405"/>
          <a:ext cx="1151152" cy="128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52">
                  <a:extLst>
                    <a:ext uri="{9D8B030D-6E8A-4147-A177-3AD203B41FA5}">
                      <a16:colId xmlns:a16="http://schemas.microsoft.com/office/drawing/2014/main" xmlns="" val="103227012"/>
                    </a:ext>
                  </a:extLst>
                </a:gridCol>
              </a:tblGrid>
              <a:tr h="279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토지정보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236888"/>
                  </a:ext>
                </a:extLst>
              </a:tr>
              <a:tr h="722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토지고유번호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토지용도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/>
                        <a:t>면적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/>
                        <a:t>주소</a:t>
                      </a:r>
                      <a:endParaRPr lang="en-US" altLang="ko-KR" sz="1200" u="none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8504837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5B881478-16C0-4E69-A9E6-22531D71DD5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743945" y="1534917"/>
            <a:ext cx="61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32B14159-B504-47FC-AA14-1F67AC5FDE0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215847" y="3626087"/>
            <a:ext cx="0" cy="16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0F27C05F-FE4B-4B23-9164-32645E091E2D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>
            <a:off x="1215847" y="1862543"/>
            <a:ext cx="0" cy="11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1275CF46-4C4F-47A2-9DD4-083007E385C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215847" y="4343073"/>
            <a:ext cx="114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609BA3-B425-4D7F-B691-13A0C873E80C}"/>
              </a:ext>
            </a:extLst>
          </p:cNvPr>
          <p:cNvSpPr txBox="1"/>
          <p:nvPr/>
        </p:nvSpPr>
        <p:spPr>
          <a:xfrm>
            <a:off x="3808475" y="1350110"/>
            <a:ext cx="5039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토지정보 개체와 건물정보 개체는 사고 팔 수 있는 매물에 대한 정보를 담을 수 있는 데이터베이스 개체이다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토지정보와 건물정보는 매물로 등록 된 것일 수 있고</a:t>
            </a:r>
            <a:r>
              <a:rPr lang="en-US" altLang="ko-KR" dirty="0"/>
              <a:t>, </a:t>
            </a:r>
            <a:r>
              <a:rPr lang="ko-KR" altLang="en-US" dirty="0"/>
              <a:t>등록되지 않은 것일 수도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토지 개체는 토지 고유번호를 </a:t>
            </a:r>
            <a:r>
              <a:rPr lang="en-US" altLang="ko-KR" dirty="0"/>
              <a:t>primary key</a:t>
            </a:r>
            <a:r>
              <a:rPr lang="ko-KR" altLang="en-US" dirty="0"/>
              <a:t>로 가지고 토지용도</a:t>
            </a:r>
            <a:r>
              <a:rPr lang="en-US" altLang="ko-KR" dirty="0"/>
              <a:t>, </a:t>
            </a:r>
            <a:r>
              <a:rPr lang="ko-KR" altLang="en-US" dirty="0"/>
              <a:t>면적</a:t>
            </a:r>
            <a:r>
              <a:rPr lang="en-US" altLang="ko-KR" dirty="0"/>
              <a:t>, </a:t>
            </a:r>
            <a:r>
              <a:rPr lang="ko-KR" altLang="en-US" dirty="0"/>
              <a:t>주소를 속성으로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건물 개체는 주소</a:t>
            </a:r>
            <a:r>
              <a:rPr lang="en-US" altLang="ko-KR" dirty="0"/>
              <a:t>, </a:t>
            </a:r>
            <a:r>
              <a:rPr lang="ko-KR" altLang="en-US" dirty="0"/>
              <a:t>호수를 </a:t>
            </a:r>
            <a:r>
              <a:rPr lang="en-US" altLang="ko-KR" dirty="0"/>
              <a:t>primary key </a:t>
            </a:r>
            <a:r>
              <a:rPr lang="ko-KR" altLang="en-US" dirty="0"/>
              <a:t>로 가지고 건물명 건물 종류</a:t>
            </a:r>
            <a:r>
              <a:rPr lang="en-US" altLang="ko-KR" dirty="0"/>
              <a:t>,</a:t>
            </a:r>
            <a:r>
              <a:rPr lang="ko-KR" altLang="en-US" dirty="0"/>
              <a:t>층 등의 정보를 속성으로 가진다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3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60AAD4-471E-4090-A619-8E66C78B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12802"/>
            <a:ext cx="8246070" cy="61082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ERD</a:t>
            </a:r>
            <a:endParaRPr lang="ko-KR" altLang="en-US" sz="40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9AF16488-7CFB-48E5-83B8-C77D3D0C70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6810" y="1980167"/>
          <a:ext cx="153807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8075">
                  <a:extLst>
                    <a:ext uri="{9D8B030D-6E8A-4147-A177-3AD203B41FA5}">
                      <a16:colId xmlns:a16="http://schemas.microsoft.com/office/drawing/2014/main" xmlns="" val="2054479069"/>
                    </a:ext>
                  </a:extLst>
                </a:gridCol>
              </a:tblGrid>
              <a:tr h="188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매물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221667"/>
                  </a:ext>
                </a:extLst>
              </a:tr>
              <a:tr h="926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매물번호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시세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매물종류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매매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r>
                        <a:rPr lang="en-US" altLang="ko-KR" sz="1200" dirty="0" smtClean="0"/>
                        <a:t>count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수수료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보증금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완료여부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930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4934F257-9EED-4F28-9404-F8B0D9A472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0269" y="3072813"/>
          <a:ext cx="81308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4">
                  <a:extLst>
                    <a:ext uri="{9D8B030D-6E8A-4147-A177-3AD203B41FA5}">
                      <a16:colId xmlns:a16="http://schemas.microsoft.com/office/drawing/2014/main" xmlns="" val="2475608077"/>
                    </a:ext>
                  </a:extLst>
                </a:gridCol>
              </a:tblGrid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건물정보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41818"/>
                  </a:ext>
                </a:extLst>
              </a:tr>
              <a:tr h="1332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effectLst/>
                        </a:rPr>
                        <a:t>주소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sng" dirty="0"/>
                        <a:t>호수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건물명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>
                          <a:effectLst/>
                        </a:rPr>
                        <a:t>건물종류</a:t>
                      </a:r>
                      <a:endParaRPr lang="en-US" altLang="ko-KR" sz="1200" u="none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200" dirty="0"/>
                        <a:t>층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면적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방수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화장실수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준공년도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005246"/>
                  </a:ext>
                </a:extLst>
              </a:tr>
            </a:tbl>
          </a:graphicData>
        </a:graphic>
      </p:graphicFrame>
      <p:sp>
        <p:nvSpPr>
          <p:cNvPr id="12" name="다이아몬드 11">
            <a:extLst>
              <a:ext uri="{FF2B5EF4-FFF2-40B4-BE49-F238E27FC236}">
                <a16:creationId xmlns:a16="http://schemas.microsoft.com/office/drawing/2014/main" xmlns="" id="{0997BB25-485D-4EC2-8EFF-83B86A1B3469}"/>
              </a:ext>
            </a:extLst>
          </p:cNvPr>
          <p:cNvSpPr/>
          <p:nvPr/>
        </p:nvSpPr>
        <p:spPr>
          <a:xfrm>
            <a:off x="677517" y="3794462"/>
            <a:ext cx="1076660" cy="5486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</a:t>
            </a:r>
            <a:r>
              <a:rPr lang="en-US" altLang="ko-KR" sz="1000" dirty="0"/>
              <a:t>-</a:t>
            </a:r>
          </a:p>
          <a:p>
            <a:pPr algn="ctr"/>
            <a:r>
              <a:rPr lang="ko-KR" altLang="en-US" sz="1000" dirty="0"/>
              <a:t>건물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xmlns="" id="{74A16C3C-0206-4371-ABCF-08AFA053E1A9}"/>
              </a:ext>
            </a:extLst>
          </p:cNvPr>
          <p:cNvSpPr/>
          <p:nvPr/>
        </p:nvSpPr>
        <p:spPr>
          <a:xfrm>
            <a:off x="687749" y="1207290"/>
            <a:ext cx="1056196" cy="6552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</a:t>
            </a:r>
            <a:r>
              <a:rPr lang="en-US" altLang="ko-KR" sz="1000" dirty="0"/>
              <a:t>-</a:t>
            </a:r>
            <a:r>
              <a:rPr lang="ko-KR" altLang="en-US" sz="1000" dirty="0"/>
              <a:t>토지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CE24DDF3-4131-463E-8B72-1B0ADAF55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3313" y="1197405"/>
          <a:ext cx="1151152" cy="128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52">
                  <a:extLst>
                    <a:ext uri="{9D8B030D-6E8A-4147-A177-3AD203B41FA5}">
                      <a16:colId xmlns:a16="http://schemas.microsoft.com/office/drawing/2014/main" xmlns="" val="103227012"/>
                    </a:ext>
                  </a:extLst>
                </a:gridCol>
              </a:tblGrid>
              <a:tr h="279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토지정보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236888"/>
                  </a:ext>
                </a:extLst>
              </a:tr>
              <a:tr h="722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토지고유번호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토지용도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/>
                        <a:t>면적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/>
                        <a:t>주소</a:t>
                      </a:r>
                      <a:endParaRPr lang="en-US" altLang="ko-KR" sz="1200" u="none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8504837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5B881478-16C0-4E69-A9E6-22531D71DD5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743945" y="1534917"/>
            <a:ext cx="61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32B14159-B504-47FC-AA14-1F67AC5FDE0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215847" y="3626087"/>
            <a:ext cx="0" cy="16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0F27C05F-FE4B-4B23-9164-32645E091E2D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>
            <a:off x="1215847" y="1862543"/>
            <a:ext cx="0" cy="11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1275CF46-4C4F-47A2-9DD4-083007E385C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215847" y="4343073"/>
            <a:ext cx="114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A2A687-B5C0-485B-A294-B45DA15FA539}"/>
              </a:ext>
            </a:extLst>
          </p:cNvPr>
          <p:cNvSpPr txBox="1"/>
          <p:nvPr/>
        </p:nvSpPr>
        <p:spPr>
          <a:xfrm>
            <a:off x="3961181" y="1502815"/>
            <a:ext cx="4581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매물 개체에는 토지나 건물이 매물로 </a:t>
            </a:r>
            <a:r>
              <a:rPr lang="ko-KR" altLang="en-US" dirty="0" err="1"/>
              <a:t>등록되었을때</a:t>
            </a:r>
            <a:r>
              <a:rPr lang="ko-KR" altLang="en-US" dirty="0"/>
              <a:t> 매물 계약에 대한 정보를 속성으로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매물개체는 </a:t>
            </a:r>
            <a:r>
              <a:rPr lang="en-US" altLang="ko-KR" dirty="0"/>
              <a:t>primary key </a:t>
            </a:r>
            <a:r>
              <a:rPr lang="ko-KR" altLang="en-US" dirty="0"/>
              <a:t>로 매물번호를 가집니다</a:t>
            </a:r>
            <a:r>
              <a:rPr lang="en-US" altLang="ko-KR" dirty="0"/>
              <a:t>. </a:t>
            </a:r>
            <a:r>
              <a:rPr lang="ko-KR" altLang="en-US" dirty="0"/>
              <a:t>그리고 시세</a:t>
            </a:r>
            <a:r>
              <a:rPr lang="en-US" altLang="ko-KR" dirty="0"/>
              <a:t>,</a:t>
            </a:r>
            <a:r>
              <a:rPr lang="ko-KR" altLang="en-US" dirty="0"/>
              <a:t> 매물종류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count, </a:t>
            </a:r>
            <a:r>
              <a:rPr lang="ko-KR" altLang="en-US" dirty="0"/>
              <a:t>수수료 보증금</a:t>
            </a:r>
            <a:r>
              <a:rPr lang="en-US" altLang="ko-KR" dirty="0"/>
              <a:t>, </a:t>
            </a:r>
            <a:r>
              <a:rPr lang="ko-KR" altLang="en-US" dirty="0"/>
              <a:t>완료여부 를 속성으로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매물과 토지</a:t>
            </a:r>
            <a:r>
              <a:rPr lang="en-US" altLang="ko-KR" dirty="0"/>
              <a:t>,</a:t>
            </a:r>
            <a:r>
              <a:rPr lang="ko-KR" altLang="en-US" dirty="0"/>
              <a:t>건물 개체는 매물</a:t>
            </a:r>
            <a:r>
              <a:rPr lang="en-US" altLang="ko-KR" dirty="0"/>
              <a:t>-</a:t>
            </a:r>
            <a:r>
              <a:rPr lang="ko-KR" altLang="en-US" dirty="0"/>
              <a:t>토지</a:t>
            </a:r>
            <a:r>
              <a:rPr lang="en-US" altLang="ko-KR" dirty="0"/>
              <a:t>, </a:t>
            </a:r>
            <a:r>
              <a:rPr lang="ko-KR" altLang="en-US" dirty="0"/>
              <a:t>매물</a:t>
            </a:r>
            <a:r>
              <a:rPr lang="en-US" altLang="ko-KR" dirty="0"/>
              <a:t>-</a:t>
            </a:r>
            <a:r>
              <a:rPr lang="ko-KR" altLang="en-US" dirty="0"/>
              <a:t>건물 </a:t>
            </a:r>
            <a:r>
              <a:rPr lang="en-US" altLang="ko-KR" dirty="0"/>
              <a:t>relation</a:t>
            </a:r>
            <a:r>
              <a:rPr lang="ko-KR" altLang="en-US" dirty="0"/>
              <a:t>으로 연관성을 가진다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건물</a:t>
            </a:r>
            <a:r>
              <a:rPr lang="en-US" altLang="ko-KR" dirty="0"/>
              <a:t>,</a:t>
            </a:r>
            <a:r>
              <a:rPr lang="ko-KR" altLang="en-US" dirty="0"/>
              <a:t>토지는 여러 매물과 연관될 수 있으므로 일대다 관계이다</a:t>
            </a:r>
            <a:r>
              <a:rPr lang="en-US" altLang="ko-KR" dirty="0"/>
              <a:t>.(</a:t>
            </a:r>
            <a:r>
              <a:rPr lang="ko-KR" altLang="en-US" dirty="0"/>
              <a:t>요건</a:t>
            </a:r>
            <a:r>
              <a:rPr lang="en-US" altLang="ko-KR" dirty="0"/>
              <a:t>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60AAD4-471E-4090-A619-8E66C78B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12802"/>
            <a:ext cx="8246070" cy="61082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ERD</a:t>
            </a:r>
            <a:endParaRPr lang="ko-KR" altLang="en-US" sz="4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035B73C-C25E-4BA3-8BAC-BBDDAAB0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3295"/>
              </p:ext>
            </p:extLst>
          </p:nvPr>
        </p:nvGraphicFramePr>
        <p:xfrm>
          <a:off x="3038645" y="2111850"/>
          <a:ext cx="153807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8075">
                  <a:extLst>
                    <a:ext uri="{9D8B030D-6E8A-4147-A177-3AD203B41FA5}">
                      <a16:colId xmlns:a16="http://schemas.microsoft.com/office/drawing/2014/main" xmlns="" val="2054479069"/>
                    </a:ext>
                  </a:extLst>
                </a:gridCol>
              </a:tblGrid>
              <a:tr h="188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매물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221667"/>
                  </a:ext>
                </a:extLst>
              </a:tr>
              <a:tr h="926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매물번호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시세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매물종류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매매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count</a:t>
                      </a:r>
                    </a:p>
                    <a:p>
                      <a:pPr latinLnBrk="1"/>
                      <a:r>
                        <a:rPr lang="ko-KR" altLang="en-US" sz="1200" dirty="0"/>
                        <a:t>수수료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보증금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완료여부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930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23AD343-12C8-47A8-88BF-865675FFA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0521"/>
              </p:ext>
            </p:extLst>
          </p:nvPr>
        </p:nvGraphicFramePr>
        <p:xfrm>
          <a:off x="1607143" y="1350110"/>
          <a:ext cx="87344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49">
                  <a:extLst>
                    <a:ext uri="{9D8B030D-6E8A-4147-A177-3AD203B41FA5}">
                      <a16:colId xmlns:a16="http://schemas.microsoft.com/office/drawing/2014/main" xmlns="" val="2419566260"/>
                    </a:ext>
                  </a:extLst>
                </a:gridCol>
              </a:tblGrid>
              <a:tr h="220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859466"/>
                  </a:ext>
                </a:extLst>
              </a:tr>
              <a:tr h="662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주민번호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성명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33192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4829D73B-809D-48F6-A5CC-3CEE9239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28872"/>
              </p:ext>
            </p:extLst>
          </p:nvPr>
        </p:nvGraphicFramePr>
        <p:xfrm>
          <a:off x="1535883" y="3605499"/>
          <a:ext cx="103023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37">
                  <a:extLst>
                    <a:ext uri="{9D8B030D-6E8A-4147-A177-3AD203B41FA5}">
                      <a16:colId xmlns:a16="http://schemas.microsoft.com/office/drawing/2014/main" xmlns="" val="3583429915"/>
                    </a:ext>
                  </a:extLst>
                </a:gridCol>
              </a:tblGrid>
              <a:tr h="247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181700"/>
                  </a:ext>
                </a:extLst>
              </a:tr>
              <a:tr h="688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등록번호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사무소명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사무소주소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대표자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066164"/>
                  </a:ext>
                </a:extLst>
              </a:tr>
            </a:tbl>
          </a:graphicData>
        </a:graphic>
      </p:graphicFrame>
      <p:sp>
        <p:nvSpPr>
          <p:cNvPr id="10" name="다이아몬드 9">
            <a:extLst>
              <a:ext uri="{FF2B5EF4-FFF2-40B4-BE49-F238E27FC236}">
                <a16:creationId xmlns:a16="http://schemas.microsoft.com/office/drawing/2014/main" xmlns="" id="{EE585FE8-E9FB-492A-9CAA-243A40BC4551}"/>
              </a:ext>
            </a:extLst>
          </p:cNvPr>
          <p:cNvSpPr/>
          <p:nvPr/>
        </p:nvSpPr>
        <p:spPr>
          <a:xfrm>
            <a:off x="1485814" y="2713776"/>
            <a:ext cx="1116109" cy="4420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매물등록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A86231C6-7897-4FA8-980B-9A064A33E96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2043867" y="2447390"/>
            <a:ext cx="2" cy="26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652D079A-6750-401C-824C-052C5F106706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2601923" y="2934810"/>
            <a:ext cx="4367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70093E6-D86D-4120-8A2B-285573013B9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043869" y="3155847"/>
            <a:ext cx="7132" cy="44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C0E49BA-823A-48FF-A30D-72E3A93A3AD1}"/>
              </a:ext>
            </a:extLst>
          </p:cNvPr>
          <p:cNvSpPr/>
          <p:nvPr/>
        </p:nvSpPr>
        <p:spPr>
          <a:xfrm>
            <a:off x="122977" y="2775915"/>
            <a:ext cx="1018565" cy="31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매물 등록일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5D919737-641C-405A-BDB7-2199F9D0FF10}"/>
              </a:ext>
            </a:extLst>
          </p:cNvPr>
          <p:cNvCxnSpPr>
            <a:cxnSpLocks/>
            <a:stCxn id="10" idx="1"/>
            <a:endCxn id="25" idx="3"/>
          </p:cNvCxnSpPr>
          <p:nvPr/>
        </p:nvCxnSpPr>
        <p:spPr>
          <a:xfrm flipH="1" flipV="1">
            <a:off x="1141542" y="2934811"/>
            <a:ext cx="344272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59A1415-397F-44D4-B401-BF578560A191}"/>
              </a:ext>
            </a:extLst>
          </p:cNvPr>
          <p:cNvSpPr txBox="1"/>
          <p:nvPr/>
        </p:nvSpPr>
        <p:spPr>
          <a:xfrm>
            <a:off x="4724704" y="1502814"/>
            <a:ext cx="42963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판매자가 매물을 등록하고자 할 때 매물 개체의 정보가 생성된다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매물 개체의 정보는 판매자가 팔고자 하는 건물 정보와 연결된다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생성된 매물개체와 판매자</a:t>
            </a:r>
            <a:r>
              <a:rPr lang="en-US" altLang="ko-KR" dirty="0"/>
              <a:t>, </a:t>
            </a:r>
            <a:r>
              <a:rPr lang="ko-KR" altLang="en-US" dirty="0"/>
              <a:t>중개자의 정보는 매물등록 </a:t>
            </a:r>
            <a:r>
              <a:rPr lang="en-US" altLang="ko-KR" dirty="0"/>
              <a:t>relation</a:t>
            </a:r>
            <a:r>
              <a:rPr lang="ko-KR" altLang="en-US" dirty="0"/>
              <a:t>을 통해 연결된다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매물등록</a:t>
            </a:r>
            <a:r>
              <a:rPr lang="en-US" altLang="ko-KR" dirty="0"/>
              <a:t> relation </a:t>
            </a:r>
            <a:r>
              <a:rPr lang="ko-KR" altLang="en-US" dirty="0"/>
              <a:t>에는 </a:t>
            </a:r>
            <a:r>
              <a:rPr lang="en-US" altLang="ko-KR" dirty="0"/>
              <a:t>relation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매물등록일이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매물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, </a:t>
            </a:r>
            <a:r>
              <a:rPr lang="ko-KR" altLang="en-US" dirty="0"/>
              <a:t>중개자 개체는 매물등록 </a:t>
            </a:r>
            <a:r>
              <a:rPr lang="en-US" altLang="ko-KR" dirty="0"/>
              <a:t>relation</a:t>
            </a:r>
            <a:r>
              <a:rPr lang="ko-KR" altLang="en-US" dirty="0"/>
              <a:t>에 의해 모두 일대일로 연결된다</a:t>
            </a:r>
            <a:r>
              <a:rPr lang="en-US" altLang="ko-KR" dirty="0"/>
              <a:t>. (</a:t>
            </a:r>
            <a:r>
              <a:rPr lang="ko-KR" altLang="en-US" dirty="0"/>
              <a:t>요건</a:t>
            </a:r>
            <a:r>
              <a:rPr lang="en-US" altLang="ko-KR" dirty="0"/>
              <a:t>3)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03524D-3D23-4CAF-AC9C-0A732082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7FE03C-3D30-42CF-B907-08E57BF6C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967" y="1459812"/>
            <a:ext cx="4236840" cy="324980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구매자가 매물을 구매하고자 </a:t>
            </a:r>
            <a:r>
              <a:rPr lang="ko-KR" altLang="en-US" sz="1800" dirty="0" err="1"/>
              <a:t>할때</a:t>
            </a:r>
            <a:r>
              <a:rPr lang="ko-KR" altLang="en-US" sz="1800" dirty="0"/>
              <a:t> 계약 </a:t>
            </a:r>
            <a:r>
              <a:rPr lang="en-US" altLang="ko-KR" sz="1800" dirty="0"/>
              <a:t>relation </a:t>
            </a:r>
            <a:r>
              <a:rPr lang="ko-KR" altLang="en-US" sz="1800" dirty="0"/>
              <a:t>의 내용이 생성된다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계약 </a:t>
            </a:r>
            <a:r>
              <a:rPr lang="en-US" altLang="ko-KR" sz="1800" dirty="0"/>
              <a:t>relation</a:t>
            </a:r>
            <a:r>
              <a:rPr lang="ko-KR" altLang="en-US" sz="1800" dirty="0"/>
              <a:t>에는 계약일 </a:t>
            </a:r>
            <a:r>
              <a:rPr lang="en-US" altLang="ko-KR" sz="1800" dirty="0"/>
              <a:t>relation</a:t>
            </a:r>
            <a:r>
              <a:rPr lang="ko-KR" altLang="en-US" sz="1800" dirty="0"/>
              <a:t> 속성이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구매자와 매물은 계약 </a:t>
            </a:r>
            <a:r>
              <a:rPr lang="en-US" altLang="ko-KR" sz="1800" dirty="0"/>
              <a:t>relation</a:t>
            </a:r>
            <a:r>
              <a:rPr lang="ko-KR" altLang="en-US" sz="1800" dirty="0"/>
              <a:t>에 의해 일대일로 연결된다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CAD8C64-3744-4B2B-ADB5-4C25AC739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8630"/>
              </p:ext>
            </p:extLst>
          </p:nvPr>
        </p:nvGraphicFramePr>
        <p:xfrm>
          <a:off x="316191" y="1992484"/>
          <a:ext cx="153807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8075">
                  <a:extLst>
                    <a:ext uri="{9D8B030D-6E8A-4147-A177-3AD203B41FA5}">
                      <a16:colId xmlns:a16="http://schemas.microsoft.com/office/drawing/2014/main" xmlns="" val="2054479069"/>
                    </a:ext>
                  </a:extLst>
                </a:gridCol>
              </a:tblGrid>
              <a:tr h="188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매물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221667"/>
                  </a:ext>
                </a:extLst>
              </a:tr>
              <a:tr h="926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매물번호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시세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매물종류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매매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count</a:t>
                      </a:r>
                    </a:p>
                    <a:p>
                      <a:pPr latinLnBrk="1"/>
                      <a:r>
                        <a:rPr lang="ko-KR" altLang="en-US" sz="1200" dirty="0"/>
                        <a:t>수수료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보증금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완료여부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930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20B4847-A5D6-4423-BED8-EF6579C17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11660"/>
              </p:ext>
            </p:extLst>
          </p:nvPr>
        </p:nvGraphicFramePr>
        <p:xfrm>
          <a:off x="2229650" y="3085130"/>
          <a:ext cx="81308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4">
                  <a:extLst>
                    <a:ext uri="{9D8B030D-6E8A-4147-A177-3AD203B41FA5}">
                      <a16:colId xmlns:a16="http://schemas.microsoft.com/office/drawing/2014/main" xmlns="" val="2475608077"/>
                    </a:ext>
                  </a:extLst>
                </a:gridCol>
              </a:tblGrid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건물정보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41818"/>
                  </a:ext>
                </a:extLst>
              </a:tr>
              <a:tr h="1332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effectLst/>
                        </a:rPr>
                        <a:t>주소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sng" dirty="0"/>
                        <a:t>호수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건물명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>
                          <a:effectLst/>
                        </a:rPr>
                        <a:t>건물종류</a:t>
                      </a:r>
                      <a:endParaRPr lang="en-US" altLang="ko-KR" sz="1200" u="none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200" dirty="0"/>
                        <a:t>층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면적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방수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화장실수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준공년도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005246"/>
                  </a:ext>
                </a:extLst>
              </a:tr>
            </a:tbl>
          </a:graphicData>
        </a:graphic>
      </p:graphicFrame>
      <p:sp>
        <p:nvSpPr>
          <p:cNvPr id="6" name="다이아몬드 5">
            <a:extLst>
              <a:ext uri="{FF2B5EF4-FFF2-40B4-BE49-F238E27FC236}">
                <a16:creationId xmlns:a16="http://schemas.microsoft.com/office/drawing/2014/main" xmlns="" id="{18F55FFE-DB1F-453B-84DA-BE9C1A4EB2B0}"/>
              </a:ext>
            </a:extLst>
          </p:cNvPr>
          <p:cNvSpPr/>
          <p:nvPr/>
        </p:nvSpPr>
        <p:spPr>
          <a:xfrm>
            <a:off x="546898" y="3806779"/>
            <a:ext cx="1076660" cy="5486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</a:t>
            </a:r>
            <a:r>
              <a:rPr lang="en-US" altLang="ko-KR" sz="1000" dirty="0"/>
              <a:t>-</a:t>
            </a:r>
          </a:p>
          <a:p>
            <a:pPr algn="ctr"/>
            <a:r>
              <a:rPr lang="ko-KR" altLang="en-US" sz="1000" dirty="0"/>
              <a:t>건물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02C9BD1-3EF0-49B3-B9F6-DF340FACA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009"/>
              </p:ext>
            </p:extLst>
          </p:nvPr>
        </p:nvGraphicFramePr>
        <p:xfrm>
          <a:off x="3655111" y="3449418"/>
          <a:ext cx="813083" cy="113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3">
                  <a:extLst>
                    <a:ext uri="{9D8B030D-6E8A-4147-A177-3AD203B41FA5}">
                      <a16:colId xmlns:a16="http://schemas.microsoft.com/office/drawing/2014/main" xmlns="" val="2528199384"/>
                    </a:ext>
                  </a:extLst>
                </a:gridCol>
              </a:tblGrid>
              <a:tr h="248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7379706"/>
                  </a:ext>
                </a:extLst>
              </a:tr>
              <a:tr h="86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/>
                        <a:t>주민번호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성명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420376"/>
                  </a:ext>
                </a:extLst>
              </a:tr>
            </a:tbl>
          </a:graphicData>
        </a:graphic>
      </p:graphicFrame>
      <p:sp>
        <p:nvSpPr>
          <p:cNvPr id="8" name="다이아몬드 7">
            <a:extLst>
              <a:ext uri="{FF2B5EF4-FFF2-40B4-BE49-F238E27FC236}">
                <a16:creationId xmlns:a16="http://schemas.microsoft.com/office/drawing/2014/main" xmlns="" id="{7B86BC0A-CF6F-40D1-96D0-E0F959F78DF5}"/>
              </a:ext>
            </a:extLst>
          </p:cNvPr>
          <p:cNvSpPr/>
          <p:nvPr/>
        </p:nvSpPr>
        <p:spPr>
          <a:xfrm>
            <a:off x="3572048" y="2612451"/>
            <a:ext cx="979207" cy="3908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계약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DED78C04-B2E9-48FA-B72A-0F36700D6E0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061652" y="3003304"/>
            <a:ext cx="0" cy="44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>
            <a:extLst>
              <a:ext uri="{FF2B5EF4-FFF2-40B4-BE49-F238E27FC236}">
                <a16:creationId xmlns:a16="http://schemas.microsoft.com/office/drawing/2014/main" xmlns="" id="{0B2A3E5C-4509-4EB6-BEE8-41396849DA78}"/>
              </a:ext>
            </a:extLst>
          </p:cNvPr>
          <p:cNvSpPr/>
          <p:nvPr/>
        </p:nvSpPr>
        <p:spPr>
          <a:xfrm>
            <a:off x="557130" y="1219607"/>
            <a:ext cx="1056196" cy="6552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</a:t>
            </a:r>
            <a:r>
              <a:rPr lang="en-US" altLang="ko-KR" sz="1000" dirty="0"/>
              <a:t>-</a:t>
            </a:r>
            <a:r>
              <a:rPr lang="ko-KR" altLang="en-US" sz="1000" dirty="0"/>
              <a:t>토지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F4F3858B-D28B-4026-8AD0-E95E16609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38255"/>
              </p:ext>
            </p:extLst>
          </p:nvPr>
        </p:nvGraphicFramePr>
        <p:xfrm>
          <a:off x="2232694" y="1209722"/>
          <a:ext cx="1151152" cy="128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52">
                  <a:extLst>
                    <a:ext uri="{9D8B030D-6E8A-4147-A177-3AD203B41FA5}">
                      <a16:colId xmlns:a16="http://schemas.microsoft.com/office/drawing/2014/main" xmlns="" val="103227012"/>
                    </a:ext>
                  </a:extLst>
                </a:gridCol>
              </a:tblGrid>
              <a:tr h="279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토지정보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236888"/>
                  </a:ext>
                </a:extLst>
              </a:tr>
              <a:tr h="722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토지고유번호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토지용도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/>
                        <a:t>면적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/>
                        <a:t>주소</a:t>
                      </a:r>
                      <a:endParaRPr lang="en-US" altLang="ko-KR" sz="1200" u="none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8504837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0344CCE7-B5EA-40DB-A9C9-824E07F9D0D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613326" y="1547234"/>
            <a:ext cx="61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DF54CB-0F9C-48E4-BF27-9589AA046B6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1085228" y="3638404"/>
            <a:ext cx="0" cy="16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55F9109-36CE-494D-8CD7-BF6C00CA49E6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1085228" y="1874860"/>
            <a:ext cx="0" cy="11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50B438E-82D1-4A38-A303-72DB2939ABAB}"/>
              </a:ext>
            </a:extLst>
          </p:cNvPr>
          <p:cNvSpPr/>
          <p:nvPr/>
        </p:nvSpPr>
        <p:spPr>
          <a:xfrm>
            <a:off x="3686701" y="1928825"/>
            <a:ext cx="749900" cy="33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계약일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4DDC66F-2EAE-4AE1-A346-0DCBDFBE08D4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4061651" y="2264213"/>
            <a:ext cx="1" cy="3482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2B2B2E2-4B64-4EC0-A26F-25E3614B907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85228" y="4355390"/>
            <a:ext cx="114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F6556DFF-A193-4E8F-BC03-38B1D47FE4BA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1854266" y="2807878"/>
            <a:ext cx="1717782" cy="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9BA3EE-9C0D-4FBF-9E2F-611A6C3F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RDB </a:t>
            </a:r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D6FEC3-C10D-4A7A-993F-799A57A3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600" dirty="0"/>
              <a:t>사용자 개체</a:t>
            </a:r>
            <a:endParaRPr lang="en-US" altLang="ko-KR" sz="1600" dirty="0"/>
          </a:p>
          <a:p>
            <a:pPr lvl="1" latinLnBrk="1"/>
            <a:r>
              <a:rPr lang="ko-KR" altLang="en-US" sz="1600" dirty="0"/>
              <a:t>사용자 개체는 강성개체 집합이다</a:t>
            </a:r>
            <a:r>
              <a:rPr lang="en-US" altLang="ko-KR" sz="1600" dirty="0"/>
              <a:t>.</a:t>
            </a:r>
          </a:p>
          <a:p>
            <a:pPr lvl="1" latinLnBrk="1"/>
            <a:r>
              <a:rPr lang="en-US" altLang="ko-KR" sz="1600" dirty="0"/>
              <a:t>ERD-&gt;RDB </a:t>
            </a:r>
            <a:r>
              <a:rPr lang="ko-KR" altLang="en-US" sz="1600" dirty="0"/>
              <a:t>변환규칙에 의해 </a:t>
            </a:r>
            <a:r>
              <a:rPr lang="ko-KR" altLang="en-US" sz="1600" dirty="0" err="1"/>
              <a:t>강성개체인</a:t>
            </a:r>
            <a:r>
              <a:rPr lang="ko-KR" altLang="en-US" sz="1600" dirty="0"/>
              <a:t> 사용자 개체는 </a:t>
            </a:r>
            <a:r>
              <a:rPr lang="en-US" altLang="ko-KR" sz="1600" dirty="0"/>
              <a:t>ERD</a:t>
            </a:r>
            <a:r>
              <a:rPr lang="ko-KR" altLang="en-US" sz="1600" dirty="0"/>
              <a:t>와 동일한 스키마로 변환한다</a:t>
            </a:r>
            <a:r>
              <a:rPr lang="en-US" altLang="ko-KR" sz="1600" dirty="0"/>
              <a:t>.</a:t>
            </a:r>
          </a:p>
          <a:p>
            <a:pPr latinLnBrk="1"/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5FC32AC-9CF7-4C2E-AD1D-75D99DC22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96408"/>
              </p:ext>
            </p:extLst>
          </p:nvPr>
        </p:nvGraphicFramePr>
        <p:xfrm>
          <a:off x="3001285" y="2441132"/>
          <a:ext cx="87344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49">
                  <a:extLst>
                    <a:ext uri="{9D8B030D-6E8A-4147-A177-3AD203B41FA5}">
                      <a16:colId xmlns:a16="http://schemas.microsoft.com/office/drawing/2014/main" xmlns="" val="2419566260"/>
                    </a:ext>
                  </a:extLst>
                </a:gridCol>
              </a:tblGrid>
              <a:tr h="123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859466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주민번호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성명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33192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35F9A2C-4F37-4DF0-A3FA-E979CE84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7439"/>
              </p:ext>
            </p:extLst>
          </p:nvPr>
        </p:nvGraphicFramePr>
        <p:xfrm>
          <a:off x="1208929" y="2441132"/>
          <a:ext cx="813083" cy="113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3">
                  <a:extLst>
                    <a:ext uri="{9D8B030D-6E8A-4147-A177-3AD203B41FA5}">
                      <a16:colId xmlns:a16="http://schemas.microsoft.com/office/drawing/2014/main" xmlns="" val="2528199384"/>
                    </a:ext>
                  </a:extLst>
                </a:gridCol>
              </a:tblGrid>
              <a:tr h="248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7379706"/>
                  </a:ext>
                </a:extLst>
              </a:tr>
              <a:tr h="86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/>
                        <a:t>주민번호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성명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42037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4E572B7-D384-44FD-9941-B9E8849D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93089"/>
              </p:ext>
            </p:extLst>
          </p:nvPr>
        </p:nvGraphicFramePr>
        <p:xfrm>
          <a:off x="4754149" y="2369697"/>
          <a:ext cx="103023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37">
                  <a:extLst>
                    <a:ext uri="{9D8B030D-6E8A-4147-A177-3AD203B41FA5}">
                      <a16:colId xmlns:a16="http://schemas.microsoft.com/office/drawing/2014/main" xmlns="" val="3583429915"/>
                    </a:ext>
                  </a:extLst>
                </a:gridCol>
              </a:tblGrid>
              <a:tr h="247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181700"/>
                  </a:ext>
                </a:extLst>
              </a:tr>
              <a:tr h="688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등록번호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사무소명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사무소주소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대표자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066164"/>
                  </a:ext>
                </a:extLst>
              </a:tr>
            </a:tbl>
          </a:graphicData>
        </a:graphic>
      </p:graphicFrame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xmlns="" id="{C5F1B9C6-4B6E-4B36-B022-E5853D8FC1DC}"/>
              </a:ext>
            </a:extLst>
          </p:cNvPr>
          <p:cNvSpPr/>
          <p:nvPr/>
        </p:nvSpPr>
        <p:spPr>
          <a:xfrm>
            <a:off x="6862575" y="2724455"/>
            <a:ext cx="784914" cy="1527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E047971-7F10-4F48-A7A8-542870FACE1A}"/>
              </a:ext>
            </a:extLst>
          </p:cNvPr>
          <p:cNvSpPr txBox="1"/>
          <p:nvPr/>
        </p:nvSpPr>
        <p:spPr>
          <a:xfrm>
            <a:off x="754375" y="3731127"/>
            <a:ext cx="6301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/>
              <a:t>seller(</a:t>
            </a:r>
            <a:r>
              <a:rPr lang="en-US" altLang="ko-KR" u="sng" dirty="0"/>
              <a:t>register</a:t>
            </a:r>
            <a:r>
              <a:rPr lang="en-US" altLang="ko-KR" dirty="0"/>
              <a:t>, </a:t>
            </a:r>
            <a:r>
              <a:rPr lang="en-US" altLang="ko-KR" dirty="0" smtClean="0"/>
              <a:t>name, phone, </a:t>
            </a:r>
            <a:r>
              <a:rPr lang="en-US" altLang="ko-KR" dirty="0"/>
              <a:t>address)</a:t>
            </a:r>
            <a:endParaRPr lang="ko-KR" altLang="ko-KR" dirty="0"/>
          </a:p>
          <a:p>
            <a:pPr latinLnBrk="1"/>
            <a:r>
              <a:rPr lang="en-US" altLang="ko-KR" dirty="0"/>
              <a:t>buyer(</a:t>
            </a:r>
            <a:r>
              <a:rPr lang="en-US" altLang="ko-KR" u="sng" dirty="0"/>
              <a:t>register</a:t>
            </a:r>
            <a:r>
              <a:rPr lang="en-US" altLang="ko-KR" dirty="0"/>
              <a:t>, </a:t>
            </a:r>
            <a:r>
              <a:rPr lang="en-US" altLang="ko-KR" dirty="0" smtClean="0"/>
              <a:t>name, phone, address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en-US" altLang="ko-KR" dirty="0"/>
              <a:t>agency(</a:t>
            </a:r>
            <a:r>
              <a:rPr lang="en-US" altLang="ko-KR" u="sng" dirty="0" err="1"/>
              <a:t>agency_register</a:t>
            </a:r>
            <a:r>
              <a:rPr lang="en-US" altLang="ko-KR" dirty="0"/>
              <a:t>, </a:t>
            </a:r>
            <a:r>
              <a:rPr lang="en-US" altLang="ko-KR" dirty="0" err="1"/>
              <a:t>office_name</a:t>
            </a:r>
            <a:r>
              <a:rPr lang="en-US" altLang="ko-KR" dirty="0"/>
              <a:t>, </a:t>
            </a:r>
            <a:r>
              <a:rPr lang="en-US" altLang="ko-KR" dirty="0" smtClean="0"/>
              <a:t>address, represent, phone)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0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9BA3EE-9C0D-4FBF-9E2F-611A6C3F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RDB </a:t>
            </a:r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D6FEC3-C10D-4A7A-993F-799A57A3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600" dirty="0"/>
              <a:t>매물 개체</a:t>
            </a:r>
            <a:endParaRPr lang="en-US" altLang="ko-KR" sz="1600" dirty="0"/>
          </a:p>
          <a:p>
            <a:pPr lvl="1" latinLnBrk="1"/>
            <a:r>
              <a:rPr lang="ko-KR" altLang="en-US" sz="1600" dirty="0"/>
              <a:t>매물개체는 </a:t>
            </a:r>
            <a:r>
              <a:rPr lang="ko-KR" altLang="en-US" sz="1600" dirty="0" err="1"/>
              <a:t>강성개체이다</a:t>
            </a:r>
            <a:r>
              <a:rPr lang="en-US" altLang="ko-KR" sz="1600" dirty="0"/>
              <a:t>.</a:t>
            </a:r>
          </a:p>
          <a:p>
            <a:pPr lvl="1" latinLnBrk="1"/>
            <a:r>
              <a:rPr lang="ko-KR" altLang="en-US" sz="1600" dirty="0"/>
              <a:t>매물등록 </a:t>
            </a:r>
            <a:r>
              <a:rPr lang="en-US" altLang="ko-KR" sz="1600" dirty="0"/>
              <a:t>relation</a:t>
            </a:r>
            <a:r>
              <a:rPr lang="ko-KR" altLang="en-US" sz="1600" dirty="0"/>
              <a:t>의 속성이었던 등록일 속성을 매물에 대한 등록일에 더욱 쉽게 접근하기 위하여 매물개체에서 변환된 </a:t>
            </a:r>
            <a:r>
              <a:rPr lang="en-US" altLang="ko-KR" sz="1600" dirty="0"/>
              <a:t>table</a:t>
            </a:r>
            <a:r>
              <a:rPr lang="ko-KR" altLang="en-US" sz="1600" dirty="0"/>
              <a:t>로 옮겼다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xmlns="" id="{C5F1B9C6-4B6E-4B36-B022-E5853D8FC1DC}"/>
              </a:ext>
            </a:extLst>
          </p:cNvPr>
          <p:cNvSpPr/>
          <p:nvPr/>
        </p:nvSpPr>
        <p:spPr>
          <a:xfrm>
            <a:off x="5859298" y="2960880"/>
            <a:ext cx="784914" cy="1527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E047971-7F10-4F48-A7A8-542870FACE1A}"/>
              </a:ext>
            </a:extLst>
          </p:cNvPr>
          <p:cNvSpPr txBox="1"/>
          <p:nvPr/>
        </p:nvSpPr>
        <p:spPr>
          <a:xfrm>
            <a:off x="907080" y="4018895"/>
            <a:ext cx="488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product(</a:t>
            </a:r>
            <a:r>
              <a:rPr lang="en-US" altLang="ko-KR" u="sng" dirty="0" err="1"/>
              <a:t>product_register</a:t>
            </a:r>
            <a:r>
              <a:rPr lang="en-US" altLang="ko-KR" dirty="0"/>
              <a:t>, price, </a:t>
            </a:r>
            <a:r>
              <a:rPr lang="en-US" altLang="ko-KR" dirty="0" err="1"/>
              <a:t>product_category</a:t>
            </a:r>
            <a:r>
              <a:rPr lang="en-US" altLang="ko-KR" dirty="0"/>
              <a:t>, </a:t>
            </a:r>
            <a:r>
              <a:rPr lang="en-US" altLang="ko-KR" dirty="0" err="1"/>
              <a:t>register_date</a:t>
            </a:r>
            <a:r>
              <a:rPr lang="en-US" altLang="ko-KR" dirty="0"/>
              <a:t>, count, fee, deposit, 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06B9253A-D6E7-4DAD-90C0-2A4B3403A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10266"/>
              </p:ext>
            </p:extLst>
          </p:nvPr>
        </p:nvGraphicFramePr>
        <p:xfrm>
          <a:off x="2434130" y="2472914"/>
          <a:ext cx="1374345" cy="15494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4345">
                  <a:extLst>
                    <a:ext uri="{9D8B030D-6E8A-4147-A177-3AD203B41FA5}">
                      <a16:colId xmlns:a16="http://schemas.microsoft.com/office/drawing/2014/main" xmlns="" val="2054479069"/>
                    </a:ext>
                  </a:extLst>
                </a:gridCol>
              </a:tblGrid>
              <a:tr h="229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매물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221667"/>
                  </a:ext>
                </a:extLst>
              </a:tr>
              <a:tr h="1297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u="sng" dirty="0"/>
                        <a:t>매물번호</a:t>
                      </a:r>
                      <a:endParaRPr lang="en-US" altLang="ko-KR" sz="1050" u="sng" dirty="0"/>
                    </a:p>
                    <a:p>
                      <a:pPr latinLnBrk="1"/>
                      <a:r>
                        <a:rPr lang="ko-KR" altLang="en-US" sz="1050" dirty="0"/>
                        <a:t>시세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매물종류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전세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매매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ko-KR" altLang="en-US" sz="1050" dirty="0"/>
                        <a:t>조회</a:t>
                      </a:r>
                      <a:r>
                        <a:rPr lang="en-US" altLang="ko-KR" sz="1050" dirty="0"/>
                        <a:t>count</a:t>
                      </a:r>
                    </a:p>
                    <a:p>
                      <a:pPr latinLnBrk="1"/>
                      <a:r>
                        <a:rPr lang="ko-KR" altLang="en-US" sz="1050" dirty="0"/>
                        <a:t>수수료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보증금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완료여부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9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3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9BA3EE-9C0D-4FBF-9E2F-611A6C3F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RDB </a:t>
            </a:r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D6FEC3-C10D-4A7A-993F-799A57A3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600" dirty="0"/>
              <a:t>건물 및 토지개체</a:t>
            </a:r>
            <a:endParaRPr lang="en-US" altLang="ko-KR" sz="1600" dirty="0"/>
          </a:p>
          <a:p>
            <a:pPr lvl="1" latinLnBrk="1"/>
            <a:r>
              <a:rPr lang="ko-KR" altLang="en-US" sz="1600" dirty="0"/>
              <a:t>건물 및 토지 개체는 강성 개체이다</a:t>
            </a:r>
            <a:r>
              <a:rPr lang="en-US" altLang="ko-KR" sz="1600" dirty="0"/>
              <a:t>.</a:t>
            </a:r>
          </a:p>
          <a:p>
            <a:pPr lvl="1" latinLnBrk="1"/>
            <a:endParaRPr lang="en-US" altLang="ko-KR" sz="16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B22DDC18-2CCA-4607-AEED-01835E813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5179"/>
              </p:ext>
            </p:extLst>
          </p:nvPr>
        </p:nvGraphicFramePr>
        <p:xfrm>
          <a:off x="2582080" y="2571750"/>
          <a:ext cx="81308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4">
                  <a:extLst>
                    <a:ext uri="{9D8B030D-6E8A-4147-A177-3AD203B41FA5}">
                      <a16:colId xmlns:a16="http://schemas.microsoft.com/office/drawing/2014/main" xmlns="" val="2475608077"/>
                    </a:ext>
                  </a:extLst>
                </a:gridCol>
              </a:tblGrid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건물정보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41818"/>
                  </a:ext>
                </a:extLst>
              </a:tr>
              <a:tr h="1332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sng" dirty="0">
                          <a:effectLst/>
                        </a:rPr>
                        <a:t>주소</a:t>
                      </a:r>
                      <a:endParaRPr lang="en-US" altLang="ko-KR" sz="1050" u="sng" dirty="0"/>
                    </a:p>
                    <a:p>
                      <a:pPr latinLnBrk="1"/>
                      <a:r>
                        <a:rPr lang="ko-KR" altLang="en-US" sz="1050" u="sng" dirty="0"/>
                        <a:t>호수</a:t>
                      </a:r>
                      <a:endParaRPr lang="en-US" altLang="ko-KR" sz="1050" u="sng" dirty="0"/>
                    </a:p>
                    <a:p>
                      <a:pPr latinLnBrk="1"/>
                      <a:r>
                        <a:rPr lang="ko-KR" altLang="en-US" sz="1050" u="none" dirty="0"/>
                        <a:t>건물명</a:t>
                      </a:r>
                      <a:endParaRPr lang="en-US" altLang="ko-KR" sz="1050" u="none" dirty="0"/>
                    </a:p>
                    <a:p>
                      <a:pPr latinLnBrk="1"/>
                      <a:r>
                        <a:rPr lang="ko-KR" altLang="en-US" sz="1050" u="none" dirty="0">
                          <a:effectLst/>
                        </a:rPr>
                        <a:t>건물종류</a:t>
                      </a:r>
                      <a:endParaRPr lang="en-US" altLang="ko-KR" sz="1050" u="none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050" dirty="0"/>
                        <a:t>층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면적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방수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 err="1"/>
                        <a:t>화장실수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 err="1"/>
                        <a:t>준공년도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00524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59A719-4C1A-4491-B112-F10B56DC94B9}"/>
              </a:ext>
            </a:extLst>
          </p:cNvPr>
          <p:cNvSpPr/>
          <p:nvPr/>
        </p:nvSpPr>
        <p:spPr>
          <a:xfrm>
            <a:off x="4463942" y="2176904"/>
            <a:ext cx="4275740" cy="228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Building(</a:t>
            </a:r>
            <a:r>
              <a:rPr lang="en-US" altLang="ko-KR" sz="1600" u="sng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address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u="sng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room_no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building_name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building_category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floor, area, </a:t>
            </a:r>
            <a:r>
              <a:rPr lang="en-US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room_count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toilet, completion)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/>
              <a:t>Land_info</a:t>
            </a:r>
            <a:r>
              <a:rPr lang="en-US" altLang="ko-KR" dirty="0"/>
              <a:t>(</a:t>
            </a:r>
            <a:r>
              <a:rPr lang="en-US" altLang="ko-KR" dirty="0" err="1"/>
              <a:t>land_register</a:t>
            </a:r>
            <a:r>
              <a:rPr lang="en-US" altLang="ko-KR" dirty="0"/>
              <a:t>, </a:t>
            </a:r>
            <a:r>
              <a:rPr lang="en-US" altLang="ko-KR" dirty="0" err="1"/>
              <a:t>land_usgae</a:t>
            </a:r>
            <a:r>
              <a:rPr lang="en-US" altLang="ko-KR" dirty="0"/>
              <a:t>, area, address)</a:t>
            </a:r>
            <a:endParaRPr lang="ko-KR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56D807BC-C1F2-40EA-8B98-99C906672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73194"/>
              </p:ext>
            </p:extLst>
          </p:nvPr>
        </p:nvGraphicFramePr>
        <p:xfrm>
          <a:off x="826320" y="2732076"/>
          <a:ext cx="1151152" cy="128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52">
                  <a:extLst>
                    <a:ext uri="{9D8B030D-6E8A-4147-A177-3AD203B41FA5}">
                      <a16:colId xmlns:a16="http://schemas.microsoft.com/office/drawing/2014/main" xmlns="" val="103227012"/>
                    </a:ext>
                  </a:extLst>
                </a:gridCol>
              </a:tblGrid>
              <a:tr h="279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토지정보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236888"/>
                  </a:ext>
                </a:extLst>
              </a:tr>
              <a:tr h="722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토지고유번호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토지용도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/>
                        <a:t>면적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/>
                        <a:t>주소</a:t>
                      </a:r>
                      <a:endParaRPr lang="en-US" altLang="ko-KR" sz="1200" u="none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850483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57B1A33F-3EAA-4BD6-AB6E-A18C9694EEE8}"/>
              </a:ext>
            </a:extLst>
          </p:cNvPr>
          <p:cNvSpPr/>
          <p:nvPr/>
        </p:nvSpPr>
        <p:spPr>
          <a:xfrm>
            <a:off x="3808475" y="3029865"/>
            <a:ext cx="610820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9BA3EE-9C0D-4FBF-9E2F-611A6C3F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RDB </a:t>
            </a:r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D6FEC3-C10D-4A7A-993F-799A57A3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92" y="1104707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1600" dirty="0"/>
              <a:t>매물</a:t>
            </a:r>
            <a:r>
              <a:rPr lang="en-US" altLang="ko-KR" sz="1600" dirty="0"/>
              <a:t>-</a:t>
            </a:r>
            <a:r>
              <a:rPr lang="ko-KR" altLang="en-US" sz="1600" dirty="0"/>
              <a:t>건물</a:t>
            </a:r>
            <a:endParaRPr lang="en-US" altLang="ko-KR" sz="1600" dirty="0"/>
          </a:p>
          <a:p>
            <a:pPr lvl="1" latinLnBrk="1"/>
            <a:r>
              <a:rPr lang="ko-KR" altLang="en-US" sz="1600" dirty="0"/>
              <a:t>매물</a:t>
            </a:r>
            <a:r>
              <a:rPr lang="en-US" altLang="ko-KR" sz="1600" dirty="0"/>
              <a:t>-</a:t>
            </a:r>
            <a:r>
              <a:rPr lang="ko-KR" altLang="en-US" sz="1600" dirty="0"/>
              <a:t>건물 </a:t>
            </a:r>
            <a:r>
              <a:rPr lang="en-US" altLang="ko-KR" sz="1600" dirty="0"/>
              <a:t>relation</a:t>
            </a:r>
            <a:r>
              <a:rPr lang="ko-KR" altLang="en-US" sz="1600" dirty="0"/>
              <a:t>은 매물의 </a:t>
            </a:r>
            <a:r>
              <a:rPr lang="en-US" altLang="ko-KR" sz="1600" dirty="0"/>
              <a:t>primary key </a:t>
            </a:r>
            <a:r>
              <a:rPr lang="ko-KR" altLang="en-US" sz="1600" dirty="0"/>
              <a:t>매물번호와 건물정보의 </a:t>
            </a:r>
            <a:r>
              <a:rPr lang="en-US" altLang="ko-KR" sz="1600" dirty="0"/>
              <a:t>primary key </a:t>
            </a:r>
            <a:r>
              <a:rPr lang="ko-KR" altLang="en-US" sz="1600" dirty="0"/>
              <a:t>주소 호수를 속성으로 가집니다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다대일이므로</a:t>
            </a:r>
            <a:r>
              <a:rPr lang="ko-KR" altLang="en-US" sz="1600" dirty="0"/>
              <a:t> </a:t>
            </a:r>
            <a:r>
              <a:rPr lang="en-US" altLang="ko-KR" sz="1600" dirty="0"/>
              <a:t>‘</a:t>
            </a:r>
            <a:r>
              <a:rPr lang="ko-KR" altLang="en-US" sz="1600" dirty="0"/>
              <a:t>다</a:t>
            </a:r>
            <a:r>
              <a:rPr lang="en-US" altLang="ko-KR" sz="1600" dirty="0"/>
              <a:t>’</a:t>
            </a:r>
            <a:r>
              <a:rPr lang="ko-KR" altLang="en-US" sz="1600" dirty="0"/>
              <a:t>인 매물개체의 매물번호를 </a:t>
            </a:r>
            <a:r>
              <a:rPr lang="en-US" altLang="ko-KR" sz="1600" dirty="0"/>
              <a:t>primary key</a:t>
            </a:r>
            <a:r>
              <a:rPr lang="ko-KR" altLang="en-US" sz="1600" dirty="0"/>
              <a:t>로 가진다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pPr lvl="1" latinLnBrk="1"/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59A719-4C1A-4491-B112-F10B56DC94B9}"/>
              </a:ext>
            </a:extLst>
          </p:cNvPr>
          <p:cNvSpPr/>
          <p:nvPr/>
        </p:nvSpPr>
        <p:spPr>
          <a:xfrm>
            <a:off x="4463942" y="2176904"/>
            <a:ext cx="4275740" cy="33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57B1A33F-3EAA-4BD6-AB6E-A18C9694EEE8}"/>
              </a:ext>
            </a:extLst>
          </p:cNvPr>
          <p:cNvSpPr/>
          <p:nvPr/>
        </p:nvSpPr>
        <p:spPr>
          <a:xfrm>
            <a:off x="3808475" y="3029865"/>
            <a:ext cx="610820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8D08E806-98AE-4A98-8B45-273499C31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38963"/>
              </p:ext>
            </p:extLst>
          </p:nvPr>
        </p:nvGraphicFramePr>
        <p:xfrm>
          <a:off x="783729" y="2206905"/>
          <a:ext cx="153807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8075">
                  <a:extLst>
                    <a:ext uri="{9D8B030D-6E8A-4147-A177-3AD203B41FA5}">
                      <a16:colId xmlns:a16="http://schemas.microsoft.com/office/drawing/2014/main" xmlns="" val="2054479069"/>
                    </a:ext>
                  </a:extLst>
                </a:gridCol>
              </a:tblGrid>
              <a:tr h="188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매물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221667"/>
                  </a:ext>
                </a:extLst>
              </a:tr>
              <a:tr h="926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매물번호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시세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매물종류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매매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count</a:t>
                      </a:r>
                    </a:p>
                    <a:p>
                      <a:pPr latinLnBrk="1"/>
                      <a:r>
                        <a:rPr lang="ko-KR" altLang="en-US" sz="1200" dirty="0"/>
                        <a:t>수수료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보증금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완료여부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930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7ADADF32-AE73-4E41-BCF3-6F555B1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24037"/>
              </p:ext>
            </p:extLst>
          </p:nvPr>
        </p:nvGraphicFramePr>
        <p:xfrm>
          <a:off x="2689390" y="3035158"/>
          <a:ext cx="81308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4">
                  <a:extLst>
                    <a:ext uri="{9D8B030D-6E8A-4147-A177-3AD203B41FA5}">
                      <a16:colId xmlns:a16="http://schemas.microsoft.com/office/drawing/2014/main" xmlns="" val="2475608077"/>
                    </a:ext>
                  </a:extLst>
                </a:gridCol>
              </a:tblGrid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건물정보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41818"/>
                  </a:ext>
                </a:extLst>
              </a:tr>
              <a:tr h="1332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effectLst/>
                        </a:rPr>
                        <a:t>주소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sng" dirty="0"/>
                        <a:t>호수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건물명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>
                          <a:effectLst/>
                        </a:rPr>
                        <a:t>건물종류</a:t>
                      </a:r>
                      <a:endParaRPr lang="en-US" altLang="ko-KR" sz="1200" u="none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200" dirty="0"/>
                        <a:t>층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면적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방수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화장실수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준공년도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005246"/>
                  </a:ext>
                </a:extLst>
              </a:tr>
            </a:tbl>
          </a:graphicData>
        </a:graphic>
      </p:graphicFrame>
      <p:sp>
        <p:nvSpPr>
          <p:cNvPr id="11" name="다이아몬드 10">
            <a:extLst>
              <a:ext uri="{FF2B5EF4-FFF2-40B4-BE49-F238E27FC236}">
                <a16:creationId xmlns:a16="http://schemas.microsoft.com/office/drawing/2014/main" xmlns="" id="{D6D97B3F-B648-463E-8A8B-56A72E00003A}"/>
              </a:ext>
            </a:extLst>
          </p:cNvPr>
          <p:cNvSpPr/>
          <p:nvPr/>
        </p:nvSpPr>
        <p:spPr>
          <a:xfrm>
            <a:off x="1019527" y="4040998"/>
            <a:ext cx="1076660" cy="5486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</a:t>
            </a:r>
            <a:r>
              <a:rPr lang="en-US" altLang="ko-KR" sz="1000" dirty="0"/>
              <a:t>-</a:t>
            </a:r>
          </a:p>
          <a:p>
            <a:pPr algn="ctr"/>
            <a:r>
              <a:rPr lang="ko-KR" altLang="en-US" sz="1000" dirty="0"/>
              <a:t>건물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27A8C07-E91B-41A0-88A2-78F54E02464B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1552766" y="3852825"/>
            <a:ext cx="5091" cy="18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B6DA286-584C-46A9-8416-798DD678638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557857" y="4589609"/>
            <a:ext cx="114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C08FCD-714F-4459-B9F7-A321950D0B5F}"/>
              </a:ext>
            </a:extLst>
          </p:cNvPr>
          <p:cNvSpPr txBox="1"/>
          <p:nvPr/>
        </p:nvSpPr>
        <p:spPr>
          <a:xfrm>
            <a:off x="4568019" y="2747209"/>
            <a:ext cx="4428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product_building</a:t>
            </a:r>
            <a:r>
              <a:rPr lang="en-US" altLang="ko-KR" dirty="0"/>
              <a:t>(</a:t>
            </a:r>
            <a:r>
              <a:rPr lang="en-US" altLang="ko-KR" u="sng" dirty="0" err="1"/>
              <a:t>product_register</a:t>
            </a:r>
            <a:r>
              <a:rPr lang="en-US" altLang="ko-KR" dirty="0"/>
              <a:t>, address, </a:t>
            </a:r>
            <a:r>
              <a:rPr lang="en-US" altLang="ko-KR" dirty="0" err="1"/>
              <a:t>room_no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6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9BA3EE-9C0D-4FBF-9E2F-611A6C3F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RDB </a:t>
            </a:r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D6FEC3-C10D-4A7A-993F-799A57A3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92" y="1104707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1600" dirty="0"/>
              <a:t>매물</a:t>
            </a:r>
            <a:r>
              <a:rPr lang="en-US" altLang="ko-KR" sz="1600" dirty="0"/>
              <a:t>-</a:t>
            </a:r>
            <a:r>
              <a:rPr lang="ko-KR" altLang="en-US" sz="1600" dirty="0"/>
              <a:t>건물 </a:t>
            </a:r>
            <a:r>
              <a:rPr lang="en-US" altLang="ko-KR" sz="1600" dirty="0"/>
              <a:t>relation</a:t>
            </a:r>
          </a:p>
          <a:p>
            <a:pPr lvl="1" latinLnBrk="1"/>
            <a:r>
              <a:rPr lang="ko-KR" altLang="en-US" sz="1600" dirty="0"/>
              <a:t>매물</a:t>
            </a:r>
            <a:r>
              <a:rPr lang="en-US" altLang="ko-KR" sz="1600" dirty="0"/>
              <a:t>-</a:t>
            </a:r>
            <a:r>
              <a:rPr lang="ko-KR" altLang="en-US" sz="1600" dirty="0"/>
              <a:t>토지 </a:t>
            </a:r>
            <a:r>
              <a:rPr lang="en-US" altLang="ko-KR" sz="1600" dirty="0"/>
              <a:t>relation</a:t>
            </a:r>
            <a:r>
              <a:rPr lang="ko-KR" altLang="en-US" sz="1600" dirty="0"/>
              <a:t>은 매물의 </a:t>
            </a:r>
            <a:r>
              <a:rPr lang="en-US" altLang="ko-KR" sz="1600" dirty="0"/>
              <a:t>primary key </a:t>
            </a:r>
            <a:r>
              <a:rPr lang="ko-KR" altLang="en-US" sz="1600" dirty="0"/>
              <a:t>매물번호와 토지정보의 </a:t>
            </a:r>
            <a:r>
              <a:rPr lang="en-US" altLang="ko-KR" sz="1600" dirty="0"/>
              <a:t>primary key </a:t>
            </a:r>
            <a:r>
              <a:rPr lang="ko-KR" altLang="en-US" sz="1600" dirty="0"/>
              <a:t>토지고유번호를 속성으로 가진다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다대일이므로</a:t>
            </a:r>
            <a:r>
              <a:rPr lang="ko-KR" altLang="en-US" sz="1600" dirty="0"/>
              <a:t> </a:t>
            </a:r>
            <a:r>
              <a:rPr lang="en-US" altLang="ko-KR" sz="1600" dirty="0"/>
              <a:t>‘</a:t>
            </a:r>
            <a:r>
              <a:rPr lang="ko-KR" altLang="en-US" sz="1600" dirty="0"/>
              <a:t>다</a:t>
            </a:r>
            <a:r>
              <a:rPr lang="en-US" altLang="ko-KR" sz="1600" dirty="0"/>
              <a:t>’</a:t>
            </a:r>
            <a:r>
              <a:rPr lang="ko-KR" altLang="en-US" sz="1600" dirty="0"/>
              <a:t>인 매물개체의 매물번호를 </a:t>
            </a:r>
            <a:r>
              <a:rPr lang="en-US" altLang="ko-KR" sz="1600" dirty="0"/>
              <a:t>primary key</a:t>
            </a:r>
            <a:r>
              <a:rPr lang="ko-KR" altLang="en-US" sz="1600" dirty="0"/>
              <a:t>로 가진다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pPr lvl="1" latinLnBrk="1"/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59A719-4C1A-4491-B112-F10B56DC94B9}"/>
              </a:ext>
            </a:extLst>
          </p:cNvPr>
          <p:cNvSpPr/>
          <p:nvPr/>
        </p:nvSpPr>
        <p:spPr>
          <a:xfrm>
            <a:off x="4463942" y="2176904"/>
            <a:ext cx="4275740" cy="33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57B1A33F-3EAA-4BD6-AB6E-A18C9694EEE8}"/>
              </a:ext>
            </a:extLst>
          </p:cNvPr>
          <p:cNvSpPr/>
          <p:nvPr/>
        </p:nvSpPr>
        <p:spPr>
          <a:xfrm>
            <a:off x="3808475" y="3029865"/>
            <a:ext cx="610820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8D08E806-98AE-4A98-8B45-273499C317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729" y="2206905"/>
          <a:ext cx="153807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8075">
                  <a:extLst>
                    <a:ext uri="{9D8B030D-6E8A-4147-A177-3AD203B41FA5}">
                      <a16:colId xmlns:a16="http://schemas.microsoft.com/office/drawing/2014/main" xmlns="" val="2054479069"/>
                    </a:ext>
                  </a:extLst>
                </a:gridCol>
              </a:tblGrid>
              <a:tr h="188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매물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221667"/>
                  </a:ext>
                </a:extLst>
              </a:tr>
              <a:tr h="926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매물번호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시세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매물종류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매매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count</a:t>
                      </a:r>
                    </a:p>
                    <a:p>
                      <a:pPr latinLnBrk="1"/>
                      <a:r>
                        <a:rPr lang="ko-KR" altLang="en-US" sz="1200" dirty="0"/>
                        <a:t>수수료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보증금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완료여부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930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7ADADF32-AE73-4E41-BCF3-6F555B1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08900"/>
              </p:ext>
            </p:extLst>
          </p:nvPr>
        </p:nvGraphicFramePr>
        <p:xfrm>
          <a:off x="2702278" y="3701611"/>
          <a:ext cx="1119086" cy="122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86">
                  <a:extLst>
                    <a:ext uri="{9D8B030D-6E8A-4147-A177-3AD203B41FA5}">
                      <a16:colId xmlns:a16="http://schemas.microsoft.com/office/drawing/2014/main" xmlns="" val="2475608077"/>
                    </a:ext>
                  </a:extLst>
                </a:gridCol>
              </a:tblGrid>
              <a:tr h="196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토지정보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41818"/>
                  </a:ext>
                </a:extLst>
              </a:tr>
              <a:tr h="953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effectLst/>
                        </a:rPr>
                        <a:t>토지고유번호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토지용도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>
                          <a:effectLst/>
                        </a:rPr>
                        <a:t>면적</a:t>
                      </a:r>
                      <a:endParaRPr lang="en-US" altLang="ko-KR" sz="1200" u="none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005246"/>
                  </a:ext>
                </a:extLst>
              </a:tr>
            </a:tbl>
          </a:graphicData>
        </a:graphic>
      </p:graphicFrame>
      <p:sp>
        <p:nvSpPr>
          <p:cNvPr id="11" name="다이아몬드 10">
            <a:extLst>
              <a:ext uri="{FF2B5EF4-FFF2-40B4-BE49-F238E27FC236}">
                <a16:creationId xmlns:a16="http://schemas.microsoft.com/office/drawing/2014/main" xmlns="" id="{D6D97B3F-B648-463E-8A8B-56A72E00003A}"/>
              </a:ext>
            </a:extLst>
          </p:cNvPr>
          <p:cNvSpPr/>
          <p:nvPr/>
        </p:nvSpPr>
        <p:spPr>
          <a:xfrm>
            <a:off x="1019527" y="4040998"/>
            <a:ext cx="1076660" cy="5486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</a:t>
            </a:r>
            <a:r>
              <a:rPr lang="en-US" altLang="ko-KR" sz="1000" dirty="0"/>
              <a:t>-</a:t>
            </a:r>
          </a:p>
          <a:p>
            <a:pPr algn="ctr"/>
            <a:r>
              <a:rPr lang="ko-KR" altLang="en-US" sz="1000" dirty="0"/>
              <a:t>토지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27A8C07-E91B-41A0-88A2-78F54E02464B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1552766" y="3852825"/>
            <a:ext cx="5091" cy="18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B6DA286-584C-46A9-8416-798DD678638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557857" y="4589609"/>
            <a:ext cx="114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C08FCD-714F-4459-B9F7-A321950D0B5F}"/>
              </a:ext>
            </a:extLst>
          </p:cNvPr>
          <p:cNvSpPr txBox="1"/>
          <p:nvPr/>
        </p:nvSpPr>
        <p:spPr>
          <a:xfrm>
            <a:off x="4463942" y="2917900"/>
            <a:ext cx="442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/>
              <a:t>product_land</a:t>
            </a:r>
            <a:r>
              <a:rPr lang="en-US" altLang="ko-KR" dirty="0"/>
              <a:t>(</a:t>
            </a:r>
            <a:r>
              <a:rPr lang="en-US" altLang="ko-KR" u="sng" dirty="0" err="1"/>
              <a:t>product_register</a:t>
            </a:r>
            <a:r>
              <a:rPr lang="en-US" altLang="ko-KR" dirty="0"/>
              <a:t>, </a:t>
            </a:r>
            <a:r>
              <a:rPr lang="en-US" altLang="ko-KR" dirty="0" err="1"/>
              <a:t>land_register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1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sz="2000" dirty="0"/>
              <a:t>응용 분야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응용 기능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예비 질의 리스트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요건분석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ERD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RDB</a:t>
            </a:r>
            <a:r>
              <a:rPr lang="ko-KR" altLang="en-US" sz="2000" dirty="0"/>
              <a:t>테이블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정규화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스키마 정제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 smtClean="0"/>
              <a:t>DB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marL="514350" indent="-514350">
              <a:buAutoNum type="arabicPeriod"/>
            </a:pPr>
            <a:r>
              <a:rPr lang="ko-KR" altLang="en-US" sz="2000" dirty="0" err="1" smtClean="0"/>
              <a:t>질의문</a:t>
            </a:r>
            <a:r>
              <a:rPr lang="ko-KR" altLang="en-US" sz="2000" dirty="0" smtClean="0"/>
              <a:t> 생성 및 </a:t>
            </a:r>
            <a:r>
              <a:rPr lang="en-US" altLang="ko-KR" sz="2000" dirty="0" smtClean="0"/>
              <a:t>SQL </a:t>
            </a:r>
            <a:r>
              <a:rPr lang="ko-KR" altLang="en-US" sz="2000" dirty="0" smtClean="0"/>
              <a:t>문 테스트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9BA3EE-9C0D-4FBF-9E2F-611A6C3F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RDB </a:t>
            </a:r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D6FEC3-C10D-4A7A-993F-799A57A3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92" y="1031000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1600" dirty="0"/>
              <a:t>매물등록 </a:t>
            </a:r>
            <a:r>
              <a:rPr lang="en-US" altLang="ko-KR" sz="1600" dirty="0"/>
              <a:t>relation</a:t>
            </a:r>
          </a:p>
          <a:p>
            <a:pPr lvl="1" latinLnBrk="1"/>
            <a:r>
              <a:rPr lang="ko-KR" altLang="en-US" sz="1500" dirty="0"/>
              <a:t>매물등록 </a:t>
            </a:r>
            <a:r>
              <a:rPr lang="en-US" altLang="ko-KR" sz="1500" dirty="0"/>
              <a:t>relation</a:t>
            </a:r>
            <a:r>
              <a:rPr lang="ko-KR" altLang="en-US" sz="1500" dirty="0"/>
              <a:t>은 매물의 </a:t>
            </a:r>
            <a:r>
              <a:rPr lang="en-US" altLang="ko-KR" sz="1500" dirty="0"/>
              <a:t>primary key </a:t>
            </a:r>
            <a:r>
              <a:rPr lang="ko-KR" altLang="en-US" sz="1500" dirty="0"/>
              <a:t>매물번호와 판매자의 </a:t>
            </a:r>
            <a:r>
              <a:rPr lang="en-US" altLang="ko-KR" sz="1500" dirty="0"/>
              <a:t>primary key </a:t>
            </a:r>
            <a:r>
              <a:rPr lang="ko-KR" altLang="en-US" sz="1500" dirty="0"/>
              <a:t>주민번호 그리고 중개자의 </a:t>
            </a:r>
            <a:r>
              <a:rPr lang="en-US" altLang="ko-KR" sz="1500" dirty="0"/>
              <a:t>primary key </a:t>
            </a:r>
            <a:r>
              <a:rPr lang="ko-KR" altLang="en-US" sz="1500" dirty="0"/>
              <a:t>등록번호를 속성으로 가진다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일대일대일이므로</a:t>
            </a:r>
            <a:r>
              <a:rPr lang="ko-KR" altLang="en-US" sz="1500" dirty="0"/>
              <a:t> 한 개체의 </a:t>
            </a:r>
            <a:r>
              <a:rPr lang="en-US" altLang="ko-KR" sz="1500" dirty="0"/>
              <a:t>primary key</a:t>
            </a:r>
            <a:r>
              <a:rPr lang="ko-KR" altLang="en-US" sz="1500" dirty="0"/>
              <a:t>를 선택할 수 있는데 의미상 대표성을 가지는 매물번호를 선택했다</a:t>
            </a:r>
            <a:r>
              <a:rPr lang="en-US" altLang="ko-KR" sz="1500" dirty="0"/>
              <a:t>.</a:t>
            </a:r>
          </a:p>
          <a:p>
            <a:pPr lvl="1" latinLnBrk="1"/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59A719-4C1A-4491-B112-F10B56DC94B9}"/>
              </a:ext>
            </a:extLst>
          </p:cNvPr>
          <p:cNvSpPr/>
          <p:nvPr/>
        </p:nvSpPr>
        <p:spPr>
          <a:xfrm>
            <a:off x="4463942" y="2176904"/>
            <a:ext cx="4275740" cy="33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57B1A33F-3EAA-4BD6-AB6E-A18C9694EEE8}"/>
              </a:ext>
            </a:extLst>
          </p:cNvPr>
          <p:cNvSpPr/>
          <p:nvPr/>
        </p:nvSpPr>
        <p:spPr>
          <a:xfrm>
            <a:off x="3900345" y="3491798"/>
            <a:ext cx="610820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C08FCD-714F-4459-B9F7-A321950D0B5F}"/>
              </a:ext>
            </a:extLst>
          </p:cNvPr>
          <p:cNvSpPr txBox="1"/>
          <p:nvPr/>
        </p:nvSpPr>
        <p:spPr>
          <a:xfrm>
            <a:off x="4567427" y="3315681"/>
            <a:ext cx="463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produce(</a:t>
            </a:r>
            <a:r>
              <a:rPr lang="en-US" altLang="ko-KR" u="sng" dirty="0" err="1"/>
              <a:t>product_register</a:t>
            </a:r>
            <a:r>
              <a:rPr lang="en-US" altLang="ko-KR" dirty="0"/>
              <a:t>, register, </a:t>
            </a:r>
            <a:r>
              <a:rPr lang="en-US" altLang="ko-KR" dirty="0" err="1"/>
              <a:t>agency_register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4F24FDA1-1432-427E-8FBE-17839BE61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40952"/>
              </p:ext>
            </p:extLst>
          </p:nvPr>
        </p:nvGraphicFramePr>
        <p:xfrm>
          <a:off x="2381414" y="2870424"/>
          <a:ext cx="1418198" cy="1402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8198">
                  <a:extLst>
                    <a:ext uri="{9D8B030D-6E8A-4147-A177-3AD203B41FA5}">
                      <a16:colId xmlns:a16="http://schemas.microsoft.com/office/drawing/2014/main" xmlns="" val="2054479069"/>
                    </a:ext>
                  </a:extLst>
                </a:gridCol>
              </a:tblGrid>
              <a:tr h="188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매물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221667"/>
                  </a:ext>
                </a:extLst>
              </a:tr>
              <a:tr h="926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/>
                        <a:t>매물번호</a:t>
                      </a:r>
                      <a:endParaRPr lang="en-US" altLang="ko-KR" sz="1000" u="sng" dirty="0"/>
                    </a:p>
                    <a:p>
                      <a:pPr latinLnBrk="1"/>
                      <a:r>
                        <a:rPr lang="ko-KR" altLang="en-US" sz="1000" dirty="0"/>
                        <a:t>시세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매물종류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전세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매매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ko-KR" altLang="en-US" sz="1000" dirty="0"/>
                        <a:t>조회</a:t>
                      </a:r>
                      <a:r>
                        <a:rPr lang="en-US" altLang="ko-KR" sz="1000" dirty="0"/>
                        <a:t>count</a:t>
                      </a:r>
                    </a:p>
                    <a:p>
                      <a:pPr latinLnBrk="1"/>
                      <a:r>
                        <a:rPr lang="ko-KR" altLang="en-US" sz="1000" dirty="0"/>
                        <a:t>수수료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보증금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완료여부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930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9114856F-2D3F-45E5-898D-FD0DD801C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01648"/>
              </p:ext>
            </p:extLst>
          </p:nvPr>
        </p:nvGraphicFramePr>
        <p:xfrm>
          <a:off x="1268503" y="2237995"/>
          <a:ext cx="76352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525">
                  <a:extLst>
                    <a:ext uri="{9D8B030D-6E8A-4147-A177-3AD203B41FA5}">
                      <a16:colId xmlns:a16="http://schemas.microsoft.com/office/drawing/2014/main" xmlns="" val="2419566260"/>
                    </a:ext>
                  </a:extLst>
                </a:gridCol>
              </a:tblGrid>
              <a:tr h="118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판매자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859466"/>
                  </a:ext>
                </a:extLst>
              </a:tr>
              <a:tr h="340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/>
                        <a:t>주민번호</a:t>
                      </a:r>
                      <a:endParaRPr lang="en-US" altLang="ko-KR" sz="1000" u="sng" dirty="0"/>
                    </a:p>
                    <a:p>
                      <a:pPr latinLnBrk="1"/>
                      <a:r>
                        <a:rPr lang="ko-KR" altLang="en-US" sz="1000" dirty="0"/>
                        <a:t>성명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전화번호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33192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22F47C50-5F75-4568-953B-DDF1759BF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30021"/>
              </p:ext>
            </p:extLst>
          </p:nvPr>
        </p:nvGraphicFramePr>
        <p:xfrm>
          <a:off x="1129053" y="3916351"/>
          <a:ext cx="103023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37">
                  <a:extLst>
                    <a:ext uri="{9D8B030D-6E8A-4147-A177-3AD203B41FA5}">
                      <a16:colId xmlns:a16="http://schemas.microsoft.com/office/drawing/2014/main" xmlns="" val="3583429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중개자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181700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/>
                        <a:t>등록번호</a:t>
                      </a:r>
                      <a:endParaRPr lang="en-US" altLang="ko-KR" sz="1000" u="sng" dirty="0"/>
                    </a:p>
                    <a:p>
                      <a:pPr latinLnBrk="1"/>
                      <a:r>
                        <a:rPr lang="ko-KR" altLang="en-US" sz="1000" dirty="0"/>
                        <a:t>사무소명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사무소주소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대표자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전화번호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066164"/>
                  </a:ext>
                </a:extLst>
              </a:tr>
            </a:tbl>
          </a:graphicData>
        </a:graphic>
      </p:graphicFrame>
      <p:sp>
        <p:nvSpPr>
          <p:cNvPr id="19" name="다이아몬드 18">
            <a:extLst>
              <a:ext uri="{FF2B5EF4-FFF2-40B4-BE49-F238E27FC236}">
                <a16:creationId xmlns:a16="http://schemas.microsoft.com/office/drawing/2014/main" xmlns="" id="{F3559E43-7C21-4FAE-9C4F-775FB88164B4}"/>
              </a:ext>
            </a:extLst>
          </p:cNvPr>
          <p:cNvSpPr/>
          <p:nvPr/>
        </p:nvSpPr>
        <p:spPr>
          <a:xfrm>
            <a:off x="1194417" y="3335275"/>
            <a:ext cx="890417" cy="4420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매물등록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D3D46249-376D-43C6-AF69-EE548334DE4C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1639626" y="3182875"/>
            <a:ext cx="10639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6554BFB-419A-4CFE-89A1-D35727854E8A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2084834" y="3556311"/>
            <a:ext cx="296580" cy="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B72868F5-4568-45DC-9C26-B6C268EB30E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1639626" y="3777346"/>
            <a:ext cx="4545" cy="13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279E970-8F0B-4A35-B006-942EA3106FF1}"/>
              </a:ext>
            </a:extLst>
          </p:cNvPr>
          <p:cNvSpPr/>
          <p:nvPr/>
        </p:nvSpPr>
        <p:spPr>
          <a:xfrm>
            <a:off x="152308" y="3415162"/>
            <a:ext cx="867416" cy="28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 등록일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4CAAEC47-C769-4020-A0EA-AB8467CC8A2C}"/>
              </a:ext>
            </a:extLst>
          </p:cNvPr>
          <p:cNvCxnSpPr>
            <a:cxnSpLocks/>
            <a:stCxn id="19" idx="1"/>
            <a:endCxn id="26" idx="3"/>
          </p:cNvCxnSpPr>
          <p:nvPr/>
        </p:nvCxnSpPr>
        <p:spPr>
          <a:xfrm flipH="1" flipV="1">
            <a:off x="1019724" y="3556310"/>
            <a:ext cx="174693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4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9BA3EE-9C0D-4FBF-9E2F-611A6C3F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RDB </a:t>
            </a:r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D6FEC3-C10D-4A7A-993F-799A57A3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61795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1600" dirty="0"/>
              <a:t>계약 </a:t>
            </a:r>
            <a:r>
              <a:rPr lang="en-US" altLang="ko-KR" sz="1600" dirty="0"/>
              <a:t>relation</a:t>
            </a:r>
          </a:p>
          <a:p>
            <a:pPr lvl="1" latinLnBrk="1"/>
            <a:r>
              <a:rPr lang="ko-KR" altLang="en-US" sz="1600" dirty="0"/>
              <a:t>계약 </a:t>
            </a:r>
            <a:r>
              <a:rPr lang="en-US" altLang="ko-KR" sz="1600" dirty="0"/>
              <a:t>relation</a:t>
            </a:r>
            <a:r>
              <a:rPr lang="ko-KR" altLang="en-US" sz="1600" dirty="0"/>
              <a:t>은 매물의 </a:t>
            </a:r>
            <a:r>
              <a:rPr lang="en-US" altLang="ko-KR" sz="1600" dirty="0"/>
              <a:t>primary key </a:t>
            </a:r>
            <a:r>
              <a:rPr lang="ko-KR" altLang="en-US" sz="1600" dirty="0"/>
              <a:t>매물번호와 구매자의 </a:t>
            </a:r>
            <a:r>
              <a:rPr lang="en-US" altLang="ko-KR" sz="1600" dirty="0"/>
              <a:t>primary key </a:t>
            </a:r>
            <a:r>
              <a:rPr lang="ko-KR" altLang="en-US" sz="1600" dirty="0"/>
              <a:t>주민번호를 속성으로 가진다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일대다이므로</a:t>
            </a:r>
            <a:r>
              <a:rPr lang="ko-KR" altLang="en-US" sz="1600" dirty="0"/>
              <a:t> </a:t>
            </a:r>
            <a:r>
              <a:rPr lang="en-US" altLang="ko-KR" sz="1600" dirty="0"/>
              <a:t>‘</a:t>
            </a:r>
            <a:r>
              <a:rPr lang="ko-KR" altLang="en-US" sz="1600" dirty="0"/>
              <a:t>다</a:t>
            </a:r>
            <a:r>
              <a:rPr lang="en-US" altLang="ko-KR" sz="1600" dirty="0"/>
              <a:t>’</a:t>
            </a:r>
            <a:r>
              <a:rPr lang="ko-KR" altLang="en-US" sz="1600" dirty="0"/>
              <a:t>인 매물개체의 매물번호를 </a:t>
            </a:r>
            <a:r>
              <a:rPr lang="en-US" altLang="ko-KR" sz="1600" dirty="0"/>
              <a:t>primary key </a:t>
            </a:r>
            <a:r>
              <a:rPr lang="ko-KR" altLang="en-US" sz="1600" dirty="0"/>
              <a:t>로 가집니다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en-US" altLang="ko-KR" sz="1600" dirty="0"/>
              <a:t>relation</a:t>
            </a:r>
            <a:r>
              <a:rPr lang="ko-KR" altLang="en-US" sz="1600" dirty="0"/>
              <a:t>속성인 계약일을 속성으로 가진다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59A719-4C1A-4491-B112-F10B56DC94B9}"/>
              </a:ext>
            </a:extLst>
          </p:cNvPr>
          <p:cNvSpPr/>
          <p:nvPr/>
        </p:nvSpPr>
        <p:spPr>
          <a:xfrm>
            <a:off x="4463942" y="2176904"/>
            <a:ext cx="4275740" cy="33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57B1A33F-3EAA-4BD6-AB6E-A18C9694EEE8}"/>
              </a:ext>
            </a:extLst>
          </p:cNvPr>
          <p:cNvSpPr/>
          <p:nvPr/>
        </p:nvSpPr>
        <p:spPr>
          <a:xfrm>
            <a:off x="3395007" y="3272891"/>
            <a:ext cx="718878" cy="375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C08FCD-714F-4459-B9F7-A321950D0B5F}"/>
              </a:ext>
            </a:extLst>
          </p:cNvPr>
          <p:cNvSpPr txBox="1"/>
          <p:nvPr/>
        </p:nvSpPr>
        <p:spPr>
          <a:xfrm>
            <a:off x="4197799" y="3240948"/>
            <a:ext cx="477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contract(</a:t>
            </a:r>
            <a:r>
              <a:rPr lang="en-US" altLang="ko-KR" u="sng" dirty="0" err="1"/>
              <a:t>product_register</a:t>
            </a:r>
            <a:r>
              <a:rPr lang="en-US" altLang="ko-KR" dirty="0"/>
              <a:t>, register, </a:t>
            </a:r>
            <a:r>
              <a:rPr lang="en-US" altLang="ko-KR" dirty="0" err="1"/>
              <a:t>contract_date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96146669-E8FA-4F79-9ECF-963AEB7CF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54168"/>
              </p:ext>
            </p:extLst>
          </p:nvPr>
        </p:nvGraphicFramePr>
        <p:xfrm>
          <a:off x="143555" y="2638631"/>
          <a:ext cx="153807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8075">
                  <a:extLst>
                    <a:ext uri="{9D8B030D-6E8A-4147-A177-3AD203B41FA5}">
                      <a16:colId xmlns:a16="http://schemas.microsoft.com/office/drawing/2014/main" xmlns="" val="2054479069"/>
                    </a:ext>
                  </a:extLst>
                </a:gridCol>
              </a:tblGrid>
              <a:tr h="188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매물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221667"/>
                  </a:ext>
                </a:extLst>
              </a:tr>
              <a:tr h="926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매물번호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시세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매물종류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매매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count</a:t>
                      </a:r>
                    </a:p>
                    <a:p>
                      <a:pPr latinLnBrk="1"/>
                      <a:r>
                        <a:rPr lang="ko-KR" altLang="en-US" sz="1200" dirty="0"/>
                        <a:t>수수료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보증금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완료여부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930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ACEB756-37BA-4156-AF8F-D297A9E9A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1564"/>
              </p:ext>
            </p:extLst>
          </p:nvPr>
        </p:nvGraphicFramePr>
        <p:xfrm>
          <a:off x="2107695" y="3887279"/>
          <a:ext cx="813083" cy="111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3">
                  <a:extLst>
                    <a:ext uri="{9D8B030D-6E8A-4147-A177-3AD203B41FA5}">
                      <a16:colId xmlns:a16="http://schemas.microsoft.com/office/drawing/2014/main" xmlns="" val="2528199384"/>
                    </a:ext>
                  </a:extLst>
                </a:gridCol>
              </a:tblGrid>
              <a:tr h="266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7379706"/>
                  </a:ext>
                </a:extLst>
              </a:tr>
              <a:tr h="839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/>
                        <a:t>주민번호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성명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420376"/>
                  </a:ext>
                </a:extLst>
              </a:tr>
            </a:tbl>
          </a:graphicData>
        </a:graphic>
      </p:graphicFrame>
      <p:sp>
        <p:nvSpPr>
          <p:cNvPr id="19" name="다이아몬드 18">
            <a:extLst>
              <a:ext uri="{FF2B5EF4-FFF2-40B4-BE49-F238E27FC236}">
                <a16:creationId xmlns:a16="http://schemas.microsoft.com/office/drawing/2014/main" xmlns="" id="{B30E103A-FDF4-4890-B1FA-61632ADE3926}"/>
              </a:ext>
            </a:extLst>
          </p:cNvPr>
          <p:cNvSpPr/>
          <p:nvPr/>
        </p:nvSpPr>
        <p:spPr>
          <a:xfrm>
            <a:off x="2024632" y="3220433"/>
            <a:ext cx="979207" cy="4799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계약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58E62D70-AD15-41E8-9E66-489372A80B93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2514236" y="3700365"/>
            <a:ext cx="0" cy="18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0B54C04-67C6-4418-8F5C-17528E6B5DF3}"/>
              </a:ext>
            </a:extLst>
          </p:cNvPr>
          <p:cNvSpPr/>
          <p:nvPr/>
        </p:nvSpPr>
        <p:spPr>
          <a:xfrm>
            <a:off x="2139285" y="2549447"/>
            <a:ext cx="749900" cy="41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계약일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68772738-F584-4312-A2DE-8C03091D7496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2514235" y="2961273"/>
            <a:ext cx="1" cy="2591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71A79259-CB6B-4156-A1B4-CD69C8D84594}"/>
              </a:ext>
            </a:extLst>
          </p:cNvPr>
          <p:cNvCxnSpPr>
            <a:stCxn id="19" idx="1"/>
            <a:endCxn id="13" idx="3"/>
          </p:cNvCxnSpPr>
          <p:nvPr/>
        </p:nvCxnSpPr>
        <p:spPr>
          <a:xfrm flipH="1">
            <a:off x="1681630" y="3460399"/>
            <a:ext cx="343002" cy="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0DC4C-C28F-4BB8-8BB9-30D4303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61765C6-6085-4A84-9039-7925B752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1NF</a:t>
            </a:r>
          </a:p>
          <a:p>
            <a:pPr lvl="1"/>
            <a:r>
              <a:rPr lang="ko-KR" altLang="en-US" sz="1400" dirty="0" smtClean="0"/>
              <a:t>전화번호가 </a:t>
            </a:r>
            <a:r>
              <a:rPr lang="en-US" altLang="ko-KR" sz="1400" dirty="0"/>
              <a:t>atomicity</a:t>
            </a:r>
            <a:r>
              <a:rPr lang="ko-KR" altLang="en-US" sz="1400" dirty="0"/>
              <a:t>를 만족하지 않을 수 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제</a:t>
            </a:r>
            <a:r>
              <a:rPr lang="en-US" altLang="ko-KR" sz="1400" dirty="0"/>
              <a:t>1</a:t>
            </a:r>
            <a:r>
              <a:rPr lang="ko-KR" altLang="en-US" sz="1400" dirty="0"/>
              <a:t>정규화를 적용했다</a:t>
            </a:r>
            <a:r>
              <a:rPr lang="en-US" altLang="ko-KR" sz="1400" dirty="0"/>
              <a:t>.</a:t>
            </a:r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667DEDB-9377-45D4-87CD-0F263020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13983"/>
              </p:ext>
            </p:extLst>
          </p:nvPr>
        </p:nvGraphicFramePr>
        <p:xfrm>
          <a:off x="969209" y="2179470"/>
          <a:ext cx="87344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49">
                  <a:extLst>
                    <a:ext uri="{9D8B030D-6E8A-4147-A177-3AD203B41FA5}">
                      <a16:colId xmlns:a16="http://schemas.microsoft.com/office/drawing/2014/main" xmlns="" val="2419566260"/>
                    </a:ext>
                  </a:extLst>
                </a:gridCol>
              </a:tblGrid>
              <a:tr h="220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859466"/>
                  </a:ext>
                </a:extLst>
              </a:tr>
              <a:tr h="662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주민번호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성명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33192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0C52BFE-A124-40AB-8D65-4DA3CA80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69144"/>
              </p:ext>
            </p:extLst>
          </p:nvPr>
        </p:nvGraphicFramePr>
        <p:xfrm>
          <a:off x="2562139" y="2207633"/>
          <a:ext cx="873449" cy="936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49">
                  <a:extLst>
                    <a:ext uri="{9D8B030D-6E8A-4147-A177-3AD203B41FA5}">
                      <a16:colId xmlns:a16="http://schemas.microsoft.com/office/drawing/2014/main" xmlns="" val="2419566260"/>
                    </a:ext>
                  </a:extLst>
                </a:gridCol>
              </a:tblGrid>
              <a:tr h="220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859466"/>
                  </a:ext>
                </a:extLst>
              </a:tr>
              <a:tr h="662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주민번호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성명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33192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B0F01569-2AA4-4F10-9BC7-00127BA25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47007"/>
              </p:ext>
            </p:extLst>
          </p:nvPr>
        </p:nvGraphicFramePr>
        <p:xfrm>
          <a:off x="3466189" y="2207632"/>
          <a:ext cx="1136076" cy="81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076">
                  <a:extLst>
                    <a:ext uri="{9D8B030D-6E8A-4147-A177-3AD203B41FA5}">
                      <a16:colId xmlns:a16="http://schemas.microsoft.com/office/drawing/2014/main" xmlns="" val="2419566260"/>
                    </a:ext>
                  </a:extLst>
                </a:gridCol>
              </a:tblGrid>
              <a:tr h="224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판매자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859466"/>
                  </a:ext>
                </a:extLst>
              </a:tr>
              <a:tr h="541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주민번호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331923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7D8FB85B-6028-42F7-92F1-FDD09050CE50}"/>
              </a:ext>
            </a:extLst>
          </p:cNvPr>
          <p:cNvSpPr/>
          <p:nvPr/>
        </p:nvSpPr>
        <p:spPr>
          <a:xfrm>
            <a:off x="1981920" y="2658030"/>
            <a:ext cx="458115" cy="1527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6886B968-FD5C-444C-B12A-39954B3FC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37093"/>
              </p:ext>
            </p:extLst>
          </p:nvPr>
        </p:nvGraphicFramePr>
        <p:xfrm>
          <a:off x="4881627" y="2724455"/>
          <a:ext cx="103023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37">
                  <a:extLst>
                    <a:ext uri="{9D8B030D-6E8A-4147-A177-3AD203B41FA5}">
                      <a16:colId xmlns:a16="http://schemas.microsoft.com/office/drawing/2014/main" xmlns="" val="3583429915"/>
                    </a:ext>
                  </a:extLst>
                </a:gridCol>
              </a:tblGrid>
              <a:tr h="247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181700"/>
                  </a:ext>
                </a:extLst>
              </a:tr>
              <a:tr h="688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등록번호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사무소명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사무소주소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대표자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066164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BB56384A-CB3B-47DA-AA35-46DC0B828F72}"/>
              </a:ext>
            </a:extLst>
          </p:cNvPr>
          <p:cNvSpPr/>
          <p:nvPr/>
        </p:nvSpPr>
        <p:spPr>
          <a:xfrm>
            <a:off x="6032536" y="3343575"/>
            <a:ext cx="458115" cy="1527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5DD39EEA-2A6B-4196-8C2D-9113EB7DF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78805"/>
              </p:ext>
            </p:extLst>
          </p:nvPr>
        </p:nvGraphicFramePr>
        <p:xfrm>
          <a:off x="6596997" y="2779847"/>
          <a:ext cx="103023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37">
                  <a:extLst>
                    <a:ext uri="{9D8B030D-6E8A-4147-A177-3AD203B41FA5}">
                      <a16:colId xmlns:a16="http://schemas.microsoft.com/office/drawing/2014/main" xmlns="" val="3583429915"/>
                    </a:ext>
                  </a:extLst>
                </a:gridCol>
              </a:tblGrid>
              <a:tr h="247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181700"/>
                  </a:ext>
                </a:extLst>
              </a:tr>
              <a:tr h="688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등록번호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사무소명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사무소주소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대표자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06616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6788E2B9-61F7-4830-838C-4532C64EE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23547"/>
              </p:ext>
            </p:extLst>
          </p:nvPr>
        </p:nvGraphicFramePr>
        <p:xfrm>
          <a:off x="7668065" y="2784433"/>
          <a:ext cx="1030236" cy="76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36">
                  <a:extLst>
                    <a:ext uri="{9D8B030D-6E8A-4147-A177-3AD203B41FA5}">
                      <a16:colId xmlns:a16="http://schemas.microsoft.com/office/drawing/2014/main" xmlns="" val="3583429915"/>
                    </a:ext>
                  </a:extLst>
                </a:gridCol>
              </a:tblGrid>
              <a:tr h="22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중개자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181700"/>
                  </a:ext>
                </a:extLst>
              </a:tr>
              <a:tr h="487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등록번호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06616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BBF37195-E2CB-415A-9503-EADC0A549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53931"/>
              </p:ext>
            </p:extLst>
          </p:nvPr>
        </p:nvGraphicFramePr>
        <p:xfrm>
          <a:off x="969209" y="3526746"/>
          <a:ext cx="873449" cy="113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49">
                  <a:extLst>
                    <a:ext uri="{9D8B030D-6E8A-4147-A177-3AD203B41FA5}">
                      <a16:colId xmlns:a16="http://schemas.microsoft.com/office/drawing/2014/main" xmlns="" val="2528199384"/>
                    </a:ext>
                  </a:extLst>
                </a:gridCol>
              </a:tblGrid>
              <a:tr h="248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7379706"/>
                  </a:ext>
                </a:extLst>
              </a:tr>
              <a:tr h="862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주민번호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성명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42037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A0E383A6-79A4-47A2-ABDD-E68BB7612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96531"/>
              </p:ext>
            </p:extLst>
          </p:nvPr>
        </p:nvGraphicFramePr>
        <p:xfrm>
          <a:off x="2544193" y="3526745"/>
          <a:ext cx="87344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49">
                  <a:extLst>
                    <a:ext uri="{9D8B030D-6E8A-4147-A177-3AD203B41FA5}">
                      <a16:colId xmlns:a16="http://schemas.microsoft.com/office/drawing/2014/main" xmlns="" val="2528199384"/>
                    </a:ext>
                  </a:extLst>
                </a:gridCol>
              </a:tblGrid>
              <a:tr h="2444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7379706"/>
                  </a:ext>
                </a:extLst>
              </a:tr>
              <a:tr h="6330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주민번호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성명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42037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B80C98A-B86A-4AB4-BD6B-4EFB997B4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85863"/>
              </p:ext>
            </p:extLst>
          </p:nvPr>
        </p:nvGraphicFramePr>
        <p:xfrm>
          <a:off x="3466189" y="3526745"/>
          <a:ext cx="1136076" cy="75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076">
                  <a:extLst>
                    <a:ext uri="{9D8B030D-6E8A-4147-A177-3AD203B41FA5}">
                      <a16:colId xmlns:a16="http://schemas.microsoft.com/office/drawing/2014/main" xmlns="" val="2528199384"/>
                    </a:ext>
                  </a:extLst>
                </a:gridCol>
              </a:tblGrid>
              <a:tr h="241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구매자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7379706"/>
                  </a:ext>
                </a:extLst>
              </a:tr>
              <a:tr h="483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주민번호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420376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76396138-466A-493D-B13C-824AFA511185}"/>
              </a:ext>
            </a:extLst>
          </p:cNvPr>
          <p:cNvSpPr/>
          <p:nvPr/>
        </p:nvSpPr>
        <p:spPr>
          <a:xfrm>
            <a:off x="1976015" y="3946095"/>
            <a:ext cx="458115" cy="1527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0DC4C-C28F-4BB8-8BB9-30D4303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61765C6-6085-4A84-9039-7925B752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2NF</a:t>
            </a:r>
          </a:p>
          <a:p>
            <a:pPr lvl="1"/>
            <a:r>
              <a:rPr lang="ko-KR" altLang="en-US" sz="1600" dirty="0"/>
              <a:t>건물명</a:t>
            </a:r>
            <a:r>
              <a:rPr lang="en-US" altLang="ko-KR" sz="1600" dirty="0"/>
              <a:t>, </a:t>
            </a:r>
            <a:r>
              <a:rPr lang="ko-KR" altLang="en-US" sz="1600" dirty="0"/>
              <a:t>건물종류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준공년도는</a:t>
            </a:r>
            <a:r>
              <a:rPr lang="ko-KR" altLang="en-US" sz="1600" dirty="0"/>
              <a:t> 주소와 호수 중에 주소에만 영향을 받으므로            제</a:t>
            </a:r>
            <a:r>
              <a:rPr lang="en-US" altLang="ko-KR" sz="1600" dirty="0"/>
              <a:t>2 </a:t>
            </a:r>
            <a:r>
              <a:rPr lang="ko-KR" altLang="en-US" sz="1600" dirty="0"/>
              <a:t>정규화를 적용했다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BB56384A-CB3B-47DA-AA35-46DC0B828F72}"/>
              </a:ext>
            </a:extLst>
          </p:cNvPr>
          <p:cNvSpPr/>
          <p:nvPr/>
        </p:nvSpPr>
        <p:spPr>
          <a:xfrm>
            <a:off x="2332626" y="3182570"/>
            <a:ext cx="458115" cy="1527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53B0737E-406F-4258-831F-C9AA2151B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70960"/>
              </p:ext>
            </p:extLst>
          </p:nvPr>
        </p:nvGraphicFramePr>
        <p:xfrm>
          <a:off x="1315636" y="2590790"/>
          <a:ext cx="81308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4">
                  <a:extLst>
                    <a:ext uri="{9D8B030D-6E8A-4147-A177-3AD203B41FA5}">
                      <a16:colId xmlns:a16="http://schemas.microsoft.com/office/drawing/2014/main" xmlns="" val="2475608077"/>
                    </a:ext>
                  </a:extLst>
                </a:gridCol>
              </a:tblGrid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건물정보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41818"/>
                  </a:ext>
                </a:extLst>
              </a:tr>
              <a:tr h="1332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effectLst/>
                        </a:rPr>
                        <a:t>주소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sng" dirty="0"/>
                        <a:t>호수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건물명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>
                          <a:effectLst/>
                        </a:rPr>
                        <a:t>건물종류</a:t>
                      </a:r>
                      <a:endParaRPr lang="en-US" altLang="ko-KR" sz="1200" u="none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200" dirty="0"/>
                        <a:t>층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면적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방수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화장실수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준공년도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00524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71A2CAC5-D5AF-4A15-B1BA-BF519024B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34479"/>
              </p:ext>
            </p:extLst>
          </p:nvPr>
        </p:nvGraphicFramePr>
        <p:xfrm>
          <a:off x="3911621" y="2590790"/>
          <a:ext cx="813084" cy="1145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4">
                  <a:extLst>
                    <a:ext uri="{9D8B030D-6E8A-4147-A177-3AD203B41FA5}">
                      <a16:colId xmlns:a16="http://schemas.microsoft.com/office/drawing/2014/main" xmlns="" val="2475608077"/>
                    </a:ext>
                  </a:extLst>
                </a:gridCol>
              </a:tblGrid>
              <a:tr h="179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건물정보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41818"/>
                  </a:ext>
                </a:extLst>
              </a:tr>
              <a:tr h="87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effectLst/>
                        </a:rPr>
                        <a:t>주소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건물명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 err="1">
                          <a:effectLst/>
                        </a:rPr>
                        <a:t>건물종류</a:t>
                      </a:r>
                      <a:r>
                        <a:rPr lang="ko-KR" altLang="en-US" sz="1200" dirty="0" err="1"/>
                        <a:t>준공년도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00524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5ABF92AD-44F8-4588-A938-493758EBE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83552"/>
              </p:ext>
            </p:extLst>
          </p:nvPr>
        </p:nvGraphicFramePr>
        <p:xfrm>
          <a:off x="2994648" y="2590790"/>
          <a:ext cx="8130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4">
                  <a:extLst>
                    <a:ext uri="{9D8B030D-6E8A-4147-A177-3AD203B41FA5}">
                      <a16:colId xmlns:a16="http://schemas.microsoft.com/office/drawing/2014/main" xmlns="" val="2475608077"/>
                    </a:ext>
                  </a:extLst>
                </a:gridCol>
              </a:tblGrid>
              <a:tr h="206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41818"/>
                  </a:ext>
                </a:extLst>
              </a:tr>
              <a:tr h="819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effectLst/>
                        </a:rPr>
                        <a:t>주소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sng" dirty="0"/>
                        <a:t>호수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층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면적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방수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화장실수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005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2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0DC4C-C28F-4BB8-8BB9-30D4303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61765C6-6085-4A84-9039-7925B752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3NF</a:t>
            </a:r>
          </a:p>
          <a:p>
            <a:pPr lvl="1"/>
            <a:r>
              <a:rPr lang="ko-KR" altLang="en-US" sz="1600" dirty="0"/>
              <a:t>모든 테이블에서 </a:t>
            </a:r>
            <a:r>
              <a:rPr lang="ko-KR" altLang="en-US" sz="1600" dirty="0" err="1"/>
              <a:t>이행적</a:t>
            </a:r>
            <a:r>
              <a:rPr lang="ko-KR" altLang="en-US" sz="1600" dirty="0"/>
              <a:t> 함수 종속이 없으므로</a:t>
            </a:r>
            <a:r>
              <a:rPr lang="en-US" altLang="ko-KR" sz="1600" dirty="0"/>
              <a:t>, </a:t>
            </a:r>
          </a:p>
          <a:p>
            <a:pPr marL="457200" lvl="1" indent="0">
              <a:buNone/>
            </a:pPr>
            <a:r>
              <a:rPr lang="en-US" altLang="ko-KR" sz="1600" dirty="0"/>
              <a:t>      3</a:t>
            </a:r>
            <a:r>
              <a:rPr lang="ko-KR" altLang="en-US" sz="1600" dirty="0"/>
              <a:t>차 정규형을 만족한다</a:t>
            </a:r>
            <a:r>
              <a:rPr lang="en-US" altLang="ko-KR" sz="1600" dirty="0"/>
              <a:t>.</a:t>
            </a:r>
            <a:endParaRPr lang="en-US" altLang="ko-KR" sz="24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2400" dirty="0"/>
              <a:t>BCNF</a:t>
            </a:r>
          </a:p>
          <a:p>
            <a:pPr lvl="1"/>
            <a:r>
              <a:rPr lang="ko-KR" altLang="en-US" sz="1600" dirty="0"/>
              <a:t>모든 테이블에서 모든 결정자가 </a:t>
            </a:r>
            <a:r>
              <a:rPr lang="ko-KR" altLang="en-US" sz="1600" dirty="0" err="1"/>
              <a:t>후보키</a:t>
            </a:r>
            <a:r>
              <a:rPr lang="ko-KR" altLang="en-US" sz="1600" dirty="0"/>
              <a:t> 집합에 속하므로</a:t>
            </a:r>
            <a:r>
              <a:rPr lang="en-US" altLang="ko-KR" sz="1600" dirty="0"/>
              <a:t>,</a:t>
            </a:r>
          </a:p>
          <a:p>
            <a:pPr marL="457200" lvl="1" indent="0">
              <a:buNone/>
            </a:pPr>
            <a:r>
              <a:rPr lang="en-US" altLang="ko-KR" sz="1600" dirty="0"/>
              <a:t>      BCNF</a:t>
            </a:r>
            <a:r>
              <a:rPr lang="ko-KR" altLang="en-US" sz="1600" dirty="0"/>
              <a:t>를 만족한다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902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0DC4C-C28F-4BB8-8BB9-30D4303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스키마 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61765C6-6085-4A84-9039-7925B752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1NF</a:t>
            </a:r>
            <a:r>
              <a:rPr lang="ko-KR" altLang="en-US" sz="2000" dirty="0"/>
              <a:t>의 정규화 과정을 통해서 사용자가 다중 전화번호를 가질 때 일어 날 수 있는 데이터 중복을 방지 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하나의 테이블에 한 건물에 여러 방의 정보를</a:t>
            </a:r>
            <a:r>
              <a:rPr lang="en-US" altLang="ko-KR" sz="2000" dirty="0"/>
              <a:t> </a:t>
            </a:r>
            <a:r>
              <a:rPr lang="ko-KR" altLang="en-US" sz="2000" dirty="0"/>
              <a:t>저장하면 건물정보에 함수종속인 속성</a:t>
            </a:r>
            <a:r>
              <a:rPr lang="en-US" altLang="ko-KR" sz="2000" dirty="0"/>
              <a:t>(</a:t>
            </a:r>
            <a:r>
              <a:rPr lang="ko-KR" altLang="en-US" sz="2000" dirty="0"/>
              <a:t>건물이름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건물종류 등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의 데이터가 중복된다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건물정보를 갱신 했을 때 문제가 생길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</a:t>
            </a:r>
            <a:r>
              <a:rPr lang="en-US" altLang="ko-KR" sz="2000" dirty="0"/>
              <a:t>2NF </a:t>
            </a:r>
            <a:r>
              <a:rPr lang="ko-KR" altLang="en-US" sz="2000" dirty="0"/>
              <a:t>정규화를 통해 방지하였다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결론적으로 정규화를 통한 결과가 실제 데이터 베이스 사용 환경에 적합하기 때문에 이외의 스키마 정제가 불필요하다고 판단하였다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946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9BA3EE-9C0D-4FBF-9E2F-611A6C3F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최종 </a:t>
            </a:r>
            <a:r>
              <a:rPr lang="en-US" altLang="ko-KR" dirty="0" smtClean="0"/>
              <a:t>RDB </a:t>
            </a:r>
            <a:r>
              <a:rPr lang="ko-KR" altLang="en-US" dirty="0" smtClean="0"/>
              <a:t>스키마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D6FEC3-C10D-4A7A-993F-799A57A3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50" y="1197405"/>
            <a:ext cx="8246070" cy="3512210"/>
          </a:xfrm>
        </p:spPr>
        <p:txBody>
          <a:bodyPr>
            <a:normAutofit fontScale="55000" lnSpcReduction="20000"/>
          </a:bodyPr>
          <a:lstStyle/>
          <a:p>
            <a:pPr latinLnBrk="1"/>
            <a:r>
              <a:rPr lang="en-US" altLang="ko-KR" dirty="0"/>
              <a:t>seller(</a:t>
            </a:r>
            <a:r>
              <a:rPr lang="en-US" altLang="ko-KR" u="sng" dirty="0"/>
              <a:t>register</a:t>
            </a:r>
            <a:r>
              <a:rPr lang="en-US" altLang="ko-KR" dirty="0"/>
              <a:t>, name, address)</a:t>
            </a:r>
            <a:endParaRPr lang="ko-KR" altLang="ko-KR" dirty="0"/>
          </a:p>
          <a:p>
            <a:pPr latinLnBrk="1"/>
            <a:r>
              <a:rPr lang="en-US" altLang="ko-KR" dirty="0" err="1"/>
              <a:t>seller_num</a:t>
            </a:r>
            <a:r>
              <a:rPr lang="en-US" altLang="ko-KR" dirty="0"/>
              <a:t>(</a:t>
            </a:r>
            <a:r>
              <a:rPr lang="en-US" altLang="ko-KR" u="sng" dirty="0"/>
              <a:t>register</a:t>
            </a:r>
            <a:r>
              <a:rPr lang="en-US" altLang="ko-KR" dirty="0"/>
              <a:t>, </a:t>
            </a:r>
            <a:r>
              <a:rPr lang="en-US" altLang="ko-KR" u="sng" dirty="0"/>
              <a:t>phone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en-US" altLang="ko-KR" dirty="0"/>
              <a:t>buyer(</a:t>
            </a:r>
            <a:r>
              <a:rPr lang="en-US" altLang="ko-KR" u="sng" dirty="0"/>
              <a:t>register</a:t>
            </a:r>
            <a:r>
              <a:rPr lang="en-US" altLang="ko-KR" dirty="0"/>
              <a:t>, </a:t>
            </a:r>
            <a:r>
              <a:rPr lang="en-US" altLang="ko-KR" dirty="0" smtClean="0"/>
              <a:t>name, </a:t>
            </a:r>
            <a:r>
              <a:rPr lang="en-US" altLang="ko-KR" dirty="0" smtClean="0"/>
              <a:t>address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en-US" altLang="ko-KR" dirty="0" err="1"/>
              <a:t>buyer_num</a:t>
            </a:r>
            <a:r>
              <a:rPr lang="en-US" altLang="ko-KR" dirty="0"/>
              <a:t>(</a:t>
            </a:r>
            <a:r>
              <a:rPr lang="en-US" altLang="ko-KR" dirty="0" err="1"/>
              <a:t>r</a:t>
            </a:r>
            <a:r>
              <a:rPr lang="en-US" altLang="ko-KR" u="sng" dirty="0" err="1"/>
              <a:t>egister</a:t>
            </a:r>
            <a:r>
              <a:rPr lang="en-US" altLang="ko-KR" dirty="0" err="1"/>
              <a:t>,</a:t>
            </a:r>
            <a:r>
              <a:rPr lang="en-US" altLang="ko-KR" u="sng" dirty="0" err="1"/>
              <a:t>phone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en-US" altLang="ko-KR" dirty="0"/>
              <a:t>agency(</a:t>
            </a:r>
            <a:r>
              <a:rPr lang="en-US" altLang="ko-KR" u="sng" dirty="0" err="1"/>
              <a:t>agency_register</a:t>
            </a:r>
            <a:r>
              <a:rPr lang="en-US" altLang="ko-KR" dirty="0"/>
              <a:t>, </a:t>
            </a:r>
            <a:r>
              <a:rPr lang="en-US" altLang="ko-KR" dirty="0" err="1"/>
              <a:t>office_name</a:t>
            </a:r>
            <a:r>
              <a:rPr lang="en-US" altLang="ko-KR" dirty="0"/>
              <a:t>, represent, address)</a:t>
            </a:r>
            <a:endParaRPr lang="ko-KR" altLang="ko-KR" dirty="0"/>
          </a:p>
          <a:p>
            <a:pPr latinLnBrk="1"/>
            <a:r>
              <a:rPr lang="en-US" altLang="ko-KR" dirty="0" err="1"/>
              <a:t>agency_num</a:t>
            </a:r>
            <a:r>
              <a:rPr lang="en-US" altLang="ko-KR" dirty="0"/>
              <a:t>(</a:t>
            </a:r>
            <a:r>
              <a:rPr lang="en-US" altLang="ko-KR" u="sng" dirty="0" err="1"/>
              <a:t>agency_register</a:t>
            </a:r>
            <a:r>
              <a:rPr lang="en-US" altLang="ko-KR" dirty="0"/>
              <a:t>, </a:t>
            </a:r>
            <a:r>
              <a:rPr lang="en-US" altLang="ko-KR" u="sng" dirty="0"/>
              <a:t>phone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en-US" altLang="ko-KR" dirty="0"/>
              <a:t>product(</a:t>
            </a:r>
            <a:r>
              <a:rPr lang="en-US" altLang="ko-KR" u="sng" dirty="0" err="1"/>
              <a:t>product_register</a:t>
            </a:r>
            <a:r>
              <a:rPr lang="en-US" altLang="ko-KR" dirty="0"/>
              <a:t>, price, </a:t>
            </a:r>
            <a:r>
              <a:rPr lang="en-US" altLang="ko-KR" dirty="0" err="1"/>
              <a:t>product_category</a:t>
            </a:r>
            <a:r>
              <a:rPr lang="en-US" altLang="ko-KR" dirty="0"/>
              <a:t>, </a:t>
            </a:r>
            <a:r>
              <a:rPr lang="en-US" altLang="ko-KR" dirty="0" err="1"/>
              <a:t>register_date</a:t>
            </a:r>
            <a:r>
              <a:rPr lang="en-US" altLang="ko-KR" dirty="0"/>
              <a:t>, count, fee, deposit, 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en-US" altLang="ko-KR" dirty="0"/>
              <a:t>**</a:t>
            </a:r>
            <a:r>
              <a:rPr lang="ko-KR" altLang="ko-KR" dirty="0"/>
              <a:t>보증금</a:t>
            </a:r>
            <a:r>
              <a:rPr lang="en-US" altLang="ko-KR" dirty="0"/>
              <a:t>: </a:t>
            </a:r>
            <a:r>
              <a:rPr lang="ko-KR" altLang="ko-KR" dirty="0"/>
              <a:t>매매일 경우 </a:t>
            </a:r>
            <a:r>
              <a:rPr lang="en-US" altLang="ko-KR" dirty="0"/>
              <a:t>NULL</a:t>
            </a:r>
            <a:endParaRPr lang="ko-KR" altLang="ko-KR" dirty="0"/>
          </a:p>
          <a:p>
            <a:pPr latinLnBrk="1"/>
            <a:r>
              <a:rPr lang="en-US" altLang="ko-KR" dirty="0" err="1"/>
              <a:t>Land_info</a:t>
            </a:r>
            <a:r>
              <a:rPr lang="en-US" altLang="ko-KR" dirty="0"/>
              <a:t>(</a:t>
            </a:r>
            <a:r>
              <a:rPr lang="en-US" altLang="ko-KR" u="sng" dirty="0" err="1"/>
              <a:t>Land_register</a:t>
            </a:r>
            <a:r>
              <a:rPr lang="en-US" altLang="ko-KR" dirty="0"/>
              <a:t>, </a:t>
            </a:r>
            <a:r>
              <a:rPr lang="en-US" altLang="ko-KR" dirty="0" err="1" smtClean="0"/>
              <a:t>land_usage</a:t>
            </a:r>
            <a:r>
              <a:rPr lang="en-US" altLang="ko-KR" dirty="0"/>
              <a:t>, area, address )</a:t>
            </a:r>
            <a:endParaRPr lang="ko-KR" altLang="ko-KR" dirty="0"/>
          </a:p>
          <a:p>
            <a:pPr latinLnBrk="1"/>
            <a:r>
              <a:rPr lang="en-US" altLang="ko-KR" dirty="0"/>
              <a:t>building(</a:t>
            </a:r>
            <a:r>
              <a:rPr lang="en-US" altLang="ko-KR" u="sng" dirty="0"/>
              <a:t>address</a:t>
            </a:r>
            <a:r>
              <a:rPr lang="en-US" altLang="ko-KR" dirty="0"/>
              <a:t>, </a:t>
            </a:r>
            <a:r>
              <a:rPr lang="en-US" altLang="ko-KR" dirty="0" err="1"/>
              <a:t>building_name</a:t>
            </a:r>
            <a:r>
              <a:rPr lang="en-US" altLang="ko-KR" dirty="0"/>
              <a:t>, </a:t>
            </a:r>
            <a:r>
              <a:rPr lang="en-US" altLang="ko-KR" dirty="0" err="1"/>
              <a:t>building_category</a:t>
            </a:r>
            <a:r>
              <a:rPr lang="en-US" altLang="ko-KR" dirty="0"/>
              <a:t>, completion)</a:t>
            </a:r>
            <a:endParaRPr lang="ko-KR" altLang="ko-KR" dirty="0"/>
          </a:p>
          <a:p>
            <a:pPr latinLnBrk="1"/>
            <a:r>
              <a:rPr lang="en-US" altLang="ko-KR" dirty="0"/>
              <a:t>room(</a:t>
            </a:r>
            <a:r>
              <a:rPr lang="en-US" altLang="ko-KR" u="sng" dirty="0"/>
              <a:t>address,</a:t>
            </a:r>
            <a:r>
              <a:rPr lang="en-US" altLang="ko-KR" dirty="0"/>
              <a:t> </a:t>
            </a:r>
            <a:r>
              <a:rPr lang="en-US" altLang="ko-KR" u="sng" dirty="0" err="1"/>
              <a:t>room_no</a:t>
            </a:r>
            <a:r>
              <a:rPr lang="en-US" altLang="ko-KR" u="sng" dirty="0"/>
              <a:t>,</a:t>
            </a:r>
            <a:r>
              <a:rPr lang="en-US" altLang="ko-KR" dirty="0"/>
              <a:t> floor, </a:t>
            </a:r>
            <a:r>
              <a:rPr lang="en-US" altLang="ko-KR" dirty="0" err="1"/>
              <a:t>room_area</a:t>
            </a:r>
            <a:r>
              <a:rPr lang="en-US" altLang="ko-KR" dirty="0"/>
              <a:t>, </a:t>
            </a:r>
            <a:r>
              <a:rPr lang="en-US" altLang="ko-KR" dirty="0" err="1"/>
              <a:t>room_count</a:t>
            </a:r>
            <a:r>
              <a:rPr lang="en-US" altLang="ko-KR" dirty="0"/>
              <a:t>, toilet)</a:t>
            </a:r>
            <a:endParaRPr lang="ko-KR" altLang="ko-KR" dirty="0"/>
          </a:p>
          <a:p>
            <a:pPr latinLnBrk="1"/>
            <a:r>
              <a:rPr lang="en-US" altLang="ko-KR" dirty="0" err="1"/>
              <a:t>product_building</a:t>
            </a:r>
            <a:r>
              <a:rPr lang="en-US" altLang="ko-KR" dirty="0"/>
              <a:t>(</a:t>
            </a:r>
            <a:r>
              <a:rPr lang="en-US" altLang="ko-KR" u="sng" dirty="0" err="1"/>
              <a:t>product_register</a:t>
            </a:r>
            <a:r>
              <a:rPr lang="en-US" altLang="ko-KR" dirty="0"/>
              <a:t>, address, </a:t>
            </a:r>
            <a:r>
              <a:rPr lang="en-US" altLang="ko-KR" dirty="0" err="1"/>
              <a:t>room_no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en-US" altLang="ko-KR" dirty="0" err="1"/>
              <a:t>product_land</a:t>
            </a:r>
            <a:r>
              <a:rPr lang="en-US" altLang="ko-KR" dirty="0"/>
              <a:t>(</a:t>
            </a:r>
            <a:r>
              <a:rPr lang="en-US" altLang="ko-KR" dirty="0" err="1"/>
              <a:t>product_register</a:t>
            </a:r>
            <a:r>
              <a:rPr lang="en-US" altLang="ko-KR" dirty="0"/>
              <a:t>, </a:t>
            </a:r>
            <a:r>
              <a:rPr lang="en-US" altLang="ko-KR" dirty="0" err="1"/>
              <a:t>land_register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en-US" altLang="ko-KR" dirty="0"/>
              <a:t>produce(</a:t>
            </a:r>
            <a:r>
              <a:rPr lang="en-US" altLang="ko-KR" u="sng" dirty="0" err="1"/>
              <a:t>product_register</a:t>
            </a:r>
            <a:r>
              <a:rPr lang="en-US" altLang="ko-KR" dirty="0"/>
              <a:t>, register, </a:t>
            </a:r>
            <a:r>
              <a:rPr lang="en-US" altLang="ko-KR" dirty="0" err="1"/>
              <a:t>agency_register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en-US" altLang="ko-KR" dirty="0"/>
              <a:t>contract(</a:t>
            </a:r>
            <a:r>
              <a:rPr lang="en-US" altLang="ko-KR" u="sng" dirty="0" err="1"/>
              <a:t>product_register</a:t>
            </a:r>
            <a:r>
              <a:rPr lang="en-US" altLang="ko-KR" dirty="0"/>
              <a:t>, register, </a:t>
            </a:r>
            <a:r>
              <a:rPr lang="en-US" altLang="ko-KR" dirty="0" err="1"/>
              <a:t>contract_date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8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0DC4C-C28F-4BB8-8BB9-30D4303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최종 </a:t>
            </a:r>
            <a:r>
              <a:rPr lang="en-US" altLang="ko-KR" dirty="0"/>
              <a:t>RDB</a:t>
            </a:r>
            <a:r>
              <a:rPr lang="ko-KR" altLang="en-US" dirty="0"/>
              <a:t> </a:t>
            </a:r>
            <a:r>
              <a:rPr lang="ko-KR" altLang="en-US" dirty="0" smtClean="0"/>
              <a:t>스키마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50642C69-FF5C-4022-BC20-123E249F1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97405"/>
            <a:ext cx="8704185" cy="3817625"/>
          </a:xfrm>
        </p:spPr>
      </p:pic>
    </p:spTree>
    <p:extLst>
      <p:ext uri="{BB962C8B-B14F-4D97-AF65-F5344CB8AC3E}">
        <p14:creationId xmlns:p14="http://schemas.microsoft.com/office/powerpoint/2010/main" val="31377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0DC4C-C28F-4BB8-8BB9-30D4303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 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latinLnBrk="1">
              <a:buNone/>
            </a:pPr>
            <a:r>
              <a:rPr lang="en-US" altLang="ko-KR" dirty="0"/>
              <a:t>CREATE TABLE IF NOT EXISTS `</a:t>
            </a:r>
            <a:r>
              <a:rPr lang="en-US" altLang="ko-KR" dirty="0" err="1"/>
              <a:t>estate_real`.`product</a:t>
            </a:r>
            <a:r>
              <a:rPr lang="en-US" altLang="ko-KR" dirty="0"/>
              <a:t>` (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  `</a:t>
            </a:r>
            <a:r>
              <a:rPr lang="en-US" altLang="ko-KR" dirty="0" err="1"/>
              <a:t>product_register</a:t>
            </a:r>
            <a:r>
              <a:rPr lang="en-US" altLang="ko-KR" dirty="0"/>
              <a:t>` VARCHAR(45) NOT NULL,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  `price` INT(11) NOT NULL,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  `</a:t>
            </a:r>
            <a:r>
              <a:rPr lang="en-US" altLang="ko-KR" dirty="0" err="1"/>
              <a:t>product_category</a:t>
            </a:r>
            <a:r>
              <a:rPr lang="en-US" altLang="ko-KR" dirty="0"/>
              <a:t>` VARCHAR(45) NOT NULL,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  `</a:t>
            </a:r>
            <a:r>
              <a:rPr lang="en-US" altLang="ko-KR" dirty="0" err="1"/>
              <a:t>register_date</a:t>
            </a:r>
            <a:r>
              <a:rPr lang="en-US" altLang="ko-KR" dirty="0"/>
              <a:t>` DATE NOT NULL,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  `count` INT(11) NOT NULL,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  `fee` INT(11) NOT NULL,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  `deposit` INT(11) NOT NULL,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  `</a:t>
            </a:r>
            <a:r>
              <a:rPr lang="en-US" altLang="ko-KR" dirty="0" err="1"/>
              <a:t>boolean</a:t>
            </a:r>
            <a:r>
              <a:rPr lang="en-US" altLang="ko-KR" dirty="0"/>
              <a:t>` TINYINT(4) NOT NULL,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  PRIMARY KEY (`</a:t>
            </a:r>
            <a:r>
              <a:rPr lang="en-US" altLang="ko-KR" dirty="0" err="1"/>
              <a:t>product_register</a:t>
            </a:r>
            <a:r>
              <a:rPr lang="en-US" altLang="ko-KR" dirty="0"/>
              <a:t>`))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ENGINE = </a:t>
            </a:r>
            <a:r>
              <a:rPr lang="en-US" altLang="ko-KR" dirty="0" err="1"/>
              <a:t>InnoDB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DEFAULT CHARACTER SET = latin1;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9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0DC4C-C28F-4BB8-8BB9-30D4303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 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latinLnBrk="1">
              <a:buNone/>
            </a:pPr>
            <a:r>
              <a:rPr lang="en-US" altLang="ko-KR" sz="1150" dirty="0"/>
              <a:t>CREATE TABLE IF NOT EXISTS `estate_real`.`</a:t>
            </a:r>
            <a:r>
              <a:rPr lang="en-US" altLang="ko-KR" sz="1150" dirty="0" err="1"/>
              <a:t>product_building</a:t>
            </a:r>
            <a:r>
              <a:rPr lang="en-US" altLang="ko-KR" sz="1150" dirty="0"/>
              <a:t>` (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`address` VARCHAR(100) NULL DEFAULT NULL,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`</a:t>
            </a:r>
            <a:r>
              <a:rPr lang="en-US" altLang="ko-KR" sz="1150" dirty="0" err="1"/>
              <a:t>room_no</a:t>
            </a:r>
            <a:r>
              <a:rPr lang="en-US" altLang="ko-KR" sz="1150" dirty="0"/>
              <a:t>` VARCHAR(45) NOT NULL,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`</a:t>
            </a:r>
            <a:r>
              <a:rPr lang="en-US" altLang="ko-KR" sz="1150" dirty="0" err="1"/>
              <a:t>product_register</a:t>
            </a:r>
            <a:r>
              <a:rPr lang="en-US" altLang="ko-KR" sz="1150" dirty="0"/>
              <a:t>` VARCHAR(45) NOT NULL,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PRIMARY KEY (`</a:t>
            </a:r>
            <a:r>
              <a:rPr lang="en-US" altLang="ko-KR" sz="1150" dirty="0" err="1"/>
              <a:t>product_register</a:t>
            </a:r>
            <a:r>
              <a:rPr lang="en-US" altLang="ko-KR" sz="1150" dirty="0"/>
              <a:t>`),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INDEX `</a:t>
            </a:r>
            <a:r>
              <a:rPr lang="en-US" altLang="ko-KR" sz="1150" dirty="0" err="1"/>
              <a:t>address_idx</a:t>
            </a:r>
            <a:r>
              <a:rPr lang="en-US" altLang="ko-KR" sz="1150" dirty="0"/>
              <a:t>` (`address` ASC, `</a:t>
            </a:r>
            <a:r>
              <a:rPr lang="en-US" altLang="ko-KR" sz="1150" dirty="0" err="1"/>
              <a:t>room_no</a:t>
            </a:r>
            <a:r>
              <a:rPr lang="en-US" altLang="ko-KR" sz="1150" dirty="0"/>
              <a:t>` ASC),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CONSTRAINT `</a:t>
            </a:r>
            <a:r>
              <a:rPr lang="en-US" altLang="ko-KR" sz="1150" dirty="0" err="1"/>
              <a:t>address,room_no</a:t>
            </a:r>
            <a:r>
              <a:rPr lang="en-US" altLang="ko-KR" sz="1150" dirty="0"/>
              <a:t>`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  FOREIGN KEY (`address` , `</a:t>
            </a:r>
            <a:r>
              <a:rPr lang="en-US" altLang="ko-KR" sz="1150" dirty="0" err="1"/>
              <a:t>room_no</a:t>
            </a:r>
            <a:r>
              <a:rPr lang="en-US" altLang="ko-KR" sz="1150" dirty="0"/>
              <a:t>`)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  REFERENCES `</a:t>
            </a:r>
            <a:r>
              <a:rPr lang="en-US" altLang="ko-KR" sz="1150" dirty="0" err="1"/>
              <a:t>estate_real`.`room</a:t>
            </a:r>
            <a:r>
              <a:rPr lang="en-US" altLang="ko-KR" sz="1150" dirty="0"/>
              <a:t>` (`address` , `</a:t>
            </a:r>
            <a:r>
              <a:rPr lang="en-US" altLang="ko-KR" sz="1150" dirty="0" err="1"/>
              <a:t>room_no</a:t>
            </a:r>
            <a:r>
              <a:rPr lang="en-US" altLang="ko-KR" sz="1150" dirty="0"/>
              <a:t>`)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  ON DELETE RESTRICT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  ON UPDATE RESTRICT,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CONSTRAINT `</a:t>
            </a:r>
            <a:r>
              <a:rPr lang="en-US" altLang="ko-KR" sz="1150" dirty="0" err="1"/>
              <a:t>product_register</a:t>
            </a:r>
            <a:r>
              <a:rPr lang="en-US" altLang="ko-KR" sz="1150" dirty="0"/>
              <a:t>`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  FOREIGN KEY (`</a:t>
            </a:r>
            <a:r>
              <a:rPr lang="en-US" altLang="ko-KR" sz="1150" dirty="0" err="1"/>
              <a:t>product_register</a:t>
            </a:r>
            <a:r>
              <a:rPr lang="en-US" altLang="ko-KR" sz="1150" dirty="0"/>
              <a:t>`)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  REFERENCES `</a:t>
            </a:r>
            <a:r>
              <a:rPr lang="en-US" altLang="ko-KR" sz="1150" dirty="0" err="1"/>
              <a:t>estate_real`.`product</a:t>
            </a:r>
            <a:r>
              <a:rPr lang="en-US" altLang="ko-KR" sz="1150" dirty="0"/>
              <a:t>` (`</a:t>
            </a:r>
            <a:r>
              <a:rPr lang="en-US" altLang="ko-KR" sz="1150" dirty="0" err="1"/>
              <a:t>product_register</a:t>
            </a:r>
            <a:r>
              <a:rPr lang="en-US" altLang="ko-KR" sz="1150" dirty="0"/>
              <a:t>`)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  ON DELETE RESTRICT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    ON UPDATE RESTRICT)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ENGINE = </a:t>
            </a:r>
            <a:r>
              <a:rPr lang="en-US" altLang="ko-KR" sz="1150" dirty="0" err="1"/>
              <a:t>InnoDB</a:t>
            </a:r>
            <a:endParaRPr lang="ko-KR" altLang="ko-KR" sz="1150" dirty="0"/>
          </a:p>
          <a:p>
            <a:pPr marL="0" indent="0" latinLnBrk="1">
              <a:buNone/>
            </a:pPr>
            <a:r>
              <a:rPr lang="en-US" altLang="ko-KR" sz="1150" dirty="0"/>
              <a:t>DEFAULT CHARACTER SET = latin1</a:t>
            </a:r>
            <a:r>
              <a:rPr lang="en-US" altLang="ko-KR" sz="1150" dirty="0" smtClean="0"/>
              <a:t>;</a:t>
            </a:r>
            <a:endParaRPr lang="ko-KR" altLang="ko-KR" sz="1150" dirty="0"/>
          </a:p>
        </p:txBody>
      </p:sp>
    </p:spTree>
    <p:extLst>
      <p:ext uri="{BB962C8B-B14F-4D97-AF65-F5344CB8AC3E}">
        <p14:creationId xmlns:p14="http://schemas.microsoft.com/office/powerpoint/2010/main" val="1823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응용 분야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351" y="1197405"/>
            <a:ext cx="7024430" cy="33583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 err="1"/>
              <a:t>매물주</a:t>
            </a:r>
            <a:r>
              <a:rPr lang="en-US" altLang="ko-KR" sz="2000" dirty="0"/>
              <a:t> : </a:t>
            </a:r>
            <a:r>
              <a:rPr lang="ko-KR" altLang="en-US" sz="2000" dirty="0"/>
              <a:t>주변 매물 시세와 중개업소에 대한 정보를 대략적으로 파악 할 수 있어 가격 결정과 거래성사에 도움을 준다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구매자 </a:t>
            </a:r>
            <a:r>
              <a:rPr lang="en-US" altLang="ko-KR" sz="2000" dirty="0"/>
              <a:t>: </a:t>
            </a:r>
            <a:r>
              <a:rPr lang="ko-KR" altLang="en-US" sz="2000" dirty="0"/>
              <a:t>매물의 시세</a:t>
            </a:r>
            <a:r>
              <a:rPr lang="en-US" altLang="ko-KR" sz="2000" dirty="0"/>
              <a:t>, </a:t>
            </a:r>
            <a:r>
              <a:rPr lang="ko-KR" altLang="en-US" sz="2000" dirty="0"/>
              <a:t>보증금</a:t>
            </a:r>
            <a:r>
              <a:rPr lang="en-US" altLang="ko-KR" sz="2000" dirty="0"/>
              <a:t>, </a:t>
            </a:r>
            <a:r>
              <a:rPr lang="ko-KR" altLang="en-US" sz="2000" dirty="0"/>
              <a:t>수수료</a:t>
            </a:r>
            <a:r>
              <a:rPr lang="en-US" altLang="ko-KR" sz="2000" dirty="0"/>
              <a:t>,  </a:t>
            </a:r>
            <a:r>
              <a:rPr lang="ko-KR" altLang="en-US" sz="2000" dirty="0"/>
              <a:t>평 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방수등의</a:t>
            </a:r>
            <a:r>
              <a:rPr lang="ko-KR" altLang="en-US" sz="2000" dirty="0"/>
              <a:t> 정보를 손쉽게 알 수 있어 거래할 매물을 결정하는데 도움을 준다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부동산 중개 업자 </a:t>
            </a:r>
            <a:r>
              <a:rPr lang="en-US" altLang="ko-KR" sz="2000" dirty="0"/>
              <a:t>: </a:t>
            </a:r>
            <a:r>
              <a:rPr lang="ko-KR" altLang="en-US" sz="2000" dirty="0"/>
              <a:t>중개업소의 프로필 정보를 제공 하고 거래를 성사시킴으로써 업소의 신뢰성과 매물정보의 </a:t>
            </a:r>
            <a:r>
              <a:rPr lang="ko-KR" altLang="en-US" sz="2000" dirty="0" err="1"/>
              <a:t>진정성을</a:t>
            </a:r>
            <a:r>
              <a:rPr lang="ko-KR" altLang="en-US" sz="2000" dirty="0"/>
              <a:t> 높이는데 도움을 주고</a:t>
            </a:r>
            <a:r>
              <a:rPr lang="en-US" altLang="ko-KR" sz="2000" dirty="0"/>
              <a:t>, </a:t>
            </a:r>
            <a:r>
              <a:rPr lang="ko-KR" altLang="en-US" sz="2000" dirty="0"/>
              <a:t>쉽게 업소를 홍보 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35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DB </a:t>
            </a:r>
            <a:r>
              <a:rPr lang="ko-KR" altLang="en-US" dirty="0" smtClean="0"/>
              <a:t>데이터 입력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Seller(</a:t>
            </a:r>
            <a:r>
              <a:rPr lang="ko-KR" altLang="en-US" sz="1600" dirty="0" smtClean="0"/>
              <a:t>판매자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테이블</a:t>
            </a:r>
            <a:endParaRPr lang="en-US" altLang="ko-KR" sz="1600" dirty="0" smtClean="0"/>
          </a:p>
          <a:p>
            <a:endParaRPr lang="ko-KR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Buyer(</a:t>
            </a:r>
            <a:r>
              <a:rPr lang="ko-KR" altLang="en-US" sz="1600" dirty="0" smtClean="0"/>
              <a:t>구매자</a:t>
            </a:r>
            <a:r>
              <a:rPr lang="en-US" altLang="ko-KR" sz="1600" dirty="0" smtClean="0"/>
              <a:t>) </a:t>
            </a:r>
            <a:r>
              <a:rPr lang="ko-KR" altLang="en-US" sz="1600" dirty="0"/>
              <a:t>테이블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98"/>
          <a:stretch/>
        </p:blipFill>
        <p:spPr bwMode="auto">
          <a:xfrm>
            <a:off x="907080" y="1601115"/>
            <a:ext cx="562066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19"/>
          <a:stretch/>
        </p:blipFill>
        <p:spPr bwMode="auto">
          <a:xfrm>
            <a:off x="907079" y="3640685"/>
            <a:ext cx="5620665" cy="127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4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데이터 입력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68935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Agency(</a:t>
            </a:r>
            <a:r>
              <a:rPr lang="ko-KR" altLang="en-US" sz="1600" dirty="0" smtClean="0"/>
              <a:t>중</a:t>
            </a:r>
            <a:r>
              <a:rPr lang="ko-KR" altLang="en-US" sz="1600" dirty="0"/>
              <a:t>개</a:t>
            </a:r>
            <a:r>
              <a:rPr lang="ko-KR" altLang="en-US" sz="1600" dirty="0" smtClean="0"/>
              <a:t>자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테이블</a:t>
            </a:r>
            <a:endParaRPr lang="en-US" altLang="ko-KR" sz="1600" dirty="0" smtClean="0"/>
          </a:p>
          <a:p>
            <a:endParaRPr lang="ko-KR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Seller_num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판매자 전화번호</a:t>
            </a:r>
            <a:r>
              <a:rPr lang="en-US" altLang="ko-KR" sz="1600" dirty="0" smtClean="0"/>
              <a:t>) </a:t>
            </a:r>
            <a:r>
              <a:rPr lang="ko-KR" altLang="en-US" sz="1600" dirty="0"/>
              <a:t>테이블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97"/>
          <a:stretch/>
        </p:blipFill>
        <p:spPr bwMode="auto">
          <a:xfrm>
            <a:off x="907080" y="1413665"/>
            <a:ext cx="5552044" cy="146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5"/>
          <a:stretch/>
        </p:blipFill>
        <p:spPr bwMode="auto">
          <a:xfrm>
            <a:off x="907079" y="3487980"/>
            <a:ext cx="5519225" cy="149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9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데이터 입력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68935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Buyer_num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판매자 전화번</a:t>
            </a:r>
            <a:r>
              <a:rPr lang="ko-KR" altLang="en-US" sz="1600" dirty="0"/>
              <a:t>호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테이블</a:t>
            </a:r>
            <a:endParaRPr lang="en-US" altLang="ko-KR" sz="1600" dirty="0" smtClean="0"/>
          </a:p>
          <a:p>
            <a:endParaRPr lang="ko-KR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Agency_num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중계자 전화번호</a:t>
            </a:r>
            <a:r>
              <a:rPr lang="en-US" altLang="ko-KR" sz="1600" dirty="0" smtClean="0"/>
              <a:t>) </a:t>
            </a:r>
            <a:r>
              <a:rPr lang="ko-KR" altLang="en-US" sz="1600" dirty="0"/>
              <a:t>테이블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18436" y="1502815"/>
            <a:ext cx="5609309" cy="154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02131" y="3487980"/>
            <a:ext cx="5609308" cy="1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4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데이터 입력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Produce (</a:t>
            </a:r>
            <a:r>
              <a:rPr lang="ko-KR" altLang="en-US" sz="1600" dirty="0" smtClean="0"/>
              <a:t>매물등록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테이블</a:t>
            </a:r>
            <a:endParaRPr lang="en-US" altLang="ko-KR" sz="1600" dirty="0" smtClean="0"/>
          </a:p>
          <a:p>
            <a:endParaRPr lang="ko-KR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655520"/>
            <a:ext cx="5640935" cy="311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7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데이터 입력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Product(</a:t>
            </a:r>
            <a:r>
              <a:rPr lang="ko-KR" altLang="en-US" sz="1600" dirty="0" smtClean="0"/>
              <a:t>매물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테이블</a:t>
            </a:r>
            <a:endParaRPr lang="en-US" altLang="ko-KR" sz="1600" dirty="0" smtClean="0"/>
          </a:p>
          <a:p>
            <a:endParaRPr lang="ko-KR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78" y="1655520"/>
            <a:ext cx="5802791" cy="320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8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데이터 입력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건물 매물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테이블</a:t>
            </a:r>
            <a:endParaRPr lang="en-US" altLang="ko-KR" sz="1600" dirty="0" smtClean="0"/>
          </a:p>
          <a:p>
            <a:endParaRPr lang="ko-KR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6" y="1655520"/>
            <a:ext cx="5802790" cy="320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4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데이터 입력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Product_land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토지 매물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테이블</a:t>
            </a:r>
            <a:endParaRPr lang="en-US" altLang="ko-KR" sz="1600" dirty="0" smtClean="0"/>
          </a:p>
          <a:p>
            <a:endParaRPr lang="ko-KR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Contract(</a:t>
            </a:r>
            <a:r>
              <a:rPr lang="ko-KR" altLang="en-US" sz="1600" dirty="0" smtClean="0"/>
              <a:t>계</a:t>
            </a:r>
            <a:r>
              <a:rPr lang="ko-KR" altLang="en-US" sz="1600" dirty="0"/>
              <a:t>약</a:t>
            </a:r>
            <a:r>
              <a:rPr lang="en-US" altLang="ko-KR" sz="1600" dirty="0" smtClean="0"/>
              <a:t>) </a:t>
            </a:r>
            <a:r>
              <a:rPr lang="ko-KR" altLang="en-US" sz="1600" dirty="0"/>
              <a:t>테이블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1"/>
          <a:stretch/>
        </p:blipFill>
        <p:spPr bwMode="auto">
          <a:xfrm>
            <a:off x="907080" y="1655520"/>
            <a:ext cx="5615752" cy="13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45"/>
          <a:stretch/>
        </p:blipFill>
        <p:spPr bwMode="auto">
          <a:xfrm>
            <a:off x="907078" y="3640685"/>
            <a:ext cx="5620665" cy="11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1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데이터 입력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68935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Land_info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토지 정보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테이블</a:t>
            </a:r>
            <a:endParaRPr lang="en-US" altLang="ko-KR" sz="1600" dirty="0" smtClean="0"/>
          </a:p>
          <a:p>
            <a:endParaRPr lang="ko-KR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Building(</a:t>
            </a:r>
            <a:r>
              <a:rPr lang="ko-KR" altLang="en-US" sz="1600" dirty="0" smtClean="0"/>
              <a:t>건물</a:t>
            </a:r>
            <a:r>
              <a:rPr lang="en-US" altLang="ko-KR" sz="1600" dirty="0" smtClean="0"/>
              <a:t>) </a:t>
            </a:r>
            <a:r>
              <a:rPr lang="ko-KR" altLang="en-US" sz="1600" dirty="0"/>
              <a:t>테이블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63"/>
          <a:stretch/>
        </p:blipFill>
        <p:spPr bwMode="auto">
          <a:xfrm>
            <a:off x="907080" y="1500305"/>
            <a:ext cx="5671048" cy="137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94"/>
          <a:stretch/>
        </p:blipFill>
        <p:spPr bwMode="auto">
          <a:xfrm>
            <a:off x="907080" y="3512215"/>
            <a:ext cx="5620665" cy="150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0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데이터 입력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Room(</a:t>
            </a:r>
            <a:r>
              <a:rPr lang="ko-KR" altLang="en-US" sz="1600" dirty="0" smtClean="0"/>
              <a:t>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테이블</a:t>
            </a:r>
            <a:endParaRPr lang="en-US" altLang="ko-KR" sz="1600" dirty="0" smtClean="0"/>
          </a:p>
          <a:p>
            <a:endParaRPr lang="ko-KR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79" y="1655520"/>
            <a:ext cx="5955495" cy="329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2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질의 </a:t>
            </a:r>
            <a:r>
              <a:rPr lang="ko-KR" altLang="en-US" dirty="0" smtClean="0"/>
              <a:t>리스트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 lnSpcReduction="10000"/>
          </a:bodyPr>
          <a:lstStyle/>
          <a:p>
            <a:r>
              <a:rPr lang="en-US" altLang="ko-KR" sz="1600" dirty="0" err="1" smtClean="0"/>
              <a:t>badhome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중개사</a:t>
            </a:r>
            <a:r>
              <a:rPr lang="ko-KR" altLang="ko-KR" sz="1600" dirty="0"/>
              <a:t>가 중개한 매물의</a:t>
            </a:r>
            <a:r>
              <a:rPr lang="en-US" altLang="ko-KR" sz="1600" dirty="0"/>
              <a:t> </a:t>
            </a:r>
            <a:r>
              <a:rPr lang="ko-KR" altLang="en-US" sz="1600" dirty="0"/>
              <a:t>목록은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r>
              <a:rPr lang="ko-KR" altLang="ko-KR" sz="1600" dirty="0"/>
              <a:t>조회수가</a:t>
            </a:r>
            <a:r>
              <a:rPr lang="en-US" altLang="ko-KR" sz="1600" dirty="0"/>
              <a:t> 1</a:t>
            </a:r>
            <a:r>
              <a:rPr lang="ko-KR" altLang="ko-KR" sz="1600" dirty="0"/>
              <a:t>회 이상인 월세 건물 매물의 목록은</a:t>
            </a:r>
            <a:r>
              <a:rPr lang="en-US" altLang="ko-KR" sz="1600" dirty="0" smtClean="0"/>
              <a:t>?</a:t>
            </a:r>
          </a:p>
          <a:p>
            <a:r>
              <a:rPr lang="ko-KR" altLang="ko-KR" sz="1600" dirty="0"/>
              <a:t>서울시 강남구 대치동에 위치한 중개사들의 전화번호는</a:t>
            </a:r>
            <a:r>
              <a:rPr lang="en-US" altLang="ko-KR" sz="1600" dirty="0" smtClean="0"/>
              <a:t>?</a:t>
            </a:r>
            <a:endParaRPr lang="ko-KR" altLang="ko-KR" sz="1600" dirty="0"/>
          </a:p>
          <a:p>
            <a:r>
              <a:rPr lang="ko-KR" altLang="ko-KR" sz="1600" dirty="0"/>
              <a:t>전세로 계약된 건물 중에서 화장실이 두 개 이상 있는 매물의 목록은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r>
              <a:rPr lang="en-US" altLang="ko-KR" sz="1600" dirty="0"/>
              <a:t>2018</a:t>
            </a:r>
            <a:r>
              <a:rPr lang="ko-KR" altLang="ko-KR" sz="1600" dirty="0"/>
              <a:t>년</a:t>
            </a:r>
            <a:r>
              <a:rPr lang="en-US" altLang="ko-KR" sz="1600" dirty="0"/>
              <a:t> 9</a:t>
            </a:r>
            <a:r>
              <a:rPr lang="ko-KR" altLang="ko-KR" sz="1600" dirty="0"/>
              <a:t>월 이후에 등록된 서울시 마포구내에 가격이</a:t>
            </a:r>
            <a:r>
              <a:rPr lang="en-US" altLang="ko-KR" sz="1600" dirty="0"/>
              <a:t> 10</a:t>
            </a:r>
            <a:r>
              <a:rPr lang="ko-KR" altLang="ko-KR" sz="1600" dirty="0"/>
              <a:t>억 이하의 토지 매물의 목록은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r>
              <a:rPr lang="ko-KR" altLang="ko-KR" sz="1600" dirty="0"/>
              <a:t>등록된 매물 중에서</a:t>
            </a:r>
            <a:r>
              <a:rPr lang="en-US" altLang="ko-KR" sz="1600" dirty="0"/>
              <a:t>,</a:t>
            </a:r>
            <a:r>
              <a:rPr lang="ko-KR" altLang="ko-KR" sz="1600" dirty="0"/>
              <a:t> 면적이</a:t>
            </a:r>
            <a:r>
              <a:rPr lang="en-US" altLang="ko-KR" sz="1600" dirty="0"/>
              <a:t> 100</a:t>
            </a:r>
            <a:r>
              <a:rPr lang="ko-KR" altLang="ko-KR" sz="1600" dirty="0"/>
              <a:t>평에서</a:t>
            </a:r>
            <a:r>
              <a:rPr lang="en-US" altLang="ko-KR" sz="1600" dirty="0"/>
              <a:t> 200</a:t>
            </a:r>
            <a:r>
              <a:rPr lang="ko-KR" altLang="ko-KR" sz="1600" dirty="0"/>
              <a:t>평 사이인 공업</a:t>
            </a:r>
            <a:r>
              <a:rPr lang="ko-KR" altLang="en-US" sz="1600" dirty="0"/>
              <a:t>용 </a:t>
            </a:r>
            <a:r>
              <a:rPr lang="ko-KR" altLang="ko-KR" sz="1600" dirty="0"/>
              <a:t>부지들의 주소와 가격의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ko-KR" sz="1600" dirty="0"/>
              <a:t>목록은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(</a:t>
            </a:r>
            <a:r>
              <a:rPr lang="ko-KR" altLang="ko-KR" sz="1600" dirty="0"/>
              <a:t>집계함수</a:t>
            </a:r>
            <a:r>
              <a:rPr lang="en-US" altLang="ko-KR" sz="1600" dirty="0"/>
              <a:t>) 2018</a:t>
            </a:r>
            <a:r>
              <a:rPr lang="ko-KR" altLang="ko-KR" sz="1600" dirty="0"/>
              <a:t>년</a:t>
            </a:r>
            <a:r>
              <a:rPr lang="en-US" altLang="ko-KR" sz="1600" dirty="0"/>
              <a:t> 11</a:t>
            </a:r>
            <a:r>
              <a:rPr lang="ko-KR" altLang="ko-KR" sz="1600" dirty="0" err="1"/>
              <a:t>월동안</a:t>
            </a:r>
            <a:r>
              <a:rPr lang="ko-KR" altLang="ko-KR" sz="1600" dirty="0"/>
              <a:t> 서울시 강남구에서 위치한 건물 매물 계약</a:t>
            </a:r>
            <a:r>
              <a:rPr lang="en-US" altLang="ko-KR" sz="1600" dirty="0"/>
              <a:t>(</a:t>
            </a:r>
            <a:r>
              <a:rPr lang="ko-KR" altLang="ko-KR" sz="1600" dirty="0"/>
              <a:t>거래</a:t>
            </a:r>
            <a:r>
              <a:rPr lang="en-US" altLang="ko-KR" sz="1600" dirty="0"/>
              <a:t>) </a:t>
            </a:r>
            <a:r>
              <a:rPr lang="ko-KR" altLang="ko-KR" sz="1600" dirty="0"/>
              <a:t>횟수는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r>
              <a:rPr lang="en-US" altLang="ko-KR" sz="1600" dirty="0"/>
              <a:t>(</a:t>
            </a:r>
            <a:r>
              <a:rPr lang="ko-KR" altLang="ko-KR" sz="1600" dirty="0"/>
              <a:t>집계함수</a:t>
            </a:r>
            <a:r>
              <a:rPr lang="en-US" altLang="ko-KR" sz="1600" dirty="0"/>
              <a:t> </a:t>
            </a:r>
            <a:r>
              <a:rPr lang="ko-KR" altLang="en-US" sz="1600" dirty="0"/>
              <a:t>및 </a:t>
            </a:r>
            <a:r>
              <a:rPr lang="en-US" altLang="ko-KR" sz="1600" dirty="0"/>
              <a:t>GROUP BY) </a:t>
            </a:r>
            <a:r>
              <a:rPr lang="ko-KR" altLang="ko-KR" sz="1600" dirty="0"/>
              <a:t>최근 한 달 서울시 송파구에 위치한 건물들의 평균 월세는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(</a:t>
            </a:r>
            <a:r>
              <a:rPr lang="ko-KR" altLang="en-US" sz="1600" dirty="0"/>
              <a:t>집계함수</a:t>
            </a:r>
            <a:r>
              <a:rPr lang="en-US" altLang="ko-KR" sz="1600" dirty="0"/>
              <a:t>, GROUP BY) </a:t>
            </a:r>
            <a:r>
              <a:rPr lang="ko-KR" altLang="ko-KR" sz="1600" dirty="0"/>
              <a:t>서울에 위치한 모든</a:t>
            </a:r>
            <a:r>
              <a:rPr lang="en-US" altLang="ko-KR" sz="1600" dirty="0"/>
              <a:t> </a:t>
            </a:r>
            <a:r>
              <a:rPr lang="ko-KR" altLang="ko-KR" sz="1600" dirty="0"/>
              <a:t>전세 건물 매물 중에서 방의 </a:t>
            </a:r>
            <a:r>
              <a:rPr lang="ko-KR" altLang="en-US" sz="1600" dirty="0"/>
              <a:t>개</a:t>
            </a:r>
            <a:r>
              <a:rPr lang="ko-KR" altLang="ko-KR" sz="1600" dirty="0"/>
              <a:t>수에 따른 평균 가격</a:t>
            </a:r>
            <a:r>
              <a:rPr lang="ko-KR" altLang="en-US" sz="1600" dirty="0"/>
              <a:t>과</a:t>
            </a:r>
            <a:r>
              <a:rPr lang="en-US" altLang="ko-KR" sz="1600" dirty="0"/>
              <a:t> </a:t>
            </a:r>
            <a:r>
              <a:rPr lang="ko-KR" altLang="ko-KR" sz="1600" dirty="0"/>
              <a:t>평균 면적은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 smtClean="0"/>
              <a:t>(</a:t>
            </a:r>
            <a:r>
              <a:rPr lang="ko-KR" altLang="ko-KR" sz="1600" dirty="0"/>
              <a:t>집계함수 및 서브쿼리</a:t>
            </a:r>
            <a:r>
              <a:rPr lang="en-US" altLang="ko-KR" sz="1600" dirty="0"/>
              <a:t>) </a:t>
            </a:r>
            <a:r>
              <a:rPr lang="ko-KR" altLang="ko-KR" sz="1600" dirty="0"/>
              <a:t>서울 동작구 흑석동에 위치한 가격이</a:t>
            </a:r>
            <a:r>
              <a:rPr lang="en-US" altLang="ko-KR" sz="1600" dirty="0"/>
              <a:t> 5</a:t>
            </a:r>
            <a:r>
              <a:rPr lang="ko-KR" altLang="ko-KR" sz="1600" dirty="0"/>
              <a:t>억 이상인 등록된 건물 매물에 대하여 가장 낮은 수수료를 제시한 중개업소는</a:t>
            </a:r>
            <a:r>
              <a:rPr lang="en-US" altLang="ko-KR" sz="1600" dirty="0" smtClean="0"/>
              <a:t>?</a:t>
            </a:r>
            <a:endParaRPr lang="ko-KR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029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응용 기능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8176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누구나 어디서든 쉽게 이용 할 수 있는 부동산 매물 정보 시스템이다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회원가입 후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사용자는 이용 유형</a:t>
            </a:r>
            <a:r>
              <a:rPr lang="en-US" altLang="ko-KR" sz="1600" dirty="0"/>
              <a:t>(</a:t>
            </a:r>
            <a:r>
              <a:rPr lang="ko-KR" altLang="en-US" sz="1600" dirty="0"/>
              <a:t>구매자</a:t>
            </a:r>
            <a:r>
              <a:rPr lang="en-US" altLang="ko-KR" sz="1600" dirty="0"/>
              <a:t>, </a:t>
            </a:r>
            <a:r>
              <a:rPr lang="ko-KR" altLang="en-US" sz="1600" dirty="0"/>
              <a:t>판매자</a:t>
            </a:r>
            <a:r>
              <a:rPr lang="en-US" altLang="ko-KR" sz="1600" dirty="0"/>
              <a:t>, </a:t>
            </a:r>
            <a:r>
              <a:rPr lang="ko-KR" altLang="en-US" sz="1600" dirty="0"/>
              <a:t>중개업소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등록 절차를 거친다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사용자의 인증이 확인 된 후 매물에 대한 등록</a:t>
            </a:r>
            <a:r>
              <a:rPr lang="en-US" altLang="ko-KR" sz="1600" dirty="0"/>
              <a:t>, </a:t>
            </a:r>
            <a:r>
              <a:rPr lang="ko-KR" altLang="en-US" sz="1600" dirty="0"/>
              <a:t>중개</a:t>
            </a:r>
            <a:r>
              <a:rPr lang="en-US" altLang="ko-KR" sz="1600" dirty="0"/>
              <a:t>, </a:t>
            </a:r>
            <a:r>
              <a:rPr lang="ko-KR" altLang="en-US" sz="1600" dirty="0"/>
              <a:t>검색 등의 기능을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이용 할 수 있다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&lt;</a:t>
            </a:r>
            <a:r>
              <a:rPr lang="ko-KR" altLang="en-US" sz="1600" dirty="0"/>
              <a:t>이용 절차</a:t>
            </a:r>
            <a:r>
              <a:rPr lang="en-US" altLang="ko-KR" sz="16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164718" y="3516868"/>
            <a:ext cx="6656628" cy="1432915"/>
            <a:chOff x="1191365" y="2296960"/>
            <a:chExt cx="9735666" cy="2264080"/>
          </a:xfrm>
          <a:gradFill flip="none" rotWithShape="1">
            <a:gsLst>
              <a:gs pos="0">
                <a:srgbClr val="97F799"/>
              </a:gs>
              <a:gs pos="100000">
                <a:srgbClr val="75A3EF"/>
              </a:gs>
            </a:gsLst>
            <a:lin ang="0" scaled="1"/>
            <a:tileRect/>
          </a:gradFill>
        </p:grpSpPr>
        <p:sp>
          <p:nvSpPr>
            <p:cNvPr id="12" name="갈매기형 수장 11"/>
            <p:cNvSpPr/>
            <p:nvPr/>
          </p:nvSpPr>
          <p:spPr>
            <a:xfrm>
              <a:off x="1191365" y="2296960"/>
              <a:ext cx="2628900" cy="2264080"/>
            </a:xfrm>
            <a:prstGeom prst="chevron">
              <a:avLst>
                <a:gd name="adj" fmla="val 24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3560287" y="2296960"/>
              <a:ext cx="2628900" cy="2264080"/>
            </a:xfrm>
            <a:prstGeom prst="chevron">
              <a:avLst>
                <a:gd name="adj" fmla="val 24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갈매기형 수장 13"/>
            <p:cNvSpPr/>
            <p:nvPr/>
          </p:nvSpPr>
          <p:spPr>
            <a:xfrm>
              <a:off x="5929209" y="2296960"/>
              <a:ext cx="2628900" cy="2264080"/>
            </a:xfrm>
            <a:prstGeom prst="chevron">
              <a:avLst>
                <a:gd name="adj" fmla="val 24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8298131" y="2296960"/>
              <a:ext cx="2628900" cy="2264080"/>
            </a:xfrm>
            <a:prstGeom prst="chevron">
              <a:avLst>
                <a:gd name="adj" fmla="val 24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88032" y="386399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6567" y="386399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등록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2814" y="38735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 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55906" y="38735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관리</a:t>
            </a:r>
          </a:p>
        </p:txBody>
      </p:sp>
    </p:spTree>
    <p:extLst>
      <p:ext uri="{BB962C8B-B14F-4D97-AF65-F5344CB8AC3E}">
        <p14:creationId xmlns:p14="http://schemas.microsoft.com/office/powerpoint/2010/main" val="5457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</a:t>
            </a:r>
            <a:r>
              <a:rPr lang="ko-KR" altLang="en-US" dirty="0" smtClean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ko-KR" altLang="en-US" sz="1600" dirty="0" smtClean="0"/>
              <a:t>자연어 질의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badhome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중개사</a:t>
            </a:r>
            <a:r>
              <a:rPr lang="ko-KR" altLang="ko-KR" sz="1600" dirty="0" smtClean="0"/>
              <a:t>가 </a:t>
            </a:r>
            <a:r>
              <a:rPr lang="ko-KR" altLang="ko-KR" sz="1600" dirty="0"/>
              <a:t>중개한 </a:t>
            </a:r>
            <a:r>
              <a:rPr lang="ko-KR" altLang="ko-KR" sz="1600" dirty="0" smtClean="0"/>
              <a:t>매물의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목록은</a:t>
            </a:r>
            <a:r>
              <a:rPr lang="en-US" altLang="ko-KR" sz="1600" dirty="0" smtClean="0"/>
              <a:t>?</a:t>
            </a:r>
          </a:p>
          <a:p>
            <a:pPr latinLnBrk="1"/>
            <a:endParaRPr lang="en-US" altLang="ko-KR" sz="1600" dirty="0" smtClean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생성 과정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매물의 상세 정보는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테이블에 있고 중개된 매물의 정보는 </a:t>
            </a:r>
            <a:r>
              <a:rPr lang="en-US" altLang="ko-KR" sz="1600" dirty="0" smtClean="0"/>
              <a:t>produce </a:t>
            </a:r>
            <a:r>
              <a:rPr lang="ko-KR" altLang="en-US" sz="1600" dirty="0" smtClean="0"/>
              <a:t>테이블에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테이블과 </a:t>
            </a:r>
            <a:r>
              <a:rPr lang="en-US" altLang="ko-KR" sz="1600" dirty="0" smtClean="0"/>
              <a:t>produce </a:t>
            </a:r>
            <a:r>
              <a:rPr lang="ko-KR" altLang="en-US" sz="1600" dirty="0" smtClean="0"/>
              <a:t>테이블을 자연조인 하여 중개된 매물의 상세 정보를 포함한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/>
              <a:t>이</a:t>
            </a:r>
            <a:r>
              <a:rPr lang="ko-KR" altLang="en-US" sz="1600" dirty="0" smtClean="0"/>
              <a:t> 테이블을 중개자에 대한 정보가 포함 된 </a:t>
            </a:r>
            <a:r>
              <a:rPr lang="en-US" altLang="ko-KR" sz="1600" dirty="0" smtClean="0"/>
              <a:t>agency </a:t>
            </a:r>
            <a:r>
              <a:rPr lang="ko-KR" altLang="en-US" sz="1600" dirty="0" smtClean="0"/>
              <a:t>테이블과 자연 조인 하여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최종 결과로 중개된 매물의 정보와 해당 매물을 중개한 중개자의 정보가 포함된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해</a:t>
            </a:r>
            <a:r>
              <a:rPr lang="ko-KR" altLang="en-US" sz="1600" dirty="0"/>
              <a:t>당</a:t>
            </a:r>
            <a:r>
              <a:rPr lang="ko-KR" altLang="en-US" sz="1600" dirty="0" smtClean="0"/>
              <a:t> 테이블에서 중개사 이름이 </a:t>
            </a:r>
            <a:r>
              <a:rPr lang="en-US" altLang="ko-KR" sz="1600" dirty="0" err="1" smtClean="0"/>
              <a:t>badhome</a:t>
            </a:r>
            <a:r>
              <a:rPr lang="ko-KR" altLang="en-US" sz="1600" dirty="0" smtClean="0"/>
              <a:t>인 </a:t>
            </a:r>
            <a:r>
              <a:rPr lang="ko-KR" altLang="en-US" sz="1600" dirty="0" err="1" smtClean="0"/>
              <a:t>튜플의</a:t>
            </a:r>
            <a:r>
              <a:rPr lang="ko-KR" altLang="en-US" sz="1600" dirty="0" smtClean="0"/>
              <a:t> 매물번호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거래종류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매물등록일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중개자 번호를 출력한다</a:t>
            </a:r>
            <a:r>
              <a:rPr lang="en-US" altLang="ko-KR" sz="1600" dirty="0" smtClean="0"/>
              <a:t>.</a:t>
            </a:r>
          </a:p>
          <a:p>
            <a:pPr latinLnBrk="1"/>
            <a:endParaRPr lang="ko-KR" altLang="ko-KR" sz="1600" dirty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SELECT </a:t>
            </a:r>
            <a:r>
              <a:rPr lang="en-US" altLang="ko-KR" sz="1600" dirty="0" err="1"/>
              <a:t>product_register</a:t>
            </a:r>
            <a:r>
              <a:rPr lang="en-US" altLang="ko-KR" sz="1600" dirty="0"/>
              <a:t>, price, </a:t>
            </a:r>
            <a:r>
              <a:rPr lang="en-US" altLang="ko-KR" sz="1600" dirty="0" err="1"/>
              <a:t>product_category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register_date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agency_register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FROM product NATURAL JOIN produce NATURAL JOIN agency</a:t>
            </a:r>
            <a:br>
              <a:rPr lang="en-US" altLang="ko-KR" sz="1600" dirty="0" smtClean="0"/>
            </a:br>
            <a:r>
              <a:rPr lang="en-US" altLang="ko-KR" sz="1600" dirty="0" smtClean="0"/>
              <a:t>WHERE </a:t>
            </a:r>
            <a:r>
              <a:rPr lang="en-US" altLang="ko-KR" sz="1600" dirty="0" err="1"/>
              <a:t>office_name</a:t>
            </a:r>
            <a:r>
              <a:rPr lang="en-US" altLang="ko-KR" sz="1600" dirty="0"/>
              <a:t> = '</a:t>
            </a:r>
            <a:r>
              <a:rPr lang="en-US" altLang="ko-KR" sz="1600" dirty="0" err="1"/>
              <a:t>badhome</a:t>
            </a:r>
            <a:r>
              <a:rPr lang="en-US" altLang="ko-KR" sz="1600" dirty="0" smtClean="0"/>
              <a:t>'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506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테스트 결과</a:t>
            </a:r>
            <a:endParaRPr lang="en-US" altLang="ko-KR" sz="1600" dirty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80" y="1808225"/>
            <a:ext cx="573151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 lnSpcReduction="10000"/>
          </a:bodyPr>
          <a:lstStyle/>
          <a:p>
            <a:pPr latinLnBrk="1"/>
            <a:r>
              <a:rPr lang="ko-KR" altLang="en-US" sz="1600" dirty="0" smtClean="0"/>
              <a:t>자연어 질의 </a:t>
            </a:r>
            <a:r>
              <a:rPr lang="en-US" altLang="ko-KR" sz="1600" dirty="0" smtClean="0"/>
              <a:t>: </a:t>
            </a:r>
            <a:r>
              <a:rPr lang="ko-KR" altLang="ko-KR" sz="1600" dirty="0" smtClean="0"/>
              <a:t>조회수가</a:t>
            </a:r>
            <a:r>
              <a:rPr lang="en-US" altLang="ko-KR" sz="1600" dirty="0" smtClean="0"/>
              <a:t> 1</a:t>
            </a:r>
            <a:r>
              <a:rPr lang="ko-KR" altLang="ko-KR" sz="1600" dirty="0" smtClean="0"/>
              <a:t>회 </a:t>
            </a:r>
            <a:r>
              <a:rPr lang="ko-KR" altLang="en-US" sz="1600" dirty="0" smtClean="0"/>
              <a:t>초과</a:t>
            </a:r>
            <a:r>
              <a:rPr lang="ko-KR" altLang="ko-KR" sz="1600" dirty="0" smtClean="0"/>
              <a:t>인 </a:t>
            </a:r>
            <a:r>
              <a:rPr lang="ko-KR" altLang="ko-KR" sz="1600" dirty="0"/>
              <a:t>월세 건물 매물의 </a:t>
            </a:r>
            <a:r>
              <a:rPr lang="ko-KR" altLang="ko-KR" sz="1600" dirty="0" smtClean="0"/>
              <a:t>목록은</a:t>
            </a:r>
            <a:r>
              <a:rPr lang="en-US" altLang="ko-KR" sz="1600" dirty="0" smtClean="0"/>
              <a:t>?</a:t>
            </a:r>
          </a:p>
          <a:p>
            <a:pPr latinLnBrk="1"/>
            <a:endParaRPr lang="en-US" altLang="ko-KR" sz="1600" dirty="0" smtClean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생성 과정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조회수와 거래종류 속성은 매물의 상세 정보를 포함하는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테이블에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건물 매물의 목록은 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테이블과 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테이블을 자연 조인하여 건물 매물의 조회수와 거래종류를 포함하는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해당 테이블에서 조회수가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회를 넘고 거래종류가 월세인 </a:t>
            </a:r>
            <a:r>
              <a:rPr lang="ko-KR" altLang="en-US" sz="1600" dirty="0" err="1" smtClean="0"/>
              <a:t>튜플의</a:t>
            </a:r>
            <a:r>
              <a:rPr lang="ko-KR" altLang="en-US" sz="1600" dirty="0" smtClean="0"/>
              <a:t> 정보를 출력한다</a:t>
            </a:r>
            <a:r>
              <a:rPr lang="en-US" altLang="ko-KR" sz="1600" dirty="0" smtClean="0"/>
              <a:t>.</a:t>
            </a:r>
          </a:p>
          <a:p>
            <a:pPr latinLnBrk="1"/>
            <a:endParaRPr lang="ko-KR" altLang="ko-KR" sz="1600" dirty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SELECT </a:t>
            </a:r>
            <a:r>
              <a:rPr lang="en-US" altLang="ko-KR" sz="1600" dirty="0" err="1"/>
              <a:t>product_register</a:t>
            </a:r>
            <a:r>
              <a:rPr lang="en-US" altLang="ko-KR" sz="1600" dirty="0"/>
              <a:t>, address, </a:t>
            </a:r>
            <a:r>
              <a:rPr lang="en-US" altLang="ko-KR" sz="1600" dirty="0" err="1"/>
              <a:t>room_no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product_category</a:t>
            </a:r>
            <a:r>
              <a:rPr lang="en-US" altLang="ko-KR" sz="1600" dirty="0"/>
              <a:t>, price, </a:t>
            </a:r>
            <a:r>
              <a:rPr lang="en-US" altLang="ko-KR" sz="1600" dirty="0" err="1" smtClean="0"/>
              <a:t>register_date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FROM </a:t>
            </a:r>
            <a:r>
              <a:rPr lang="en-US" altLang="ko-KR" sz="1600" dirty="0"/>
              <a:t>product </a:t>
            </a:r>
            <a:r>
              <a:rPr lang="en-US" altLang="ko-KR" sz="1600" dirty="0" smtClean="0"/>
              <a:t>NATURAL JOIN 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WHERE </a:t>
            </a:r>
            <a:r>
              <a:rPr lang="en-US" altLang="ko-KR" sz="1600" dirty="0"/>
              <a:t>count &gt; 1 </a:t>
            </a:r>
            <a:r>
              <a:rPr lang="en-US" altLang="ko-KR" sz="1600" dirty="0" smtClean="0"/>
              <a:t>AND </a:t>
            </a:r>
            <a:r>
              <a:rPr lang="en-US" altLang="ko-KR" sz="1600" dirty="0" err="1"/>
              <a:t>product_category</a:t>
            </a:r>
            <a:r>
              <a:rPr lang="en-US" altLang="ko-KR" sz="1600" dirty="0"/>
              <a:t>='monthly</a:t>
            </a:r>
            <a:r>
              <a:rPr lang="en-US" altLang="ko-KR" sz="1600" dirty="0" smtClean="0"/>
              <a:t>'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15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테스트 결과</a:t>
            </a:r>
            <a:endParaRPr lang="en-US" altLang="ko-KR" sz="1600" dirty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80" y="1808225"/>
            <a:ext cx="5731510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09"/>
            <a:ext cx="8246070" cy="3645337"/>
          </a:xfrm>
        </p:spPr>
        <p:txBody>
          <a:bodyPr>
            <a:normAutofit lnSpcReduction="10000"/>
          </a:bodyPr>
          <a:lstStyle/>
          <a:p>
            <a:pPr latinLnBrk="1"/>
            <a:r>
              <a:rPr lang="ko-KR" altLang="en-US" sz="1600" dirty="0" smtClean="0"/>
              <a:t>자연어 질의 </a:t>
            </a:r>
            <a:r>
              <a:rPr lang="en-US" altLang="ko-KR" sz="1600" dirty="0" smtClean="0"/>
              <a:t>: </a:t>
            </a:r>
            <a:r>
              <a:rPr lang="ko-KR" altLang="ko-KR" sz="1600" dirty="0" smtClean="0"/>
              <a:t>서울시 </a:t>
            </a:r>
            <a:r>
              <a:rPr lang="ko-KR" altLang="ko-KR" sz="1600" dirty="0"/>
              <a:t>강남구 대치동에 위치한 중개사들의 전화번호는</a:t>
            </a:r>
            <a:r>
              <a:rPr lang="en-US" altLang="ko-KR" sz="1600" dirty="0" smtClean="0"/>
              <a:t>?</a:t>
            </a:r>
          </a:p>
          <a:p>
            <a:pPr latinLnBrk="1"/>
            <a:endParaRPr lang="en-US" altLang="ko-KR" sz="1600" dirty="0" smtClean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생성 과정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중개사의 주소는 </a:t>
            </a:r>
            <a:r>
              <a:rPr lang="en-US" altLang="ko-KR" sz="1600" dirty="0" smtClean="0"/>
              <a:t>agency </a:t>
            </a:r>
            <a:r>
              <a:rPr lang="ko-KR" altLang="en-US" sz="1600" dirty="0" smtClean="0"/>
              <a:t>테이블에 포함되어있고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전화번호는 </a:t>
            </a:r>
            <a:r>
              <a:rPr lang="en-US" altLang="ko-KR" sz="1600" dirty="0" err="1" smtClean="0"/>
              <a:t>agency_num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포함되어있다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agency </a:t>
            </a:r>
            <a:r>
              <a:rPr lang="ko-KR" altLang="en-US" sz="1600" dirty="0" smtClean="0"/>
              <a:t>테이블과 </a:t>
            </a:r>
            <a:r>
              <a:rPr lang="en-US" altLang="ko-KR" sz="1600" dirty="0" err="1" smtClean="0"/>
              <a:t>agency_num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테이블을 자연 조인 하여 중개사의 주소와 전화번호가 매칭된 테이블을 생성한다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해당 테이블에서 주소가 서울시 강남구 대치동인 중개사의 핸드폰 번호를 출력한다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ko-KR" altLang="ko-KR" sz="1600" dirty="0"/>
          </a:p>
          <a:p>
            <a:r>
              <a:rPr lang="en-US" altLang="ko-KR" sz="1600" dirty="0" smtClean="0"/>
              <a:t>SQL 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SELECT phone</a:t>
            </a:r>
            <a:br>
              <a:rPr lang="en-US" altLang="ko-KR" sz="1600" dirty="0" smtClean="0"/>
            </a:br>
            <a:r>
              <a:rPr lang="en-US" altLang="ko-KR" sz="1600" dirty="0" smtClean="0"/>
              <a:t>FROM </a:t>
            </a:r>
            <a:r>
              <a:rPr lang="en-US" altLang="ko-KR" sz="1600" dirty="0"/>
              <a:t>agency </a:t>
            </a:r>
            <a:r>
              <a:rPr lang="en-US" altLang="ko-KR" sz="1600" dirty="0" smtClean="0"/>
              <a:t>NATURAL JOIN </a:t>
            </a:r>
            <a:r>
              <a:rPr lang="en-US" altLang="ko-KR" sz="1600" dirty="0" err="1" smtClean="0"/>
              <a:t>agency_num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WHERE </a:t>
            </a:r>
            <a:r>
              <a:rPr lang="en-US" altLang="ko-KR" sz="1600" dirty="0"/>
              <a:t>address </a:t>
            </a:r>
            <a:r>
              <a:rPr lang="en-US" altLang="ko-KR" sz="1600" dirty="0" smtClean="0"/>
              <a:t>LIKE '%</a:t>
            </a:r>
            <a:r>
              <a:rPr lang="en-US" altLang="ko-KR" sz="1600" dirty="0" err="1"/>
              <a:t>seoul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gangnam-gu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daechi</a:t>
            </a:r>
            <a:r>
              <a:rPr lang="en-US" altLang="ko-KR" sz="1600" dirty="0" smtClean="0"/>
              <a:t>-dong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129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테스트 결과</a:t>
            </a:r>
            <a:endParaRPr lang="en-US" altLang="ko-KR" sz="1600" dirty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80" y="1808225"/>
            <a:ext cx="5497380" cy="31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51474"/>
          </a:xfrm>
        </p:spPr>
        <p:txBody>
          <a:bodyPr>
            <a:normAutofit fontScale="92500" lnSpcReduction="10000"/>
          </a:bodyPr>
          <a:lstStyle/>
          <a:p>
            <a:pPr latinLnBrk="1"/>
            <a:r>
              <a:rPr lang="ko-KR" altLang="en-US" sz="1600" dirty="0" smtClean="0"/>
              <a:t>자연어 질의 </a:t>
            </a:r>
            <a:r>
              <a:rPr lang="en-US" altLang="ko-KR" sz="1600" dirty="0" smtClean="0"/>
              <a:t>: </a:t>
            </a:r>
            <a:r>
              <a:rPr lang="ko-KR" altLang="ko-KR" sz="1600" dirty="0" smtClean="0"/>
              <a:t>전세로 </a:t>
            </a:r>
            <a:r>
              <a:rPr lang="ko-KR" altLang="ko-KR" sz="1600" dirty="0"/>
              <a:t>계약된 건물 중에서 화장실이 두 개 이상 있는 매물의 목록은</a:t>
            </a:r>
            <a:r>
              <a:rPr lang="en-US" altLang="ko-KR" sz="1600" dirty="0" smtClean="0"/>
              <a:t>?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생성 과정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매물의 거래 종류와 매물 번호는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포함되어 있고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계약 완료 된 매물의 목록은 </a:t>
            </a:r>
            <a:r>
              <a:rPr lang="en-US" altLang="ko-KR" sz="1600" dirty="0" smtClean="0"/>
              <a:t>contract </a:t>
            </a:r>
            <a:r>
              <a:rPr lang="ko-KR" altLang="en-US" sz="1600" dirty="0" smtClean="0"/>
              <a:t>테이블에 포함되어있다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테이블과 </a:t>
            </a:r>
            <a:r>
              <a:rPr lang="en-US" altLang="ko-KR" sz="1600" dirty="0" smtClean="0"/>
              <a:t>contract </a:t>
            </a:r>
            <a:r>
              <a:rPr lang="ko-KR" altLang="en-US" sz="1600" dirty="0" smtClean="0"/>
              <a:t>테이블을 자연 조인 하여 계약 완료 된 매물의 거래 종류가 포함된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건물 매물에 대한 정보는 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포함되어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화장실 개수에 대한 정보는 </a:t>
            </a:r>
            <a:r>
              <a:rPr lang="en-US" altLang="ko-KR" sz="1600" dirty="0" smtClean="0"/>
              <a:t>room </a:t>
            </a:r>
            <a:r>
              <a:rPr lang="ko-KR" altLang="en-US" sz="1600" dirty="0" smtClean="0"/>
              <a:t>테이블에 포함되어있다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테이블과 </a:t>
            </a:r>
            <a:r>
              <a:rPr lang="en-US" altLang="ko-KR" sz="1600" dirty="0" smtClean="0"/>
              <a:t>room </a:t>
            </a:r>
            <a:r>
              <a:rPr lang="ko-KR" altLang="en-US" sz="1600" dirty="0" smtClean="0"/>
              <a:t>테이블을 자연 조인하여 건물 매물에 대한 화장실 개수 정보가 포함된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위에서 생성한 두 테이블을 자연 조인 하여 최종적으로 계약 완료 된 건물 매물의 거래 종류와 화장실 개수를 포함한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해당 테이블에서 화장실 개수가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보다 많고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거래종류가 전세인 </a:t>
            </a:r>
            <a:r>
              <a:rPr lang="ko-KR" altLang="en-US" sz="1600" dirty="0" err="1" smtClean="0"/>
              <a:t>튜플의</a:t>
            </a:r>
            <a:r>
              <a:rPr lang="ko-KR" altLang="en-US" sz="1600" dirty="0" smtClean="0"/>
              <a:t> 매물 정보를 출력하였다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7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51474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product_register</a:t>
            </a:r>
            <a:r>
              <a:rPr lang="en-US" altLang="ko-KR" sz="1600" dirty="0" smtClean="0"/>
              <a:t>, address, </a:t>
            </a:r>
            <a:r>
              <a:rPr lang="en-US" altLang="ko-KR" sz="1600" dirty="0" err="1" smtClean="0"/>
              <a:t>room_no</a:t>
            </a:r>
            <a:r>
              <a:rPr lang="en-US" altLang="ko-KR" sz="1600" dirty="0" smtClean="0"/>
              <a:t>, price, toilet</a:t>
            </a:r>
            <a:br>
              <a:rPr lang="en-US" altLang="ko-KR" sz="1600" dirty="0" smtClean="0"/>
            </a:br>
            <a:r>
              <a:rPr lang="en-US" altLang="ko-KR" sz="1600" dirty="0" smtClean="0"/>
              <a:t>FROM (contract natural join product) NATURAL JOIN (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> NATURAL JOIN room)</a:t>
            </a:r>
            <a:br>
              <a:rPr lang="en-US" altLang="ko-KR" sz="1600" dirty="0" smtClean="0"/>
            </a:br>
            <a:r>
              <a:rPr lang="en-US" altLang="ko-KR" sz="1600" dirty="0" smtClean="0"/>
              <a:t>WHERE toilet &gt; 1 AND </a:t>
            </a:r>
            <a:r>
              <a:rPr lang="en-US" altLang="ko-KR" sz="1600" dirty="0" err="1" smtClean="0"/>
              <a:t>product_category</a:t>
            </a:r>
            <a:r>
              <a:rPr lang="en-US" altLang="ko-KR" sz="1600" dirty="0" smtClean="0"/>
              <a:t>='charter'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16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테스트 결과</a:t>
            </a:r>
            <a:endParaRPr lang="en-US" altLang="ko-KR" sz="1600" dirty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80" y="1808225"/>
            <a:ext cx="5731510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ko-KR" altLang="en-US" sz="1600" dirty="0" smtClean="0"/>
              <a:t>자연어 질의 </a:t>
            </a:r>
            <a:r>
              <a:rPr lang="en-US" altLang="ko-KR" sz="1600" dirty="0" smtClean="0"/>
              <a:t>: 2018</a:t>
            </a:r>
            <a:r>
              <a:rPr lang="ko-KR" altLang="ko-KR" sz="1600" dirty="0"/>
              <a:t>년</a:t>
            </a:r>
            <a:r>
              <a:rPr lang="en-US" altLang="ko-KR" sz="1600" dirty="0"/>
              <a:t> 9</a:t>
            </a:r>
            <a:r>
              <a:rPr lang="ko-KR" altLang="ko-KR" sz="1600" dirty="0"/>
              <a:t>월 이후에 등록된 서울시 마포구내에 가격이</a:t>
            </a:r>
            <a:r>
              <a:rPr lang="en-US" altLang="ko-KR" sz="1600" dirty="0"/>
              <a:t> 10</a:t>
            </a:r>
            <a:r>
              <a:rPr lang="ko-KR" altLang="ko-KR" sz="1600" dirty="0"/>
              <a:t>억 이하의 토지 매물의 목록은</a:t>
            </a:r>
            <a:r>
              <a:rPr lang="en-US" altLang="ko-KR" sz="1600" dirty="0" smtClean="0"/>
              <a:t>?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생성 과정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등록된 매물의 등록 날짜에 대한 정보는 </a:t>
            </a:r>
            <a:r>
              <a:rPr lang="en-US" altLang="ko-KR" sz="1600" dirty="0" smtClean="0"/>
              <a:t>produce </a:t>
            </a:r>
            <a:r>
              <a:rPr lang="ko-KR" altLang="en-US" sz="1600" dirty="0" smtClean="0"/>
              <a:t>테이블에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매물 가격에 대한 정보는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테이블에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produce </a:t>
            </a:r>
            <a:r>
              <a:rPr lang="ko-KR" altLang="en-US" sz="1600" dirty="0" smtClean="0"/>
              <a:t>테이블과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테이블을 자연 조인하여 등록된 매물의 등록날짜와 가격에 대한 정보를 포함한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토지인 매물의 목록은 </a:t>
            </a:r>
            <a:r>
              <a:rPr lang="en-US" altLang="ko-KR" sz="1600" dirty="0" err="1" smtClean="0"/>
              <a:t>product_land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토지에 대한 주</a:t>
            </a:r>
            <a:r>
              <a:rPr lang="ko-KR" altLang="en-US" sz="1600" dirty="0"/>
              <a:t>소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land_info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</a:t>
            </a:r>
            <a:r>
              <a:rPr lang="en-US" altLang="ko-KR" sz="1600" dirty="0" err="1" smtClean="0"/>
              <a:t>product_land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테이블과 </a:t>
            </a:r>
            <a:r>
              <a:rPr lang="en-US" altLang="ko-KR" sz="1600" dirty="0" err="1" smtClean="0"/>
              <a:t>land_info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테이블을 자연 조인하여 토지 매물의 주</a:t>
            </a:r>
            <a:r>
              <a:rPr lang="ko-KR" altLang="en-US" sz="1600" dirty="0"/>
              <a:t>소</a:t>
            </a:r>
            <a:r>
              <a:rPr lang="ko-KR" altLang="en-US" sz="1600" dirty="0" smtClean="0"/>
              <a:t>를 포함한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위에서 생성한 두 테이블을 자연 조인하여 등록된 토지 매물의 등록 날짜와 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주소를 포함하는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해당 테이블에서 </a:t>
            </a:r>
            <a:r>
              <a:rPr lang="ko-KR" altLang="en-US" sz="1600" dirty="0" err="1" smtClean="0"/>
              <a:t>등록일이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2018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월 이후이고 주소가 서울시 마포구내에 있으며 가격이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억 이하인 </a:t>
            </a:r>
            <a:r>
              <a:rPr lang="ko-KR" altLang="en-US" sz="1600" dirty="0" err="1" smtClean="0"/>
              <a:t>튜플의</a:t>
            </a:r>
            <a:r>
              <a:rPr lang="ko-KR" altLang="en-US" sz="1600" dirty="0" smtClean="0"/>
              <a:t> 매물 정보를 출력하였다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493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응용 기능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6649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매물 검색</a:t>
            </a:r>
            <a:r>
              <a:rPr lang="en-US" altLang="ko-KR" sz="2000" dirty="0"/>
              <a:t>: </a:t>
            </a:r>
            <a:r>
              <a:rPr lang="ko-KR" altLang="en-US" sz="2000" dirty="0"/>
              <a:t>이용자는 다양한 조건</a:t>
            </a:r>
            <a:r>
              <a:rPr lang="en-US" altLang="ko-KR" sz="2000" dirty="0"/>
              <a:t>(</a:t>
            </a:r>
            <a:r>
              <a:rPr lang="ko-KR" altLang="en-US" sz="2000" dirty="0"/>
              <a:t>가격</a:t>
            </a:r>
            <a:r>
              <a:rPr lang="en-US" altLang="ko-KR" sz="2000" dirty="0"/>
              <a:t>, </a:t>
            </a:r>
            <a:r>
              <a:rPr lang="ko-KR" altLang="en-US" sz="2000" dirty="0"/>
              <a:t>위치</a:t>
            </a:r>
            <a:r>
              <a:rPr lang="en-US" altLang="ko-KR" sz="2000" dirty="0"/>
              <a:t>, </a:t>
            </a:r>
            <a:r>
              <a:rPr lang="ko-KR" altLang="en-US" sz="2000" dirty="0"/>
              <a:t>유형 등</a:t>
            </a:r>
            <a:r>
              <a:rPr lang="en-US" altLang="ko-KR" sz="2000" dirty="0"/>
              <a:t>)</a:t>
            </a:r>
            <a:r>
              <a:rPr lang="ko-KR" altLang="en-US" sz="2000" dirty="0"/>
              <a:t>을 선택하여 원하는 매물을 검색 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지역 시세 확인</a:t>
            </a:r>
            <a:r>
              <a:rPr lang="en-US" altLang="ko-KR" sz="2000" dirty="0"/>
              <a:t>: </a:t>
            </a:r>
            <a:r>
              <a:rPr lang="ko-KR" altLang="en-US" sz="2000" dirty="0"/>
              <a:t>지역 내 단지별 시세</a:t>
            </a:r>
            <a:r>
              <a:rPr lang="en-US" altLang="ko-KR" sz="2000" dirty="0"/>
              <a:t>, </a:t>
            </a:r>
            <a:r>
              <a:rPr lang="ko-KR" altLang="en-US" sz="2000" dirty="0"/>
              <a:t>준공연도 등의 단지 정보를 한눈에 비교 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중개사 검색</a:t>
            </a:r>
            <a:r>
              <a:rPr lang="en-US" altLang="ko-KR" sz="2000" dirty="0"/>
              <a:t>: </a:t>
            </a:r>
            <a:r>
              <a:rPr lang="ko-KR" altLang="en-US" sz="2000" dirty="0"/>
              <a:t>지역별 중개사 목록과 위치를 확인 할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또한 해당 중개사가 보유하고 있는 매물도 확인 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367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product_register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land_register</a:t>
            </a:r>
            <a:r>
              <a:rPr lang="en-US" altLang="ko-KR" sz="1600" dirty="0" smtClean="0"/>
              <a:t>, address, area, price</a:t>
            </a:r>
            <a:br>
              <a:rPr lang="en-US" altLang="ko-KR" sz="1600" dirty="0" smtClean="0"/>
            </a:br>
            <a:r>
              <a:rPr lang="en-US" altLang="ko-KR" sz="1600" dirty="0" smtClean="0"/>
              <a:t>FROM (product natural join produce) NATURAL JOIN (</a:t>
            </a:r>
            <a:r>
              <a:rPr lang="en-US" altLang="ko-KR" sz="1600" dirty="0" err="1" smtClean="0"/>
              <a:t>product_land</a:t>
            </a:r>
            <a:r>
              <a:rPr lang="en-US" altLang="ko-KR" sz="1600" dirty="0" smtClean="0"/>
              <a:t> NATURAL JOIN </a:t>
            </a:r>
            <a:r>
              <a:rPr lang="en-US" altLang="ko-KR" sz="1600" dirty="0" err="1" smtClean="0"/>
              <a:t>land_info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WHERE </a:t>
            </a:r>
            <a:r>
              <a:rPr lang="en-US" altLang="ko-KR" sz="1600" dirty="0" err="1" smtClean="0"/>
              <a:t>register_date</a:t>
            </a:r>
            <a:r>
              <a:rPr lang="en-US" altLang="ko-KR" sz="1600" dirty="0" smtClean="0"/>
              <a:t> &gt; "2018-09-30" AND price &lt; 100000 AND address</a:t>
            </a:r>
            <a:br>
              <a:rPr lang="en-US" altLang="ko-KR" sz="1600" dirty="0" smtClean="0"/>
            </a:br>
            <a:r>
              <a:rPr lang="en-US" altLang="ko-KR" sz="1600" dirty="0" smtClean="0"/>
              <a:t>LIKE '%</a:t>
            </a:r>
            <a:r>
              <a:rPr lang="en-US" altLang="ko-KR" sz="1600" dirty="0" err="1" smtClean="0"/>
              <a:t>seoul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Mapo-gu</a:t>
            </a:r>
            <a:r>
              <a:rPr lang="en-US" altLang="ko-KR" sz="1600" dirty="0" smtClean="0"/>
              <a:t>%'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210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테스트 결과</a:t>
            </a:r>
            <a:endParaRPr lang="en-US" altLang="ko-KR" sz="1600" dirty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80" y="1808225"/>
            <a:ext cx="5731510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 lnSpcReduction="10000"/>
          </a:bodyPr>
          <a:lstStyle/>
          <a:p>
            <a:pPr latinLnBrk="1"/>
            <a:r>
              <a:rPr lang="ko-KR" altLang="en-US" sz="1600" dirty="0" smtClean="0"/>
              <a:t>자연어 질의 </a:t>
            </a:r>
            <a:r>
              <a:rPr lang="en-US" altLang="ko-KR" sz="1600" dirty="0" smtClean="0"/>
              <a:t>: </a:t>
            </a:r>
            <a:r>
              <a:rPr lang="ko-KR" altLang="ko-KR" sz="1600" dirty="0" smtClean="0"/>
              <a:t>등록된 매물 중에서</a:t>
            </a:r>
            <a:r>
              <a:rPr lang="en-US" altLang="ko-KR" sz="1600" dirty="0" smtClean="0"/>
              <a:t>,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면적이</a:t>
            </a:r>
            <a:r>
              <a:rPr lang="en-US" altLang="ko-KR" sz="1600" dirty="0"/>
              <a:t> 100</a:t>
            </a:r>
            <a:r>
              <a:rPr lang="ko-KR" altLang="ko-KR" sz="1600" dirty="0"/>
              <a:t>평에서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450</a:t>
            </a:r>
            <a:r>
              <a:rPr lang="ko-KR" altLang="ko-KR" sz="1600" dirty="0" smtClean="0"/>
              <a:t>평 </a:t>
            </a:r>
            <a:r>
              <a:rPr lang="ko-KR" altLang="ko-KR" sz="1600" dirty="0"/>
              <a:t>사이인 </a:t>
            </a:r>
            <a:r>
              <a:rPr lang="ko-KR" altLang="ko-KR" sz="1600" dirty="0" smtClean="0"/>
              <a:t>공업</a:t>
            </a:r>
            <a:r>
              <a:rPr lang="ko-KR" altLang="en-US" sz="1600" dirty="0" smtClean="0"/>
              <a:t>용 </a:t>
            </a:r>
            <a:r>
              <a:rPr lang="ko-KR" altLang="ko-KR" sz="1600" dirty="0" smtClean="0"/>
              <a:t>부지들의 </a:t>
            </a:r>
            <a:r>
              <a:rPr lang="ko-KR" altLang="ko-KR" sz="1600" dirty="0"/>
              <a:t>주소와 </a:t>
            </a:r>
            <a:r>
              <a:rPr lang="ko-KR" altLang="ko-KR" sz="1600" dirty="0" smtClean="0"/>
              <a:t>가격의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목록은</a:t>
            </a:r>
            <a:r>
              <a:rPr lang="en-US" altLang="ko-KR" sz="1600" dirty="0" smtClean="0"/>
              <a:t>?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생성 과정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매물의 가격에 대한 정보는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테이블에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등록된 매물의 목록은 </a:t>
            </a:r>
            <a:r>
              <a:rPr lang="en-US" altLang="ko-KR" sz="1600" dirty="0" smtClean="0"/>
              <a:t>produce </a:t>
            </a:r>
            <a:r>
              <a:rPr lang="ko-KR" altLang="en-US" sz="1600" dirty="0" smtClean="0"/>
              <a:t>테이블에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이 두 테이블을 자연 조인하여 등록된 매물의 가격에 대한 정보를 포함하는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/>
              <a:t>이</a:t>
            </a:r>
            <a:r>
              <a:rPr lang="ko-KR" altLang="en-US" sz="1600" dirty="0" smtClean="0"/>
              <a:t> 테이블에 토지 매물의 목록을 포함하는 </a:t>
            </a:r>
            <a:r>
              <a:rPr lang="en-US" altLang="ko-KR" sz="1600" dirty="0" err="1" smtClean="0"/>
              <a:t>product_land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테이블과 토지의 주소와 면적과 용도에 대한 정보를 포함하는 </a:t>
            </a:r>
            <a:r>
              <a:rPr lang="en-US" altLang="ko-KR" sz="1600" dirty="0" err="1" smtClean="0"/>
              <a:t>land_info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테이블을 자연 조인하여 등록된 토지 매물의 가격과 주소와 면적과 용도에 대한 정보를 포함하는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해당 테이블에서 면적이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평에서 </a:t>
            </a:r>
            <a:r>
              <a:rPr lang="en-US" altLang="ko-KR" sz="1600" dirty="0" smtClean="0"/>
              <a:t>450</a:t>
            </a:r>
            <a:r>
              <a:rPr lang="ko-KR" altLang="en-US" sz="1600" dirty="0" smtClean="0"/>
              <a:t>평 사이이고 용도가 공업용인 </a:t>
            </a:r>
            <a:r>
              <a:rPr lang="ko-KR" altLang="en-US" sz="1600" dirty="0" err="1" smtClean="0"/>
              <a:t>튜플의</a:t>
            </a:r>
            <a:r>
              <a:rPr lang="ko-KR" altLang="en-US" sz="1600" dirty="0" smtClean="0"/>
              <a:t> 주소와 가격을 출력하였다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727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SELECT address, price</a:t>
            </a:r>
            <a:br>
              <a:rPr lang="en-US" altLang="ko-KR" sz="1600" dirty="0" smtClean="0"/>
            </a:br>
            <a:r>
              <a:rPr lang="en-US" altLang="ko-KR" sz="1600" dirty="0" smtClean="0"/>
              <a:t>FROM product NATURAL JOIN produce NATURAL JOIN </a:t>
            </a:r>
            <a:r>
              <a:rPr lang="en-US" altLang="ko-KR" sz="1600" dirty="0" err="1" smtClean="0"/>
              <a:t>product_land</a:t>
            </a:r>
            <a:r>
              <a:rPr lang="en-US" altLang="ko-KR" sz="1600" dirty="0" smtClean="0"/>
              <a:t> NATURAL JOIN </a:t>
            </a:r>
            <a:r>
              <a:rPr lang="en-US" altLang="ko-KR" sz="1600" dirty="0" err="1" smtClean="0"/>
              <a:t>land_info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WHERE area &gt;=100 AND area &lt; 450 AND </a:t>
            </a:r>
            <a:r>
              <a:rPr lang="en-US" altLang="ko-KR" sz="1600" dirty="0" err="1" smtClean="0"/>
              <a:t>land_usage</a:t>
            </a:r>
            <a:r>
              <a:rPr lang="en-US" altLang="ko-KR" sz="1600" dirty="0" smtClean="0"/>
              <a:t> = 'factory'</a:t>
            </a:r>
            <a:endParaRPr lang="ko-KR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64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테스트 결과</a:t>
            </a:r>
            <a:endParaRPr lang="en-US" altLang="ko-KR" sz="1600" dirty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80" y="1808225"/>
            <a:ext cx="5731510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1600" dirty="0" smtClean="0"/>
              <a:t>자연어 질의 </a:t>
            </a:r>
            <a:r>
              <a:rPr lang="en-US" altLang="ko-KR" sz="1600" dirty="0" smtClean="0"/>
              <a:t>: (</a:t>
            </a:r>
            <a:r>
              <a:rPr lang="ko-KR" altLang="ko-KR" sz="1600" dirty="0" smtClean="0"/>
              <a:t>집계함수</a:t>
            </a:r>
            <a:r>
              <a:rPr lang="en-US" altLang="ko-KR" sz="1600" dirty="0" smtClean="0"/>
              <a:t>) 2018</a:t>
            </a:r>
            <a:r>
              <a:rPr lang="ko-KR" altLang="ko-KR" sz="1600" dirty="0"/>
              <a:t>년</a:t>
            </a:r>
            <a:r>
              <a:rPr lang="en-US" altLang="ko-KR" sz="1600" dirty="0"/>
              <a:t> 11</a:t>
            </a:r>
            <a:r>
              <a:rPr lang="ko-KR" altLang="ko-KR" sz="1600" dirty="0" err="1"/>
              <a:t>월동안</a:t>
            </a:r>
            <a:r>
              <a:rPr lang="ko-KR" altLang="ko-KR" sz="1600" dirty="0"/>
              <a:t> 서울시 강남구에서 위치한 건물 </a:t>
            </a:r>
            <a:r>
              <a:rPr lang="ko-KR" altLang="ko-KR" sz="1600" dirty="0" smtClean="0"/>
              <a:t>매물</a:t>
            </a:r>
            <a:r>
              <a:rPr lang="ko-KR" altLang="en-US" sz="1600" dirty="0" smtClean="0"/>
              <a:t>들의</a:t>
            </a:r>
            <a:r>
              <a:rPr lang="ko-KR" altLang="ko-KR" sz="1600" dirty="0" smtClean="0"/>
              <a:t> 계약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횟수는</a:t>
            </a:r>
            <a:r>
              <a:rPr lang="en-US" altLang="ko-KR" sz="1600" dirty="0" smtClean="0"/>
              <a:t>?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생성 과정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계약 된 매물의 목록과 계약일자는 </a:t>
            </a:r>
            <a:r>
              <a:rPr lang="en-US" altLang="ko-KR" sz="1600" dirty="0" smtClean="0"/>
              <a:t>contract </a:t>
            </a:r>
            <a:r>
              <a:rPr lang="ko-KR" altLang="en-US" sz="1600" dirty="0" smtClean="0"/>
              <a:t>테이블에 있고 건물 매물의 목록과 주소는 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이 두 테이블을 자연 조인하면 계약된 매물의 계약일자와 건물 주소에 대한 정보를 포함한 새로운 테이블이 생성된다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해당 테이블에서 계약일자가 </a:t>
            </a:r>
            <a:r>
              <a:rPr lang="en-US" altLang="ko-KR" sz="1600" dirty="0" smtClean="0"/>
              <a:t>2018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11</a:t>
            </a:r>
            <a:r>
              <a:rPr lang="ko-KR" altLang="en-US" sz="1600" dirty="0" smtClean="0"/>
              <a:t>월이고 주소가 서울시 강남구에 위치한 건물들을 출력하였다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916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SELECT COUNT(</a:t>
            </a:r>
            <a:r>
              <a:rPr lang="en-US" altLang="ko-KR" sz="1600" dirty="0" err="1" smtClean="0"/>
              <a:t>product_register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AS </a:t>
            </a:r>
            <a:r>
              <a:rPr lang="en-US" altLang="ko-KR" sz="1600" dirty="0" err="1" smtClean="0"/>
              <a:t>contract_count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FROM contract </a:t>
            </a:r>
            <a:r>
              <a:rPr lang="en-US" altLang="ko-KR" sz="1600" dirty="0"/>
              <a:t>NATURAL JOIN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WHERE </a:t>
            </a:r>
            <a:r>
              <a:rPr lang="en-US" altLang="ko-KR" sz="1600" dirty="0" err="1"/>
              <a:t>contract_date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BETWEEN </a:t>
            </a:r>
            <a:r>
              <a:rPr lang="en-US" altLang="ko-KR" sz="1600" dirty="0"/>
              <a:t>"2018-11-01" </a:t>
            </a:r>
            <a:r>
              <a:rPr lang="en-US" altLang="ko-KR" sz="1600" dirty="0" smtClean="0"/>
              <a:t>AND </a:t>
            </a:r>
            <a:r>
              <a:rPr lang="en-US" altLang="ko-KR" sz="1600" dirty="0"/>
              <a:t>"2018-11-30" </a:t>
            </a:r>
            <a:r>
              <a:rPr lang="en-US" altLang="ko-KR" sz="1600" dirty="0" smtClean="0"/>
              <a:t>AND address</a:t>
            </a:r>
            <a:br>
              <a:rPr lang="en-US" altLang="ko-KR" sz="1600" dirty="0" smtClean="0"/>
            </a:br>
            <a:r>
              <a:rPr lang="en-US" altLang="ko-KR" sz="1600" dirty="0" smtClean="0"/>
              <a:t>LIKE </a:t>
            </a:r>
            <a:r>
              <a:rPr lang="en-US" altLang="ko-KR" sz="1600" dirty="0"/>
              <a:t>'%</a:t>
            </a:r>
            <a:r>
              <a:rPr lang="en-US" altLang="ko-KR" sz="1600" dirty="0" err="1"/>
              <a:t>seoul</a:t>
            </a:r>
            <a:r>
              <a:rPr lang="en-US" altLang="ko-KR" sz="1600" dirty="0"/>
              <a:t>%'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223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테스트 결과</a:t>
            </a:r>
            <a:endParaRPr lang="en-US" altLang="ko-KR" sz="1600" dirty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80" y="1808225"/>
            <a:ext cx="5731510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1600" dirty="0" smtClean="0"/>
              <a:t>자연어 질의 </a:t>
            </a:r>
            <a:r>
              <a:rPr lang="en-US" altLang="ko-KR" sz="1600" dirty="0" smtClean="0"/>
              <a:t>: (</a:t>
            </a:r>
            <a:r>
              <a:rPr lang="ko-KR" altLang="ko-KR" sz="1600" dirty="0" smtClean="0"/>
              <a:t>집계함수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GROUP BY) </a:t>
            </a:r>
            <a:r>
              <a:rPr lang="ko-KR" altLang="ko-KR" sz="1600" dirty="0" smtClean="0"/>
              <a:t>최근 </a:t>
            </a:r>
            <a:r>
              <a:rPr lang="ko-KR" altLang="ko-KR" sz="1600" dirty="0"/>
              <a:t>한 달 서울시 송파구에 위치한 건물들의 평균 월세는</a:t>
            </a:r>
            <a:r>
              <a:rPr lang="en-US" altLang="ko-KR" sz="1600" dirty="0" smtClean="0"/>
              <a:t>?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생성과정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매물의 목록과 거래 종류와 </a:t>
            </a:r>
            <a:r>
              <a:rPr lang="ko-KR" altLang="en-US" sz="1600" dirty="0" err="1" smtClean="0"/>
              <a:t>등록일은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prdouct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건물 매물 목록과 건물 주소는 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이 두 테이블을 자연 조인하여 건물 매물들의 주소와 거래 종류를 포함한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해당 테이블에서 주소가 서울시 송파구 이고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등록일이</a:t>
            </a:r>
            <a:r>
              <a:rPr lang="ko-KR" altLang="en-US" sz="1600" dirty="0" smtClean="0"/>
              <a:t> 현재 날짜로부터 한달 전 까지 사이에 있는 </a:t>
            </a:r>
            <a:r>
              <a:rPr lang="ko-KR" altLang="en-US" sz="1600" dirty="0" err="1" smtClean="0"/>
              <a:t>튜플들을</a:t>
            </a:r>
            <a:r>
              <a:rPr lang="ko-KR" altLang="en-US" sz="1600" dirty="0" smtClean="0"/>
              <a:t> 거래 종류 속성 그룹으로 묶고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그룹 중 에서 거래 종류가 월세인 그룹의 평균 가격을 출력하였다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053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product_category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avg</a:t>
            </a:r>
            <a:r>
              <a:rPr lang="en-US" altLang="ko-KR" sz="1600" dirty="0" smtClean="0"/>
              <a:t>(price)</a:t>
            </a:r>
            <a:br>
              <a:rPr lang="en-US" altLang="ko-KR" sz="1600" dirty="0" smtClean="0"/>
            </a:br>
            <a:r>
              <a:rPr lang="en-US" altLang="ko-KR" sz="1600" dirty="0" smtClean="0"/>
              <a:t>FROM product NATURAL JOIN 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WHERE address LIKE '%</a:t>
            </a:r>
            <a:r>
              <a:rPr lang="en-US" altLang="ko-KR" sz="1600" dirty="0" err="1" smtClean="0"/>
              <a:t>seoul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gangseo-gu</a:t>
            </a:r>
            <a:r>
              <a:rPr lang="en-US" altLang="ko-KR" sz="1600" dirty="0" smtClean="0"/>
              <a:t>%' AND </a:t>
            </a:r>
            <a:r>
              <a:rPr lang="en-US" altLang="ko-KR" sz="1600" dirty="0" err="1" smtClean="0"/>
              <a:t>register_date</a:t>
            </a:r>
            <a:r>
              <a:rPr lang="en-US" altLang="ko-KR" sz="1600" dirty="0" smtClean="0"/>
              <a:t> BETWEEN </a:t>
            </a:r>
            <a:r>
              <a:rPr lang="en-US" altLang="ko-KR" sz="1600" dirty="0" err="1" smtClean="0"/>
              <a:t>date_add</a:t>
            </a:r>
            <a:r>
              <a:rPr lang="en-US" altLang="ko-KR" sz="1600" dirty="0" smtClean="0"/>
              <a:t>(NOW(),interval -1 month) AND now()</a:t>
            </a:r>
            <a:br>
              <a:rPr lang="en-US" altLang="ko-KR" sz="1600" dirty="0" smtClean="0"/>
            </a:br>
            <a:r>
              <a:rPr lang="en-US" altLang="ko-KR" sz="1600" dirty="0" smtClean="0"/>
              <a:t>GROUP  BY </a:t>
            </a:r>
            <a:r>
              <a:rPr lang="en-US" altLang="ko-KR" sz="1600" dirty="0" err="1" smtClean="0"/>
              <a:t>product_category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HAVING </a:t>
            </a:r>
            <a:r>
              <a:rPr lang="en-US" altLang="ko-KR" sz="1600" dirty="0" err="1" smtClean="0"/>
              <a:t>product_category</a:t>
            </a:r>
            <a:r>
              <a:rPr lang="en-US" altLang="ko-KR" sz="1600" dirty="0" smtClean="0"/>
              <a:t> = 'monthly'</a:t>
            </a:r>
            <a:endParaRPr lang="ko-KR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001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응용 기능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7024430" cy="366491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매물 등록 서비스</a:t>
            </a:r>
            <a:r>
              <a:rPr lang="en-US" altLang="ko-KR" sz="2000" dirty="0"/>
              <a:t>: </a:t>
            </a:r>
            <a:r>
              <a:rPr lang="ko-KR" altLang="en-US" sz="2000" dirty="0"/>
              <a:t>집을 팔거나 세놓기 위해서 직접 중개업소를 찾아 다니지 않더라도 간편하게 이용자가 원하는 중개업소를 지정하여 매물을 등록 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관심 지역 지정</a:t>
            </a:r>
            <a:r>
              <a:rPr lang="en-US" altLang="ko-KR" sz="2000" dirty="0"/>
              <a:t>: </a:t>
            </a:r>
            <a:r>
              <a:rPr lang="ko-KR" altLang="en-US" sz="2000" dirty="0"/>
              <a:t>이용자는 관심이 있는 지역이나 단지를 지정해서 해당 지역에 위치한 매물들의 정보를 따로 볼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순위 기능</a:t>
            </a:r>
            <a:r>
              <a:rPr lang="en-US" altLang="ko-KR" sz="2000" dirty="0"/>
              <a:t>: </a:t>
            </a:r>
            <a:r>
              <a:rPr lang="ko-KR" altLang="en-US" sz="2000" dirty="0"/>
              <a:t>이용자들이 많이 검색한 매물이나 지역들을 </a:t>
            </a:r>
            <a:r>
              <a:rPr lang="ko-KR" altLang="en-US" sz="2000" dirty="0" smtClean="0"/>
              <a:t>조회수 순위 별로 </a:t>
            </a:r>
            <a:r>
              <a:rPr lang="ko-KR" altLang="en-US" sz="2000" dirty="0"/>
              <a:t>보여준다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7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테스트 결과</a:t>
            </a:r>
            <a:endParaRPr lang="en-US" altLang="ko-KR" sz="1600" dirty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80" y="1808225"/>
            <a:ext cx="5731510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 lnSpcReduction="10000"/>
          </a:bodyPr>
          <a:lstStyle/>
          <a:p>
            <a:pPr latinLnBrk="1"/>
            <a:r>
              <a:rPr lang="ko-KR" altLang="en-US" sz="1600" dirty="0" smtClean="0"/>
              <a:t>자연어 질의 </a:t>
            </a:r>
            <a:r>
              <a:rPr lang="en-US" altLang="ko-KR" sz="1600" dirty="0" smtClean="0"/>
              <a:t>: (</a:t>
            </a:r>
            <a:r>
              <a:rPr lang="ko-KR" altLang="en-US" sz="1600" dirty="0" smtClean="0"/>
              <a:t>집계함수</a:t>
            </a:r>
            <a:r>
              <a:rPr lang="en-US" altLang="ko-KR" sz="1600" dirty="0" smtClean="0"/>
              <a:t>, GROUP BY) </a:t>
            </a:r>
            <a:r>
              <a:rPr lang="ko-KR" altLang="ko-KR" sz="1600" dirty="0" smtClean="0"/>
              <a:t>서울에 </a:t>
            </a:r>
            <a:r>
              <a:rPr lang="ko-KR" altLang="ko-KR" sz="1600" dirty="0"/>
              <a:t>위치한 </a:t>
            </a:r>
            <a:r>
              <a:rPr lang="ko-KR" altLang="ko-KR" sz="1600" dirty="0" smtClean="0"/>
              <a:t>모든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전세 </a:t>
            </a:r>
            <a:r>
              <a:rPr lang="ko-KR" altLang="ko-KR" sz="1600" dirty="0"/>
              <a:t>건물 </a:t>
            </a:r>
            <a:r>
              <a:rPr lang="ko-KR" altLang="ko-KR" sz="1600" dirty="0" smtClean="0"/>
              <a:t>매물 중에서 </a:t>
            </a:r>
            <a:r>
              <a:rPr lang="ko-KR" altLang="ko-KR" sz="1600" dirty="0"/>
              <a:t>방의 </a:t>
            </a:r>
            <a:r>
              <a:rPr lang="ko-KR" altLang="en-US" sz="1600" dirty="0"/>
              <a:t>개</a:t>
            </a:r>
            <a:r>
              <a:rPr lang="ko-KR" altLang="ko-KR" sz="1600" dirty="0" smtClean="0"/>
              <a:t>수에 </a:t>
            </a:r>
            <a:r>
              <a:rPr lang="ko-KR" altLang="ko-KR" sz="1600" dirty="0"/>
              <a:t>따른 평균 </a:t>
            </a:r>
            <a:r>
              <a:rPr lang="ko-KR" altLang="ko-KR" sz="1600" dirty="0" smtClean="0"/>
              <a:t>가격</a:t>
            </a:r>
            <a:r>
              <a:rPr lang="ko-KR" altLang="en-US" sz="1600" dirty="0"/>
              <a:t>과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평균 면적은</a:t>
            </a:r>
            <a:r>
              <a:rPr lang="en-US" altLang="ko-KR" sz="1600" dirty="0" smtClean="0"/>
              <a:t>?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생성 과정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매물의 목록과 거래 종류와 가격에 대한 정보는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테이블에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건물 매물에 대한 주소는 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이 두 테이블을 자연 조인하여 건물 매물의 거래 종류와 가격과 주소를 포함하는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이 테이블을 건물 매물의 방의 개수와 면적에 대한 정보를 포함하는 </a:t>
            </a:r>
            <a:r>
              <a:rPr lang="en-US" altLang="ko-KR" sz="1600" dirty="0" smtClean="0"/>
              <a:t>room </a:t>
            </a:r>
            <a:r>
              <a:rPr lang="ko-KR" altLang="en-US" sz="1600" dirty="0" smtClean="0"/>
              <a:t>테이블과 자연 조인하여 최종적으로 건물 매물의 거래종류와 가격과 주소 및 방의 개수와 면적 정보를 포함하는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해당 테이블에서 거래 </a:t>
            </a:r>
            <a:r>
              <a:rPr lang="ko-KR" altLang="en-US" sz="1600" dirty="0" err="1" smtClean="0"/>
              <a:t>종류과</a:t>
            </a:r>
            <a:r>
              <a:rPr lang="ko-KR" altLang="en-US" sz="1600" dirty="0" smtClean="0"/>
              <a:t> 월세이고 주소가 서울시인 </a:t>
            </a:r>
            <a:r>
              <a:rPr lang="ko-KR" altLang="en-US" sz="1600" dirty="0" err="1" smtClean="0"/>
              <a:t>튜플들을</a:t>
            </a:r>
            <a:r>
              <a:rPr lang="ko-KR" altLang="en-US" sz="1600" dirty="0" smtClean="0"/>
              <a:t> 방의 개수 속성 그룹으로 묶어 방의 개수에 따른 평균 가격과 평균 면적을 출력하였다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955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SELECT </a:t>
            </a:r>
            <a:r>
              <a:rPr lang="en-US" altLang="ko-KR" sz="1600" dirty="0" err="1"/>
              <a:t>room_count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AVG(price</a:t>
            </a:r>
            <a:r>
              <a:rPr lang="en-US" altLang="ko-KR" sz="1600" dirty="0"/>
              <a:t>), </a:t>
            </a:r>
            <a:r>
              <a:rPr lang="en-US" altLang="ko-KR" sz="1600" dirty="0" smtClean="0"/>
              <a:t>AVG(</a:t>
            </a:r>
            <a:r>
              <a:rPr lang="en-US" altLang="ko-KR" sz="1600" dirty="0" err="1" smtClean="0"/>
              <a:t>room_area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FROM </a:t>
            </a:r>
            <a:r>
              <a:rPr lang="en-US" altLang="ko-KR" sz="1600" dirty="0"/>
              <a:t>product </a:t>
            </a:r>
            <a:r>
              <a:rPr lang="en-US" altLang="ko-KR" sz="1600" dirty="0" smtClean="0"/>
              <a:t>NATURAL JOIN </a:t>
            </a:r>
            <a:r>
              <a:rPr lang="en-US" altLang="ko-KR" sz="1600" dirty="0" err="1"/>
              <a:t>product_building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NATURAL JOIN room</a:t>
            </a:r>
            <a:br>
              <a:rPr lang="en-US" altLang="ko-KR" sz="1600" dirty="0" smtClean="0"/>
            </a:br>
            <a:r>
              <a:rPr lang="en-US" altLang="ko-KR" sz="1600" dirty="0" smtClean="0"/>
              <a:t>WHERE </a:t>
            </a:r>
            <a:r>
              <a:rPr lang="en-US" altLang="ko-KR" sz="1600" dirty="0" err="1"/>
              <a:t>product_category</a:t>
            </a:r>
            <a:r>
              <a:rPr lang="en-US" altLang="ko-KR" sz="1600" dirty="0"/>
              <a:t> = 'monthly' </a:t>
            </a:r>
            <a:r>
              <a:rPr lang="en-US" altLang="ko-KR" sz="1600" dirty="0" smtClean="0"/>
              <a:t>AND </a:t>
            </a:r>
            <a:r>
              <a:rPr lang="en-US" altLang="ko-KR" sz="1600" dirty="0"/>
              <a:t>address </a:t>
            </a:r>
            <a:r>
              <a:rPr lang="en-US" altLang="ko-KR" sz="1600" dirty="0" smtClean="0"/>
              <a:t>LIKE </a:t>
            </a:r>
            <a:r>
              <a:rPr lang="en-US" altLang="ko-KR" sz="1600" dirty="0"/>
              <a:t>'%</a:t>
            </a:r>
            <a:r>
              <a:rPr lang="en-US" altLang="ko-KR" sz="1600" dirty="0" err="1"/>
              <a:t>seoul</a:t>
            </a:r>
            <a:r>
              <a:rPr lang="en-US" altLang="ko-KR" sz="1600" dirty="0" smtClean="0"/>
              <a:t>%‘</a:t>
            </a:r>
            <a:br>
              <a:rPr lang="en-US" altLang="ko-KR" sz="1600" dirty="0" smtClean="0"/>
            </a:br>
            <a:r>
              <a:rPr lang="en-US" altLang="ko-KR" sz="1600" dirty="0" smtClean="0"/>
              <a:t>GROUP BY </a:t>
            </a:r>
            <a:r>
              <a:rPr lang="en-US" altLang="ko-KR" sz="1600" dirty="0" err="1"/>
              <a:t>room_count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989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테스트 결과</a:t>
            </a:r>
            <a:endParaRPr lang="en-US" altLang="ko-KR" sz="1600" dirty="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80" y="1808225"/>
            <a:ext cx="5731510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ko-KR" altLang="en-US" sz="1600" dirty="0" smtClean="0"/>
              <a:t>자연어 질의 </a:t>
            </a:r>
            <a:r>
              <a:rPr lang="en-US" altLang="ko-KR" sz="1600" dirty="0" smtClean="0"/>
              <a:t>: (</a:t>
            </a:r>
            <a:r>
              <a:rPr lang="ko-KR" altLang="ko-KR" sz="1600" dirty="0"/>
              <a:t>집계함수 및 서브쿼리</a:t>
            </a:r>
            <a:r>
              <a:rPr lang="en-US" altLang="ko-KR" sz="1600" dirty="0"/>
              <a:t>) </a:t>
            </a:r>
            <a:r>
              <a:rPr lang="ko-KR" altLang="ko-KR" sz="1600" dirty="0"/>
              <a:t>서울 동작구 흑석동에 위치한 가격이</a:t>
            </a:r>
            <a:r>
              <a:rPr lang="en-US" altLang="ko-KR" sz="1600" dirty="0"/>
              <a:t> 5</a:t>
            </a:r>
            <a:r>
              <a:rPr lang="ko-KR" altLang="ko-KR" sz="1600" dirty="0"/>
              <a:t>억 </a:t>
            </a:r>
            <a:r>
              <a:rPr lang="ko-KR" altLang="ko-KR" sz="1600" dirty="0" smtClean="0"/>
              <a:t>이상인 </a:t>
            </a:r>
            <a:r>
              <a:rPr lang="ko-KR" altLang="ko-KR" sz="1600" dirty="0"/>
              <a:t>건물 매물에 대하여 가장 낮은 수수료를 제시한 </a:t>
            </a:r>
            <a:r>
              <a:rPr lang="ko-KR" altLang="ko-KR" sz="1600" dirty="0" smtClean="0"/>
              <a:t>중개</a:t>
            </a:r>
            <a:r>
              <a:rPr lang="ko-KR" altLang="en-US" sz="1600" dirty="0" smtClean="0"/>
              <a:t>사</a:t>
            </a:r>
            <a:r>
              <a:rPr lang="ko-KR" altLang="ko-KR" sz="1600" dirty="0" smtClean="0"/>
              <a:t>는</a:t>
            </a:r>
            <a:r>
              <a:rPr lang="en-US" altLang="ko-KR" sz="1600" dirty="0" smtClean="0"/>
              <a:t>?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생성 과정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매물의 가격과 수수료에 대한 정보는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테이블에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 매물 목록과 중개사 등록번호는 </a:t>
            </a:r>
            <a:r>
              <a:rPr lang="en-US" altLang="ko-KR" sz="1600" dirty="0" smtClean="0"/>
              <a:t>produce </a:t>
            </a:r>
            <a:r>
              <a:rPr lang="ko-KR" altLang="en-US" sz="1600" dirty="0" smtClean="0"/>
              <a:t>테이블에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두 테이블을 자연 조인하여 매물의 가격과 중개사 등록번호에 대한 정보를 포함하는 새로운 테이블을 생성하였다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테이블을 건물 매물의 주소를 포함하는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테이블과 중개사의 이름에 대한 정보를 포함하는 </a:t>
            </a:r>
            <a:r>
              <a:rPr lang="en-US" altLang="ko-KR" sz="1600" dirty="0" smtClean="0"/>
              <a:t>agency </a:t>
            </a:r>
            <a:r>
              <a:rPr lang="ko-KR" altLang="en-US" sz="1600" dirty="0" smtClean="0"/>
              <a:t>테이블과 조인하여 최종적으로 건물 매물의 가격과 수수료와 주소 및 중개사 이름에 대한 정보를 포함하는 테이블을 생성하였다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agency </a:t>
            </a:r>
            <a:r>
              <a:rPr lang="ko-KR" altLang="en-US" sz="1600" dirty="0" smtClean="0"/>
              <a:t>테이블의 </a:t>
            </a:r>
            <a:r>
              <a:rPr lang="en-US" altLang="ko-KR" sz="1600" dirty="0" smtClean="0"/>
              <a:t>address </a:t>
            </a:r>
            <a:r>
              <a:rPr lang="ko-KR" altLang="en-US" sz="1600" dirty="0" smtClean="0"/>
              <a:t>속성과 </a:t>
            </a:r>
            <a:r>
              <a:rPr lang="en-US" altLang="ko-KR" sz="1600" dirty="0" err="1" smtClean="0"/>
              <a:t>product_building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address </a:t>
            </a:r>
            <a:r>
              <a:rPr lang="ko-KR" altLang="en-US" sz="1600" dirty="0" smtClean="0"/>
              <a:t>속성이 이름이 같아 중개사 등록 번호가 서로 같은 값일 때 </a:t>
            </a:r>
            <a:r>
              <a:rPr lang="ko-KR" altLang="en-US" sz="1600" dirty="0" err="1" smtClean="0"/>
              <a:t>카티션</a:t>
            </a:r>
            <a:r>
              <a:rPr lang="ko-KR" altLang="en-US" sz="1600" dirty="0" smtClean="0"/>
              <a:t> 곱을 하게 </a:t>
            </a:r>
            <a:r>
              <a:rPr lang="en-US" altLang="ko-KR" sz="1600" dirty="0" smtClean="0"/>
              <a:t>USING</a:t>
            </a:r>
            <a:r>
              <a:rPr lang="ko-KR" altLang="en-US" sz="1600" dirty="0" smtClean="0"/>
              <a:t>을 사용하였다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최종 테이블에서 주소가 서울 동작구 흑석동에 위치하며 가격이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억 이상인 </a:t>
            </a:r>
            <a:r>
              <a:rPr lang="ko-KR" altLang="en-US" sz="1600" dirty="0" err="1" smtClean="0"/>
              <a:t>튜플들</a:t>
            </a:r>
            <a:r>
              <a:rPr lang="ko-KR" altLang="en-US" sz="1600" dirty="0" smtClean="0"/>
              <a:t> 중에서 수수료가 가장 작은 </a:t>
            </a:r>
            <a:r>
              <a:rPr lang="ko-KR" altLang="en-US" sz="1600" dirty="0" err="1" smtClean="0"/>
              <a:t>튜플의</a:t>
            </a:r>
            <a:r>
              <a:rPr lang="ko-KR" altLang="en-US" sz="1600" dirty="0" smtClean="0"/>
              <a:t> 속성값들을 </a:t>
            </a:r>
            <a:r>
              <a:rPr lang="ko-KR" altLang="en-US" sz="1600" dirty="0" err="1" smtClean="0"/>
              <a:t>출력하기위해</a:t>
            </a:r>
            <a:r>
              <a:rPr lang="ko-KR" altLang="en-US" sz="1600" dirty="0" smtClean="0"/>
              <a:t> 서브 쿼리를 사용하여 해당 </a:t>
            </a:r>
            <a:r>
              <a:rPr lang="ko-KR" altLang="en-US" sz="1600" dirty="0" err="1" smtClean="0"/>
              <a:t>튜플들에서</a:t>
            </a:r>
            <a:r>
              <a:rPr lang="ko-KR" altLang="en-US" sz="1600" dirty="0" smtClean="0"/>
              <a:t> 수수료가 가장 낮은 값을 찾아 </a:t>
            </a:r>
            <a:r>
              <a:rPr lang="ko-KR" altLang="en-US" sz="1600" dirty="0" err="1" smtClean="0"/>
              <a:t>튜플들</a:t>
            </a:r>
            <a:r>
              <a:rPr lang="ko-KR" altLang="en-US" sz="1600" dirty="0" smtClean="0"/>
              <a:t> 중에서 가장 낮은 수수료를 가진 </a:t>
            </a:r>
            <a:r>
              <a:rPr lang="ko-KR" altLang="en-US" sz="1600" dirty="0" err="1" smtClean="0"/>
              <a:t>튜플의</a:t>
            </a:r>
            <a:r>
              <a:rPr lang="ko-KR" altLang="en-US" sz="1600" dirty="0" smtClean="0"/>
              <a:t> 다른 속성값을 출력하였다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92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SELECT </a:t>
            </a:r>
            <a:r>
              <a:rPr lang="en-US" altLang="ko-KR" sz="1600" dirty="0" err="1"/>
              <a:t>agency_register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office_name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fee</a:t>
            </a:r>
            <a:br>
              <a:rPr lang="en-US" altLang="ko-KR" sz="1600" dirty="0" smtClean="0"/>
            </a:br>
            <a:r>
              <a:rPr lang="en-US" altLang="ko-KR" sz="1600" dirty="0" smtClean="0"/>
              <a:t>FROM product NATURAL JOIN produce </a:t>
            </a:r>
            <a:r>
              <a:rPr lang="en-US" altLang="ko-KR" sz="1600" dirty="0"/>
              <a:t>natural join </a:t>
            </a:r>
            <a:r>
              <a:rPr lang="en-US" altLang="ko-KR" sz="1600" dirty="0" err="1"/>
              <a:t>product_building</a:t>
            </a:r>
            <a:r>
              <a:rPr lang="en-US" altLang="ko-KR" sz="1600" dirty="0"/>
              <a:t> join agency </a:t>
            </a:r>
            <a:r>
              <a:rPr lang="en-US" altLang="ko-KR" sz="1600" dirty="0" smtClean="0"/>
              <a:t>USING(</a:t>
            </a:r>
            <a:r>
              <a:rPr lang="en-US" altLang="ko-KR" sz="1600" dirty="0" err="1" smtClean="0"/>
              <a:t>agency_register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WHERE </a:t>
            </a:r>
            <a:r>
              <a:rPr lang="en-US" altLang="ko-KR" sz="1600" dirty="0" err="1"/>
              <a:t>product_building.address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LIKE </a:t>
            </a:r>
            <a:r>
              <a:rPr lang="en-US" altLang="ko-KR" sz="1600" dirty="0"/>
              <a:t>'%</a:t>
            </a:r>
            <a:r>
              <a:rPr lang="en-US" altLang="ko-KR" sz="1600" dirty="0" err="1"/>
              <a:t>seoul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gangdong-gu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chang</a:t>
            </a:r>
            <a:r>
              <a:rPr lang="en-US" altLang="ko-KR" sz="1600" dirty="0"/>
              <a:t>-dong%' </a:t>
            </a:r>
            <a:r>
              <a:rPr lang="en-US" altLang="ko-KR" sz="1600" dirty="0" smtClean="0"/>
              <a:t>AND</a:t>
            </a:r>
            <a:br>
              <a:rPr lang="en-US" altLang="ko-KR" sz="1600" dirty="0" smtClean="0"/>
            </a:br>
            <a:r>
              <a:rPr lang="en-US" altLang="ko-KR" sz="1600" dirty="0" smtClean="0"/>
              <a:t>price </a:t>
            </a:r>
            <a:r>
              <a:rPr lang="en-US" altLang="ko-KR" sz="1600" dirty="0"/>
              <a:t>&gt; 50000 </a:t>
            </a:r>
            <a:r>
              <a:rPr lang="en-US" altLang="ko-KR" sz="1600" dirty="0" smtClean="0"/>
              <a:t>AND fee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(SELECT MIN(fee)</a:t>
            </a:r>
            <a:br>
              <a:rPr lang="en-US" altLang="ko-KR" sz="1600" dirty="0" smtClean="0"/>
            </a:br>
            <a:r>
              <a:rPr lang="en-US" altLang="ko-KR" sz="1600" dirty="0"/>
              <a:t>	</a:t>
            </a:r>
            <a:r>
              <a:rPr lang="en-US" altLang="ko-KR" sz="1600" dirty="0" smtClean="0"/>
              <a:t>	             FROM product </a:t>
            </a:r>
            <a:r>
              <a:rPr lang="en-US" altLang="ko-KR" sz="1600" dirty="0"/>
              <a:t>NATURAL JOIN </a:t>
            </a:r>
            <a:r>
              <a:rPr lang="en-US" altLang="ko-KR" sz="1600" dirty="0" smtClean="0"/>
              <a:t>produce </a:t>
            </a:r>
            <a:r>
              <a:rPr lang="en-US" altLang="ko-KR" sz="1600" dirty="0"/>
              <a:t>NATURAL JOIN </a:t>
            </a:r>
            <a:r>
              <a:rPr lang="en-US" altLang="ko-KR" sz="1600" dirty="0" smtClean="0"/>
              <a:t>			             </a:t>
            </a:r>
            <a:r>
              <a:rPr lang="en-US" altLang="ko-KR" sz="1600" dirty="0" err="1" smtClean="0"/>
              <a:t>product_building</a:t>
            </a:r>
            <a:r>
              <a:rPr lang="en-US" altLang="ko-KR" sz="1600" dirty="0" smtClean="0"/>
              <a:t> JOIN </a:t>
            </a:r>
            <a:r>
              <a:rPr lang="en-US" altLang="ko-KR" sz="1600" dirty="0"/>
              <a:t>agency </a:t>
            </a:r>
            <a:r>
              <a:rPr lang="en-US" altLang="ko-KR" sz="1600" dirty="0" smtClean="0"/>
              <a:t>USING (</a:t>
            </a:r>
            <a:r>
              <a:rPr lang="en-US" altLang="ko-KR" sz="1600" dirty="0" err="1" smtClean="0"/>
              <a:t>agency_register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		             WHERE </a:t>
            </a:r>
            <a:r>
              <a:rPr lang="en-US" altLang="ko-KR" sz="1600" dirty="0" err="1"/>
              <a:t>product_building.address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LIKE </a:t>
            </a:r>
            <a:r>
              <a:rPr lang="en-US" altLang="ko-KR" sz="1600" dirty="0"/>
              <a:t>'%</a:t>
            </a:r>
            <a:r>
              <a:rPr lang="en-US" altLang="ko-KR" sz="1600" dirty="0" err="1"/>
              <a:t>seoul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gangdong-gu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chang</a:t>
            </a:r>
            <a:r>
              <a:rPr lang="en-US" altLang="ko-KR" sz="1600" dirty="0" smtClean="0"/>
              <a:t>-		             dong</a:t>
            </a:r>
            <a:r>
              <a:rPr lang="en-US" altLang="ko-KR" sz="1600" dirty="0"/>
              <a:t>%' </a:t>
            </a:r>
            <a:r>
              <a:rPr lang="en-US" altLang="ko-KR" sz="1600" dirty="0" smtClean="0"/>
              <a:t>AND </a:t>
            </a:r>
            <a:r>
              <a:rPr lang="en-US" altLang="ko-KR" sz="1600" dirty="0"/>
              <a:t>price &gt; 50000)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44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문 테스트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20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600" dirty="0" smtClean="0"/>
              <a:t>SQL </a:t>
            </a:r>
            <a:r>
              <a:rPr lang="ko-KR" altLang="en-US" sz="1600" dirty="0" smtClean="0"/>
              <a:t>문 테스트 결과</a:t>
            </a:r>
            <a:endParaRPr lang="en-US" altLang="ko-KR" sz="1600" dirty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80" y="1808225"/>
            <a:ext cx="5650085" cy="25959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54375" y="4709620"/>
            <a:ext cx="8246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dirty="0"/>
              <a:t>모든 질의 문을 테스트 해본 결과 정상적으로 결과가 출력되었다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7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감사합니다</a:t>
            </a:r>
            <a:r>
              <a:rPr lang="en-US" altLang="ko-KR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77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43EE1B-CBDC-400A-A546-2207A0CB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요건분석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A89131-91E7-4656-88CE-E0FCA35A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제약사항 매물의 계약 완료시에  매물의 완료여부의 </a:t>
            </a:r>
            <a:r>
              <a:rPr lang="ko-KR" altLang="en-US" sz="1600" dirty="0" smtClean="0">
                <a:latin typeface="+mn-ea"/>
              </a:rPr>
              <a:t>상태가 </a:t>
            </a:r>
            <a:r>
              <a:rPr lang="en-US" altLang="ko-KR" sz="1600" dirty="0" smtClean="0">
                <a:latin typeface="+mn-ea"/>
              </a:rPr>
              <a:t>1(true)</a:t>
            </a:r>
            <a:r>
              <a:rPr lang="ko-KR" altLang="en-US" sz="1600" dirty="0" smtClean="0">
                <a:latin typeface="+mn-ea"/>
              </a:rPr>
              <a:t>로 바뀐다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하나의 건물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방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이나 토지는 한사람의 판매자와 여러 중개업소를 통해 여러 매물을 만들어 낼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그러나 하나의 </a:t>
            </a:r>
            <a:r>
              <a:rPr lang="ko-KR" altLang="en-US" sz="1600" dirty="0" smtClean="0">
                <a:latin typeface="+mn-ea"/>
              </a:rPr>
              <a:t>계약 당 </a:t>
            </a:r>
            <a:r>
              <a:rPr lang="ko-KR" altLang="en-US" sz="1600" dirty="0">
                <a:latin typeface="+mn-ea"/>
              </a:rPr>
              <a:t>하나의 매물이므로 하나의 매물에 대해서 판매자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중개자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매물은 </a:t>
            </a:r>
            <a:r>
              <a:rPr lang="ko-KR" altLang="en-US" sz="1600" dirty="0" err="1">
                <a:latin typeface="+mn-ea"/>
              </a:rPr>
              <a:t>일대일대일의</a:t>
            </a:r>
            <a:r>
              <a:rPr lang="ko-KR" altLang="en-US" sz="1600" dirty="0">
                <a:latin typeface="+mn-ea"/>
              </a:rPr>
              <a:t> 관계를 가진다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토지의 매물종류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전세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매매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월세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는 매매로 통일한다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응용의 사용자는 </a:t>
            </a:r>
            <a:r>
              <a:rPr lang="en-US" altLang="ko-KR" sz="1600" dirty="0">
                <a:latin typeface="+mn-ea"/>
              </a:rPr>
              <a:t>product </a:t>
            </a:r>
            <a:r>
              <a:rPr lang="ko-KR" altLang="en-US" sz="1600" dirty="0">
                <a:latin typeface="+mn-ea"/>
              </a:rPr>
              <a:t>개체를 토지나 건물 </a:t>
            </a:r>
            <a:r>
              <a:rPr lang="ko-KR" altLang="en-US" sz="1600" dirty="0" smtClean="0">
                <a:latin typeface="+mn-ea"/>
              </a:rPr>
              <a:t>둘 중 </a:t>
            </a:r>
            <a:r>
              <a:rPr lang="ko-KR" altLang="en-US" sz="1600" dirty="0">
                <a:latin typeface="+mn-ea"/>
              </a:rPr>
              <a:t>하나의 개체에만 </a:t>
            </a:r>
            <a:r>
              <a:rPr lang="ko-KR" altLang="en-US" sz="1600" dirty="0" smtClean="0">
                <a:latin typeface="+mn-ea"/>
              </a:rPr>
              <a:t>연결해야 한다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en-US" altLang="ko-KR" sz="1200" dirty="0">
                <a:latin typeface="+mn-ea"/>
              </a:rPr>
              <a:t>e</a:t>
            </a:r>
            <a:r>
              <a:rPr lang="en-US" altLang="ko-KR" sz="1200" dirty="0" smtClean="0">
                <a:latin typeface="+mn-ea"/>
              </a:rPr>
              <a:t>x</a:t>
            </a:r>
            <a:r>
              <a:rPr lang="en-US" altLang="ko-KR" sz="1200" dirty="0">
                <a:latin typeface="+mn-ea"/>
              </a:rPr>
              <a:t>) P00001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produc</a:t>
            </a:r>
            <a:r>
              <a:rPr lang="en-US" altLang="ko-KR" sz="1200" dirty="0">
                <a:latin typeface="+mn-ea"/>
              </a:rPr>
              <a:t>e</a:t>
            </a:r>
            <a:r>
              <a:rPr lang="ko-KR" altLang="en-US" sz="1200" dirty="0" smtClean="0">
                <a:latin typeface="+mn-ea"/>
              </a:rPr>
              <a:t>가 </a:t>
            </a:r>
            <a:r>
              <a:rPr lang="ko-KR" altLang="en-US" sz="1200" dirty="0">
                <a:latin typeface="+mn-ea"/>
              </a:rPr>
              <a:t>토지</a:t>
            </a:r>
            <a:r>
              <a:rPr lang="en-US" altLang="ko-KR" sz="1200" dirty="0">
                <a:latin typeface="+mn-ea"/>
              </a:rPr>
              <a:t>1, </a:t>
            </a:r>
            <a:r>
              <a:rPr lang="ko-KR" altLang="en-US" sz="1200" dirty="0">
                <a:latin typeface="+mn-ea"/>
              </a:rPr>
              <a:t>건물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 둘다 와 연결될 수 없다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주소는 건물 </a:t>
            </a:r>
            <a:r>
              <a:rPr lang="ko-KR" altLang="en-US" sz="1600" dirty="0" smtClean="0">
                <a:latin typeface="+mn-ea"/>
              </a:rPr>
              <a:t>한 채를 </a:t>
            </a:r>
            <a:r>
              <a:rPr lang="ko-KR" altLang="en-US" sz="1600" dirty="0">
                <a:latin typeface="+mn-ea"/>
              </a:rPr>
              <a:t>식별할 수 있는 정보를 </a:t>
            </a:r>
            <a:r>
              <a:rPr lang="ko-KR" altLang="en-US" sz="1600" dirty="0" smtClean="0">
                <a:latin typeface="+mn-ea"/>
              </a:rPr>
              <a:t>담고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</a:t>
            </a:r>
            <a:r>
              <a:rPr lang="en-US" altLang="ko-KR" sz="1200" dirty="0">
                <a:latin typeface="+mn-ea"/>
              </a:rPr>
              <a:t>e</a:t>
            </a:r>
            <a:r>
              <a:rPr lang="en-US" altLang="ko-KR" sz="1200" dirty="0" smtClean="0">
                <a:latin typeface="+mn-ea"/>
              </a:rPr>
              <a:t>x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서울시 강서구 화곡동 </a:t>
            </a:r>
            <a:r>
              <a:rPr lang="ko-KR" altLang="en-US" sz="1200" dirty="0" err="1">
                <a:latin typeface="+mn-ea"/>
              </a:rPr>
              <a:t>강서힐스테이트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111</a:t>
            </a:r>
            <a:r>
              <a:rPr lang="ko-KR" altLang="en-US" sz="1200" dirty="0">
                <a:latin typeface="+mn-ea"/>
              </a:rPr>
              <a:t>동 또는 강남구 </a:t>
            </a:r>
            <a:r>
              <a:rPr lang="ko-KR" altLang="en-US" sz="1200" dirty="0" smtClean="0">
                <a:latin typeface="+mn-ea"/>
              </a:rPr>
              <a:t>현대빌딩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5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43EE1B-CBDC-400A-A546-2207A0CB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요건분석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A89131-91E7-4656-88CE-E0FCA35A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ko-KR" altLang="en-US" sz="1600" dirty="0" smtClean="0">
                <a:latin typeface="+mn-ea"/>
              </a:rPr>
              <a:t>가격은 만원 단위로 입력한다</a:t>
            </a:r>
            <a:r>
              <a:rPr lang="en-US" altLang="ko-KR" sz="1600" dirty="0">
                <a:latin typeface="+mn-ea"/>
              </a:rPr>
              <a:t>.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따라서 </a:t>
            </a:r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>
                <a:latin typeface="+mn-ea"/>
              </a:rPr>
              <a:t>라 </a:t>
            </a:r>
            <a:r>
              <a:rPr lang="ko-KR" altLang="en-US" sz="1600" dirty="0" smtClean="0">
                <a:latin typeface="+mn-ea"/>
              </a:rPr>
              <a:t>저장 되 있으면 </a:t>
            </a:r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 smtClean="0">
                <a:latin typeface="+mn-ea"/>
              </a:rPr>
              <a:t>만원을 의미한다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buFont typeface="+mj-lt"/>
              <a:buAutoNum type="arabicPeriod" startAt="7"/>
            </a:pPr>
            <a:r>
              <a:rPr lang="ko-KR" altLang="en-US" sz="1600" dirty="0" smtClean="0">
                <a:latin typeface="+mn-ea"/>
              </a:rPr>
              <a:t>면</a:t>
            </a:r>
            <a:r>
              <a:rPr lang="ko-KR" altLang="en-US" sz="1600" dirty="0">
                <a:latin typeface="+mn-ea"/>
              </a:rPr>
              <a:t>적</a:t>
            </a:r>
            <a:r>
              <a:rPr lang="ko-KR" altLang="en-US" sz="1600" dirty="0" smtClean="0">
                <a:latin typeface="+mn-ea"/>
              </a:rPr>
              <a:t>은 평 </a:t>
            </a:r>
            <a:r>
              <a:rPr lang="ko-KR" altLang="en-US" sz="1600" dirty="0">
                <a:latin typeface="+mn-ea"/>
              </a:rPr>
              <a:t>단위로 입력한다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따라서 </a:t>
            </a:r>
            <a:r>
              <a:rPr lang="en-US" altLang="ko-KR" sz="1600" dirty="0" smtClean="0">
                <a:latin typeface="+mn-ea"/>
              </a:rPr>
              <a:t>40</a:t>
            </a:r>
            <a:r>
              <a:rPr lang="ko-KR" altLang="en-US" sz="1600" dirty="0" smtClean="0">
                <a:latin typeface="+mn-ea"/>
              </a:rPr>
              <a:t>이라 </a:t>
            </a:r>
            <a:r>
              <a:rPr lang="ko-KR" altLang="en-US" sz="1600" dirty="0">
                <a:latin typeface="+mn-ea"/>
              </a:rPr>
              <a:t>저장 되 있으면 </a:t>
            </a:r>
            <a:r>
              <a:rPr lang="en-US" altLang="ko-KR" sz="1600" dirty="0" smtClean="0">
                <a:latin typeface="+mn-ea"/>
              </a:rPr>
              <a:t>40</a:t>
            </a:r>
            <a:r>
              <a:rPr lang="ko-KR" altLang="en-US" sz="1600" dirty="0" smtClean="0">
                <a:latin typeface="+mn-ea"/>
              </a:rPr>
              <a:t>평을 의미한다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buFont typeface="+mj-lt"/>
              <a:buAutoNum type="arabicPeriod" startAt="7"/>
            </a:pPr>
            <a:r>
              <a:rPr lang="ko-KR" altLang="en-US" sz="1600" dirty="0" smtClean="0">
                <a:latin typeface="+mn-ea"/>
              </a:rPr>
              <a:t>사용자의 등록번호는 구매자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판매자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중개자 중 하나의 유형에만 속한다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구매자와 </a:t>
            </a:r>
            <a:r>
              <a:rPr lang="ko-KR" altLang="en-US" sz="1600" dirty="0" err="1" smtClean="0">
                <a:latin typeface="+mn-ea"/>
              </a:rPr>
              <a:t>판매자나</a:t>
            </a:r>
            <a:r>
              <a:rPr lang="ko-KR" altLang="en-US" sz="1600" dirty="0" smtClean="0">
                <a:latin typeface="+mn-ea"/>
              </a:rPr>
              <a:t> 구매자와 중개자의 등록번호가 같을 수 없다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buFont typeface="+mj-lt"/>
              <a:buAutoNum type="arabicPeriod" startAt="7"/>
            </a:pPr>
            <a:r>
              <a:rPr lang="ko-KR" altLang="en-US" sz="1600" dirty="0">
                <a:latin typeface="+mn-ea"/>
              </a:rPr>
              <a:t>판매하거나 구매할 수 있는 매물의 </a:t>
            </a:r>
            <a:r>
              <a:rPr lang="ko-KR" altLang="en-US" sz="1600" dirty="0" smtClean="0">
                <a:latin typeface="+mn-ea"/>
              </a:rPr>
              <a:t>범</a:t>
            </a:r>
            <a:r>
              <a:rPr lang="ko-KR" altLang="en-US" sz="1600" dirty="0">
                <a:latin typeface="+mn-ea"/>
              </a:rPr>
              <a:t>위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ko-KR" altLang="en-US" sz="1600" dirty="0">
                <a:latin typeface="+mn-ea"/>
              </a:rPr>
              <a:t>건물의 </a:t>
            </a:r>
            <a:r>
              <a:rPr lang="ko-KR" altLang="en-US" sz="1600" dirty="0" smtClean="0">
                <a:latin typeface="+mn-ea"/>
              </a:rPr>
              <a:t>한 방이나 하나의 토지로 </a:t>
            </a:r>
            <a:r>
              <a:rPr lang="ko-KR" altLang="en-US" sz="1600" dirty="0">
                <a:latin typeface="+mn-ea"/>
              </a:rPr>
              <a:t>가정한다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buFont typeface="+mj-lt"/>
              <a:buAutoNum type="arabicPeriod" startAt="7"/>
            </a:pPr>
            <a:r>
              <a:rPr lang="ko-KR" altLang="en-US" sz="1600" dirty="0" err="1" smtClean="0">
                <a:latin typeface="+mn-ea"/>
              </a:rPr>
              <a:t>기본키</a:t>
            </a:r>
            <a:r>
              <a:rPr lang="ko-KR" altLang="en-US" sz="1600" dirty="0" smtClean="0">
                <a:latin typeface="+mn-ea"/>
              </a:rPr>
              <a:t> 제약조건에 따라서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각 테이블의 </a:t>
            </a:r>
            <a:r>
              <a:rPr lang="ko-KR" altLang="en-US" sz="1600" dirty="0" err="1" smtClean="0">
                <a:latin typeface="+mn-ea"/>
              </a:rPr>
              <a:t>기본키</a:t>
            </a:r>
            <a:r>
              <a:rPr lang="ko-KR" altLang="en-US" sz="1600" dirty="0" smtClean="0">
                <a:latin typeface="+mn-ea"/>
              </a:rPr>
              <a:t> 속성 값들은 </a:t>
            </a:r>
            <a:r>
              <a:rPr lang="en-US" altLang="ko-KR" sz="1600" dirty="0" smtClean="0">
                <a:latin typeface="+mn-ea"/>
              </a:rPr>
              <a:t>NULL </a:t>
            </a:r>
            <a:r>
              <a:rPr lang="ko-KR" altLang="en-US" sz="1600" dirty="0" smtClean="0">
                <a:latin typeface="+mn-ea"/>
              </a:rPr>
              <a:t>값이 될 수 없다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>
              <a:buFont typeface="+mj-lt"/>
              <a:buAutoNum type="arabicPeriod" startAt="7"/>
            </a:pPr>
            <a:r>
              <a:rPr lang="ko-KR" altLang="en-US" sz="1600" dirty="0" err="1" smtClean="0">
                <a:latin typeface="+mn-ea"/>
              </a:rPr>
              <a:t>외래키</a:t>
            </a:r>
            <a:r>
              <a:rPr lang="ko-KR" altLang="en-US" sz="1600" dirty="0" smtClean="0">
                <a:latin typeface="+mn-ea"/>
              </a:rPr>
              <a:t> 제약조건에 따라서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구매자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판매자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중개자 전화번호 테이블들의 등록번호 속성값은 구매자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판매자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중개자 테이블의 등록번호 속성값에 존재하는 값이야 한다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마찬가지로 건물 매물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product_building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과 토지 매물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product_land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테이블의 매물번호는 매물</a:t>
            </a:r>
            <a:r>
              <a:rPr lang="en-US" altLang="ko-KR" sz="1600" dirty="0" smtClean="0">
                <a:latin typeface="+mn-ea"/>
              </a:rPr>
              <a:t>(product) </a:t>
            </a:r>
            <a:r>
              <a:rPr lang="ko-KR" altLang="en-US" sz="1600" dirty="0" smtClean="0">
                <a:latin typeface="+mn-ea"/>
              </a:rPr>
              <a:t>테이블의 매물번호에 존재하는 값이어야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buFont typeface="+mj-lt"/>
              <a:buAutoNum type="arabicPeriod" startAt="7"/>
            </a:pPr>
            <a:r>
              <a:rPr lang="ko-KR" altLang="en-US" sz="1600" dirty="0" err="1" smtClean="0">
                <a:latin typeface="+mn-ea"/>
              </a:rPr>
              <a:t>기본키</a:t>
            </a:r>
            <a:r>
              <a:rPr lang="ko-KR" altLang="en-US" sz="1600" dirty="0" smtClean="0">
                <a:latin typeface="+mn-ea"/>
              </a:rPr>
              <a:t> 속성값에 대한 수정이나 제거는 </a:t>
            </a:r>
            <a:r>
              <a:rPr lang="ko-KR" altLang="en-US" sz="1600" dirty="0" err="1" smtClean="0">
                <a:latin typeface="+mn-ea"/>
              </a:rPr>
              <a:t>외래키</a:t>
            </a:r>
            <a:r>
              <a:rPr lang="ko-KR" altLang="en-US" sz="1600" dirty="0" smtClean="0">
                <a:latin typeface="+mn-ea"/>
              </a:rPr>
              <a:t> 제약조건에 위배한다면 거부한다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13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60AAD4-471E-4090-A619-8E66C78B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12802"/>
            <a:ext cx="8246070" cy="61082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ERD</a:t>
            </a:r>
            <a:endParaRPr lang="ko-KR" altLang="en-US" sz="4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035B73C-C25E-4BA3-8BAC-BBDDAAB0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97976"/>
              </p:ext>
            </p:extLst>
          </p:nvPr>
        </p:nvGraphicFramePr>
        <p:xfrm>
          <a:off x="4307701" y="1932581"/>
          <a:ext cx="153807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8075">
                  <a:extLst>
                    <a:ext uri="{9D8B030D-6E8A-4147-A177-3AD203B41FA5}">
                      <a16:colId xmlns:a16="http://schemas.microsoft.com/office/drawing/2014/main" xmlns="" val="2054479069"/>
                    </a:ext>
                  </a:extLst>
                </a:gridCol>
              </a:tblGrid>
              <a:tr h="188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매물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221667"/>
                  </a:ext>
                </a:extLst>
              </a:tr>
              <a:tr h="926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매물번호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시세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매물종류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매매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count</a:t>
                      </a:r>
                    </a:p>
                    <a:p>
                      <a:pPr latinLnBrk="1"/>
                      <a:r>
                        <a:rPr lang="ko-KR" altLang="en-US" sz="1200" dirty="0"/>
                        <a:t>수수료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보증금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완료여부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930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59E6DE2-F87E-463E-9AE8-7742C9CA7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87266"/>
              </p:ext>
            </p:extLst>
          </p:nvPr>
        </p:nvGraphicFramePr>
        <p:xfrm>
          <a:off x="6220725" y="3006534"/>
          <a:ext cx="81308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4">
                  <a:extLst>
                    <a:ext uri="{9D8B030D-6E8A-4147-A177-3AD203B41FA5}">
                      <a16:colId xmlns:a16="http://schemas.microsoft.com/office/drawing/2014/main" xmlns="" val="2475608077"/>
                    </a:ext>
                  </a:extLst>
                </a:gridCol>
              </a:tblGrid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건물정보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41818"/>
                  </a:ext>
                </a:extLst>
              </a:tr>
              <a:tr h="1332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>
                          <a:effectLst/>
                        </a:rPr>
                        <a:t>주소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sng" dirty="0"/>
                        <a:t>호수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건물명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>
                          <a:effectLst/>
                        </a:rPr>
                        <a:t>건물종류</a:t>
                      </a:r>
                      <a:endParaRPr lang="en-US" altLang="ko-KR" sz="1200" u="none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200" dirty="0"/>
                        <a:t>층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면적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방수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화장실수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준공년도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005246"/>
                  </a:ext>
                </a:extLst>
              </a:tr>
            </a:tbl>
          </a:graphicData>
        </a:graphic>
      </p:graphicFrame>
      <p:sp>
        <p:nvSpPr>
          <p:cNvPr id="6" name="다이아몬드 5">
            <a:extLst>
              <a:ext uri="{FF2B5EF4-FFF2-40B4-BE49-F238E27FC236}">
                <a16:creationId xmlns:a16="http://schemas.microsoft.com/office/drawing/2014/main" xmlns="" id="{01B43E65-F66B-45D5-93F0-78B242818137}"/>
              </a:ext>
            </a:extLst>
          </p:cNvPr>
          <p:cNvSpPr/>
          <p:nvPr/>
        </p:nvSpPr>
        <p:spPr>
          <a:xfrm>
            <a:off x="4537973" y="3728183"/>
            <a:ext cx="1076660" cy="5486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</a:t>
            </a:r>
            <a:r>
              <a:rPr lang="en-US" altLang="ko-KR" sz="1000" dirty="0"/>
              <a:t>-</a:t>
            </a:r>
          </a:p>
          <a:p>
            <a:pPr algn="ctr"/>
            <a:r>
              <a:rPr lang="ko-KR" altLang="en-US" sz="1000" dirty="0"/>
              <a:t>건물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23AD343-12C8-47A8-88BF-865675FFA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97165"/>
              </p:ext>
            </p:extLst>
          </p:nvPr>
        </p:nvGraphicFramePr>
        <p:xfrm>
          <a:off x="2289708" y="1152147"/>
          <a:ext cx="87344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49">
                  <a:extLst>
                    <a:ext uri="{9D8B030D-6E8A-4147-A177-3AD203B41FA5}">
                      <a16:colId xmlns:a16="http://schemas.microsoft.com/office/drawing/2014/main" xmlns="" val="2419566260"/>
                    </a:ext>
                  </a:extLst>
                </a:gridCol>
              </a:tblGrid>
              <a:tr h="220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859466"/>
                  </a:ext>
                </a:extLst>
              </a:tr>
              <a:tr h="662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주민번호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성명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33192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8883B30-686D-488A-AEE7-C683EC3BD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78297"/>
              </p:ext>
            </p:extLst>
          </p:nvPr>
        </p:nvGraphicFramePr>
        <p:xfrm>
          <a:off x="7646186" y="3370822"/>
          <a:ext cx="813083" cy="113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3">
                  <a:extLst>
                    <a:ext uri="{9D8B030D-6E8A-4147-A177-3AD203B41FA5}">
                      <a16:colId xmlns:a16="http://schemas.microsoft.com/office/drawing/2014/main" xmlns="" val="2528199384"/>
                    </a:ext>
                  </a:extLst>
                </a:gridCol>
              </a:tblGrid>
              <a:tr h="248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7379706"/>
                  </a:ext>
                </a:extLst>
              </a:tr>
              <a:tr h="86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/>
                        <a:t>주민번호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성명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주소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342037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4829D73B-809D-48F6-A5CC-3CEE9239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70561"/>
              </p:ext>
            </p:extLst>
          </p:nvPr>
        </p:nvGraphicFramePr>
        <p:xfrm>
          <a:off x="2218448" y="3407536"/>
          <a:ext cx="103023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37">
                  <a:extLst>
                    <a:ext uri="{9D8B030D-6E8A-4147-A177-3AD203B41FA5}">
                      <a16:colId xmlns:a16="http://schemas.microsoft.com/office/drawing/2014/main" xmlns="" val="3583429915"/>
                    </a:ext>
                  </a:extLst>
                </a:gridCol>
              </a:tblGrid>
              <a:tr h="247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181700"/>
                  </a:ext>
                </a:extLst>
              </a:tr>
              <a:tr h="688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등록번호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dirty="0"/>
                        <a:t>사무소명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사무소주소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대표자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전화번호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066164"/>
                  </a:ext>
                </a:extLst>
              </a:tr>
            </a:tbl>
          </a:graphicData>
        </a:graphic>
      </p:graphicFrame>
      <p:sp>
        <p:nvSpPr>
          <p:cNvPr id="10" name="다이아몬드 9">
            <a:extLst>
              <a:ext uri="{FF2B5EF4-FFF2-40B4-BE49-F238E27FC236}">
                <a16:creationId xmlns:a16="http://schemas.microsoft.com/office/drawing/2014/main" xmlns="" id="{EE585FE8-E9FB-492A-9CAA-243A40BC4551}"/>
              </a:ext>
            </a:extLst>
          </p:cNvPr>
          <p:cNvSpPr/>
          <p:nvPr/>
        </p:nvSpPr>
        <p:spPr>
          <a:xfrm>
            <a:off x="2168379" y="2515813"/>
            <a:ext cx="1116109" cy="4420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매물등록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xmlns="" id="{E75EB610-288D-4436-BBD3-66B04871B4A5}"/>
              </a:ext>
            </a:extLst>
          </p:cNvPr>
          <p:cNvSpPr/>
          <p:nvPr/>
        </p:nvSpPr>
        <p:spPr>
          <a:xfrm>
            <a:off x="7563123" y="2533855"/>
            <a:ext cx="979207" cy="3908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계약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8E76D7A6-2B7F-4CEB-B0BE-4AD12047C5BD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8052727" y="2924708"/>
            <a:ext cx="0" cy="44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다이아몬드 13">
            <a:extLst>
              <a:ext uri="{FF2B5EF4-FFF2-40B4-BE49-F238E27FC236}">
                <a16:creationId xmlns:a16="http://schemas.microsoft.com/office/drawing/2014/main" xmlns="" id="{C29D3CCD-86A0-445C-951F-F4A16AAFB1CA}"/>
              </a:ext>
            </a:extLst>
          </p:cNvPr>
          <p:cNvSpPr/>
          <p:nvPr/>
        </p:nvSpPr>
        <p:spPr>
          <a:xfrm>
            <a:off x="4548205" y="1141011"/>
            <a:ext cx="1056196" cy="6552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매물</a:t>
            </a:r>
            <a:r>
              <a:rPr lang="en-US" altLang="ko-KR" sz="1000" dirty="0"/>
              <a:t>-</a:t>
            </a:r>
            <a:r>
              <a:rPr lang="ko-KR" altLang="en-US" sz="1000" dirty="0"/>
              <a:t>토지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2FC71F45-1E70-465A-8D18-42024D749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86319"/>
              </p:ext>
            </p:extLst>
          </p:nvPr>
        </p:nvGraphicFramePr>
        <p:xfrm>
          <a:off x="6223769" y="1131126"/>
          <a:ext cx="1151152" cy="128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52">
                  <a:extLst>
                    <a:ext uri="{9D8B030D-6E8A-4147-A177-3AD203B41FA5}">
                      <a16:colId xmlns:a16="http://schemas.microsoft.com/office/drawing/2014/main" xmlns="" val="103227012"/>
                    </a:ext>
                  </a:extLst>
                </a:gridCol>
              </a:tblGrid>
              <a:tr h="279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토지정보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236888"/>
                  </a:ext>
                </a:extLst>
              </a:tr>
              <a:tr h="722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/>
                        <a:t>토지고유번호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ko-KR" altLang="en-US" sz="1200" u="none" dirty="0"/>
                        <a:t>토지용도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/>
                        <a:t>면적</a:t>
                      </a:r>
                      <a:endParaRPr lang="en-US" altLang="ko-KR" sz="1200" u="none" dirty="0"/>
                    </a:p>
                    <a:p>
                      <a:pPr latinLnBrk="1"/>
                      <a:r>
                        <a:rPr lang="ko-KR" altLang="en-US" sz="1200" u="none" dirty="0"/>
                        <a:t>주소</a:t>
                      </a:r>
                      <a:endParaRPr lang="en-US" altLang="ko-KR" sz="1200" u="none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8504837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26F2C8D-90B6-4A9F-8304-7020E5AD7E6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604401" y="1468638"/>
            <a:ext cx="61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A86231C6-7897-4FA8-980B-9A064A33E96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2726432" y="2249427"/>
            <a:ext cx="2" cy="26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652D079A-6750-401C-824C-052C5F106706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3284488" y="2736849"/>
            <a:ext cx="1023213" cy="1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70093E6-D86D-4120-8A2B-285573013B9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726434" y="2957884"/>
            <a:ext cx="7132" cy="44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800442A4-D1B5-450D-B2D4-590458A42CC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076303" y="3578501"/>
            <a:ext cx="435" cy="14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B9FC4E45-1B78-431C-97F1-CBEF7B97A85E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5076303" y="1796264"/>
            <a:ext cx="435" cy="13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4987D57-6D33-42F6-9F18-3AC31F52763A}"/>
              </a:ext>
            </a:extLst>
          </p:cNvPr>
          <p:cNvSpPr/>
          <p:nvPr/>
        </p:nvSpPr>
        <p:spPr>
          <a:xfrm>
            <a:off x="7677776" y="1850229"/>
            <a:ext cx="749900" cy="33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계약일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2A69DA3B-E368-4989-9CB1-B54BB81039A5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>
            <a:off x="8052726" y="2185617"/>
            <a:ext cx="1" cy="3482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CD0BACC-EA31-418A-9A93-110AA6040E3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076303" y="4276794"/>
            <a:ext cx="114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C0E49BA-823A-48FF-A30D-72E3A93A3AD1}"/>
              </a:ext>
            </a:extLst>
          </p:cNvPr>
          <p:cNvSpPr/>
          <p:nvPr/>
        </p:nvSpPr>
        <p:spPr>
          <a:xfrm>
            <a:off x="506062" y="2577952"/>
            <a:ext cx="1018565" cy="31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매물 등록일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5D919737-641C-405A-BDB7-2199F9D0FF10}"/>
              </a:ext>
            </a:extLst>
          </p:cNvPr>
          <p:cNvCxnSpPr>
            <a:cxnSpLocks/>
            <a:stCxn id="10" idx="1"/>
            <a:endCxn id="25" idx="3"/>
          </p:cNvCxnSpPr>
          <p:nvPr/>
        </p:nvCxnSpPr>
        <p:spPr>
          <a:xfrm flipH="1" flipV="1">
            <a:off x="1524627" y="2736848"/>
            <a:ext cx="643752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80C4B69-070A-4008-B19A-6708CCF289EF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5845776" y="2729282"/>
            <a:ext cx="1717347" cy="2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</TotalTime>
  <Words>2451</Words>
  <Application>Microsoft Office PowerPoint</Application>
  <PresentationFormat>화면 슬라이드 쇼(16:9)</PresentationFormat>
  <Paragraphs>727</Paragraphs>
  <Slides>67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Office Theme</vt:lpstr>
      <vt:lpstr>부동산 데이터베이스 기반 응용 </vt:lpstr>
      <vt:lpstr>목차</vt:lpstr>
      <vt:lpstr>응용 분야</vt:lpstr>
      <vt:lpstr>응용 기능</vt:lpstr>
      <vt:lpstr>응용 기능</vt:lpstr>
      <vt:lpstr>응용 기능</vt:lpstr>
      <vt:lpstr>요건분석</vt:lpstr>
      <vt:lpstr>요건분석</vt:lpstr>
      <vt:lpstr>ERD</vt:lpstr>
      <vt:lpstr>ERD</vt:lpstr>
      <vt:lpstr>ERD</vt:lpstr>
      <vt:lpstr>ERD</vt:lpstr>
      <vt:lpstr>ERD</vt:lpstr>
      <vt:lpstr>ERD</vt:lpstr>
      <vt:lpstr>RDB 테이블</vt:lpstr>
      <vt:lpstr>RDB 테이블</vt:lpstr>
      <vt:lpstr>RDB 테이블</vt:lpstr>
      <vt:lpstr>RDB 테이블</vt:lpstr>
      <vt:lpstr>RDB 테이블</vt:lpstr>
      <vt:lpstr>RDB 테이블</vt:lpstr>
      <vt:lpstr>RDB 테이블</vt:lpstr>
      <vt:lpstr>정규화</vt:lpstr>
      <vt:lpstr>정규화</vt:lpstr>
      <vt:lpstr>정규화</vt:lpstr>
      <vt:lpstr>스키마 정제</vt:lpstr>
      <vt:lpstr>최종 RDB 스키마</vt:lpstr>
      <vt:lpstr>최종 RDB 스키마</vt:lpstr>
      <vt:lpstr>DB 생성 예시 1</vt:lpstr>
      <vt:lpstr>DB 생성 예시 2</vt:lpstr>
      <vt:lpstr>DB 데이터 입력</vt:lpstr>
      <vt:lpstr>DB 데이터 입력</vt:lpstr>
      <vt:lpstr>DB 데이터 입력</vt:lpstr>
      <vt:lpstr>DB 데이터 입력</vt:lpstr>
      <vt:lpstr>DB 데이터 입력</vt:lpstr>
      <vt:lpstr>DB 데이터 입력</vt:lpstr>
      <vt:lpstr>DB 데이터 입력</vt:lpstr>
      <vt:lpstr>DB 데이터 입력</vt:lpstr>
      <vt:lpstr>DB 데이터 입력</vt:lpstr>
      <vt:lpstr>질의 리스트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SQL 문 테스트</vt:lpstr>
      <vt:lpstr>감사합니다.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조유성</cp:lastModifiedBy>
  <cp:revision>587</cp:revision>
  <dcterms:created xsi:type="dcterms:W3CDTF">2013-08-21T19:17:07Z</dcterms:created>
  <dcterms:modified xsi:type="dcterms:W3CDTF">2018-12-11T13:51:38Z</dcterms:modified>
</cp:coreProperties>
</file>