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3129-1559-48A7-A62D-630F5E6318E7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0762-C4C3-43BB-A842-9E73DE0683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3129-1559-48A7-A62D-630F5E6318E7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0762-C4C3-43BB-A842-9E73DE0683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3129-1559-48A7-A62D-630F5E6318E7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0762-C4C3-43BB-A842-9E73DE0683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3129-1559-48A7-A62D-630F5E6318E7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0762-C4C3-43BB-A842-9E73DE0683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3129-1559-48A7-A62D-630F5E6318E7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0762-C4C3-43BB-A842-9E73DE0683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3129-1559-48A7-A62D-630F5E6318E7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0762-C4C3-43BB-A842-9E73DE0683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3129-1559-48A7-A62D-630F5E6318E7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0762-C4C3-43BB-A842-9E73DE0683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3129-1559-48A7-A62D-630F5E6318E7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0762-C4C3-43BB-A842-9E73DE0683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3129-1559-48A7-A62D-630F5E6318E7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0762-C4C3-43BB-A842-9E73DE0683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3129-1559-48A7-A62D-630F5E6318E7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0762-C4C3-43BB-A842-9E73DE0683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3129-1559-48A7-A62D-630F5E6318E7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0762-C4C3-43BB-A842-9E73DE0683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73129-1559-48A7-A62D-630F5E6318E7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10762-C4C3-43BB-A842-9E73DE0683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wo-factor_authentication" TargetMode="External"/><Relationship Id="rId2" Type="http://schemas.openxmlformats.org/officeDocument/2006/relationships/hyperlink" Target="https://en.wikipedia.org/wiki/Public_key_infrastructure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4286256"/>
            <a:ext cx="4643470" cy="714380"/>
          </a:xfrm>
        </p:spPr>
        <p:txBody>
          <a:bodyPr>
            <a:noAutofit/>
          </a:bodyPr>
          <a:lstStyle/>
          <a:p>
            <a:pPr algn="l"/>
            <a:r>
              <a:rPr lang="en-US" sz="18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NAME OF </a:t>
            </a:r>
            <a:r>
              <a:rPr lang="en-US" sz="18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CANDIDATE: </a:t>
            </a:r>
            <a:r>
              <a:rPr 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Moin </a:t>
            </a:r>
          </a:p>
          <a:p>
            <a:pPr algn="l"/>
            <a:r>
              <a:rPr lang="en-US" sz="18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REGISTER NUMBER: </a:t>
            </a:r>
            <a:r>
              <a:rPr 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301CS20012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8662" y="2500306"/>
            <a:ext cx="7286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TOPIC NAME: 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Define matrices and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measurment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and evaluate the values at operational level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0034" y="5286388"/>
            <a:ext cx="3929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UNDER THE GUIDANCE OF: </a:t>
            </a: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AKSHAY SIR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2976" y="1357298"/>
            <a:ext cx="6786610" cy="7474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DEPARTMENT OF COMPUTER SCIENCE</a:t>
            </a:r>
            <a:endParaRPr lang="en-IN" sz="24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" name="Picture 8" descr="WhatsApp Image 2022-06-15 at 1.25.08 PM.jpeg"/>
          <p:cNvPicPr>
            <a:picLocks noChangeAspect="1"/>
          </p:cNvPicPr>
          <p:nvPr/>
        </p:nvPicPr>
        <p:blipFill>
          <a:blip r:embed="rId2"/>
          <a:srcRect b="85398"/>
          <a:stretch>
            <a:fillRect/>
          </a:stretch>
        </p:blipFill>
        <p:spPr>
          <a:xfrm>
            <a:off x="0" y="0"/>
            <a:ext cx="9144000" cy="1285859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1214414" y="1928802"/>
            <a:ext cx="6643734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 flipH="1" flipV="1">
            <a:off x="1000100" y="1714488"/>
            <a:ext cx="428628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H="1" flipV="1">
            <a:off x="7644628" y="1713694"/>
            <a:ext cx="428628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214414" y="1500174"/>
            <a:ext cx="6643734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71538" y="2500306"/>
            <a:ext cx="7000924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071538" y="3714752"/>
            <a:ext cx="7000924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7465239" y="3107529"/>
            <a:ext cx="121444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465109" y="3106735"/>
            <a:ext cx="121444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57422" y="142852"/>
            <a:ext cx="4436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Software </a:t>
            </a:r>
            <a:r>
              <a:rPr lang="en-IN" sz="2400" dirty="0" err="1" smtClean="0">
                <a:solidFill>
                  <a:srgbClr val="FF0000"/>
                </a:solidFill>
              </a:rPr>
              <a:t>Measurment</a:t>
            </a:r>
            <a:r>
              <a:rPr lang="en-IN" sz="2400" dirty="0" smtClean="0">
                <a:solidFill>
                  <a:srgbClr val="FF0000"/>
                </a:solidFill>
              </a:rPr>
              <a:t> &amp; Matrices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357422" y="571480"/>
            <a:ext cx="4357718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0034" y="714356"/>
            <a:ext cx="72152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 </a:t>
            </a:r>
            <a:r>
              <a:rPr lang="en-IN" dirty="0" smtClean="0">
                <a:solidFill>
                  <a:srgbClr val="FF0000"/>
                </a:solidFill>
              </a:rPr>
              <a:t>Measurement</a:t>
            </a:r>
          </a:p>
          <a:p>
            <a:r>
              <a:rPr lang="en-IN" dirty="0"/>
              <a:t> </a:t>
            </a:r>
            <a:r>
              <a:rPr lang="en-IN" dirty="0" smtClean="0"/>
              <a:t>   it deals with measuring the size, quantity, amount, or dimension of a </a:t>
            </a:r>
          </a:p>
          <a:p>
            <a:r>
              <a:rPr lang="en-IN" dirty="0"/>
              <a:t> </a:t>
            </a:r>
            <a:r>
              <a:rPr lang="en-IN" dirty="0" smtClean="0"/>
              <a:t>   particular attribute of a product or process.</a:t>
            </a:r>
          </a:p>
          <a:p>
            <a:r>
              <a:rPr lang="en-IN" dirty="0"/>
              <a:t> </a:t>
            </a:r>
            <a:r>
              <a:rPr lang="en-IN" dirty="0" smtClean="0"/>
              <a:t>   Ex. No of errors</a:t>
            </a:r>
          </a:p>
          <a:p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642910" y="5072074"/>
            <a:ext cx="54562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 To ensure that the Software is bug free before release</a:t>
            </a:r>
          </a:p>
          <a:p>
            <a:pPr>
              <a:buFont typeface="Wingdings" pitchFamily="2" charset="2"/>
              <a:buChar char="Ø"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/>
              <a:t> </a:t>
            </a:r>
            <a:r>
              <a:rPr lang="en-IN" dirty="0" smtClean="0"/>
              <a:t>To anticipate future qualities of process or product</a:t>
            </a:r>
          </a:p>
          <a:p>
            <a:pPr>
              <a:buFont typeface="Wingdings" pitchFamily="2" charset="2"/>
              <a:buChar char="Ø"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/>
              <a:t> </a:t>
            </a:r>
            <a:r>
              <a:rPr lang="en-IN" dirty="0" smtClean="0"/>
              <a:t>To enhance the quality of a product or process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357290" y="4286256"/>
            <a:ext cx="5744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Needs of Software Measurement &amp; matrices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1428728" y="4714884"/>
            <a:ext cx="5572164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3143240" y="1857364"/>
          <a:ext cx="178595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8595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Software project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6" name="Straight Arrow Connector 45"/>
          <p:cNvCxnSpPr/>
          <p:nvPr/>
        </p:nvCxnSpPr>
        <p:spPr>
          <a:xfrm>
            <a:off x="2412286" y="2016814"/>
            <a:ext cx="714380" cy="1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929190" y="2000240"/>
            <a:ext cx="714380" cy="1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>
            <a:off x="3786976" y="2428074"/>
            <a:ext cx="428628" cy="1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643570" y="185736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output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500430" y="2643182"/>
            <a:ext cx="92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product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357290" y="1857364"/>
            <a:ext cx="1071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members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71472" y="2928934"/>
            <a:ext cx="73205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rgbClr val="FF0000"/>
                </a:solidFill>
              </a:rPr>
              <a:t> Matrices</a:t>
            </a:r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smtClean="0"/>
              <a:t>it </a:t>
            </a:r>
            <a:r>
              <a:rPr lang="en-IN" dirty="0"/>
              <a:t>provides the function by which we can measure the  attribute of software </a:t>
            </a:r>
            <a:endParaRPr lang="en-US" dirty="0"/>
          </a:p>
          <a:p>
            <a:r>
              <a:rPr lang="en-IN" dirty="0" smtClean="0"/>
              <a:t>system</a:t>
            </a:r>
            <a:r>
              <a:rPr lang="en-IN" dirty="0"/>
              <a:t>, product or process.</a:t>
            </a:r>
            <a:endParaRPr lang="en-US" dirty="0" smtClean="0"/>
          </a:p>
          <a:p>
            <a:r>
              <a:rPr lang="en-IN" dirty="0" smtClean="0"/>
              <a:t>Ex</a:t>
            </a:r>
            <a:r>
              <a:rPr lang="en-IN" dirty="0"/>
              <a:t>. No of errors per hours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43240" y="142852"/>
            <a:ext cx="2561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Types of </a:t>
            </a:r>
            <a:r>
              <a:rPr lang="en-IN" sz="2400" dirty="0" err="1" smtClean="0">
                <a:solidFill>
                  <a:srgbClr val="FF0000"/>
                </a:solidFill>
              </a:rPr>
              <a:t>Matrices’s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214678" y="571480"/>
            <a:ext cx="2428892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57158" y="2285992"/>
          <a:ext cx="8143932" cy="3657600"/>
        </p:xfrm>
        <a:graphic>
          <a:graphicData uri="http://schemas.openxmlformats.org/drawingml/2006/table">
            <a:tbl>
              <a:tblPr firstRow="1">
                <a:tableStyleId>{E8034E78-7F5D-4C2E-B375-FC64B27BC917}</a:tableStyleId>
              </a:tblPr>
              <a:tblGrid>
                <a:gridCol w="2714644"/>
                <a:gridCol w="2714644"/>
                <a:gridCol w="2714644"/>
              </a:tblGrid>
              <a:tr h="3429024">
                <a:tc>
                  <a:txBody>
                    <a:bodyPr/>
                    <a:lstStyle/>
                    <a:p>
                      <a:r>
                        <a:rPr lang="en-IN" dirty="0" smtClean="0"/>
                        <a:t>[Product Matrices]</a:t>
                      </a:r>
                    </a:p>
                    <a:p>
                      <a:pPr>
                        <a:buFont typeface="Wingdings" pitchFamily="2" charset="2"/>
                        <a:buChar char="Ø"/>
                      </a:pPr>
                      <a:r>
                        <a:rPr lang="en-IN" baseline="0" dirty="0" smtClean="0"/>
                        <a:t> Describes the characteristics of the product </a:t>
                      </a:r>
                    </a:p>
                    <a:p>
                      <a:pPr>
                        <a:buFont typeface="Wingdings" pitchFamily="2" charset="2"/>
                        <a:buChar char="Ø"/>
                      </a:pPr>
                      <a:r>
                        <a:rPr lang="en-IN" baseline="0" dirty="0" smtClean="0"/>
                        <a:t> generally includes the measurement of—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baseline="0" dirty="0" smtClean="0"/>
                        <a:t> size (KLOC)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baseline="0" dirty="0" smtClean="0"/>
                        <a:t> complexity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baseline="0" dirty="0" smtClean="0"/>
                        <a:t> design features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baseline="0" dirty="0" smtClean="0"/>
                        <a:t> quality level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baseline="0" dirty="0" smtClean="0"/>
                        <a:t> reliability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baseline="0" dirty="0" smtClean="0"/>
                        <a:t> functionality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IN" dirty="0" smtClean="0"/>
                        <a:t>[Process Matrices]</a:t>
                      </a:r>
                    </a:p>
                    <a:p>
                      <a:pPr>
                        <a:buFont typeface="Wingdings" pitchFamily="2" charset="2"/>
                        <a:buChar char="Ø"/>
                      </a:pPr>
                      <a:r>
                        <a:rPr lang="en-IN" dirty="0" smtClean="0"/>
                        <a:t> Used to</a:t>
                      </a:r>
                      <a:r>
                        <a:rPr lang="en-IN" baseline="0" dirty="0" smtClean="0"/>
                        <a:t> improve the</a:t>
                      </a:r>
                    </a:p>
                    <a:p>
                      <a:pPr>
                        <a:buFont typeface="Wingdings" pitchFamily="2" charset="2"/>
                        <a:buNone/>
                      </a:pPr>
                      <a:r>
                        <a:rPr lang="en-IN" baseline="0" dirty="0" smtClean="0"/>
                        <a:t>development process &amp;</a:t>
                      </a:r>
                    </a:p>
                    <a:p>
                      <a:pPr>
                        <a:buFont typeface="Wingdings" pitchFamily="2" charset="2"/>
                        <a:buNone/>
                      </a:pPr>
                      <a:r>
                        <a:rPr lang="en-IN" baseline="0" dirty="0" smtClean="0"/>
                        <a:t>maintenance activities</a:t>
                      </a:r>
                    </a:p>
                    <a:p>
                      <a:pPr>
                        <a:buFont typeface="Wingdings" pitchFamily="2" charset="2"/>
                        <a:buNone/>
                      </a:pPr>
                      <a:r>
                        <a:rPr lang="en-IN" baseline="0" dirty="0" smtClean="0"/>
                        <a:t>of software.</a:t>
                      </a:r>
                    </a:p>
                    <a:p>
                      <a:pPr>
                        <a:buFont typeface="Wingdings" pitchFamily="2" charset="2"/>
                        <a:buChar char="Ø"/>
                      </a:pPr>
                      <a:r>
                        <a:rPr lang="en-IN" dirty="0" smtClean="0"/>
                        <a:t> Generally includes</a:t>
                      </a:r>
                    </a:p>
                    <a:p>
                      <a:pPr>
                        <a:buFont typeface="Wingdings" pitchFamily="2" charset="2"/>
                        <a:buNone/>
                      </a:pPr>
                      <a:r>
                        <a:rPr lang="en-IN" dirty="0" smtClean="0"/>
                        <a:t>the</a:t>
                      </a:r>
                      <a:r>
                        <a:rPr lang="en-IN" baseline="0" dirty="0" smtClean="0"/>
                        <a:t> measurement of—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dirty="0" smtClean="0"/>
                        <a:t> efforts required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dirty="0" smtClean="0"/>
                        <a:t> time to produce the       product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dirty="0" smtClean="0"/>
                        <a:t> No</a:t>
                      </a:r>
                      <a:r>
                        <a:rPr lang="en-IN" baseline="0" dirty="0" smtClean="0"/>
                        <a:t>. of defect formed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baseline="0" dirty="0" smtClean="0"/>
                        <a:t> tools &amp; technology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baseline="0" dirty="0" smtClean="0"/>
                        <a:t> quality &amp; efficiency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[Project</a:t>
                      </a:r>
                      <a:r>
                        <a:rPr lang="en-IN" baseline="0" dirty="0" smtClean="0"/>
                        <a:t> Matrices]</a:t>
                      </a:r>
                    </a:p>
                    <a:p>
                      <a:pPr>
                        <a:buFont typeface="Wingdings" pitchFamily="2" charset="2"/>
                        <a:buChar char="Ø"/>
                      </a:pPr>
                      <a:r>
                        <a:rPr lang="en-IN" baseline="0" dirty="0" smtClean="0"/>
                        <a:t> Describes project characteristics &amp; execution</a:t>
                      </a:r>
                    </a:p>
                    <a:p>
                      <a:pPr>
                        <a:buFont typeface="Wingdings" pitchFamily="2" charset="2"/>
                        <a:buChar char="Ø"/>
                      </a:pPr>
                      <a:r>
                        <a:rPr lang="en-IN" baseline="0" dirty="0" smtClean="0"/>
                        <a:t> Generally measure—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baseline="0" dirty="0" smtClean="0"/>
                        <a:t> No. of software             developers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baseline="0" dirty="0" smtClean="0"/>
                        <a:t> cost schedule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baseline="0" dirty="0" smtClean="0"/>
                        <a:t> productivity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baseline="0" dirty="0" smtClean="0"/>
                        <a:t> quality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1800" dirty="0" smtClean="0"/>
                        <a:t> assesses </a:t>
                      </a:r>
                      <a:r>
                        <a:rPr lang="en-IN" baseline="0" dirty="0" smtClean="0"/>
                        <a:t>status </a:t>
                      </a:r>
                      <a:r>
                        <a:rPr lang="en-IN" baseline="0" dirty="0" smtClean="0"/>
                        <a:t>of </a:t>
                      </a:r>
                      <a:r>
                        <a:rPr lang="en-IN" baseline="0" dirty="0" smtClean="0"/>
                        <a:t>ongoing </a:t>
                      </a:r>
                      <a:r>
                        <a:rPr lang="en-IN" baseline="0" dirty="0" smtClean="0"/>
                        <a:t>projects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 rot="5400000">
            <a:off x="1036613" y="4178305"/>
            <a:ext cx="3786214" cy="15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3822695" y="4035429"/>
            <a:ext cx="3786214" cy="15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500430" y="1000108"/>
          <a:ext cx="178595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8595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Software project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rot="5400000">
            <a:off x="4215604" y="1427942"/>
            <a:ext cx="285752" cy="1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214942" y="1142984"/>
            <a:ext cx="355602" cy="1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3143240" y="1142984"/>
            <a:ext cx="358778" cy="1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071670" y="1000108"/>
            <a:ext cx="1071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members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929058" y="1571612"/>
            <a:ext cx="923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product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572132" y="1000108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output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0166" y="500042"/>
            <a:ext cx="5929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Credential Management System (CMS)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0034" y="1643050"/>
            <a:ext cx="75009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 Credential Management,</a:t>
            </a:r>
            <a:r>
              <a:rPr lang="en-US" dirty="0" smtClean="0"/>
              <a:t> also referred to as a Credential Management System (CMS)</a:t>
            </a:r>
          </a:p>
          <a:p>
            <a:r>
              <a:rPr lang="en-US" dirty="0" smtClean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is an established form of software that is used for issuing and managing credentials as part of </a:t>
            </a:r>
            <a:r>
              <a:rPr lang="en-US" dirty="0" smtClean="0">
                <a:hlinkClick r:id="rId2" tooltip="Public key infrastructure"/>
              </a:rPr>
              <a:t>public key infrastructure (PKI)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3286124"/>
            <a:ext cx="73581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CMS software is used by governments and enterprises issuing strong </a:t>
            </a:r>
            <a:r>
              <a:rPr lang="en-US" dirty="0" smtClean="0">
                <a:hlinkClick r:id="rId3" tooltip="Two-factor authentication"/>
              </a:rPr>
              <a:t>two-factor authentication (2FA)</a:t>
            </a:r>
            <a:r>
              <a:rPr lang="en-US" dirty="0" smtClean="0"/>
              <a:t> to employees and citizens.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The CMS integrates with the components of PKI to provide one joined-up solution for IT departments to issue and manage credentials to a wide selection of devices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including smart cards, USB keys, </a:t>
            </a:r>
            <a:r>
              <a:rPr lang="en-US" dirty="0" smtClean="0"/>
              <a:t>smart phones</a:t>
            </a:r>
            <a:r>
              <a:rPr lang="en-US" dirty="0" smtClean="0"/>
              <a:t>, laptops and desktop computers.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500166" y="1000108"/>
            <a:ext cx="5715040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714356"/>
            <a:ext cx="1560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Integration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596" y="1214422"/>
            <a:ext cx="7643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Integration as process involves combining the common elements: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71472" y="1142984"/>
            <a:ext cx="1428760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0034" y="1857364"/>
            <a:ext cx="1260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Security 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71472" y="2285992"/>
            <a:ext cx="1000132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8596" y="2428868"/>
            <a:ext cx="75009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Step 1: Do a Security Checkup. ...</a:t>
            </a:r>
          </a:p>
          <a:p>
            <a:r>
              <a:rPr lang="en-US" sz="2000" dirty="0" smtClean="0"/>
              <a:t>Step 2: Update your software. ...</a:t>
            </a:r>
          </a:p>
          <a:p>
            <a:r>
              <a:rPr lang="en-US" sz="2000" dirty="0" smtClean="0"/>
              <a:t>Step 3: Use unique, strong passwords. ...</a:t>
            </a:r>
          </a:p>
          <a:p>
            <a:r>
              <a:rPr lang="en-US" sz="2000" dirty="0" smtClean="0"/>
              <a:t>Step 4: Remove apps &amp; browser extensions you don't need. ...</a:t>
            </a:r>
          </a:p>
          <a:p>
            <a:r>
              <a:rPr lang="en-US" sz="2000" dirty="0" smtClean="0"/>
              <a:t>Step 5: Protect against suspicious messages &amp; content.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00034" y="4286256"/>
            <a:ext cx="192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Usability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71472" y="4714884"/>
            <a:ext cx="1143008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8596" y="4857760"/>
            <a:ext cx="78581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Usability is a quality attribute that assesses how easy interface are to use. The word “usability” also refers to methods for improving ease-of-use during the design process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66"/>
            <a:ext cx="2857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Workflow and alerts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71472" y="785794"/>
            <a:ext cx="2571768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00034" y="928670"/>
            <a:ext cx="692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Clearly defined workflows. There are often hundreds of workflows in each team &amp; department. Regular monitoring and optimization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472" y="1857364"/>
            <a:ext cx="142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Reporting 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42910" y="2285992"/>
            <a:ext cx="121444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0034" y="2428868"/>
            <a:ext cx="7572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 maintenance report, which helps to ensure that all security equipment is</a:t>
            </a:r>
          </a:p>
          <a:p>
            <a:r>
              <a:rPr lang="en-IN" dirty="0" smtClean="0"/>
              <a:t>always in working condition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1472" y="3357562"/>
            <a:ext cx="142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Reliability 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642910" y="3786190"/>
            <a:ext cx="1285884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0034" y="3929066"/>
            <a:ext cx="8452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means that how much we can dependent on the CMS</a:t>
            </a:r>
          </a:p>
          <a:p>
            <a:r>
              <a:rPr lang="en-US" dirty="0" smtClean="0"/>
              <a:t>(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Credential Management System </a:t>
            </a:r>
            <a:r>
              <a:rPr lang="en-US" dirty="0" smtClean="0"/>
              <a:t>) to store and revoke the password or OTP…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443</Words>
  <Application>Microsoft Office PowerPoint</Application>
  <PresentationFormat>On-screen Show (4:3)</PresentationFormat>
  <Paragraphs>86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moin</dc:creator>
  <cp:lastModifiedBy>moin</cp:lastModifiedBy>
  <cp:revision>34</cp:revision>
  <dcterms:created xsi:type="dcterms:W3CDTF">2022-12-04T03:24:25Z</dcterms:created>
  <dcterms:modified xsi:type="dcterms:W3CDTF">2022-12-07T08:46:29Z</dcterms:modified>
</cp:coreProperties>
</file>