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E754-F4EE-40B1-ACC1-1F8B9380F225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8460-FBB5-4DC1-A10E-BDECA6D1E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429132"/>
            <a:ext cx="3486152" cy="1000132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 OF </a:t>
            </a:r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CANDIDATE: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MOIN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NUMBER: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301CS20012</a:t>
            </a:r>
            <a:endParaRPr lang="en-IN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3038773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TOPIC NAME: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ALGEBRA GROUP, RINGS, FIELDS</a:t>
            </a:r>
            <a:endParaRPr lang="en-IN" sz="24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4857760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UNDER THE GUIDANCE OF: 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AKSHAY SIR</a:t>
            </a:r>
            <a:endParaRPr lang="en-IN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1752889"/>
            <a:ext cx="6786610" cy="74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SCIENCE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 descr="WhatsApp Image 2022-06-15 at 1.25.08 PM.jpeg"/>
          <p:cNvPicPr>
            <a:picLocks noChangeAspect="1"/>
          </p:cNvPicPr>
          <p:nvPr/>
        </p:nvPicPr>
        <p:blipFill>
          <a:blip r:embed="rId2"/>
          <a:srcRect b="85398"/>
          <a:stretch>
            <a:fillRect/>
          </a:stretch>
        </p:blipFill>
        <p:spPr>
          <a:xfrm>
            <a:off x="0" y="0"/>
            <a:ext cx="9144000" cy="1285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0"/>
            <a:ext cx="475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Group and </a:t>
            </a:r>
            <a:r>
              <a:rPr lang="en-US" sz="3200" dirty="0" err="1" smtClean="0">
                <a:solidFill>
                  <a:srgbClr val="FF0000"/>
                </a:solidFill>
              </a:rPr>
              <a:t>Abelian</a:t>
            </a:r>
            <a:r>
              <a:rPr lang="en-US" sz="3200" dirty="0" smtClean="0">
                <a:solidFill>
                  <a:srgbClr val="FF0000"/>
                </a:solidFill>
              </a:rPr>
              <a:t> group??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428736"/>
            <a:ext cx="8715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group G denoted by (G, </a:t>
            </a:r>
            <a:r>
              <a:rPr lang="en-US" sz="2400" b="1" dirty="0" smtClean="0"/>
              <a:t>•</a:t>
            </a:r>
            <a:r>
              <a:rPr lang="en-US" sz="2400" dirty="0" smtClean="0"/>
              <a:t>) is a set under some operation (</a:t>
            </a:r>
            <a:r>
              <a:rPr lang="en-US" sz="2400" b="1" dirty="0" smtClean="0"/>
              <a:t>•</a:t>
            </a:r>
            <a:r>
              <a:rPr lang="en-US" sz="2400" dirty="0" smtClean="0"/>
              <a:t>) if it </a:t>
            </a:r>
          </a:p>
          <a:p>
            <a:r>
              <a:rPr lang="en-US" sz="2400" dirty="0" smtClean="0"/>
              <a:t>satisfies the </a:t>
            </a:r>
            <a:r>
              <a:rPr lang="en-US" sz="2400" dirty="0" smtClean="0">
                <a:solidFill>
                  <a:srgbClr val="00B0F0"/>
                </a:solidFill>
              </a:rPr>
              <a:t>CAIN properties  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28662" y="2357430"/>
            <a:ext cx="30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C</a:t>
            </a:r>
            <a:r>
              <a:rPr lang="en-US" sz="2000" dirty="0" smtClean="0"/>
              <a:t> – Closure property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A</a:t>
            </a:r>
            <a:r>
              <a:rPr lang="en-US" sz="2000" dirty="0" smtClean="0"/>
              <a:t> – Associative property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I</a:t>
            </a:r>
            <a:r>
              <a:rPr lang="en-US" sz="2000" dirty="0" smtClean="0"/>
              <a:t> – Identity property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N</a:t>
            </a:r>
            <a:r>
              <a:rPr lang="en-US" sz="2000" dirty="0" smtClean="0"/>
              <a:t> – </a:t>
            </a:r>
            <a:r>
              <a:rPr lang="en-US" sz="2000" dirty="0" err="1" smtClean="0"/>
              <a:t>iNverse</a:t>
            </a:r>
            <a:r>
              <a:rPr lang="en-US" sz="2000" dirty="0" smtClean="0"/>
              <a:t> property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5720" y="542926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group is said to be </a:t>
            </a:r>
            <a:r>
              <a:rPr lang="en-US" sz="2400" dirty="0" err="1" smtClean="0"/>
              <a:t>abelian</a:t>
            </a:r>
            <a:r>
              <a:rPr lang="en-US" sz="2400" dirty="0" smtClean="0"/>
              <a:t> if it already a group and commutative property is also satisfied </a:t>
            </a:r>
            <a:r>
              <a:rPr lang="en-US" sz="2400" dirty="0" err="1" smtClean="0"/>
              <a:t>i.e</a:t>
            </a:r>
            <a:r>
              <a:rPr lang="en-US" sz="2400" dirty="0" smtClean="0"/>
              <a:t> (a </a:t>
            </a:r>
            <a:r>
              <a:rPr lang="en-US" sz="2400" b="1" dirty="0" smtClean="0"/>
              <a:t>•</a:t>
            </a:r>
            <a:r>
              <a:rPr lang="en-US" sz="2400" b="1" dirty="0"/>
              <a:t> </a:t>
            </a:r>
            <a:r>
              <a:rPr lang="en-US" sz="2400" dirty="0" smtClean="0"/>
              <a:t>b) = (a </a:t>
            </a:r>
            <a:r>
              <a:rPr lang="en-US" sz="2400" b="1" dirty="0" smtClean="0"/>
              <a:t>•</a:t>
            </a:r>
            <a:r>
              <a:rPr lang="en-US" sz="2400" b="1" dirty="0"/>
              <a:t> </a:t>
            </a:r>
            <a:r>
              <a:rPr lang="en-US" sz="2400" dirty="0" smtClean="0"/>
              <a:t>b) for All a, b in 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78632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Abelian</a:t>
            </a:r>
            <a:r>
              <a:rPr lang="en-US" sz="2800" dirty="0" smtClean="0">
                <a:solidFill>
                  <a:srgbClr val="FF0000"/>
                </a:solidFill>
              </a:rPr>
              <a:t> group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78579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Group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5984" y="571480"/>
            <a:ext cx="450059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0100" y="1285860"/>
            <a:ext cx="92869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7224" y="5286388"/>
            <a:ext cx="214314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762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Detailed explanation of Group and </a:t>
            </a:r>
            <a:r>
              <a:rPr lang="en-US" sz="2800" dirty="0" err="1" smtClean="0">
                <a:solidFill>
                  <a:srgbClr val="FF0000"/>
                </a:solidFill>
              </a:rPr>
              <a:t>Abelian</a:t>
            </a:r>
            <a:r>
              <a:rPr lang="en-US" sz="2800" dirty="0" smtClean="0">
                <a:solidFill>
                  <a:srgbClr val="FF0000"/>
                </a:solidFill>
              </a:rPr>
              <a:t> Group?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7224" y="928670"/>
            <a:ext cx="728667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1538" y="2214554"/>
            <a:ext cx="685804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430182" y="3714752"/>
            <a:ext cx="2999602" cy="7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-427866" y="3714752"/>
            <a:ext cx="2999602" cy="7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1538" y="5214950"/>
            <a:ext cx="685804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786712" y="3714752"/>
            <a:ext cx="2999602" cy="7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1538" y="2714620"/>
            <a:ext cx="685804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71670" y="3214686"/>
            <a:ext cx="58579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071538" y="3714752"/>
            <a:ext cx="200026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71670" y="3714752"/>
            <a:ext cx="58579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71670" y="4214818"/>
            <a:ext cx="58579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71604" y="4714884"/>
            <a:ext cx="6357982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22233" y="3964785"/>
            <a:ext cx="2499536" cy="7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71604" y="2285992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29190" y="2285992"/>
            <a:ext cx="133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Explanation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4546" y="2786058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71670" y="3286124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associative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14546" y="3786190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14546" y="4286256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Nverse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4786322"/>
            <a:ext cx="14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commutative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319035" y="3467255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312420" y="3759490"/>
            <a:ext cx="197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Abelian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Group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992" y="2786058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  </a:t>
            </a:r>
            <a:r>
              <a:rPr lang="en-US" b="1" dirty="0" smtClean="0"/>
              <a:t>∈  </a:t>
            </a:r>
            <a:r>
              <a:rPr lang="en-US" dirty="0" smtClean="0"/>
              <a:t>G, then (m </a:t>
            </a:r>
            <a:r>
              <a:rPr lang="en-US" b="1" dirty="0" smtClean="0"/>
              <a:t>•</a:t>
            </a:r>
            <a:r>
              <a:rPr lang="en-US" b="1" dirty="0"/>
              <a:t> </a:t>
            </a:r>
            <a:r>
              <a:rPr lang="en-US" dirty="0" smtClean="0"/>
              <a:t>r) </a:t>
            </a:r>
            <a:r>
              <a:rPr lang="en-US" b="1" dirty="0" smtClean="0"/>
              <a:t>∈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G.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28992" y="328612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</a:t>
            </a:r>
            <a:r>
              <a:rPr lang="en-US" b="1" dirty="0" smtClean="0"/>
              <a:t>• </a:t>
            </a:r>
            <a:r>
              <a:rPr lang="en-US" dirty="0" smtClean="0"/>
              <a:t>(r</a:t>
            </a:r>
            <a:r>
              <a:rPr lang="en-US" b="1" dirty="0" smtClean="0"/>
              <a:t> •</a:t>
            </a:r>
            <a:r>
              <a:rPr lang="en-US" dirty="0" smtClean="0"/>
              <a:t> l) = (m</a:t>
            </a:r>
            <a:r>
              <a:rPr lang="en-US" b="1" dirty="0" smtClean="0"/>
              <a:t> •</a:t>
            </a:r>
            <a:r>
              <a:rPr lang="en-US" dirty="0" smtClean="0"/>
              <a:t> r) </a:t>
            </a:r>
            <a:r>
              <a:rPr lang="en-US" b="1" dirty="0" smtClean="0"/>
              <a:t>•</a:t>
            </a:r>
            <a:r>
              <a:rPr lang="en-US" dirty="0" smtClean="0"/>
              <a:t> l for all m, </a:t>
            </a:r>
            <a:r>
              <a:rPr lang="en-US" dirty="0"/>
              <a:t>r</a:t>
            </a:r>
            <a:r>
              <a:rPr lang="en-US" dirty="0" smtClean="0"/>
              <a:t>, </a:t>
            </a:r>
            <a:r>
              <a:rPr lang="en-US" dirty="0"/>
              <a:t>l</a:t>
            </a:r>
            <a:r>
              <a:rPr lang="en-US" dirty="0" smtClean="0"/>
              <a:t>  </a:t>
            </a:r>
            <a:r>
              <a:rPr lang="en-US" b="1" dirty="0" smtClean="0"/>
              <a:t>∈  </a:t>
            </a:r>
            <a:r>
              <a:rPr lang="en-US" dirty="0" smtClean="0"/>
              <a:t>G</a:t>
            </a:r>
            <a:r>
              <a:rPr lang="en-US" b="1" dirty="0" smtClean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28992" y="3786190"/>
            <a:ext cx="355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 </a:t>
            </a:r>
            <a:r>
              <a:rPr lang="en-US" b="1" dirty="0" smtClean="0"/>
              <a:t>•</a:t>
            </a:r>
            <a:r>
              <a:rPr lang="en-US" b="1" dirty="0"/>
              <a:t> </a:t>
            </a:r>
            <a:r>
              <a:rPr lang="en-US" dirty="0" smtClean="0"/>
              <a:t>f) = (f </a:t>
            </a:r>
            <a:r>
              <a:rPr lang="en-US" b="1" dirty="0" smtClean="0"/>
              <a:t>•</a:t>
            </a:r>
            <a:r>
              <a:rPr lang="en-US" b="1" dirty="0"/>
              <a:t> </a:t>
            </a:r>
            <a:r>
              <a:rPr lang="en-US" dirty="0" smtClean="0"/>
              <a:t>m) = m for all m, </a:t>
            </a:r>
            <a:r>
              <a:rPr lang="en-US" dirty="0"/>
              <a:t>f</a:t>
            </a:r>
            <a:r>
              <a:rPr lang="en-US" dirty="0" smtClean="0"/>
              <a:t> </a:t>
            </a:r>
            <a:r>
              <a:rPr lang="en-US" b="1" dirty="0" smtClean="0"/>
              <a:t>∈</a:t>
            </a:r>
            <a:r>
              <a:rPr lang="en-US" dirty="0" smtClean="0"/>
              <a:t> G.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28992" y="4286256"/>
            <a:ext cx="393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 </a:t>
            </a:r>
            <a:r>
              <a:rPr lang="en-US" b="1" dirty="0" smtClean="0"/>
              <a:t>•</a:t>
            </a:r>
            <a:r>
              <a:rPr lang="en-US" dirty="0" smtClean="0"/>
              <a:t> m`) = (m` </a:t>
            </a:r>
            <a:r>
              <a:rPr lang="en-US" b="1" dirty="0" smtClean="0"/>
              <a:t>•</a:t>
            </a:r>
            <a:r>
              <a:rPr lang="en-US" dirty="0" smtClean="0"/>
              <a:t> m) = r for all m, </a:t>
            </a:r>
            <a:r>
              <a:rPr lang="en-US" dirty="0"/>
              <a:t>m</a:t>
            </a:r>
            <a:r>
              <a:rPr lang="en-US" dirty="0" smtClean="0"/>
              <a:t>` </a:t>
            </a:r>
            <a:r>
              <a:rPr lang="en-US" b="1" dirty="0" smtClean="0"/>
              <a:t>∈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28992" y="4786322"/>
            <a:ext cx="30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</a:t>
            </a:r>
            <a:r>
              <a:rPr lang="en-US" b="1" dirty="0" smtClean="0"/>
              <a:t> •</a:t>
            </a:r>
            <a:r>
              <a:rPr lang="en-US" dirty="0" smtClean="0"/>
              <a:t> r) = (r </a:t>
            </a:r>
            <a:r>
              <a:rPr lang="en-US" b="1" dirty="0" smtClean="0"/>
              <a:t>•</a:t>
            </a:r>
            <a:r>
              <a:rPr lang="en-US" b="1" dirty="0"/>
              <a:t> </a:t>
            </a:r>
            <a:r>
              <a:rPr lang="en-US" dirty="0" smtClean="0"/>
              <a:t>m) for all m, 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en-US" b="1" dirty="0" smtClean="0"/>
              <a:t>∈</a:t>
            </a:r>
            <a:r>
              <a:rPr lang="en-US" b="1" dirty="0"/>
              <a:t> </a:t>
            </a:r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0"/>
            <a:ext cx="193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Example--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571480"/>
            <a:ext cx="2949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Question: is (ℤ,+) a group?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28670"/>
            <a:ext cx="5357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</a:t>
            </a:r>
            <a:r>
              <a:rPr lang="en-US" dirty="0" smtClean="0"/>
              <a:t>: ℤ = (….., -5, -4, -3, -2, -1, 0, 1, 2, 3, 4, 5,…..)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1643050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858810" y="3428206"/>
            <a:ext cx="3571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1356957" y="3428603"/>
            <a:ext cx="3571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8596" y="5214950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596" y="2000240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71869" y="3428603"/>
            <a:ext cx="3571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858281" y="3428603"/>
            <a:ext cx="3571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6248" y="1643050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472" y="1643050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CAIN properties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3834" y="1643050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satisfied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28596" y="2643182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7422" y="200024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m, r  </a:t>
            </a:r>
            <a:r>
              <a:rPr lang="en-US" b="1" dirty="0" smtClean="0"/>
              <a:t>∈  </a:t>
            </a:r>
            <a:r>
              <a:rPr lang="en-US" dirty="0" smtClean="0"/>
              <a:t>G, then (m </a:t>
            </a:r>
            <a:r>
              <a:rPr lang="en-US" b="1" dirty="0" smtClean="0"/>
              <a:t>• </a:t>
            </a:r>
            <a:r>
              <a:rPr lang="en-US" dirty="0" smtClean="0"/>
              <a:t>r) </a:t>
            </a:r>
            <a:r>
              <a:rPr lang="en-US" b="1" dirty="0" smtClean="0"/>
              <a:t>∈  </a:t>
            </a:r>
            <a:r>
              <a:rPr lang="en-US" dirty="0" smtClean="0"/>
              <a:t>G.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57422" y="2285992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m = 5, r = -2 </a:t>
            </a:r>
            <a:r>
              <a:rPr lang="en-US" b="1" dirty="0" smtClean="0"/>
              <a:t>∈</a:t>
            </a:r>
            <a:r>
              <a:rPr lang="en-US" b="1" dirty="0"/>
              <a:t> </a:t>
            </a:r>
            <a:r>
              <a:rPr lang="en-US" dirty="0" smtClean="0"/>
              <a:t>ℤ then (a + b) = -3 </a:t>
            </a:r>
            <a:r>
              <a:rPr lang="en-US" b="1" dirty="0" smtClean="0"/>
              <a:t>∈</a:t>
            </a:r>
            <a:r>
              <a:rPr lang="en-US" b="1" dirty="0"/>
              <a:t> </a:t>
            </a:r>
            <a:r>
              <a:rPr lang="en-US" dirty="0"/>
              <a:t>ℤ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8596" y="3286124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57422" y="264318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</a:t>
            </a:r>
            <a:r>
              <a:rPr lang="en-US" b="1" dirty="0" smtClean="0"/>
              <a:t>• </a:t>
            </a:r>
            <a:r>
              <a:rPr lang="en-US" dirty="0" smtClean="0"/>
              <a:t>(r</a:t>
            </a:r>
            <a:r>
              <a:rPr lang="en-US" b="1" dirty="0" smtClean="0"/>
              <a:t> •</a:t>
            </a:r>
            <a:r>
              <a:rPr lang="en-US" dirty="0" smtClean="0"/>
              <a:t> l) = (m</a:t>
            </a:r>
            <a:r>
              <a:rPr lang="en-US" b="1" dirty="0" smtClean="0"/>
              <a:t> •</a:t>
            </a:r>
            <a:r>
              <a:rPr lang="en-US" dirty="0" smtClean="0"/>
              <a:t> r) </a:t>
            </a:r>
            <a:r>
              <a:rPr lang="en-US" b="1" dirty="0" smtClean="0"/>
              <a:t>•</a:t>
            </a:r>
            <a:r>
              <a:rPr lang="en-US" dirty="0" smtClean="0"/>
              <a:t> l for all m, r, l  </a:t>
            </a:r>
            <a:r>
              <a:rPr lang="en-US" b="1" dirty="0" smtClean="0"/>
              <a:t>∈  </a:t>
            </a:r>
            <a:r>
              <a:rPr lang="en-US" dirty="0" smtClean="0"/>
              <a:t>G</a:t>
            </a:r>
            <a:r>
              <a:rPr lang="en-US" b="1" dirty="0" smtClean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57422" y="2928934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 + (3 + 7) = (5 + 3) + 7 = 15, </a:t>
            </a:r>
            <a:r>
              <a:rPr lang="en-US" b="1" dirty="0" smtClean="0"/>
              <a:t>∈ </a:t>
            </a:r>
            <a:r>
              <a:rPr lang="en-US" dirty="0" smtClean="0"/>
              <a:t>ℤ</a:t>
            </a:r>
            <a:r>
              <a:rPr lang="en-IN" dirty="0" smtClean="0"/>
              <a:t>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8596" y="3929066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7422" y="328612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 </a:t>
            </a:r>
            <a:r>
              <a:rPr lang="en-US" b="1" dirty="0" smtClean="0"/>
              <a:t>• </a:t>
            </a:r>
            <a:r>
              <a:rPr lang="en-US" dirty="0" smtClean="0"/>
              <a:t>f) = (f </a:t>
            </a:r>
            <a:r>
              <a:rPr lang="en-US" b="1" dirty="0" smtClean="0"/>
              <a:t>• </a:t>
            </a:r>
            <a:r>
              <a:rPr lang="en-US" dirty="0" smtClean="0"/>
              <a:t>m) = m for all m </a:t>
            </a:r>
            <a:r>
              <a:rPr lang="en-US" b="1" dirty="0" smtClean="0"/>
              <a:t>∈</a:t>
            </a:r>
            <a:r>
              <a:rPr lang="en-US" dirty="0" smtClean="0"/>
              <a:t> G.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57422" y="3571876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(5 + 0) = (0 + 5) = 5 for all m </a:t>
            </a:r>
            <a:r>
              <a:rPr lang="en-US" b="1" dirty="0" smtClean="0"/>
              <a:t>∈ </a:t>
            </a:r>
            <a:r>
              <a:rPr lang="en-US" dirty="0" smtClean="0"/>
              <a:t>ℤ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28596" y="4572008"/>
            <a:ext cx="82153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57422" y="392906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 </a:t>
            </a:r>
            <a:r>
              <a:rPr lang="en-US" b="1" dirty="0" smtClean="0"/>
              <a:t>•</a:t>
            </a:r>
            <a:r>
              <a:rPr lang="en-US" dirty="0" smtClean="0"/>
              <a:t> m`) = (m` </a:t>
            </a:r>
            <a:r>
              <a:rPr lang="en-US" b="1" dirty="0" smtClean="0"/>
              <a:t>•</a:t>
            </a:r>
            <a:r>
              <a:rPr lang="en-US" dirty="0" smtClean="0"/>
              <a:t> m) = r for all m, m` </a:t>
            </a:r>
            <a:r>
              <a:rPr lang="en-US" b="1" dirty="0" smtClean="0"/>
              <a:t>∈  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422" y="4214818"/>
            <a:ext cx="35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(5 + -6) = (-6 + 5) = -1 for all 5, -6 </a:t>
            </a:r>
            <a:r>
              <a:rPr lang="en-US" b="1" dirty="0" smtClean="0"/>
              <a:t>∈ </a:t>
            </a:r>
            <a:r>
              <a:rPr lang="en-US" dirty="0" smtClean="0"/>
              <a:t>ℤ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57422" y="4572008"/>
            <a:ext cx="30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</a:t>
            </a:r>
            <a:r>
              <a:rPr lang="en-US" b="1" dirty="0" smtClean="0"/>
              <a:t> •</a:t>
            </a:r>
            <a:r>
              <a:rPr lang="en-US" dirty="0" smtClean="0"/>
              <a:t> r) = (r </a:t>
            </a:r>
            <a:r>
              <a:rPr lang="en-US" b="1" dirty="0" smtClean="0"/>
              <a:t>• </a:t>
            </a:r>
            <a:r>
              <a:rPr lang="en-US" dirty="0" smtClean="0"/>
              <a:t>m) for all m, r </a:t>
            </a:r>
            <a:r>
              <a:rPr lang="en-US" b="1" dirty="0" smtClean="0"/>
              <a:t>∈ </a:t>
            </a:r>
            <a:r>
              <a:rPr lang="en-US" dirty="0" smtClean="0"/>
              <a:t>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57422" y="485776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(5 + 9) = (9 + 5) for all 9, 5 </a:t>
            </a:r>
            <a:r>
              <a:rPr lang="en-US" b="1" dirty="0" smtClean="0"/>
              <a:t>∈ </a:t>
            </a:r>
            <a:r>
              <a:rPr lang="en-US" dirty="0" smtClean="0"/>
              <a:t>ℤ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5786" y="2143116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Closure(A1)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2910" y="2786058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Associative(A2)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786" y="3429000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Identity(A3)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786" y="4071942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</a:t>
            </a:r>
            <a:r>
              <a:rPr lang="en-IN" dirty="0" smtClean="0"/>
              <a:t>nverse(A4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0034" y="471488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Commutative(A5)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29586" y="22145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29586" y="27860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29586" y="34290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929586" y="40719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9586" y="47148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357166"/>
            <a:ext cx="605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What is a Rings and commutative Rings?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85860"/>
            <a:ext cx="86606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ring R denoted by (R, +, *) is a set of elements with two binary operation, called addition</a:t>
            </a:r>
          </a:p>
          <a:p>
            <a:r>
              <a:rPr lang="en-IN" dirty="0" smtClean="0"/>
              <a:t>Multiplication, such that for all a, b, c </a:t>
            </a:r>
            <a:r>
              <a:rPr lang="en-US" b="1" dirty="0" smtClean="0"/>
              <a:t>∈ </a:t>
            </a:r>
            <a:r>
              <a:rPr lang="en-US" dirty="0" smtClean="0"/>
              <a:t>R the following are obeyed.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Group (A1 - A4), </a:t>
            </a:r>
            <a:r>
              <a:rPr lang="en-IN" dirty="0" err="1" smtClean="0">
                <a:solidFill>
                  <a:srgbClr val="00B0F0"/>
                </a:solidFill>
              </a:rPr>
              <a:t>Abelian</a:t>
            </a:r>
            <a:r>
              <a:rPr lang="en-IN" dirty="0" smtClean="0">
                <a:solidFill>
                  <a:srgbClr val="00B0F0"/>
                </a:solidFill>
              </a:rPr>
              <a:t> group (A5).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Closure under multiplication (M1):  </a:t>
            </a:r>
            <a:r>
              <a:rPr lang="en-IN" dirty="0" smtClean="0"/>
              <a:t>if a, b </a:t>
            </a:r>
            <a:r>
              <a:rPr lang="en-US" b="1" dirty="0" smtClean="0"/>
              <a:t>∈ </a:t>
            </a:r>
            <a:r>
              <a:rPr lang="en-US" dirty="0" smtClean="0"/>
              <a:t>R then </a:t>
            </a:r>
            <a:r>
              <a:rPr lang="en-US" dirty="0" err="1" smtClean="0"/>
              <a:t>ab</a:t>
            </a:r>
            <a:r>
              <a:rPr lang="en-US" dirty="0" smtClean="0"/>
              <a:t> ∈ R.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associative of multiplication (M2):  </a:t>
            </a:r>
            <a:r>
              <a:rPr lang="en-IN" dirty="0" smtClean="0"/>
              <a:t>if a * (</a:t>
            </a:r>
            <a:r>
              <a:rPr lang="en-IN" dirty="0" err="1" smtClean="0"/>
              <a:t>bc</a:t>
            </a:r>
            <a:r>
              <a:rPr lang="en-IN" dirty="0" smtClean="0"/>
              <a:t>) = (</a:t>
            </a:r>
            <a:r>
              <a:rPr lang="en-IN" dirty="0" err="1" smtClean="0"/>
              <a:t>ab</a:t>
            </a:r>
            <a:r>
              <a:rPr lang="en-IN" dirty="0" smtClean="0"/>
              <a:t>) * c for all a, b, c </a:t>
            </a:r>
            <a:r>
              <a:rPr lang="en-US" b="1" dirty="0" smtClean="0"/>
              <a:t>∈ </a:t>
            </a:r>
            <a:r>
              <a:rPr lang="en-US" dirty="0" smtClean="0"/>
              <a:t>R.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Distributive laws (M3):  </a:t>
            </a:r>
            <a:r>
              <a:rPr lang="en-IN" dirty="0" smtClean="0"/>
              <a:t>a * (b + c) = </a:t>
            </a:r>
            <a:r>
              <a:rPr lang="en-IN" dirty="0" err="1" smtClean="0"/>
              <a:t>ab</a:t>
            </a:r>
            <a:r>
              <a:rPr lang="en-IN" dirty="0" smtClean="0"/>
              <a:t> + ac for all a, b, c </a:t>
            </a:r>
            <a:r>
              <a:rPr lang="en-US" b="1" dirty="0" smtClean="0"/>
              <a:t>∈ </a:t>
            </a:r>
            <a:r>
              <a:rPr lang="en-US" dirty="0" smtClean="0"/>
              <a:t>R.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  Commutative ring</a:t>
            </a:r>
          </a:p>
          <a:p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ring is said to be commutative, if it satisfies the following additional condition:</a:t>
            </a:r>
          </a:p>
          <a:p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Commutative of multiplication (M4):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a*b = b*a for all a, 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∈ R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00166" y="857232"/>
            <a:ext cx="578647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7158" y="5000636"/>
            <a:ext cx="235745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357166"/>
            <a:ext cx="256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fields?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14546" y="785794"/>
            <a:ext cx="235745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1357298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field F, sometimes denoted by (F, +,*), is a set of elements with two </a:t>
            </a:r>
          </a:p>
          <a:p>
            <a:r>
              <a:rPr lang="en-US" dirty="0" smtClean="0"/>
              <a:t>binary operation, addition  and multiplication, such that for all a, b, c </a:t>
            </a:r>
            <a:r>
              <a:rPr lang="en-US" b="1" dirty="0" smtClean="0"/>
              <a:t>∈ </a:t>
            </a:r>
            <a:r>
              <a:rPr lang="en-US" dirty="0" smtClean="0"/>
              <a:t>F..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357430"/>
            <a:ext cx="458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Group (A1 – A4), </a:t>
            </a:r>
            <a:r>
              <a:rPr lang="en-US" dirty="0" err="1" smtClean="0">
                <a:solidFill>
                  <a:srgbClr val="00B0F0"/>
                </a:solidFill>
              </a:rPr>
              <a:t>A</a:t>
            </a:r>
            <a:r>
              <a:rPr lang="en-US" dirty="0" err="1" smtClean="0">
                <a:solidFill>
                  <a:srgbClr val="00B0F0"/>
                </a:solidFill>
              </a:rPr>
              <a:t>belian</a:t>
            </a:r>
            <a:r>
              <a:rPr lang="en-US" dirty="0" smtClean="0">
                <a:solidFill>
                  <a:srgbClr val="00B0F0"/>
                </a:solidFill>
              </a:rPr>
              <a:t> group (A5),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  Rings (M1 – M4)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/>
              <a:t>first this all are satisfied..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14324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3143248"/>
            <a:ext cx="614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ℤ - 0 = ℤ.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Example : {0,±1,</a:t>
            </a:r>
            <a:r>
              <a:rPr lang="en-US" dirty="0" smtClean="0"/>
              <a:t> ±</a:t>
            </a:r>
            <a:r>
              <a:rPr lang="en-US" dirty="0" smtClean="0"/>
              <a:t>2,</a:t>
            </a:r>
            <a:r>
              <a:rPr lang="en-US" dirty="0" smtClean="0"/>
              <a:t> ±</a:t>
            </a:r>
            <a:r>
              <a:rPr lang="en-US" dirty="0" smtClean="0"/>
              <a:t>3,</a:t>
            </a:r>
            <a:r>
              <a:rPr lang="en-US" dirty="0" smtClean="0"/>
              <a:t> ±</a:t>
            </a:r>
            <a:r>
              <a:rPr lang="en-US" dirty="0" smtClean="0"/>
              <a:t>4,………} – 0 =</a:t>
            </a:r>
            <a:r>
              <a:rPr lang="en-US" dirty="0" smtClean="0"/>
              <a:t> {0,±1, ±2, ±3, ±4,………}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775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</dc:creator>
  <cp:lastModifiedBy>moin</cp:lastModifiedBy>
  <cp:revision>36</cp:revision>
  <dcterms:created xsi:type="dcterms:W3CDTF">2022-11-11T22:53:58Z</dcterms:created>
  <dcterms:modified xsi:type="dcterms:W3CDTF">2022-11-15T00:22:10Z</dcterms:modified>
</cp:coreProperties>
</file>