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0C3405-F8CA-4E93-AED1-1A9CC6854592}"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C3405-F8CA-4E93-AED1-1A9CC6854592}"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C3405-F8CA-4E93-AED1-1A9CC6854592}"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C3405-F8CA-4E93-AED1-1A9CC6854592}"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0C3405-F8CA-4E93-AED1-1A9CC6854592}"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0C3405-F8CA-4E93-AED1-1A9CC6854592}"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0C3405-F8CA-4E93-AED1-1A9CC6854592}"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0C3405-F8CA-4E93-AED1-1A9CC6854592}"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C3405-F8CA-4E93-AED1-1A9CC6854592}"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C3405-F8CA-4E93-AED1-1A9CC6854592}"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C3405-F8CA-4E93-AED1-1A9CC6854592}"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315D5-49C2-4F55-BAD7-BB71209D69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C3405-F8CA-4E93-AED1-1A9CC6854592}" type="datetimeFigureOut">
              <a:rPr lang="en-US" smtClean="0"/>
              <a:pPr/>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315D5-49C2-4F55-BAD7-BB71209D69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docs.github.com/en/code-security/supply-chain-security/understanding-your-software-supply-chain/about-the-dependency-graph"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github.com/en/code-security/supply-chain-security/managing-vulnerabilities-in-your-projects-dependencies/about-dependabot-security-updates" TargetMode="External"/><Relationship Id="rId2" Type="http://schemas.openxmlformats.org/officeDocument/2006/relationships/hyperlink" Target="https://docs.github.com/en/code-security/dependabot/dependabot-alerts/about-dependabot-alert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tc39.es/ecma262/"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4286256"/>
            <a:ext cx="3486152" cy="1000132"/>
          </a:xfrm>
        </p:spPr>
        <p:txBody>
          <a:bodyPr>
            <a:noAutofit/>
          </a:bodyPr>
          <a:lstStyle/>
          <a:p>
            <a:r>
              <a:rPr lang="en-US" sz="1400" b="1" dirty="0">
                <a:solidFill>
                  <a:srgbClr val="FF0000"/>
                </a:solidFill>
                <a:latin typeface="Verdana" pitchFamily="34" charset="0"/>
                <a:ea typeface="Verdana" pitchFamily="34" charset="0"/>
                <a:cs typeface="Verdana" pitchFamily="34" charset="0"/>
              </a:rPr>
              <a:t>NAME OF </a:t>
            </a:r>
            <a:r>
              <a:rPr lang="en-US" sz="1400" b="1" dirty="0" smtClean="0">
                <a:solidFill>
                  <a:srgbClr val="FF0000"/>
                </a:solidFill>
                <a:latin typeface="Verdana" pitchFamily="34" charset="0"/>
                <a:ea typeface="Verdana" pitchFamily="34" charset="0"/>
                <a:cs typeface="Verdana" pitchFamily="34" charset="0"/>
              </a:rPr>
              <a:t>CANDIDATE:</a:t>
            </a:r>
          </a:p>
          <a:p>
            <a:r>
              <a:rPr lang="en-US" b="1" dirty="0" smtClean="0">
                <a:solidFill>
                  <a:schemeClr val="tx1"/>
                </a:solidFill>
                <a:latin typeface="Verdana" pitchFamily="34" charset="0"/>
                <a:ea typeface="Verdana" pitchFamily="34" charset="0"/>
                <a:cs typeface="Verdana" pitchFamily="34" charset="0"/>
              </a:rPr>
              <a:t>MD SUHEB</a:t>
            </a:r>
          </a:p>
          <a:p>
            <a:r>
              <a:rPr lang="en-US" sz="1400" b="1" dirty="0" smtClean="0">
                <a:solidFill>
                  <a:srgbClr val="FF0000"/>
                </a:solidFill>
                <a:latin typeface="Verdana" pitchFamily="34" charset="0"/>
                <a:ea typeface="Verdana" pitchFamily="34" charset="0"/>
                <a:cs typeface="Verdana" pitchFamily="34" charset="0"/>
              </a:rPr>
              <a:t>REGISTER NUMBER:</a:t>
            </a:r>
          </a:p>
          <a:p>
            <a:r>
              <a:rPr lang="en-US" b="1" dirty="0" smtClean="0">
                <a:solidFill>
                  <a:schemeClr val="tx1"/>
                </a:solidFill>
                <a:latin typeface="Verdana" pitchFamily="34" charset="0"/>
                <a:ea typeface="Verdana" pitchFamily="34" charset="0"/>
                <a:cs typeface="Verdana" pitchFamily="34" charset="0"/>
              </a:rPr>
              <a:t>301CS20008</a:t>
            </a:r>
            <a:endParaRPr lang="en-IN" b="1" dirty="0">
              <a:solidFill>
                <a:schemeClr val="tx1"/>
              </a:solidFill>
              <a:latin typeface="Verdana" pitchFamily="34" charset="0"/>
              <a:ea typeface="Verdana" pitchFamily="34" charset="0"/>
              <a:cs typeface="Verdana" pitchFamily="34" charset="0"/>
            </a:endParaRPr>
          </a:p>
        </p:txBody>
      </p:sp>
      <p:sp>
        <p:nvSpPr>
          <p:cNvPr id="5" name="TextBox 4"/>
          <p:cNvSpPr txBox="1"/>
          <p:nvPr/>
        </p:nvSpPr>
        <p:spPr>
          <a:xfrm>
            <a:off x="1000100" y="3038773"/>
            <a:ext cx="6357982" cy="830997"/>
          </a:xfrm>
          <a:prstGeom prst="rect">
            <a:avLst/>
          </a:prstGeom>
          <a:noFill/>
        </p:spPr>
        <p:txBody>
          <a:bodyPr wrap="square" rtlCol="0">
            <a:spAutoFit/>
          </a:bodyPr>
          <a:lstStyle/>
          <a:p>
            <a:pPr algn="ctr"/>
            <a:r>
              <a:rPr lang="en-US" sz="2400" b="1" dirty="0" smtClean="0">
                <a:solidFill>
                  <a:srgbClr val="FF0000"/>
                </a:solidFill>
                <a:latin typeface="Verdana" pitchFamily="34" charset="0"/>
                <a:ea typeface="Verdana" pitchFamily="34" charset="0"/>
                <a:cs typeface="Verdana" pitchFamily="34" charset="0"/>
              </a:rPr>
              <a:t>TOPIC NAME:</a:t>
            </a:r>
          </a:p>
          <a:p>
            <a:pPr algn="ctr"/>
            <a:r>
              <a:rPr lang="en-US" sz="2400" b="1" dirty="0" smtClean="0"/>
              <a:t>Secret detection using </a:t>
            </a:r>
            <a:r>
              <a:rPr lang="en-US" sz="2400" b="1" dirty="0" err="1" smtClean="0"/>
              <a:t>git</a:t>
            </a:r>
            <a:r>
              <a:rPr lang="en-US" sz="2400" b="1" dirty="0" smtClean="0"/>
              <a:t> hub tool</a:t>
            </a:r>
            <a:r>
              <a:rPr lang="en-US" sz="2400" b="1" dirty="0" smtClean="0">
                <a:latin typeface="Verdana" pitchFamily="34" charset="0"/>
                <a:ea typeface="Verdana" pitchFamily="34" charset="0"/>
                <a:cs typeface="Verdana" pitchFamily="34" charset="0"/>
              </a:rPr>
              <a:t> </a:t>
            </a:r>
            <a:endParaRPr lang="en-IN" sz="2400" b="1" dirty="0">
              <a:latin typeface="Verdana" pitchFamily="34" charset="0"/>
              <a:ea typeface="Verdana" pitchFamily="34" charset="0"/>
              <a:cs typeface="Verdana" pitchFamily="34" charset="0"/>
            </a:endParaRPr>
          </a:p>
        </p:txBody>
      </p:sp>
      <p:sp>
        <p:nvSpPr>
          <p:cNvPr id="7" name="TextBox 6"/>
          <p:cNvSpPr txBox="1"/>
          <p:nvPr/>
        </p:nvSpPr>
        <p:spPr>
          <a:xfrm>
            <a:off x="4786314" y="4857760"/>
            <a:ext cx="3929090" cy="738664"/>
          </a:xfrm>
          <a:prstGeom prst="rect">
            <a:avLst/>
          </a:prstGeom>
          <a:noFill/>
        </p:spPr>
        <p:txBody>
          <a:bodyPr wrap="square" rtlCol="0">
            <a:spAutoFit/>
          </a:bodyPr>
          <a:lstStyle/>
          <a:p>
            <a:r>
              <a:rPr lang="en-US" sz="1400" b="1" dirty="0" smtClean="0">
                <a:solidFill>
                  <a:srgbClr val="FF0000"/>
                </a:solidFill>
                <a:latin typeface="Verdana" pitchFamily="34" charset="0"/>
                <a:ea typeface="Verdana" pitchFamily="34" charset="0"/>
                <a:cs typeface="Verdana" pitchFamily="34" charset="0"/>
              </a:rPr>
              <a:t>UNDER THE GUIDANCE OF: </a:t>
            </a:r>
            <a:endParaRPr lang="en-US" sz="2800" b="1" dirty="0" smtClean="0">
              <a:solidFill>
                <a:srgbClr val="FF0000"/>
              </a:solidFill>
              <a:latin typeface="Verdana" pitchFamily="34" charset="0"/>
              <a:ea typeface="Verdana" pitchFamily="34" charset="0"/>
              <a:cs typeface="Verdana" pitchFamily="34" charset="0"/>
            </a:endParaRPr>
          </a:p>
          <a:p>
            <a:r>
              <a:rPr lang="en-US" sz="2800" b="1" dirty="0" smtClean="0">
                <a:solidFill>
                  <a:schemeClr val="tx1">
                    <a:lumMod val="95000"/>
                    <a:lumOff val="5000"/>
                  </a:schemeClr>
                </a:solidFill>
                <a:latin typeface="Verdana" pitchFamily="34" charset="0"/>
                <a:ea typeface="Verdana" pitchFamily="34" charset="0"/>
                <a:cs typeface="Verdana" pitchFamily="34" charset="0"/>
              </a:rPr>
              <a:t>AKSHAY SIR</a:t>
            </a:r>
            <a:endParaRPr lang="en-IN" sz="1400" b="1" dirty="0">
              <a:solidFill>
                <a:schemeClr val="tx1">
                  <a:lumMod val="95000"/>
                  <a:lumOff val="5000"/>
                </a:schemeClr>
              </a:solidFill>
              <a:latin typeface="Verdana" pitchFamily="34" charset="0"/>
              <a:ea typeface="Verdana" pitchFamily="34" charset="0"/>
              <a:cs typeface="Verdana" pitchFamily="34" charset="0"/>
            </a:endParaRPr>
          </a:p>
        </p:txBody>
      </p:sp>
      <p:sp>
        <p:nvSpPr>
          <p:cNvPr id="8" name="TextBox 7"/>
          <p:cNvSpPr txBox="1"/>
          <p:nvPr/>
        </p:nvSpPr>
        <p:spPr>
          <a:xfrm>
            <a:off x="1142976" y="1752889"/>
            <a:ext cx="6786610" cy="747417"/>
          </a:xfrm>
          <a:prstGeom prst="rect">
            <a:avLst/>
          </a:prstGeom>
        </p:spPr>
        <p:txBody>
          <a:bodyPr vert="horz" lIns="91440" tIns="45720" rIns="91440" bIns="45720" rtlCol="0" anchor="ctr">
            <a:noAutofit/>
          </a:bodyPr>
          <a:lstStyle/>
          <a:p>
            <a:pPr algn="ctr">
              <a:spcBef>
                <a:spcPct val="0"/>
              </a:spcBef>
            </a:pPr>
            <a:r>
              <a:rPr lang="en-US" sz="2400" b="1" dirty="0" smtClean="0">
                <a:solidFill>
                  <a:schemeClr val="accent1">
                    <a:lumMod val="75000"/>
                  </a:schemeClr>
                </a:solidFill>
                <a:latin typeface="Verdana" pitchFamily="34" charset="0"/>
                <a:ea typeface="Verdana" pitchFamily="34" charset="0"/>
                <a:cs typeface="Verdana" pitchFamily="34" charset="0"/>
              </a:rPr>
              <a:t>DEPARTMENT OF COMPUTER SCIENCE</a:t>
            </a:r>
            <a:endParaRPr lang="en-IN" sz="2400" b="1" dirty="0">
              <a:solidFill>
                <a:schemeClr val="accent1">
                  <a:lumMod val="75000"/>
                </a:schemeClr>
              </a:solidFill>
              <a:latin typeface="Verdana" pitchFamily="34" charset="0"/>
              <a:ea typeface="Verdana" pitchFamily="34" charset="0"/>
              <a:cs typeface="Verdana" pitchFamily="34" charset="0"/>
            </a:endParaRPr>
          </a:p>
        </p:txBody>
      </p:sp>
      <p:pic>
        <p:nvPicPr>
          <p:cNvPr id="9" name="Picture 8" descr="WhatsApp Image 2022-06-15 at 1.25.08 PM.jpeg"/>
          <p:cNvPicPr>
            <a:picLocks noChangeAspect="1"/>
          </p:cNvPicPr>
          <p:nvPr/>
        </p:nvPicPr>
        <p:blipFill>
          <a:blip r:embed="rId2"/>
          <a:srcRect b="85398"/>
          <a:stretch>
            <a:fillRect/>
          </a:stretch>
        </p:blipFill>
        <p:spPr>
          <a:xfrm>
            <a:off x="0" y="0"/>
            <a:ext cx="9144000" cy="128585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1670" y="142852"/>
            <a:ext cx="5240602" cy="523220"/>
          </a:xfrm>
          <a:prstGeom prst="rect">
            <a:avLst/>
          </a:prstGeom>
          <a:noFill/>
        </p:spPr>
        <p:txBody>
          <a:bodyPr wrap="none" rtlCol="0">
            <a:spAutoFit/>
          </a:bodyPr>
          <a:lstStyle/>
          <a:p>
            <a:r>
              <a:rPr lang="en-US" sz="2800" dirty="0" smtClean="0">
                <a:solidFill>
                  <a:srgbClr val="FF0000"/>
                </a:solidFill>
              </a:rPr>
              <a:t>Secret detection using </a:t>
            </a:r>
            <a:r>
              <a:rPr lang="en-US" sz="2800" dirty="0" err="1" smtClean="0">
                <a:solidFill>
                  <a:srgbClr val="FF0000"/>
                </a:solidFill>
              </a:rPr>
              <a:t>github</a:t>
            </a:r>
            <a:r>
              <a:rPr lang="en-US" sz="2800" dirty="0" smtClean="0">
                <a:solidFill>
                  <a:srgbClr val="FF0000"/>
                </a:solidFill>
              </a:rPr>
              <a:t> tool</a:t>
            </a:r>
            <a:endParaRPr lang="en-US" sz="2800" dirty="0">
              <a:solidFill>
                <a:srgbClr val="FF0000"/>
              </a:solidFill>
            </a:endParaRPr>
          </a:p>
        </p:txBody>
      </p:sp>
      <p:cxnSp>
        <p:nvCxnSpPr>
          <p:cNvPr id="6" name="Straight Connector 5"/>
          <p:cNvCxnSpPr/>
          <p:nvPr/>
        </p:nvCxnSpPr>
        <p:spPr>
          <a:xfrm>
            <a:off x="2071670" y="642918"/>
            <a:ext cx="500066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7158" y="928670"/>
            <a:ext cx="8286808" cy="5078313"/>
          </a:xfrm>
          <a:prstGeom prst="rect">
            <a:avLst/>
          </a:prstGeom>
          <a:noFill/>
        </p:spPr>
        <p:txBody>
          <a:bodyPr wrap="square" rtlCol="0">
            <a:spAutoFit/>
          </a:bodyPr>
          <a:lstStyle/>
          <a:p>
            <a:pPr>
              <a:buFont typeface="Wingdings" pitchFamily="2" charset="2"/>
              <a:buChar char="Ø"/>
            </a:pPr>
            <a:r>
              <a:rPr lang="en-US" dirty="0" smtClean="0"/>
              <a:t> While </a:t>
            </a:r>
            <a:r>
              <a:rPr lang="en-US" dirty="0" err="1" smtClean="0"/>
              <a:t>GitHub</a:t>
            </a:r>
            <a:r>
              <a:rPr lang="en-US" dirty="0" smtClean="0"/>
              <a:t> </a:t>
            </a:r>
            <a:r>
              <a:rPr lang="en-US" dirty="0" smtClean="0"/>
              <a:t>is a great place for sharing code, it’s also a common place for people to accidentally leak company secrets.</a:t>
            </a:r>
          </a:p>
          <a:p>
            <a:endParaRPr lang="en-US" dirty="0" smtClean="0"/>
          </a:p>
          <a:p>
            <a:pPr>
              <a:buFont typeface="Wingdings" pitchFamily="2" charset="2"/>
              <a:buChar char="Ø"/>
            </a:pPr>
            <a:r>
              <a:rPr lang="en-US" dirty="0"/>
              <a:t> </a:t>
            </a:r>
            <a:r>
              <a:rPr lang="en-US" dirty="0" smtClean="0"/>
              <a:t>The problem is when developer’s post code to </a:t>
            </a:r>
            <a:r>
              <a:rPr lang="en-US" dirty="0" err="1" smtClean="0"/>
              <a:t>GitHub</a:t>
            </a:r>
            <a:r>
              <a:rPr lang="en-US" dirty="0" smtClean="0"/>
              <a:t> </a:t>
            </a:r>
            <a:r>
              <a:rPr lang="en-US" dirty="0" smtClean="0"/>
              <a:t>they can unintentionally post company information that is hidden within that code, including but not limited to IP addresses, domain names, passwords, usernames, emails and access keys.</a:t>
            </a:r>
          </a:p>
          <a:p>
            <a:endParaRPr lang="en-US" dirty="0" smtClean="0"/>
          </a:p>
          <a:p>
            <a:pPr>
              <a:buFont typeface="Wingdings" pitchFamily="2" charset="2"/>
              <a:buChar char="Ø"/>
            </a:pPr>
            <a:r>
              <a:rPr lang="en-US" dirty="0"/>
              <a:t> </a:t>
            </a:r>
            <a:r>
              <a:rPr lang="en-US" dirty="0" smtClean="0"/>
              <a:t>This is a common issue for companies that build a lot of custom software and it’s impractical for the security team to manually check every developer's personal </a:t>
            </a:r>
            <a:r>
              <a:rPr lang="en-US" dirty="0" err="1" smtClean="0"/>
              <a:t>GitHub</a:t>
            </a:r>
            <a:r>
              <a:rPr lang="en-US" dirty="0" smtClean="0"/>
              <a:t> profile for company secrets. </a:t>
            </a:r>
          </a:p>
          <a:p>
            <a:endParaRPr lang="en-US" dirty="0" smtClean="0"/>
          </a:p>
          <a:p>
            <a:pPr>
              <a:buFont typeface="Wingdings" pitchFamily="2" charset="2"/>
              <a:buChar char="Ø"/>
            </a:pPr>
            <a:r>
              <a:rPr lang="en-US" dirty="0"/>
              <a:t> </a:t>
            </a:r>
            <a:r>
              <a:rPr lang="en-US" dirty="0" smtClean="0"/>
              <a:t>That’s where it becomes important to invest time or money in getting a software solution that allows for automated secrets detection.</a:t>
            </a:r>
          </a:p>
          <a:p>
            <a:endParaRPr lang="en-US" dirty="0" smtClean="0"/>
          </a:p>
          <a:p>
            <a:pPr>
              <a:buFont typeface="Wingdings" pitchFamily="2" charset="2"/>
              <a:buChar char="Ø"/>
            </a:pPr>
            <a:r>
              <a:rPr lang="en-US" dirty="0"/>
              <a:t> </a:t>
            </a:r>
            <a:r>
              <a:rPr lang="en-US" dirty="0" smtClean="0"/>
              <a:t>This way you can simply run a scan of </a:t>
            </a:r>
            <a:r>
              <a:rPr lang="en-US" dirty="0" err="1" smtClean="0"/>
              <a:t>GitHub</a:t>
            </a:r>
            <a:r>
              <a:rPr lang="en-US" dirty="0" smtClean="0"/>
              <a:t> </a:t>
            </a:r>
            <a:r>
              <a:rPr lang="en-US" dirty="0" smtClean="0"/>
              <a:t>as a whole or your employees personal </a:t>
            </a:r>
            <a:r>
              <a:rPr lang="en-US" dirty="0" err="1" smtClean="0"/>
              <a:t>GitHub</a:t>
            </a:r>
            <a:r>
              <a:rPr lang="en-US" dirty="0" smtClean="0"/>
              <a:t> </a:t>
            </a:r>
            <a:r>
              <a:rPr lang="en-US" dirty="0" smtClean="0"/>
              <a:t>repos and find out within seconds if any company secrets have been leaked.</a:t>
            </a:r>
          </a:p>
          <a:p>
            <a:endParaRPr lang="en-US" dirty="0" smtClean="0"/>
          </a:p>
          <a:p>
            <a:pPr>
              <a:buFont typeface="Wingdings" pitchFamily="2" charset="2"/>
              <a:buChar char="Ø"/>
            </a:pPr>
            <a:r>
              <a:rPr lang="en-US" dirty="0"/>
              <a:t> </a:t>
            </a:r>
            <a:r>
              <a:rPr lang="en-US" dirty="0" smtClean="0"/>
              <a:t>Here I go over some of the best software solutions for </a:t>
            </a:r>
            <a:r>
              <a:rPr lang="en-US" dirty="0" err="1" smtClean="0"/>
              <a:t>GitHub</a:t>
            </a:r>
            <a:r>
              <a:rPr lang="en-US" dirty="0" smtClean="0"/>
              <a:t> secrets detection: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785926"/>
            <a:ext cx="7715304" cy="3170099"/>
          </a:xfrm>
          <a:prstGeom prst="rect">
            <a:avLst/>
          </a:prstGeom>
          <a:noFill/>
        </p:spPr>
        <p:txBody>
          <a:bodyPr wrap="square" rtlCol="0">
            <a:spAutoFit/>
          </a:bodyPr>
          <a:lstStyle/>
          <a:p>
            <a:pPr>
              <a:buFont typeface="Wingdings" pitchFamily="2" charset="2"/>
              <a:buChar char="Ø"/>
            </a:pPr>
            <a:r>
              <a:rPr lang="en-US" dirty="0" smtClean="0"/>
              <a:t> </a:t>
            </a:r>
            <a:r>
              <a:rPr lang="en-US" sz="2000" dirty="0" smtClean="0"/>
              <a:t>Commit signoffs enable users to affirm that a commit complies with the rules and licensing governing a repository.</a:t>
            </a:r>
          </a:p>
          <a:p>
            <a:endParaRPr lang="en-US" sz="2000" dirty="0" smtClean="0"/>
          </a:p>
          <a:p>
            <a:pPr>
              <a:buFont typeface="Wingdings" pitchFamily="2" charset="2"/>
              <a:buChar char="Ø"/>
            </a:pPr>
            <a:r>
              <a:rPr lang="en-US" sz="2000" dirty="0" smtClean="0"/>
              <a:t> You can enable compulsory commit signoffs on individual repositories for users committing through </a:t>
            </a:r>
            <a:r>
              <a:rPr lang="en-US" sz="2000" dirty="0" err="1" smtClean="0"/>
              <a:t>GitHub.com's</a:t>
            </a:r>
            <a:r>
              <a:rPr lang="en-US" sz="2000" dirty="0" smtClean="0"/>
              <a:t> web interface, making signing off on a commit a </a:t>
            </a:r>
            <a:r>
              <a:rPr lang="en-US" sz="2000" dirty="0" err="1" smtClean="0"/>
              <a:t>seemless</a:t>
            </a:r>
            <a:r>
              <a:rPr lang="en-US" sz="2000" dirty="0" smtClean="0"/>
              <a:t> part of the commit process.</a:t>
            </a:r>
          </a:p>
          <a:p>
            <a:endParaRPr lang="en-US" sz="2000" dirty="0" smtClean="0"/>
          </a:p>
          <a:p>
            <a:pPr>
              <a:buFont typeface="Wingdings" pitchFamily="2" charset="2"/>
              <a:buChar char="Ø"/>
            </a:pPr>
            <a:r>
              <a:rPr lang="en-US" sz="2000" dirty="0"/>
              <a:t> </a:t>
            </a:r>
            <a:r>
              <a:rPr lang="en-US" sz="2000" dirty="0" smtClean="0"/>
              <a:t>Once compulsory commit signoffs are enabled for a repository, every commit made to that repository through </a:t>
            </a:r>
            <a:r>
              <a:rPr lang="en-US" sz="2000" dirty="0" err="1" smtClean="0"/>
              <a:t>GitHub.com's</a:t>
            </a:r>
            <a:r>
              <a:rPr lang="en-US" sz="2000" dirty="0" smtClean="0"/>
              <a:t> web interface will automatically be signed off on by the commit author</a:t>
            </a:r>
            <a:r>
              <a:rPr lang="en-US" dirty="0" smtClean="0"/>
              <a:t>.</a:t>
            </a:r>
            <a:endParaRPr lang="en-US" dirty="0"/>
          </a:p>
        </p:txBody>
      </p:sp>
      <p:sp>
        <p:nvSpPr>
          <p:cNvPr id="3" name="TextBox 2"/>
          <p:cNvSpPr txBox="1"/>
          <p:nvPr/>
        </p:nvSpPr>
        <p:spPr>
          <a:xfrm>
            <a:off x="2071670" y="142852"/>
            <a:ext cx="5143536" cy="954107"/>
          </a:xfrm>
          <a:prstGeom prst="rect">
            <a:avLst/>
          </a:prstGeom>
          <a:noFill/>
        </p:spPr>
        <p:txBody>
          <a:bodyPr wrap="square" rtlCol="0">
            <a:spAutoFit/>
          </a:bodyPr>
          <a:lstStyle/>
          <a:p>
            <a:r>
              <a:rPr lang="en-US" sz="2800" dirty="0" smtClean="0">
                <a:solidFill>
                  <a:srgbClr val="FF0000"/>
                </a:solidFill>
              </a:rPr>
              <a:t>change the management during</a:t>
            </a:r>
          </a:p>
          <a:p>
            <a:r>
              <a:rPr lang="en-US" sz="2800" dirty="0">
                <a:solidFill>
                  <a:srgbClr val="FF0000"/>
                </a:solidFill>
              </a:rPr>
              <a:t> </a:t>
            </a:r>
            <a:r>
              <a:rPr lang="en-US" sz="2800" dirty="0" smtClean="0">
                <a:solidFill>
                  <a:srgbClr val="FF0000"/>
                </a:solidFill>
              </a:rPr>
              <a:t>   per-commit in repositories</a:t>
            </a:r>
            <a:endParaRPr lang="en-US" sz="2800" dirty="0">
              <a:solidFill>
                <a:srgbClr val="FF0000"/>
              </a:solidFill>
            </a:endParaRPr>
          </a:p>
        </p:txBody>
      </p:sp>
      <p:cxnSp>
        <p:nvCxnSpPr>
          <p:cNvPr id="5" name="Straight Connector 4"/>
          <p:cNvCxnSpPr/>
          <p:nvPr/>
        </p:nvCxnSpPr>
        <p:spPr>
          <a:xfrm>
            <a:off x="2071670" y="1071546"/>
            <a:ext cx="4786346"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071546"/>
            <a:ext cx="8429684" cy="5139869"/>
          </a:xfrm>
          <a:prstGeom prst="rect">
            <a:avLst/>
          </a:prstGeom>
          <a:noFill/>
        </p:spPr>
        <p:txBody>
          <a:bodyPr wrap="square" rtlCol="0">
            <a:spAutoFit/>
          </a:bodyPr>
          <a:lstStyle/>
          <a:p>
            <a:r>
              <a:rPr lang="en-US" sz="2000" b="1" dirty="0"/>
              <a:t>Create a vulnerability management program for </a:t>
            </a:r>
            <a:r>
              <a:rPr lang="en-US" sz="2000" b="1" dirty="0" smtClean="0"/>
              <a:t>dependencies</a:t>
            </a:r>
          </a:p>
          <a:p>
            <a:endParaRPr lang="en-US" b="1" dirty="0"/>
          </a:p>
          <a:p>
            <a:r>
              <a:rPr lang="en-US" dirty="0"/>
              <a:t>You can secure the code you depend on by creating a vulnerability management program for dependencies. At a high level this should include processes to ensure that you</a:t>
            </a:r>
            <a:r>
              <a:rPr lang="en-US" dirty="0" smtClean="0"/>
              <a:t>:</a:t>
            </a:r>
          </a:p>
          <a:p>
            <a:endParaRPr lang="en-US" dirty="0"/>
          </a:p>
          <a:p>
            <a:pPr>
              <a:buFont typeface="Arial" pitchFamily="34" charset="0"/>
              <a:buChar char="•"/>
            </a:pPr>
            <a:r>
              <a:rPr lang="en-US" dirty="0" smtClean="0"/>
              <a:t> Create </a:t>
            </a:r>
            <a:r>
              <a:rPr lang="en-US" dirty="0"/>
              <a:t>an inventory of your </a:t>
            </a:r>
            <a:r>
              <a:rPr lang="en-US" dirty="0" smtClean="0"/>
              <a:t>dependencies.</a:t>
            </a:r>
          </a:p>
          <a:p>
            <a:pPr>
              <a:buFont typeface="Arial" pitchFamily="34" charset="0"/>
              <a:buChar char="•"/>
            </a:pPr>
            <a:r>
              <a:rPr lang="en-US" dirty="0"/>
              <a:t> </a:t>
            </a:r>
            <a:r>
              <a:rPr lang="en-US" dirty="0" smtClean="0"/>
              <a:t>Know </a:t>
            </a:r>
            <a:r>
              <a:rPr lang="en-US" dirty="0"/>
              <a:t>when there is a security vulnerability in a </a:t>
            </a:r>
            <a:r>
              <a:rPr lang="en-US" dirty="0" smtClean="0"/>
              <a:t>dependency.</a:t>
            </a:r>
          </a:p>
          <a:p>
            <a:pPr>
              <a:buFont typeface="Arial" pitchFamily="34" charset="0"/>
              <a:buChar char="•"/>
            </a:pPr>
            <a:r>
              <a:rPr lang="en-US" dirty="0"/>
              <a:t> </a:t>
            </a:r>
            <a:r>
              <a:rPr lang="en-US" dirty="0" smtClean="0"/>
              <a:t>Enforce </a:t>
            </a:r>
            <a:r>
              <a:rPr lang="en-US" dirty="0"/>
              <a:t>dependency reviews on your pull </a:t>
            </a:r>
            <a:r>
              <a:rPr lang="en-US" dirty="0" smtClean="0"/>
              <a:t>requests.</a:t>
            </a:r>
          </a:p>
          <a:p>
            <a:pPr>
              <a:buFont typeface="Arial" pitchFamily="34" charset="0"/>
              <a:buChar char="•"/>
            </a:pPr>
            <a:r>
              <a:rPr lang="en-US" dirty="0"/>
              <a:t> </a:t>
            </a:r>
            <a:r>
              <a:rPr lang="en-US" dirty="0" smtClean="0"/>
              <a:t>Assess </a:t>
            </a:r>
            <a:r>
              <a:rPr lang="en-US" dirty="0"/>
              <a:t>the impact of that vulnerability on your code and decide what action to take</a:t>
            </a:r>
            <a:r>
              <a:rPr lang="en-US" dirty="0" smtClean="0"/>
              <a:t>.</a:t>
            </a:r>
          </a:p>
          <a:p>
            <a:endParaRPr lang="en-US" dirty="0"/>
          </a:p>
          <a:p>
            <a:r>
              <a:rPr lang="en-US" sz="2000" b="1" dirty="0"/>
              <a:t>Automatic inventory </a:t>
            </a:r>
            <a:r>
              <a:rPr lang="en-US" sz="2000" b="1" dirty="0" smtClean="0"/>
              <a:t>generation</a:t>
            </a:r>
          </a:p>
          <a:p>
            <a:endParaRPr lang="en-US" b="1" dirty="0"/>
          </a:p>
          <a:p>
            <a:r>
              <a:rPr lang="en-US" dirty="0"/>
              <a:t>As a first step, you want to make a complete inventory of your dependencies. The dependency graph for a repository shows you dependencies for supported ecosystems. If you check in your dependencies, or use other ecosystems, you will need to supplement this with data from 3rd party tools or by listing dependencies manually. </a:t>
            </a:r>
            <a:endParaRPr lang="en-US" dirty="0" smtClean="0"/>
          </a:p>
          <a:p>
            <a:r>
              <a:rPr lang="en-US" dirty="0" smtClean="0"/>
              <a:t>For </a:t>
            </a:r>
            <a:r>
              <a:rPr lang="en-US" dirty="0"/>
              <a:t>more information, see "</a:t>
            </a:r>
            <a:r>
              <a:rPr lang="en-US" u="sng" dirty="0">
                <a:hlinkClick r:id="rId2"/>
              </a:rPr>
              <a:t>About the dependency graph</a:t>
            </a:r>
            <a:r>
              <a:rPr lang="en-US" dirty="0" smtClean="0"/>
              <a:t>."</a:t>
            </a:r>
            <a:endParaRPr lang="en-US" dirty="0"/>
          </a:p>
        </p:txBody>
      </p:sp>
      <p:sp>
        <p:nvSpPr>
          <p:cNvPr id="3" name="TextBox 2"/>
          <p:cNvSpPr txBox="1"/>
          <p:nvPr/>
        </p:nvSpPr>
        <p:spPr>
          <a:xfrm>
            <a:off x="1428728" y="142852"/>
            <a:ext cx="6507487" cy="523220"/>
          </a:xfrm>
          <a:prstGeom prst="rect">
            <a:avLst/>
          </a:prstGeom>
          <a:noFill/>
        </p:spPr>
        <p:txBody>
          <a:bodyPr wrap="none" rtlCol="0">
            <a:spAutoFit/>
          </a:bodyPr>
          <a:lstStyle/>
          <a:p>
            <a:r>
              <a:rPr lang="en-US" sz="2800" dirty="0" smtClean="0">
                <a:solidFill>
                  <a:srgbClr val="FF0000"/>
                </a:solidFill>
              </a:rPr>
              <a:t>Safe SCM practice (Take </a:t>
            </a:r>
            <a:r>
              <a:rPr lang="en-US" sz="2800" dirty="0" err="1" smtClean="0">
                <a:solidFill>
                  <a:srgbClr val="FF0000"/>
                </a:solidFill>
              </a:rPr>
              <a:t>github</a:t>
            </a:r>
            <a:r>
              <a:rPr lang="en-US" sz="2800" dirty="0" smtClean="0">
                <a:solidFill>
                  <a:srgbClr val="FF0000"/>
                </a:solidFill>
              </a:rPr>
              <a:t> an example)</a:t>
            </a:r>
            <a:endParaRPr lang="en-US" sz="2800" dirty="0">
              <a:solidFill>
                <a:srgbClr val="FF0000"/>
              </a:solidFill>
            </a:endParaRPr>
          </a:p>
        </p:txBody>
      </p:sp>
      <p:cxnSp>
        <p:nvCxnSpPr>
          <p:cNvPr id="5" name="Straight Connector 4"/>
          <p:cNvCxnSpPr/>
          <p:nvPr/>
        </p:nvCxnSpPr>
        <p:spPr>
          <a:xfrm>
            <a:off x="1500166" y="642918"/>
            <a:ext cx="6286544"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85728"/>
            <a:ext cx="7715304" cy="6801862"/>
          </a:xfrm>
          <a:prstGeom prst="rect">
            <a:avLst/>
          </a:prstGeom>
          <a:noFill/>
        </p:spPr>
        <p:txBody>
          <a:bodyPr wrap="square" rtlCol="0">
            <a:spAutoFit/>
          </a:bodyPr>
          <a:lstStyle/>
          <a:p>
            <a:r>
              <a:rPr lang="en-US" sz="2000" b="1" dirty="0"/>
              <a:t>Automatic detection of vulnerabilities in </a:t>
            </a:r>
            <a:r>
              <a:rPr lang="en-US" sz="2000" b="1" dirty="0" smtClean="0"/>
              <a:t>dependencies</a:t>
            </a:r>
          </a:p>
          <a:p>
            <a:endParaRPr lang="en-US" b="1" dirty="0"/>
          </a:p>
          <a:p>
            <a:r>
              <a:rPr lang="en-US" dirty="0" err="1"/>
              <a:t>Dependabot</a:t>
            </a:r>
            <a:r>
              <a:rPr lang="en-US" dirty="0"/>
              <a:t> can help you by monitoring your dependencies and notifying you when they contain a known vulnerability. You can even enable </a:t>
            </a:r>
            <a:r>
              <a:rPr lang="en-US" dirty="0" err="1"/>
              <a:t>Dependabot</a:t>
            </a:r>
            <a:r>
              <a:rPr lang="en-US" dirty="0"/>
              <a:t> to automatically raise pull requests that update the dependency to a secure version. For more information, see "</a:t>
            </a:r>
            <a:r>
              <a:rPr lang="en-US" u="sng" dirty="0">
                <a:hlinkClick r:id="rId2"/>
              </a:rPr>
              <a:t>About </a:t>
            </a:r>
            <a:r>
              <a:rPr lang="en-US" u="sng" dirty="0" err="1">
                <a:hlinkClick r:id="rId2"/>
              </a:rPr>
              <a:t>Dependabot</a:t>
            </a:r>
            <a:r>
              <a:rPr lang="en-US" u="sng" dirty="0">
                <a:hlinkClick r:id="rId2"/>
              </a:rPr>
              <a:t> alerts</a:t>
            </a:r>
            <a:r>
              <a:rPr lang="en-US" dirty="0"/>
              <a:t>" and "</a:t>
            </a:r>
            <a:r>
              <a:rPr lang="en-US" u="sng" dirty="0">
                <a:hlinkClick r:id="rId3"/>
              </a:rPr>
              <a:t>About </a:t>
            </a:r>
            <a:r>
              <a:rPr lang="en-US" u="sng" dirty="0" err="1">
                <a:hlinkClick r:id="rId3"/>
              </a:rPr>
              <a:t>Dependabot</a:t>
            </a:r>
            <a:r>
              <a:rPr lang="en-US" u="sng" dirty="0">
                <a:hlinkClick r:id="rId3"/>
              </a:rPr>
              <a:t> security updates</a:t>
            </a:r>
            <a:r>
              <a:rPr lang="en-US" dirty="0" smtClean="0"/>
              <a:t>".</a:t>
            </a:r>
          </a:p>
          <a:p>
            <a:endParaRPr lang="en-US" dirty="0"/>
          </a:p>
          <a:p>
            <a:endParaRPr lang="en-US" dirty="0" smtClean="0"/>
          </a:p>
          <a:p>
            <a:r>
              <a:rPr lang="en-US" sz="2000" b="1" dirty="0"/>
              <a:t>Automatic detection of vulnerabilities in pull </a:t>
            </a:r>
            <a:r>
              <a:rPr lang="en-US" sz="2000" b="1" dirty="0" smtClean="0"/>
              <a:t>requests</a:t>
            </a:r>
          </a:p>
          <a:p>
            <a:endParaRPr lang="en-US" b="1" dirty="0"/>
          </a:p>
          <a:p>
            <a:r>
              <a:rPr lang="en-US" dirty="0"/>
              <a:t>The dependency review action enforces a dependency review on your pull requests, making it easy for you to see if a pull request will introduce a vulnerable version of a dependency to your repository</a:t>
            </a:r>
            <a:r>
              <a:rPr lang="en-US" dirty="0" smtClean="0"/>
              <a:t>.</a:t>
            </a:r>
          </a:p>
          <a:p>
            <a:endParaRPr lang="en-US" dirty="0" smtClean="0"/>
          </a:p>
          <a:p>
            <a:r>
              <a:rPr lang="en-US" sz="2000" b="1" dirty="0"/>
              <a:t>Assessment of exposure to risk from a vulnerable </a:t>
            </a:r>
            <a:r>
              <a:rPr lang="en-US" sz="2000" b="1" dirty="0" smtClean="0"/>
              <a:t>dependency</a:t>
            </a:r>
          </a:p>
          <a:p>
            <a:endParaRPr lang="en-US" b="1" dirty="0"/>
          </a:p>
          <a:p>
            <a:r>
              <a:rPr lang="en-US" dirty="0"/>
              <a:t>When you discover you are using a vulnerable dependency, for example, a library or a framework, you must assess your project's level of exposure and determine what action to take. Vulnerabilities are usually reported with a severity score to show how severe their impact could be. The severity score is a useful guide but cannot tell you the full impact of the vulnerability on your code.</a:t>
            </a:r>
          </a:p>
          <a:p>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8215370" cy="4524315"/>
          </a:xfrm>
          <a:prstGeom prst="rect">
            <a:avLst/>
          </a:prstGeom>
          <a:noFill/>
        </p:spPr>
        <p:txBody>
          <a:bodyPr wrap="square" rtlCol="0">
            <a:spAutoFit/>
          </a:bodyPr>
          <a:lstStyle/>
          <a:p>
            <a:pPr>
              <a:buFont typeface="Wingdings" pitchFamily="2" charset="2"/>
              <a:buChar char="Ø"/>
            </a:pPr>
            <a:r>
              <a:rPr lang="en-US" dirty="0" smtClean="0"/>
              <a:t> These </a:t>
            </a:r>
            <a:r>
              <a:rPr lang="en-US" dirty="0"/>
              <a:t>deprecated features can still be used, but should be used with caution because they are not required to be implemented by every JavaScript </a:t>
            </a:r>
            <a:r>
              <a:rPr lang="en-US" dirty="0" smtClean="0"/>
              <a:t>engine.</a:t>
            </a:r>
          </a:p>
          <a:p>
            <a:pPr>
              <a:buFont typeface="Wingdings" pitchFamily="2" charset="2"/>
              <a:buChar char="Ø"/>
            </a:pPr>
            <a:endParaRPr lang="en-US" dirty="0" smtClean="0"/>
          </a:p>
          <a:p>
            <a:pPr>
              <a:buFont typeface="Wingdings" pitchFamily="2" charset="2"/>
              <a:buChar char="Ø"/>
            </a:pPr>
            <a:r>
              <a:rPr lang="en-US" dirty="0"/>
              <a:t> </a:t>
            </a:r>
            <a:r>
              <a:rPr lang="en-US" dirty="0" smtClean="0"/>
              <a:t>You </a:t>
            </a:r>
            <a:r>
              <a:rPr lang="en-US" dirty="0"/>
              <a:t>should work to remove their use from your code.</a:t>
            </a:r>
          </a:p>
          <a:p>
            <a:r>
              <a:rPr lang="en-US" dirty="0"/>
              <a:t>Some of these deprecated features are listed in the </a:t>
            </a:r>
            <a:r>
              <a:rPr lang="en-US" u="sng" dirty="0">
                <a:hlinkClick r:id="rId2"/>
              </a:rPr>
              <a:t>Annex B</a:t>
            </a:r>
            <a:r>
              <a:rPr lang="en-US" dirty="0"/>
              <a:t> section of the </a:t>
            </a:r>
            <a:r>
              <a:rPr lang="en-US" dirty="0" err="1"/>
              <a:t>ECMAScript</a:t>
            </a:r>
            <a:r>
              <a:rPr lang="en-US" dirty="0"/>
              <a:t> </a:t>
            </a:r>
            <a:r>
              <a:rPr lang="en-US" dirty="0" smtClean="0"/>
              <a:t>specification.</a:t>
            </a:r>
          </a:p>
          <a:p>
            <a:endParaRPr lang="en-US" dirty="0" smtClean="0"/>
          </a:p>
          <a:p>
            <a:pPr>
              <a:buFont typeface="Wingdings" pitchFamily="2" charset="2"/>
              <a:buChar char="Ø"/>
            </a:pPr>
            <a:r>
              <a:rPr lang="en-US" dirty="0" smtClean="0"/>
              <a:t> This </a:t>
            </a:r>
            <a:r>
              <a:rPr lang="en-US" dirty="0"/>
              <a:t>section is described as normative optional — that is, web browser hosts must implement these features, while non-web hosts may not</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 These </a:t>
            </a:r>
            <a:r>
              <a:rPr lang="en-US" dirty="0"/>
              <a:t>features are likely stable because removing them will cause backward compatibility issues and break legacy websites</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 </a:t>
            </a:r>
            <a:r>
              <a:rPr lang="en-US" dirty="0"/>
              <a:t>(JavaScript has the design goal of "don't break the web".) Still, they are not cross-platform portable and may not be supported by all analysis tools, so you are advised to not use them, as the introduction of Annex B states</a:t>
            </a:r>
            <a:r>
              <a:rPr lang="en-US" dirty="0" smtClean="0"/>
              <a:t>:</a:t>
            </a:r>
            <a:endParaRPr lang="en-US" dirty="0"/>
          </a:p>
        </p:txBody>
      </p:sp>
      <p:sp>
        <p:nvSpPr>
          <p:cNvPr id="3" name="TextBox 2"/>
          <p:cNvSpPr txBox="1"/>
          <p:nvPr/>
        </p:nvSpPr>
        <p:spPr>
          <a:xfrm>
            <a:off x="642910" y="142852"/>
            <a:ext cx="7143800" cy="830997"/>
          </a:xfrm>
          <a:prstGeom prst="rect">
            <a:avLst/>
          </a:prstGeom>
          <a:noFill/>
        </p:spPr>
        <p:txBody>
          <a:bodyPr wrap="square" rtlCol="0">
            <a:spAutoFit/>
          </a:bodyPr>
          <a:lstStyle/>
          <a:p>
            <a:r>
              <a:rPr lang="en-US" sz="2400" dirty="0" smtClean="0">
                <a:solidFill>
                  <a:srgbClr val="FF0000"/>
                </a:solidFill>
              </a:rPr>
              <a:t>highlight deprecated unsafe function in common </a:t>
            </a:r>
            <a:r>
              <a:rPr lang="en-US" sz="2400" dirty="0" err="1" smtClean="0">
                <a:solidFill>
                  <a:srgbClr val="FF0000"/>
                </a:solidFill>
              </a:rPr>
              <a:t>programing</a:t>
            </a:r>
            <a:r>
              <a:rPr lang="en-US" sz="2400" dirty="0" smtClean="0">
                <a:solidFill>
                  <a:srgbClr val="FF0000"/>
                </a:solidFill>
              </a:rPr>
              <a:t> </a:t>
            </a:r>
            <a:r>
              <a:rPr lang="en-US" sz="2400" dirty="0" err="1" smtClean="0">
                <a:solidFill>
                  <a:srgbClr val="FF0000"/>
                </a:solidFill>
              </a:rPr>
              <a:t>langauge</a:t>
            </a:r>
            <a:endParaRPr lang="en-US" sz="2400" dirty="0">
              <a:solidFill>
                <a:srgbClr val="FF0000"/>
              </a:solidFill>
            </a:endParaRPr>
          </a:p>
        </p:txBody>
      </p:sp>
      <p:cxnSp>
        <p:nvCxnSpPr>
          <p:cNvPr id="5" name="Straight Connector 4"/>
          <p:cNvCxnSpPr/>
          <p:nvPr/>
        </p:nvCxnSpPr>
        <p:spPr>
          <a:xfrm>
            <a:off x="642910" y="1000108"/>
            <a:ext cx="607223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701</Words>
  <Application>Microsoft Office PowerPoint</Application>
  <PresentationFormat>On-screen Show (4:3)</PresentationFormat>
  <Paragraphs>65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moin</dc:creator>
  <cp:lastModifiedBy>moin</cp:lastModifiedBy>
  <cp:revision>14</cp:revision>
  <dcterms:created xsi:type="dcterms:W3CDTF">2022-12-06T04:31:19Z</dcterms:created>
  <dcterms:modified xsi:type="dcterms:W3CDTF">2022-12-06T22:25:58Z</dcterms:modified>
</cp:coreProperties>
</file>