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C189A-62E0-45BF-B9E8-2A2BE9F34B2A}" v="93" dt="2022-07-11T20:42:06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5C89-9A89-42DA-B565-CE72A6208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B249A-8A60-4D75-8455-C26F1057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3590-8192-4053-9126-2AC5058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FB2D-2E9E-4014-8A1D-457F78E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4A76-1837-4DFE-AB45-5AC08838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9AF9-5109-4230-8D3C-836BB21A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A376-09E1-45BB-9A62-52AD0C1CD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4301-F413-4E07-8ECF-17109E7B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7ECD-1418-40DD-8A2D-0AAD27BE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7C8A-EEA1-4585-974D-BCE9FC71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96776-CF63-47AE-B61D-8C4F23FD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0DC3-CFE5-4AC6-90C3-97C48D3C5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0504A-29DF-4736-8440-9D31AAFB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6D7B-626D-40A4-A0CA-07FFC3A7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12F3-3519-45CE-9927-9FD7EFFC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0F8F-5007-4962-8943-06EB8A3E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CFB1-F62D-4A2E-80DA-74D326F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BBF0-C89D-4A36-8FEA-A0382217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F97E-E07C-4BF0-9C68-A5C6813B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C3F1-2D06-4B12-8156-149C5D7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111D-A370-43CF-9C53-9500F7D1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B21F0-7D18-48CD-9F32-CFE5A24D2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07B4-CDF7-4781-B2DB-3F42FD88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7377-B713-46D5-ACFA-6470EA22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BAC-1BF1-4E26-99BD-61BB3E84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E5A5-9D16-45D0-ABC0-4AA9715D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1A3C-1CB9-4742-AB81-FACBA5F5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6706F-688B-403C-87C5-E8D49E27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396D4-7A49-45D0-8816-1ACF5244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A9E26-92D0-4F69-8505-F6026A2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41FB7-F7A5-4740-A664-0E4DA8F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2693-1745-4B55-8AAF-3CE2DAFC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92D1B-FA16-4938-A4C5-E5370D78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F525-2901-44A5-A1F3-997BF90E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D496-7E04-402A-AC42-4DF39A32E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095A7-6354-4309-946A-D2D462BBF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728C2-D486-4C18-B214-0692170C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8DCEF-2F34-4482-B717-0DB14A7E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34D36-7C4B-451A-8D74-6CB9D0B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4774-8B12-43E7-A98B-175EC18F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D5073-F080-4586-884E-8D6C4093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35A5B-CA61-4362-BEFE-40FC66C8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1CA3A-DDCC-4D2E-8A1B-345EACF4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E0632-AAD3-4322-BF0C-F86A8EFD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2BAE6-66D2-47AF-B6BF-087F747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8208C-5D32-4546-B541-913E0093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C5B-9DBE-49DF-966A-0DE740A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1420-7664-4158-B96E-A0F4481D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1EEC-6548-48F2-997B-B84674C5E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4EE41-6496-44D2-A77D-8A2CC1D2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C652C-8B0C-46E2-8A63-6C242B06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9310B-16F7-4323-907A-4C13A8F5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F23E-366B-49E5-A794-D1A239AA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C7B6D-5E8F-4628-8861-BF5B75FB5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F2463-F80D-49E6-B818-BAC81625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096-E4FC-46FC-B302-965651D6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365F8-F90F-4E05-9E20-4758FC56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EDB2-057D-4DE8-A683-AF584B4A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30FDD-5293-4DAD-98CB-579B7320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226D-4D8B-42DC-9E96-F7754BBB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D33E-1594-497A-B2DD-65342965A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6021-4F8E-475D-8B9B-BFB3B14E419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631F-2AAF-4A0D-A36F-5368ABE61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A8DB-3F86-42B4-9BB0-5F53BB94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00F0-7317-47C6-B48A-19BC8E20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모서리가 둥근 직사각형 138">
            <a:extLst>
              <a:ext uri="{FF2B5EF4-FFF2-40B4-BE49-F238E27FC236}">
                <a16:creationId xmlns:a16="http://schemas.microsoft.com/office/drawing/2014/main" id="{B5386048-5138-4424-B1CD-772DAB9D1393}"/>
              </a:ext>
            </a:extLst>
          </p:cNvPr>
          <p:cNvSpPr/>
          <p:nvPr/>
        </p:nvSpPr>
        <p:spPr>
          <a:xfrm>
            <a:off x="645825" y="2900129"/>
            <a:ext cx="6202604" cy="772699"/>
          </a:xfrm>
          <a:prstGeom prst="roundRect">
            <a:avLst>
              <a:gd name="adj" fmla="val 11435"/>
            </a:avLst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 dirty="0">
              <a:solidFill>
                <a:schemeClr val="accent3">
                  <a:lumMod val="20000"/>
                  <a:lumOff val="80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63" name="모서리가 둥근 직사각형 143">
            <a:extLst>
              <a:ext uri="{FF2B5EF4-FFF2-40B4-BE49-F238E27FC236}">
                <a16:creationId xmlns:a16="http://schemas.microsoft.com/office/drawing/2014/main" id="{62298740-0793-4BBF-970A-93D1D52FA5C7}"/>
              </a:ext>
            </a:extLst>
          </p:cNvPr>
          <p:cNvSpPr/>
          <p:nvPr/>
        </p:nvSpPr>
        <p:spPr>
          <a:xfrm>
            <a:off x="6888148" y="1344633"/>
            <a:ext cx="3649138" cy="1540313"/>
          </a:xfrm>
          <a:prstGeom prst="roundRect">
            <a:avLst>
              <a:gd name="adj" fmla="val 6728"/>
            </a:avLst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08" name="모서리가 둥근 직사각형 137">
            <a:extLst>
              <a:ext uri="{FF2B5EF4-FFF2-40B4-BE49-F238E27FC236}">
                <a16:creationId xmlns:a16="http://schemas.microsoft.com/office/drawing/2014/main" id="{32B58640-D76B-43F7-9DBE-DC24BEBCD6AA}"/>
              </a:ext>
            </a:extLst>
          </p:cNvPr>
          <p:cNvSpPr/>
          <p:nvPr/>
        </p:nvSpPr>
        <p:spPr>
          <a:xfrm>
            <a:off x="318591" y="1141517"/>
            <a:ext cx="6638631" cy="1837922"/>
          </a:xfrm>
          <a:prstGeom prst="roundRect">
            <a:avLst>
              <a:gd name="adj" fmla="val 4815"/>
            </a:avLst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endParaRPr lang="ko-KR" altLang="en-US" sz="1400" dirty="0">
              <a:solidFill>
                <a:srgbClr val="00B050"/>
              </a:solidFill>
              <a:ea typeface="다음_SemiBold" pitchFamily="2" charset="-127"/>
            </a:endParaRPr>
          </a:p>
        </p:txBody>
      </p:sp>
      <p:sp>
        <p:nvSpPr>
          <p:cNvPr id="6" name="자유형 167">
            <a:extLst>
              <a:ext uri="{FF2B5EF4-FFF2-40B4-BE49-F238E27FC236}">
                <a16:creationId xmlns:a16="http://schemas.microsoft.com/office/drawing/2014/main" id="{8B7C54DF-4045-4A8F-B988-DA97349671DC}"/>
              </a:ext>
            </a:extLst>
          </p:cNvPr>
          <p:cNvSpPr/>
          <p:nvPr/>
        </p:nvSpPr>
        <p:spPr>
          <a:xfrm flipV="1">
            <a:off x="828403" y="2040803"/>
            <a:ext cx="3191123" cy="396728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8" name="표 22">
            <a:extLst>
              <a:ext uri="{FF2B5EF4-FFF2-40B4-BE49-F238E27FC236}">
                <a16:creationId xmlns:a16="http://schemas.microsoft.com/office/drawing/2014/main" id="{04D55A97-DFD7-4BAD-B740-DF9811A06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48152"/>
              </p:ext>
            </p:extLst>
          </p:nvPr>
        </p:nvGraphicFramePr>
        <p:xfrm>
          <a:off x="17278" y="4131574"/>
          <a:ext cx="12174722" cy="370840"/>
        </p:xfrm>
        <a:graphic>
          <a:graphicData uri="http://schemas.openxmlformats.org/drawingml/2006/table">
            <a:tbl>
              <a:tblPr bandCol="1">
                <a:tableStyleId>{327F97BB-C833-4FB7-BDE5-3F7075034690}</a:tableStyleId>
              </a:tblPr>
              <a:tblGrid>
                <a:gridCol w="68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532520983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3974687276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977077710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832587843"/>
                    </a:ext>
                  </a:extLst>
                </a:gridCol>
                <a:gridCol w="468718">
                  <a:extLst>
                    <a:ext uri="{9D8B030D-6E8A-4147-A177-3AD203B41FA5}">
                      <a16:colId xmlns:a16="http://schemas.microsoft.com/office/drawing/2014/main" val="2942523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04 - 07</a:t>
                      </a:r>
                      <a:endParaRPr lang="ko-KR" altLang="en-US" sz="1200" b="1" dirty="0"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07 - 10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12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13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14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15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17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18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19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20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21</a:t>
                      </a:r>
                      <a:endParaRPr lang="ko-KR" altLang="en-US" sz="1200" b="1" dirty="0"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22</a:t>
                      </a:r>
                      <a:endParaRPr lang="ko-KR" altLang="en-US" sz="18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23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26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27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28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29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31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32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다음_SemiBold" pitchFamily="2" charset="-127"/>
                          <a:ea typeface="다음_SemiBold" pitchFamily="2" charset="-127"/>
                        </a:rPr>
                        <a:t>33</a:t>
                      </a:r>
                      <a:endParaRPr lang="ko-KR" altLang="en-US" sz="1200" b="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다음_SemiBold" pitchFamily="2" charset="-127"/>
                        <a:ea typeface="다음_SemiBold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양쪽 모서리가 잘린 사각형 46">
            <a:extLst>
              <a:ext uri="{FF2B5EF4-FFF2-40B4-BE49-F238E27FC236}">
                <a16:creationId xmlns:a16="http://schemas.microsoft.com/office/drawing/2014/main" id="{AA073A4B-86F5-48C4-BB6F-6171256EC288}"/>
              </a:ext>
            </a:extLst>
          </p:cNvPr>
          <p:cNvSpPr/>
          <p:nvPr/>
        </p:nvSpPr>
        <p:spPr>
          <a:xfrm>
            <a:off x="3890567" y="3629690"/>
            <a:ext cx="2938265" cy="494282"/>
          </a:xfrm>
          <a:prstGeom prst="snip2SameRect">
            <a:avLst>
              <a:gd name="adj1" fmla="val 27037"/>
              <a:gd name="adj2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" name="양쪽 모서리가 잘린 사각형 45">
            <a:extLst>
              <a:ext uri="{FF2B5EF4-FFF2-40B4-BE49-F238E27FC236}">
                <a16:creationId xmlns:a16="http://schemas.microsoft.com/office/drawing/2014/main" id="{E77706A6-C652-4C53-95DF-DCD79EC2A070}"/>
              </a:ext>
            </a:extLst>
          </p:cNvPr>
          <p:cNvSpPr/>
          <p:nvPr/>
        </p:nvSpPr>
        <p:spPr>
          <a:xfrm>
            <a:off x="2656" y="3645483"/>
            <a:ext cx="1399156" cy="483081"/>
          </a:xfrm>
          <a:prstGeom prst="snip2SameRect">
            <a:avLst>
              <a:gd name="adj1" fmla="val 18111"/>
              <a:gd name="adj2" fmla="val 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다음_SemiBold" pitchFamily="2" charset="-127"/>
                <a:ea typeface="다음_SemiBold" pitchFamily="2" charset="-127"/>
              </a:rPr>
              <a:t>    Southeast</a:t>
            </a:r>
          </a:p>
          <a:p>
            <a:pPr algn="ctr"/>
            <a:r>
              <a:rPr lang="en-US" altLang="ko-KR" sz="1200" dirty="0">
                <a:latin typeface="다음_SemiBold" pitchFamily="2" charset="-127"/>
                <a:ea typeface="다음_SemiBold" pitchFamily="2" charset="-127"/>
              </a:rPr>
              <a:t>    University</a:t>
            </a:r>
            <a:endParaRPr lang="ko-KR" altLang="en-US" sz="1200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BC571-CBE5-4731-BB10-73F08CB89F82}"/>
              </a:ext>
            </a:extLst>
          </p:cNvPr>
          <p:cNvSpPr txBox="1"/>
          <p:nvPr/>
        </p:nvSpPr>
        <p:spPr>
          <a:xfrm rot="5400000">
            <a:off x="875725" y="5086946"/>
            <a:ext cx="1469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Arial Black" panose="020B0A04020102020204" pitchFamily="34" charset="0"/>
                <a:ea typeface="다음_SemiBold" pitchFamily="2" charset="-127"/>
              </a:rPr>
              <a:t>Design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BCD69-52DB-499A-99FE-6647DB3E9C59}"/>
              </a:ext>
            </a:extLst>
          </p:cNvPr>
          <p:cNvSpPr txBox="1"/>
          <p:nvPr/>
        </p:nvSpPr>
        <p:spPr>
          <a:xfrm>
            <a:off x="3653916" y="2933919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ASIC Design Methodology and flow</a:t>
            </a:r>
            <a:endParaRPr lang="ko-KR" altLang="en-US" sz="1200" dirty="0">
              <a:solidFill>
                <a:srgbClr val="0070C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749156-45C6-473E-B1DD-DDCBA710A8A7}"/>
              </a:ext>
            </a:extLst>
          </p:cNvPr>
          <p:cNvSpPr txBox="1"/>
          <p:nvPr/>
        </p:nvSpPr>
        <p:spPr>
          <a:xfrm rot="5400000">
            <a:off x="-942103" y="5540948"/>
            <a:ext cx="2547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Bachelor</a:t>
            </a:r>
          </a:p>
          <a:p>
            <a:r>
              <a:rPr lang="en-US" altLang="ko-KR" sz="1100" dirty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Electronic Science and Technology</a:t>
            </a:r>
            <a:endParaRPr lang="ko-KR" altLang="en-US" sz="1100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1E32E0-B6F0-47C5-BD2C-09BAE1711084}"/>
              </a:ext>
            </a:extLst>
          </p:cNvPr>
          <p:cNvSpPr txBox="1"/>
          <p:nvPr/>
        </p:nvSpPr>
        <p:spPr>
          <a:xfrm rot="5400000">
            <a:off x="-239424" y="5515388"/>
            <a:ext cx="2496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Master</a:t>
            </a:r>
          </a:p>
          <a:p>
            <a:r>
              <a:rPr lang="en-US" altLang="ko-KR" sz="1100" dirty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Microelectronic Engineering</a:t>
            </a:r>
            <a:endParaRPr lang="ko-KR" altLang="en-US" sz="1100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9" name="자유형 135">
            <a:extLst>
              <a:ext uri="{FF2B5EF4-FFF2-40B4-BE49-F238E27FC236}">
                <a16:creationId xmlns:a16="http://schemas.microsoft.com/office/drawing/2014/main" id="{15C1A845-821E-4822-9AB7-485FC43E5EF0}"/>
              </a:ext>
            </a:extLst>
          </p:cNvPr>
          <p:cNvSpPr/>
          <p:nvPr/>
        </p:nvSpPr>
        <p:spPr>
          <a:xfrm>
            <a:off x="1604604" y="1439656"/>
            <a:ext cx="3245625" cy="597249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E4153E-615B-4847-904B-EF1B6666DDDF}"/>
              </a:ext>
            </a:extLst>
          </p:cNvPr>
          <p:cNvSpPr txBox="1"/>
          <p:nvPr/>
        </p:nvSpPr>
        <p:spPr>
          <a:xfrm rot="948738">
            <a:off x="893841" y="206316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Logic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4" name="자유형 149">
            <a:extLst>
              <a:ext uri="{FF2B5EF4-FFF2-40B4-BE49-F238E27FC236}">
                <a16:creationId xmlns:a16="http://schemas.microsoft.com/office/drawing/2014/main" id="{61504989-C794-426B-83F5-1238D34BD43B}"/>
              </a:ext>
            </a:extLst>
          </p:cNvPr>
          <p:cNvSpPr/>
          <p:nvPr/>
        </p:nvSpPr>
        <p:spPr>
          <a:xfrm>
            <a:off x="1846627" y="1728039"/>
            <a:ext cx="1947897" cy="299781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5591BF-D87F-4BDA-BA2C-5469A2646E65}"/>
              </a:ext>
            </a:extLst>
          </p:cNvPr>
          <p:cNvSpPr txBox="1"/>
          <p:nvPr/>
        </p:nvSpPr>
        <p:spPr>
          <a:xfrm>
            <a:off x="3306858" y="140158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Static Timing Analyze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77" name="직선 연결선 155">
            <a:extLst>
              <a:ext uri="{FF2B5EF4-FFF2-40B4-BE49-F238E27FC236}">
                <a16:creationId xmlns:a16="http://schemas.microsoft.com/office/drawing/2014/main" id="{32112C3B-4CDC-4694-8DE2-9B6B1E3C27E3}"/>
              </a:ext>
            </a:extLst>
          </p:cNvPr>
          <p:cNvCxnSpPr>
            <a:cxnSpLocks/>
          </p:cNvCxnSpPr>
          <p:nvPr/>
        </p:nvCxnSpPr>
        <p:spPr>
          <a:xfrm>
            <a:off x="599215" y="2029899"/>
            <a:ext cx="6151073" cy="2042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B78809-92B3-45CC-B64A-3D3FFDADBC27}"/>
              </a:ext>
            </a:extLst>
          </p:cNvPr>
          <p:cNvSpPr txBox="1"/>
          <p:nvPr/>
        </p:nvSpPr>
        <p:spPr>
          <a:xfrm>
            <a:off x="2601228" y="1690139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Physical Design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DE667-3097-44D1-9C5F-DC7A5964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" y="3752648"/>
            <a:ext cx="323611" cy="3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양쪽 모서리가 잘린 사각형 48">
            <a:extLst>
              <a:ext uri="{FF2B5EF4-FFF2-40B4-BE49-F238E27FC236}">
                <a16:creationId xmlns:a16="http://schemas.microsoft.com/office/drawing/2014/main" id="{4E69580A-272B-4DE6-ABCF-2F22D3170AFC}"/>
              </a:ext>
            </a:extLst>
          </p:cNvPr>
          <p:cNvSpPr/>
          <p:nvPr/>
        </p:nvSpPr>
        <p:spPr>
          <a:xfrm>
            <a:off x="1341080" y="3731421"/>
            <a:ext cx="2556463" cy="397143"/>
          </a:xfrm>
          <a:prstGeom prst="snip2SameRect">
            <a:avLst>
              <a:gd name="adj1" fmla="val 35956"/>
              <a:gd name="adj2" fmla="val 0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다음_SemiBold" pitchFamily="2" charset="-127"/>
                <a:ea typeface="다음_SemiBold" pitchFamily="2" charset="-127"/>
              </a:rPr>
              <a:t>      </a:t>
            </a:r>
            <a:endParaRPr lang="ko-KR" altLang="en-US" sz="1200" dirty="0"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28" name="Picture 4" descr="Marvell Technology | Logopedia | Fandom">
            <a:extLst>
              <a:ext uri="{FF2B5EF4-FFF2-40B4-BE49-F238E27FC236}">
                <a16:creationId xmlns:a16="http://schemas.microsoft.com/office/drawing/2014/main" id="{925E243F-2A4F-4DC3-A852-EE983B18E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3" y="3734336"/>
            <a:ext cx="649868" cy="4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EF067805-7B2A-4A10-B9CB-374900BD5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99" y="3774233"/>
            <a:ext cx="472166" cy="31153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C0451A77-9092-4F57-8F68-520D23E82079}"/>
              </a:ext>
            </a:extLst>
          </p:cNvPr>
          <p:cNvSpPr txBox="1"/>
          <p:nvPr/>
        </p:nvSpPr>
        <p:spPr>
          <a:xfrm>
            <a:off x="2016423" y="2194315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Physical-aware Synthesis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28" name="자유형 149">
            <a:extLst>
              <a:ext uri="{FF2B5EF4-FFF2-40B4-BE49-F238E27FC236}">
                <a16:creationId xmlns:a16="http://schemas.microsoft.com/office/drawing/2014/main" id="{6395D85D-7A0B-4329-840E-B6F667958B67}"/>
              </a:ext>
            </a:extLst>
          </p:cNvPr>
          <p:cNvSpPr/>
          <p:nvPr/>
        </p:nvSpPr>
        <p:spPr>
          <a:xfrm>
            <a:off x="4033484" y="1668725"/>
            <a:ext cx="1947897" cy="349705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23CFA8-42AE-41A2-A8E9-901F4D86E356}"/>
              </a:ext>
            </a:extLst>
          </p:cNvPr>
          <p:cNvSpPr txBox="1"/>
          <p:nvPr/>
        </p:nvSpPr>
        <p:spPr>
          <a:xfrm>
            <a:off x="3968586" y="2523993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Design Audit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0" name="자유형 149">
            <a:extLst>
              <a:ext uri="{FF2B5EF4-FFF2-40B4-BE49-F238E27FC236}">
                <a16:creationId xmlns:a16="http://schemas.microsoft.com/office/drawing/2014/main" id="{BD5AFBD5-FE10-4882-A415-33541CD15C20}"/>
              </a:ext>
            </a:extLst>
          </p:cNvPr>
          <p:cNvSpPr/>
          <p:nvPr/>
        </p:nvSpPr>
        <p:spPr>
          <a:xfrm flipV="1">
            <a:off x="4250702" y="2048806"/>
            <a:ext cx="2499586" cy="285200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4A4DF7-05CE-4726-8E09-6C23898A8D84}"/>
              </a:ext>
            </a:extLst>
          </p:cNvPr>
          <p:cNvSpPr txBox="1"/>
          <p:nvPr/>
        </p:nvSpPr>
        <p:spPr>
          <a:xfrm>
            <a:off x="5544038" y="2097946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Design For Test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95CAD9D-BA87-47A9-B300-6924D34D485C}"/>
              </a:ext>
            </a:extLst>
          </p:cNvPr>
          <p:cNvSpPr txBox="1"/>
          <p:nvPr/>
        </p:nvSpPr>
        <p:spPr>
          <a:xfrm rot="5400000">
            <a:off x="1753935" y="5230935"/>
            <a:ext cx="1757848" cy="261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Sr. Design Engineer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CB9CC3-38BA-4ECB-A645-4859C67E9672}"/>
              </a:ext>
            </a:extLst>
          </p:cNvPr>
          <p:cNvSpPr txBox="1"/>
          <p:nvPr/>
        </p:nvSpPr>
        <p:spPr>
          <a:xfrm rot="5400000">
            <a:off x="2713105" y="5332420"/>
            <a:ext cx="2130095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Sr. Engineer</a:t>
            </a:r>
          </a:p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Design and Methodology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B89CCB-915B-4BF1-8179-29C8921FF932}"/>
              </a:ext>
            </a:extLst>
          </p:cNvPr>
          <p:cNvSpPr txBox="1"/>
          <p:nvPr/>
        </p:nvSpPr>
        <p:spPr>
          <a:xfrm rot="5400000">
            <a:off x="3587589" y="5332421"/>
            <a:ext cx="2130097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Staff Engineer</a:t>
            </a:r>
          </a:p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Design and Methodology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F1AF14-8E52-482D-9A43-705E5E2483FF}"/>
              </a:ext>
            </a:extLst>
          </p:cNvPr>
          <p:cNvSpPr txBox="1"/>
          <p:nvPr/>
        </p:nvSpPr>
        <p:spPr>
          <a:xfrm rot="5400000">
            <a:off x="4563068" y="5279447"/>
            <a:ext cx="20241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Sr. Staff Engineer</a:t>
            </a:r>
          </a:p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EDA and Methodology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3826CE3-87FA-427A-9B2B-850E50174AE5}"/>
              </a:ext>
            </a:extLst>
          </p:cNvPr>
          <p:cNvSpPr txBox="1"/>
          <p:nvPr/>
        </p:nvSpPr>
        <p:spPr>
          <a:xfrm>
            <a:off x="869574" y="1166161"/>
            <a:ext cx="2437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ASIC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다음_SemiBold" pitchFamily="2" charset="-127"/>
              </a:rPr>
              <a:t>Design Implementation Skill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  <a:ea typeface="다음_SemiBold" pitchFamily="2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ED9FE82-E17E-48A5-B5CC-EECD0B5BAF1A}"/>
              </a:ext>
            </a:extLst>
          </p:cNvPr>
          <p:cNvSpPr txBox="1"/>
          <p:nvPr/>
        </p:nvSpPr>
        <p:spPr>
          <a:xfrm rot="5400000">
            <a:off x="5154213" y="5318823"/>
            <a:ext cx="210289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Principle Engineer</a:t>
            </a:r>
          </a:p>
          <a:p>
            <a:r>
              <a:rPr lang="en-US" altLang="ko-KR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ea typeface="다음_SemiBold" pitchFamily="2" charset="-127"/>
              </a:rPr>
              <a:t>EDA and Methodology</a:t>
            </a:r>
          </a:p>
        </p:txBody>
      </p:sp>
      <p:sp>
        <p:nvSpPr>
          <p:cNvPr id="146" name="자유형 149">
            <a:extLst>
              <a:ext uri="{FF2B5EF4-FFF2-40B4-BE49-F238E27FC236}">
                <a16:creationId xmlns:a16="http://schemas.microsoft.com/office/drawing/2014/main" id="{D1E3CC29-88F5-4C87-AC63-88A68697B0C0}"/>
              </a:ext>
            </a:extLst>
          </p:cNvPr>
          <p:cNvSpPr/>
          <p:nvPr/>
        </p:nvSpPr>
        <p:spPr>
          <a:xfrm>
            <a:off x="2122830" y="2533845"/>
            <a:ext cx="2826236" cy="725969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5402C5E-C713-4B9C-AE9D-F204CE6A7F70}"/>
              </a:ext>
            </a:extLst>
          </p:cNvPr>
          <p:cNvSpPr txBox="1"/>
          <p:nvPr/>
        </p:nvSpPr>
        <p:spPr>
          <a:xfrm>
            <a:off x="4679057" y="167806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Physical Verification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49" name="자유형 149">
            <a:extLst>
              <a:ext uri="{FF2B5EF4-FFF2-40B4-BE49-F238E27FC236}">
                <a16:creationId xmlns:a16="http://schemas.microsoft.com/office/drawing/2014/main" id="{0EB1145C-946E-4304-8F33-19F9271EE838}"/>
              </a:ext>
            </a:extLst>
          </p:cNvPr>
          <p:cNvSpPr/>
          <p:nvPr/>
        </p:nvSpPr>
        <p:spPr>
          <a:xfrm>
            <a:off x="3160042" y="2952188"/>
            <a:ext cx="3124395" cy="297620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00B0F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066D7E-6062-4FC5-9F26-6D76757EC344}"/>
              </a:ext>
            </a:extLst>
          </p:cNvPr>
          <p:cNvSpPr txBox="1"/>
          <p:nvPr/>
        </p:nvSpPr>
        <p:spPr>
          <a:xfrm>
            <a:off x="625657" y="3339734"/>
            <a:ext cx="1319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latin typeface="다음_SemiBold" pitchFamily="2" charset="-127"/>
                <a:ea typeface="다음_SemiBold" pitchFamily="2" charset="-127"/>
              </a:rPr>
              <a:t>ASIC </a:t>
            </a:r>
            <a:r>
              <a:rPr lang="en-US" altLang="ko-KR" sz="1200" b="1" dirty="0">
                <a:solidFill>
                  <a:schemeClr val="accent1"/>
                </a:solidFill>
                <a:ea typeface="다음_SemiBold" pitchFamily="2" charset="-127"/>
              </a:rPr>
              <a:t>CAD Skill</a:t>
            </a:r>
            <a:endParaRPr lang="ko-KR" altLang="en-US" sz="1200" b="1" dirty="0">
              <a:solidFill>
                <a:schemeClr val="accent1"/>
              </a:solidFill>
              <a:ea typeface="다음_SemiBold" pitchFamily="2" charset="-127"/>
            </a:endParaRPr>
          </a:p>
        </p:txBody>
      </p:sp>
      <p:sp>
        <p:nvSpPr>
          <p:cNvPr id="151" name="자유형 149">
            <a:extLst>
              <a:ext uri="{FF2B5EF4-FFF2-40B4-BE49-F238E27FC236}">
                <a16:creationId xmlns:a16="http://schemas.microsoft.com/office/drawing/2014/main" id="{31F38748-C55A-40D3-9F8E-36CFA786F9AB}"/>
              </a:ext>
            </a:extLst>
          </p:cNvPr>
          <p:cNvSpPr/>
          <p:nvPr/>
        </p:nvSpPr>
        <p:spPr>
          <a:xfrm flipV="1">
            <a:off x="3345168" y="3249807"/>
            <a:ext cx="2753488" cy="302521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00B0F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193B46C-2AE8-4A98-81F5-9FC414F12193}"/>
              </a:ext>
            </a:extLst>
          </p:cNvPr>
          <p:cNvSpPr txBox="1"/>
          <p:nvPr/>
        </p:nvSpPr>
        <p:spPr>
          <a:xfrm>
            <a:off x="3732179" y="3268076"/>
            <a:ext cx="257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ASIC Design Platform Architecture</a:t>
            </a:r>
            <a:endParaRPr lang="ko-KR" altLang="en-US" sz="1200" dirty="0">
              <a:solidFill>
                <a:srgbClr val="0070C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E48036-4113-4CE2-BA1E-7FCBF0C9A32A}"/>
              </a:ext>
            </a:extLst>
          </p:cNvPr>
          <p:cNvSpPr txBox="1"/>
          <p:nvPr/>
        </p:nvSpPr>
        <p:spPr>
          <a:xfrm rot="5400000">
            <a:off x="3457184" y="5785243"/>
            <a:ext cx="1469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  <a:latin typeface="Arial Black" panose="020B0A04020102020204" pitchFamily="34" charset="0"/>
                <a:ea typeface="다음_SemiBold" pitchFamily="2" charset="-127"/>
              </a:rPr>
              <a:t>Technical Coach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2163D28-D7D4-4168-A6EC-A86B427CFBA1}"/>
              </a:ext>
            </a:extLst>
          </p:cNvPr>
          <p:cNvSpPr txBox="1"/>
          <p:nvPr/>
        </p:nvSpPr>
        <p:spPr>
          <a:xfrm rot="5400000">
            <a:off x="4435241" y="5871178"/>
            <a:ext cx="1641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  <a:latin typeface="Arial Black" panose="020B0A04020102020204" pitchFamily="34" charset="0"/>
                <a:ea typeface="다음_SemiBold" pitchFamily="2" charset="-127"/>
              </a:rPr>
              <a:t>Technical Mentor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E0F6A26-E615-4B52-BD56-40DD1D23400F}"/>
              </a:ext>
            </a:extLst>
          </p:cNvPr>
          <p:cNvSpPr txBox="1"/>
          <p:nvPr/>
        </p:nvSpPr>
        <p:spPr>
          <a:xfrm rot="5400000">
            <a:off x="5100521" y="5871178"/>
            <a:ext cx="1641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  <a:latin typeface="Arial Black" panose="020B0A04020102020204" pitchFamily="34" charset="0"/>
                <a:ea typeface="다음_SemiBold" pitchFamily="2" charset="-127"/>
              </a:rPr>
              <a:t>Product Leader</a:t>
            </a:r>
          </a:p>
        </p:txBody>
      </p:sp>
      <p:cxnSp>
        <p:nvCxnSpPr>
          <p:cNvPr id="162" name="직선 연결선 175">
            <a:extLst>
              <a:ext uri="{FF2B5EF4-FFF2-40B4-BE49-F238E27FC236}">
                <a16:creationId xmlns:a16="http://schemas.microsoft.com/office/drawing/2014/main" id="{F8B4638A-445C-45E4-9A81-BA238FBEF26F}"/>
              </a:ext>
            </a:extLst>
          </p:cNvPr>
          <p:cNvCxnSpPr>
            <a:cxnSpLocks/>
          </p:cNvCxnSpPr>
          <p:nvPr/>
        </p:nvCxnSpPr>
        <p:spPr>
          <a:xfrm flipV="1">
            <a:off x="7025205" y="2752661"/>
            <a:ext cx="3139854" cy="1"/>
          </a:xfrm>
          <a:prstGeom prst="line">
            <a:avLst/>
          </a:prstGeom>
          <a:ln w="22225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7BFDE8D-E0CA-4115-A499-51F5D7E333B2}"/>
              </a:ext>
            </a:extLst>
          </p:cNvPr>
          <p:cNvSpPr txBox="1"/>
          <p:nvPr/>
        </p:nvSpPr>
        <p:spPr>
          <a:xfrm>
            <a:off x="6791395" y="1314016"/>
            <a:ext cx="19796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Project Management Skill</a:t>
            </a:r>
            <a:endParaRPr lang="ko-KR" altLang="en-US" sz="1100" b="1" dirty="0">
              <a:solidFill>
                <a:schemeClr val="accent2">
                  <a:lumMod val="75000"/>
                </a:schemeClr>
              </a:solidFill>
              <a:ea typeface="다음_SemiBold" pitchFamily="2" charset="-127"/>
            </a:endParaRPr>
          </a:p>
        </p:txBody>
      </p:sp>
      <p:sp>
        <p:nvSpPr>
          <p:cNvPr id="166" name="자유형 149">
            <a:extLst>
              <a:ext uri="{FF2B5EF4-FFF2-40B4-BE49-F238E27FC236}">
                <a16:creationId xmlns:a16="http://schemas.microsoft.com/office/drawing/2014/main" id="{33C9D802-F221-49FE-8C33-C439BE828C09}"/>
              </a:ext>
            </a:extLst>
          </p:cNvPr>
          <p:cNvSpPr/>
          <p:nvPr/>
        </p:nvSpPr>
        <p:spPr>
          <a:xfrm>
            <a:off x="7021394" y="1550390"/>
            <a:ext cx="2077759" cy="1221183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4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모서리가 둥근 직사각형 139">
            <a:extLst>
              <a:ext uri="{FF2B5EF4-FFF2-40B4-BE49-F238E27FC236}">
                <a16:creationId xmlns:a16="http://schemas.microsoft.com/office/drawing/2014/main" id="{A11C1A0F-D02A-4DDD-85B3-5EDD0E9F3C1A}"/>
              </a:ext>
            </a:extLst>
          </p:cNvPr>
          <p:cNvSpPr/>
          <p:nvPr/>
        </p:nvSpPr>
        <p:spPr>
          <a:xfrm>
            <a:off x="6788600" y="2831888"/>
            <a:ext cx="4838994" cy="899533"/>
          </a:xfrm>
          <a:prstGeom prst="roundRect">
            <a:avLst>
              <a:gd name="adj" fmla="val 12527"/>
            </a:avLst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dirty="0">
              <a:solidFill>
                <a:srgbClr val="00206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1ED547-DEE2-4F93-8077-45B0BA47458A}"/>
              </a:ext>
            </a:extLst>
          </p:cNvPr>
          <p:cNvSpPr txBox="1"/>
          <p:nvPr/>
        </p:nvSpPr>
        <p:spPr>
          <a:xfrm>
            <a:off x="6549489" y="3489139"/>
            <a:ext cx="1990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>
                <a:solidFill>
                  <a:srgbClr val="7030A0"/>
                </a:solidFill>
                <a:latin typeface="다음_SemiBold" pitchFamily="2" charset="-127"/>
                <a:ea typeface="다음_SemiBold" pitchFamily="2" charset="-127"/>
              </a:rPr>
              <a:t>Web Development Skill</a:t>
            </a:r>
            <a:endParaRPr lang="ko-KR" altLang="en-US" sz="1100" b="1" dirty="0">
              <a:solidFill>
                <a:srgbClr val="7030A0"/>
              </a:solidFill>
              <a:ea typeface="다음_SemiBold" pitchFamily="2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C3C215-0812-42F2-87CD-63EF2BDE1119}"/>
              </a:ext>
            </a:extLst>
          </p:cNvPr>
          <p:cNvSpPr txBox="1"/>
          <p:nvPr/>
        </p:nvSpPr>
        <p:spPr>
          <a:xfrm>
            <a:off x="7708358" y="1542586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Team Management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71" name="자유형 149">
            <a:extLst>
              <a:ext uri="{FF2B5EF4-FFF2-40B4-BE49-F238E27FC236}">
                <a16:creationId xmlns:a16="http://schemas.microsoft.com/office/drawing/2014/main" id="{5FB04312-513D-4656-B605-7B08499E5645}"/>
              </a:ext>
            </a:extLst>
          </p:cNvPr>
          <p:cNvSpPr/>
          <p:nvPr/>
        </p:nvSpPr>
        <p:spPr>
          <a:xfrm>
            <a:off x="7215033" y="1791018"/>
            <a:ext cx="2946215" cy="958802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4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E8AFFD4-B09E-4E99-B1C9-71DC54DCFE04}"/>
              </a:ext>
            </a:extLst>
          </p:cNvPr>
          <p:cNvSpPr txBox="1"/>
          <p:nvPr/>
        </p:nvSpPr>
        <p:spPr>
          <a:xfrm>
            <a:off x="8771052" y="1760385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Project Planning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74" name="자유형 149">
            <a:extLst>
              <a:ext uri="{FF2B5EF4-FFF2-40B4-BE49-F238E27FC236}">
                <a16:creationId xmlns:a16="http://schemas.microsoft.com/office/drawing/2014/main" id="{74E8459E-2EF1-44E2-91A2-3C42E86E1F94}"/>
              </a:ext>
            </a:extLst>
          </p:cNvPr>
          <p:cNvSpPr/>
          <p:nvPr/>
        </p:nvSpPr>
        <p:spPr>
          <a:xfrm>
            <a:off x="7460892" y="2097946"/>
            <a:ext cx="1951468" cy="654884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4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D7337F2-5EB0-46A6-A10F-7CB46CB05637}"/>
              </a:ext>
            </a:extLst>
          </p:cNvPr>
          <p:cNvSpPr txBox="1"/>
          <p:nvPr/>
        </p:nvSpPr>
        <p:spPr>
          <a:xfrm>
            <a:off x="8104352" y="2097946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Risk Management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77" name="직선 연결선 175">
            <a:extLst>
              <a:ext uri="{FF2B5EF4-FFF2-40B4-BE49-F238E27FC236}">
                <a16:creationId xmlns:a16="http://schemas.microsoft.com/office/drawing/2014/main" id="{97BA0B18-9424-4B2D-A7CA-EE7FE143816A}"/>
              </a:ext>
            </a:extLst>
          </p:cNvPr>
          <p:cNvCxnSpPr>
            <a:cxnSpLocks/>
          </p:cNvCxnSpPr>
          <p:nvPr/>
        </p:nvCxnSpPr>
        <p:spPr>
          <a:xfrm flipV="1">
            <a:off x="7021394" y="3515778"/>
            <a:ext cx="4321207" cy="1"/>
          </a:xfrm>
          <a:prstGeom prst="line">
            <a:avLst/>
          </a:prstGeom>
          <a:ln w="22225">
            <a:solidFill>
              <a:srgbClr val="7030A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자유형 149">
            <a:extLst>
              <a:ext uri="{FF2B5EF4-FFF2-40B4-BE49-F238E27FC236}">
                <a16:creationId xmlns:a16="http://schemas.microsoft.com/office/drawing/2014/main" id="{A8D5AD00-EE34-4DE3-8EE7-EA2ADDA052A6}"/>
              </a:ext>
            </a:extLst>
          </p:cNvPr>
          <p:cNvSpPr/>
          <p:nvPr/>
        </p:nvSpPr>
        <p:spPr>
          <a:xfrm rot="16410127" flipH="1">
            <a:off x="6433325" y="2648307"/>
            <a:ext cx="538071" cy="702840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2" name="자유형 149">
            <a:extLst>
              <a:ext uri="{FF2B5EF4-FFF2-40B4-BE49-F238E27FC236}">
                <a16:creationId xmlns:a16="http://schemas.microsoft.com/office/drawing/2014/main" id="{2C91F8BA-9E31-4765-9871-DD230C89AC15}"/>
              </a:ext>
            </a:extLst>
          </p:cNvPr>
          <p:cNvSpPr/>
          <p:nvPr/>
        </p:nvSpPr>
        <p:spPr>
          <a:xfrm rot="16200000">
            <a:off x="6479523" y="2981439"/>
            <a:ext cx="277133" cy="801489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3" name="자유형 149">
            <a:extLst>
              <a:ext uri="{FF2B5EF4-FFF2-40B4-BE49-F238E27FC236}">
                <a16:creationId xmlns:a16="http://schemas.microsoft.com/office/drawing/2014/main" id="{3F346287-DC7B-4FBB-842C-F92B84AF91C5}"/>
              </a:ext>
            </a:extLst>
          </p:cNvPr>
          <p:cNvSpPr/>
          <p:nvPr/>
        </p:nvSpPr>
        <p:spPr>
          <a:xfrm flipV="1">
            <a:off x="592263" y="2029790"/>
            <a:ext cx="2179870" cy="1235627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" name="자유형 149">
            <a:extLst>
              <a:ext uri="{FF2B5EF4-FFF2-40B4-BE49-F238E27FC236}">
                <a16:creationId xmlns:a16="http://schemas.microsoft.com/office/drawing/2014/main" id="{A3FED9C4-760E-47D2-9134-FE1CA40FD481}"/>
              </a:ext>
            </a:extLst>
          </p:cNvPr>
          <p:cNvSpPr/>
          <p:nvPr/>
        </p:nvSpPr>
        <p:spPr>
          <a:xfrm>
            <a:off x="7016274" y="2963493"/>
            <a:ext cx="3649137" cy="558625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7030A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2EE65F7-F8D6-499F-89F3-9053D316306A}"/>
              </a:ext>
            </a:extLst>
          </p:cNvPr>
          <p:cNvSpPr txBox="1"/>
          <p:nvPr/>
        </p:nvSpPr>
        <p:spPr>
          <a:xfrm rot="4190535">
            <a:off x="483326" y="2392632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Design</a:t>
            </a:r>
            <a:endParaRPr lang="ko-KR" altLang="en-US" sz="1200" dirty="0">
              <a:solidFill>
                <a:srgbClr val="0070C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A02B8E-7C20-4F93-AA0D-48CD3932EB5B}"/>
              </a:ext>
            </a:extLst>
          </p:cNvPr>
          <p:cNvSpPr txBox="1"/>
          <p:nvPr/>
        </p:nvSpPr>
        <p:spPr>
          <a:xfrm rot="946754">
            <a:off x="1092892" y="3087266"/>
            <a:ext cx="1447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mation</a:t>
            </a:r>
            <a:endParaRPr 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BA8029-95E6-4026-8B93-2F9E769C92A7}"/>
              </a:ext>
            </a:extLst>
          </p:cNvPr>
          <p:cNvSpPr txBox="1"/>
          <p:nvPr/>
        </p:nvSpPr>
        <p:spPr>
          <a:xfrm rot="459184">
            <a:off x="1259511" y="2165299"/>
            <a:ext cx="9639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Synthesis</a:t>
            </a:r>
            <a:endParaRPr lang="en-US" sz="11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8A29590-7F72-4D3E-80ED-CC971E131261}"/>
              </a:ext>
            </a:extLst>
          </p:cNvPr>
          <p:cNvSpPr txBox="1"/>
          <p:nvPr/>
        </p:nvSpPr>
        <p:spPr>
          <a:xfrm>
            <a:off x="8750578" y="2923026"/>
            <a:ext cx="1946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7030A0"/>
                </a:solidFill>
                <a:latin typeface="다음_SemiBold" pitchFamily="2" charset="-127"/>
                <a:ea typeface="다음_SemiBold" pitchFamily="2" charset="-127"/>
              </a:rPr>
              <a:t>Server: php, python, </a:t>
            </a:r>
            <a:r>
              <a:rPr lang="en-US" altLang="ko-KR" sz="1100" dirty="0" err="1">
                <a:solidFill>
                  <a:srgbClr val="7030A0"/>
                </a:solidFill>
                <a:latin typeface="다음_SemiBold" pitchFamily="2" charset="-127"/>
                <a:ea typeface="다음_SemiBold" pitchFamily="2" charset="-127"/>
              </a:rPr>
              <a:t>nodejs</a:t>
            </a:r>
            <a:endParaRPr lang="ko-KR" altLang="en-US" sz="800" dirty="0">
              <a:solidFill>
                <a:srgbClr val="7030A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2" name="자유형 149">
            <a:extLst>
              <a:ext uri="{FF2B5EF4-FFF2-40B4-BE49-F238E27FC236}">
                <a16:creationId xmlns:a16="http://schemas.microsoft.com/office/drawing/2014/main" id="{0DDFC109-E5CA-424E-8481-469952E54CA1}"/>
              </a:ext>
            </a:extLst>
          </p:cNvPr>
          <p:cNvSpPr/>
          <p:nvPr/>
        </p:nvSpPr>
        <p:spPr>
          <a:xfrm>
            <a:off x="7566811" y="3259814"/>
            <a:ext cx="3251000" cy="239252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7030A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585A072-2394-4CA5-B388-A7C335A2C700}"/>
              </a:ext>
            </a:extLst>
          </p:cNvPr>
          <p:cNvSpPr txBox="1"/>
          <p:nvPr/>
        </p:nvSpPr>
        <p:spPr>
          <a:xfrm>
            <a:off x="9573560" y="323061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7030A0"/>
                </a:solidFill>
                <a:latin typeface="다음_SemiBold" pitchFamily="2" charset="-127"/>
                <a:ea typeface="다음_SemiBold" pitchFamily="2" charset="-127"/>
              </a:rPr>
              <a:t>Client: </a:t>
            </a:r>
            <a:r>
              <a:rPr lang="en-US" altLang="ko-KR" sz="1100" dirty="0" err="1">
                <a:solidFill>
                  <a:srgbClr val="7030A0"/>
                </a:solidFill>
                <a:latin typeface="다음_SemiBold" pitchFamily="2" charset="-127"/>
                <a:ea typeface="다음_SemiBold" pitchFamily="2" charset="-127"/>
              </a:rPr>
              <a:t>Javascript</a:t>
            </a:r>
            <a:endParaRPr lang="ko-KR" altLang="en-US" sz="800" dirty="0">
              <a:solidFill>
                <a:srgbClr val="7030A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4" name="자유형 149">
            <a:extLst>
              <a:ext uri="{FF2B5EF4-FFF2-40B4-BE49-F238E27FC236}">
                <a16:creationId xmlns:a16="http://schemas.microsoft.com/office/drawing/2014/main" id="{781FC672-AE2D-4BDE-A555-7942FD4223E0}"/>
              </a:ext>
            </a:extLst>
          </p:cNvPr>
          <p:cNvSpPr/>
          <p:nvPr/>
        </p:nvSpPr>
        <p:spPr>
          <a:xfrm>
            <a:off x="4912442" y="2557745"/>
            <a:ext cx="1807913" cy="399548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5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6640CD4-7D1F-45E3-92C1-18FF619BEDB8}"/>
              </a:ext>
            </a:extLst>
          </p:cNvPr>
          <p:cNvSpPr txBox="1"/>
          <p:nvPr/>
        </p:nvSpPr>
        <p:spPr>
          <a:xfrm rot="21204282">
            <a:off x="5097065" y="2564434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RTL2GDS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40" name="직선 연결선 155">
            <a:extLst>
              <a:ext uri="{FF2B5EF4-FFF2-40B4-BE49-F238E27FC236}">
                <a16:creationId xmlns:a16="http://schemas.microsoft.com/office/drawing/2014/main" id="{34FF07DC-5F22-447A-B078-976D9BFD67A4}"/>
              </a:ext>
            </a:extLst>
          </p:cNvPr>
          <p:cNvCxnSpPr>
            <a:cxnSpLocks/>
          </p:cNvCxnSpPr>
          <p:nvPr/>
        </p:nvCxnSpPr>
        <p:spPr>
          <a:xfrm>
            <a:off x="2784774" y="3249811"/>
            <a:ext cx="3793758" cy="843"/>
          </a:xfrm>
          <a:prstGeom prst="line">
            <a:avLst/>
          </a:prstGeom>
          <a:ln w="22225">
            <a:solidFill>
              <a:srgbClr val="00B0F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36">
            <a:extLst>
              <a:ext uri="{FF2B5EF4-FFF2-40B4-BE49-F238E27FC236}">
                <a16:creationId xmlns:a16="http://schemas.microsoft.com/office/drawing/2014/main" id="{A112D8D3-DC0C-4B62-9270-5A211CB8B2B7}"/>
              </a:ext>
            </a:extLst>
          </p:cNvPr>
          <p:cNvSpPr/>
          <p:nvPr/>
        </p:nvSpPr>
        <p:spPr>
          <a:xfrm>
            <a:off x="709954" y="83817"/>
            <a:ext cx="4355718" cy="1110744"/>
          </a:xfrm>
          <a:prstGeom prst="roundRect">
            <a:avLst>
              <a:gd name="adj" fmla="val 8816"/>
            </a:avLst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  <a:p>
            <a:pPr algn="ctr"/>
            <a:endParaRPr lang="en-US" altLang="ko-KR" dirty="0">
              <a:solidFill>
                <a:srgbClr val="C00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197" name="자유형 149">
            <a:extLst>
              <a:ext uri="{FF2B5EF4-FFF2-40B4-BE49-F238E27FC236}">
                <a16:creationId xmlns:a16="http://schemas.microsoft.com/office/drawing/2014/main" id="{699CBCDF-8BEC-4191-A497-BDB021645CC4}"/>
              </a:ext>
            </a:extLst>
          </p:cNvPr>
          <p:cNvSpPr/>
          <p:nvPr/>
        </p:nvSpPr>
        <p:spPr>
          <a:xfrm>
            <a:off x="599128" y="760459"/>
            <a:ext cx="575941" cy="1235627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8" name="직선 연결선 175">
            <a:extLst>
              <a:ext uri="{FF2B5EF4-FFF2-40B4-BE49-F238E27FC236}">
                <a16:creationId xmlns:a16="http://schemas.microsoft.com/office/drawing/2014/main" id="{EC007945-DE79-4607-89FB-BF6B7221B29F}"/>
              </a:ext>
            </a:extLst>
          </p:cNvPr>
          <p:cNvCxnSpPr>
            <a:cxnSpLocks/>
          </p:cNvCxnSpPr>
          <p:nvPr/>
        </p:nvCxnSpPr>
        <p:spPr>
          <a:xfrm>
            <a:off x="908165" y="759421"/>
            <a:ext cx="3679560" cy="1038"/>
          </a:xfrm>
          <a:prstGeom prst="line">
            <a:avLst/>
          </a:prstGeom>
          <a:ln w="22225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자유형 135">
            <a:extLst>
              <a:ext uri="{FF2B5EF4-FFF2-40B4-BE49-F238E27FC236}">
                <a16:creationId xmlns:a16="http://schemas.microsoft.com/office/drawing/2014/main" id="{B9CA80C3-1DA2-4D80-9F40-4CB28799933B}"/>
              </a:ext>
            </a:extLst>
          </p:cNvPr>
          <p:cNvSpPr/>
          <p:nvPr/>
        </p:nvSpPr>
        <p:spPr>
          <a:xfrm>
            <a:off x="1054705" y="258405"/>
            <a:ext cx="3422194" cy="506371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C0000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1" name="자유형 135">
            <a:extLst>
              <a:ext uri="{FF2B5EF4-FFF2-40B4-BE49-F238E27FC236}">
                <a16:creationId xmlns:a16="http://schemas.microsoft.com/office/drawing/2014/main" id="{9BAD88C1-03C0-489F-8E90-58BF0F1835C8}"/>
              </a:ext>
            </a:extLst>
          </p:cNvPr>
          <p:cNvSpPr/>
          <p:nvPr/>
        </p:nvSpPr>
        <p:spPr>
          <a:xfrm flipV="1">
            <a:off x="1682199" y="784750"/>
            <a:ext cx="2208368" cy="298821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C0000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19B63B0-6041-40E7-A51F-A850929218D8}"/>
              </a:ext>
            </a:extLst>
          </p:cNvPr>
          <p:cNvSpPr txBox="1"/>
          <p:nvPr/>
        </p:nvSpPr>
        <p:spPr>
          <a:xfrm>
            <a:off x="2015130" y="80390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IP Collateral Management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47C8C66-6400-4631-BEBE-E93A8C746F3E}"/>
              </a:ext>
            </a:extLst>
          </p:cNvPr>
          <p:cNvSpPr txBox="1"/>
          <p:nvPr/>
        </p:nvSpPr>
        <p:spPr>
          <a:xfrm>
            <a:off x="1524638" y="301370"/>
            <a:ext cx="31101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PDK (tech collateral for digital) Management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158266B-0B2A-4433-B6C8-D565C927DFB9}"/>
              </a:ext>
            </a:extLst>
          </p:cNvPr>
          <p:cNvSpPr txBox="1"/>
          <p:nvPr/>
        </p:nvSpPr>
        <p:spPr>
          <a:xfrm>
            <a:off x="702234" y="59412"/>
            <a:ext cx="1661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  <a:latin typeface="다음_SemiBold" pitchFamily="2" charset="-127"/>
                <a:ea typeface="다음_SemiBold" pitchFamily="2" charset="-127"/>
              </a:rPr>
              <a:t>ASIC </a:t>
            </a:r>
            <a:r>
              <a:rPr lang="en-US" altLang="ko-KR" sz="1200" b="1" dirty="0">
                <a:solidFill>
                  <a:srgbClr val="C00000"/>
                </a:solidFill>
                <a:ea typeface="다음_SemiBold" pitchFamily="2" charset="-127"/>
              </a:rPr>
              <a:t>Process Skill</a:t>
            </a:r>
            <a:endParaRPr lang="ko-KR" altLang="en-US" sz="1200" b="1" dirty="0">
              <a:solidFill>
                <a:srgbClr val="C00000"/>
              </a:solidFill>
              <a:ea typeface="다음_SemiBold" pitchFamily="2" charset="-12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53039F5-FEFD-442E-BFC3-A8811750A36B}"/>
              </a:ext>
            </a:extLst>
          </p:cNvPr>
          <p:cNvSpPr txBox="1"/>
          <p:nvPr/>
        </p:nvSpPr>
        <p:spPr>
          <a:xfrm rot="5400000">
            <a:off x="2157604" y="5929234"/>
            <a:ext cx="1757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  <a:latin typeface="Arial Black" panose="020B0A04020102020204" pitchFamily="34" charset="0"/>
                <a:ea typeface="다음_SemiBold" pitchFamily="2" charset="-127"/>
              </a:rPr>
              <a:t>Top Design Owner</a:t>
            </a:r>
          </a:p>
        </p:txBody>
      </p:sp>
      <p:sp>
        <p:nvSpPr>
          <p:cNvPr id="207" name="자유형 149">
            <a:extLst>
              <a:ext uri="{FF2B5EF4-FFF2-40B4-BE49-F238E27FC236}">
                <a16:creationId xmlns:a16="http://schemas.microsoft.com/office/drawing/2014/main" id="{CACEEAD2-42E4-445A-B188-F2834EB4882C}"/>
              </a:ext>
            </a:extLst>
          </p:cNvPr>
          <p:cNvSpPr/>
          <p:nvPr/>
        </p:nvSpPr>
        <p:spPr>
          <a:xfrm>
            <a:off x="7719058" y="2419862"/>
            <a:ext cx="2587663" cy="353080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chemeClr val="accent4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F6A1430-9EE4-4AFE-945A-47ECC129BB39}"/>
              </a:ext>
            </a:extLst>
          </p:cNvPr>
          <p:cNvSpPr txBox="1"/>
          <p:nvPr/>
        </p:nvSpPr>
        <p:spPr>
          <a:xfrm>
            <a:off x="8375009" y="240381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2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Task/Schedule Management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3A5E781-ADED-4C04-A5F5-53DF04408A3B}"/>
              </a:ext>
            </a:extLst>
          </p:cNvPr>
          <p:cNvSpPr txBox="1"/>
          <p:nvPr/>
        </p:nvSpPr>
        <p:spPr>
          <a:xfrm>
            <a:off x="2126311" y="3780579"/>
            <a:ext cx="1605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Marvell Shanghai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A30AD81-66D3-4F2D-B815-EE174FA14762}"/>
              </a:ext>
            </a:extLst>
          </p:cNvPr>
          <p:cNvSpPr txBox="1"/>
          <p:nvPr/>
        </p:nvSpPr>
        <p:spPr>
          <a:xfrm>
            <a:off x="4850228" y="3734189"/>
            <a:ext cx="1505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Marvell U.S.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" name="자유형 149">
            <a:extLst>
              <a:ext uri="{FF2B5EF4-FFF2-40B4-BE49-F238E27FC236}">
                <a16:creationId xmlns:a16="http://schemas.microsoft.com/office/drawing/2014/main" id="{C9D1D4D8-2FED-4096-AB9A-3171CDAA8D8A}"/>
              </a:ext>
            </a:extLst>
          </p:cNvPr>
          <p:cNvSpPr/>
          <p:nvPr/>
        </p:nvSpPr>
        <p:spPr>
          <a:xfrm flipV="1">
            <a:off x="1835176" y="3280666"/>
            <a:ext cx="1574034" cy="302521"/>
          </a:xfrm>
          <a:custGeom>
            <a:avLst/>
            <a:gdLst>
              <a:gd name="connsiteX0" fmla="*/ 0 w 1921398"/>
              <a:gd name="connsiteY0" fmla="*/ 607596 h 607596"/>
              <a:gd name="connsiteX1" fmla="*/ 393540 w 1921398"/>
              <a:gd name="connsiteY1" fmla="*/ 86736 h 607596"/>
              <a:gd name="connsiteX2" fmla="*/ 1921398 w 1921398"/>
              <a:gd name="connsiteY2" fmla="*/ 5713 h 60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8" h="607596">
                <a:moveTo>
                  <a:pt x="0" y="607596"/>
                </a:moveTo>
                <a:cubicBezTo>
                  <a:pt x="36653" y="397323"/>
                  <a:pt x="73307" y="187050"/>
                  <a:pt x="393540" y="86736"/>
                </a:cubicBezTo>
                <a:cubicBezTo>
                  <a:pt x="713773" y="-13578"/>
                  <a:pt x="1317585" y="-3933"/>
                  <a:pt x="1921398" y="5713"/>
                </a:cubicBezTo>
              </a:path>
            </a:pathLst>
          </a:custGeom>
          <a:noFill/>
          <a:ln>
            <a:solidFill>
              <a:srgbClr val="00B0F0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5264ED-5BD2-4CAD-80E8-C6E772C254E3}"/>
              </a:ext>
            </a:extLst>
          </p:cNvPr>
          <p:cNvSpPr txBox="1"/>
          <p:nvPr/>
        </p:nvSpPr>
        <p:spPr>
          <a:xfrm>
            <a:off x="2503249" y="337051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the Cloud</a:t>
            </a:r>
            <a:endParaRPr lang="ko-KR" altLang="en-US" sz="1200" dirty="0">
              <a:solidFill>
                <a:srgbClr val="0070C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341F8C-57CC-4286-AB22-C6BD5154F106}"/>
              </a:ext>
            </a:extLst>
          </p:cNvPr>
          <p:cNvSpPr txBox="1"/>
          <p:nvPr/>
        </p:nvSpPr>
        <p:spPr>
          <a:xfrm rot="716589">
            <a:off x="2040038" y="3363300"/>
            <a:ext cx="6281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ign</a:t>
            </a:r>
            <a:r>
              <a:rPr lang="en-US" altLang="ko-KR" sz="11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5055DD-C917-4FE5-8B2E-4D89B10B3AC0}"/>
              </a:ext>
            </a:extLst>
          </p:cNvPr>
          <p:cNvSpPr txBox="1"/>
          <p:nvPr/>
        </p:nvSpPr>
        <p:spPr>
          <a:xfrm rot="21431283">
            <a:off x="5738881" y="2505931"/>
            <a:ext cx="8987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다음_SemiBold" pitchFamily="2" charset="-127"/>
                <a:ea typeface="다음_SemiBold" pitchFamily="2" charset="-127"/>
              </a:rPr>
              <a:t>Regression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4D5ABE-73DC-4672-9F66-437BC4F20427}"/>
              </a:ext>
            </a:extLst>
          </p:cNvPr>
          <p:cNvSpPr txBox="1"/>
          <p:nvPr/>
        </p:nvSpPr>
        <p:spPr>
          <a:xfrm rot="239315">
            <a:off x="2302612" y="3376144"/>
            <a:ext cx="462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in </a:t>
            </a:r>
            <a:endParaRPr 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6A6F68-AF63-4543-A36C-69059377F0DF}"/>
              </a:ext>
            </a:extLst>
          </p:cNvPr>
          <p:cNvSpPr txBox="1"/>
          <p:nvPr/>
        </p:nvSpPr>
        <p:spPr>
          <a:xfrm rot="2035700">
            <a:off x="796650" y="2856316"/>
            <a:ext cx="629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Auto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22DA52-DF6A-4ACE-A160-7C8930147429}"/>
              </a:ext>
            </a:extLst>
          </p:cNvPr>
          <p:cNvSpPr txBox="1"/>
          <p:nvPr/>
        </p:nvSpPr>
        <p:spPr>
          <a:xfrm rot="1900842">
            <a:off x="1799475" y="3255987"/>
            <a:ext cx="46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latin typeface="다음_SemiBold" pitchFamily="2" charset="-127"/>
                <a:ea typeface="다음_SemiBold" pitchFamily="2" charset="-127"/>
              </a:rPr>
              <a:t>Des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73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85057342E6742B9544BB3D9A615AC" ma:contentTypeVersion="11" ma:contentTypeDescription="Create a new document." ma:contentTypeScope="" ma:versionID="1b70e6db05bef5a0b702adb60ee8efff">
  <xsd:schema xmlns:xsd="http://www.w3.org/2001/XMLSchema" xmlns:xs="http://www.w3.org/2001/XMLSchema" xmlns:p="http://schemas.microsoft.com/office/2006/metadata/properties" xmlns:ns3="6b32a6e1-754e-4daa-8c80-5361a841406f" xmlns:ns4="11ab4462-58ee-4a0c-9962-37d8cc5217fe" targetNamespace="http://schemas.microsoft.com/office/2006/metadata/properties" ma:root="true" ma:fieldsID="739bdce1b9667bf05b7cf6a204f245ce" ns3:_="" ns4:_="">
    <xsd:import namespace="6b32a6e1-754e-4daa-8c80-5361a841406f"/>
    <xsd:import namespace="11ab4462-58ee-4a0c-9962-37d8cc5217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2a6e1-754e-4daa-8c80-5361a84140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b4462-58ee-4a0c-9962-37d8cc5217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169573-03D4-410C-8482-E111F1B39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90A212-6DEA-46AF-9187-26EADA70D9E7}">
  <ds:schemaRefs>
    <ds:schemaRef ds:uri="http://purl.org/dc/terms/"/>
    <ds:schemaRef ds:uri="http://schemas.microsoft.com/office/2006/documentManagement/types"/>
    <ds:schemaRef ds:uri="http://purl.org/dc/dcmitype/"/>
    <ds:schemaRef ds:uri="6b32a6e1-754e-4daa-8c80-5361a841406f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1ab4462-58ee-4a0c-9962-37d8cc5217f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017D06-ACE8-470C-A759-395A70053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2a6e1-754e-4daa-8c80-5361a841406f"/>
    <ds:schemaRef ds:uri="11ab4462-58ee-4a0c-9962-37d8cc521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skill</Template>
  <TotalTime>1</TotalTime>
  <Words>170</Words>
  <Application>Microsoft Office PowerPoint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다음_SemiBold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Lifeng Li</dc:creator>
  <cp:lastModifiedBy>Lifeng Li</cp:lastModifiedBy>
  <cp:revision>1</cp:revision>
  <dcterms:created xsi:type="dcterms:W3CDTF">2022-07-13T22:08:27Z</dcterms:created>
  <dcterms:modified xsi:type="dcterms:W3CDTF">2022-07-13T22:09:34Z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0x010100DA185057342E6742B9544BB3D9A615AC</vt:lpwstr>
  </property>
</Properties>
</file>