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85" r:id="rId4"/>
    <p:sldId id="260" r:id="rId5"/>
    <p:sldId id="261" r:id="rId6"/>
    <p:sldId id="262" r:id="rId7"/>
    <p:sldId id="272" r:id="rId8"/>
    <p:sldId id="263" r:id="rId9"/>
    <p:sldId id="273" r:id="rId10"/>
    <p:sldId id="264" r:id="rId11"/>
    <p:sldId id="274" r:id="rId12"/>
    <p:sldId id="275" r:id="rId13"/>
    <p:sldId id="276" r:id="rId14"/>
    <p:sldId id="278" r:id="rId15"/>
    <p:sldId id="279" r:id="rId16"/>
    <p:sldId id="280" r:id="rId17"/>
    <p:sldId id="288" r:id="rId18"/>
    <p:sldId id="289" r:id="rId19"/>
    <p:sldId id="281" r:id="rId20"/>
    <p:sldId id="282" r:id="rId21"/>
    <p:sldId id="287" r:id="rId22"/>
    <p:sldId id="284" r:id="rId23"/>
    <p:sldId id="267" r:id="rId24"/>
    <p:sldId id="286" r:id="rId25"/>
    <p:sldId id="270" r:id="rId2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3070F-23C7-4DDF-A554-C9631A9E70C8}" v="2" dt="2024-07-15T19:43:06.60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11" autoAdjust="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kandar tursunov" userId="b50e5782de93d145" providerId="LiveId" clId="{4503070F-23C7-4DDF-A554-C9631A9E70C8}"/>
    <pc:docChg chg="undo custSel modSld">
      <pc:chgData name="Iskandar tursunov" userId="b50e5782de93d145" providerId="LiveId" clId="{4503070F-23C7-4DDF-A554-C9631A9E70C8}" dt="2024-07-15T19:42:55.087" v="676" actId="20577"/>
      <pc:docMkLst>
        <pc:docMk/>
      </pc:docMkLst>
      <pc:sldChg chg="modSp mod">
        <pc:chgData name="Iskandar tursunov" userId="b50e5782de93d145" providerId="LiveId" clId="{4503070F-23C7-4DDF-A554-C9631A9E70C8}" dt="2024-07-15T19:42:55.087" v="676" actId="20577"/>
        <pc:sldMkLst>
          <pc:docMk/>
          <pc:sldMk cId="706305541" sldId="257"/>
        </pc:sldMkLst>
        <pc:spChg chg="mod">
          <ac:chgData name="Iskandar tursunov" userId="b50e5782de93d145" providerId="LiveId" clId="{4503070F-23C7-4DDF-A554-C9631A9E70C8}" dt="2024-07-15T19:42:55.087" v="676" actId="20577"/>
          <ac:spMkLst>
            <pc:docMk/>
            <pc:sldMk cId="706305541" sldId="257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6:10.944" v="346" actId="207"/>
          <ac:spMkLst>
            <pc:docMk/>
            <pc:sldMk cId="706305541" sldId="257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3:27.410" v="67" actId="113"/>
        <pc:sldMkLst>
          <pc:docMk/>
          <pc:sldMk cId="384888077" sldId="260"/>
        </pc:sldMkLst>
        <pc:spChg chg="mod">
          <ac:chgData name="Iskandar tursunov" userId="b50e5782de93d145" providerId="LiveId" clId="{4503070F-23C7-4DDF-A554-C9631A9E70C8}" dt="2024-07-15T19:23:27.410" v="67" actId="113"/>
          <ac:spMkLst>
            <pc:docMk/>
            <pc:sldMk cId="384888077" sldId="260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4:04.952" v="626" actId="20577"/>
        <pc:sldMkLst>
          <pc:docMk/>
          <pc:sldMk cId="3514341159" sldId="262"/>
        </pc:sldMkLst>
        <pc:spChg chg="mod">
          <ac:chgData name="Iskandar tursunov" userId="b50e5782de93d145" providerId="LiveId" clId="{4503070F-23C7-4DDF-A554-C9631A9E70C8}" dt="2024-07-15T19:25:46.352" v="341"/>
          <ac:spMkLst>
            <pc:docMk/>
            <pc:sldMk cId="3514341159" sldId="262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34:04.952" v="626" actId="20577"/>
          <ac:spMkLst>
            <pc:docMk/>
            <pc:sldMk cId="3514341159" sldId="262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4:40.855" v="638" actId="6549"/>
        <pc:sldMkLst>
          <pc:docMk/>
          <pc:sldMk cId="3046085847" sldId="263"/>
        </pc:sldMkLst>
        <pc:spChg chg="mod">
          <ac:chgData name="Iskandar tursunov" userId="b50e5782de93d145" providerId="LiveId" clId="{4503070F-23C7-4DDF-A554-C9631A9E70C8}" dt="2024-07-15T19:24:14.976" v="195" actId="1035"/>
          <ac:spMkLst>
            <pc:docMk/>
            <pc:sldMk cId="3046085847" sldId="263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34:40.855" v="638" actId="6549"/>
          <ac:spMkLst>
            <pc:docMk/>
            <pc:sldMk cId="3046085847" sldId="263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4:51.230" v="289" actId="1035"/>
        <pc:sldMkLst>
          <pc:docMk/>
          <pc:sldMk cId="411993636" sldId="264"/>
        </pc:sldMkLst>
        <pc:spChg chg="mod">
          <ac:chgData name="Iskandar tursunov" userId="b50e5782de93d145" providerId="LiveId" clId="{4503070F-23C7-4DDF-A554-C9631A9E70C8}" dt="2024-07-15T19:24:46.378" v="273" actId="1035"/>
          <ac:spMkLst>
            <pc:docMk/>
            <pc:sldMk cId="411993636" sldId="264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4:51.230" v="289" actId="1035"/>
          <ac:spMkLst>
            <pc:docMk/>
            <pc:sldMk cId="411993636" sldId="264"/>
            <ac:spMk id="4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4:29.721" v="636" actId="20577"/>
        <pc:sldMkLst>
          <pc:docMk/>
          <pc:sldMk cId="2480530667" sldId="272"/>
        </pc:sldMkLst>
        <pc:spChg chg="mod">
          <ac:chgData name="Iskandar tursunov" userId="b50e5782de93d145" providerId="LiveId" clId="{4503070F-23C7-4DDF-A554-C9631A9E70C8}" dt="2024-07-15T19:25:36.330" v="339"/>
          <ac:spMkLst>
            <pc:docMk/>
            <pc:sldMk cId="2480530667" sldId="272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34:29.721" v="636" actId="20577"/>
          <ac:spMkLst>
            <pc:docMk/>
            <pc:sldMk cId="2480530667" sldId="272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4:36.516" v="257" actId="1035"/>
        <pc:sldMkLst>
          <pc:docMk/>
          <pc:sldMk cId="2082104343" sldId="273"/>
        </pc:sldMkLst>
        <pc:spChg chg="mod">
          <ac:chgData name="Iskandar tursunov" userId="b50e5782de93d145" providerId="LiveId" clId="{4503070F-23C7-4DDF-A554-C9631A9E70C8}" dt="2024-07-15T19:24:31.285" v="243" actId="1036"/>
          <ac:spMkLst>
            <pc:docMk/>
            <pc:sldMk cId="2082104343" sldId="273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4:36.516" v="257" actId="1035"/>
          <ac:spMkLst>
            <pc:docMk/>
            <pc:sldMk cId="2082104343" sldId="273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5:06.736" v="337" actId="1035"/>
        <pc:sldMkLst>
          <pc:docMk/>
          <pc:sldMk cId="114191022" sldId="274"/>
        </pc:sldMkLst>
        <pc:spChg chg="mod">
          <ac:chgData name="Iskandar tursunov" userId="b50e5782de93d145" providerId="LiveId" clId="{4503070F-23C7-4DDF-A554-C9631A9E70C8}" dt="2024-07-15T19:24:59.314" v="310" actId="1035"/>
          <ac:spMkLst>
            <pc:docMk/>
            <pc:sldMk cId="114191022" sldId="274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5:06.736" v="337" actId="1035"/>
          <ac:spMkLst>
            <pc:docMk/>
            <pc:sldMk cId="114191022" sldId="274"/>
            <ac:spMk id="4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3:36.334" v="613" actId="27636"/>
        <pc:sldMkLst>
          <pc:docMk/>
          <pc:sldMk cId="1953120550" sldId="275"/>
        </pc:sldMkLst>
        <pc:spChg chg="mod">
          <ac:chgData name="Iskandar tursunov" userId="b50e5782de93d145" providerId="LiveId" clId="{4503070F-23C7-4DDF-A554-C9631A9E70C8}" dt="2024-07-15T19:32:50.675" v="524" actId="1035"/>
          <ac:spMkLst>
            <pc:docMk/>
            <pc:sldMk cId="1953120550" sldId="275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33:36.334" v="613" actId="27636"/>
          <ac:spMkLst>
            <pc:docMk/>
            <pc:sldMk cId="1953120550" sldId="275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2:40.824" v="493" actId="1036"/>
        <pc:sldMkLst>
          <pc:docMk/>
          <pc:sldMk cId="458649583" sldId="276"/>
        </pc:sldMkLst>
        <pc:spChg chg="mod">
          <ac:chgData name="Iskandar tursunov" userId="b50e5782de93d145" providerId="LiveId" clId="{4503070F-23C7-4DDF-A554-C9631A9E70C8}" dt="2024-07-15T19:32:34.480" v="469" actId="1036"/>
          <ac:spMkLst>
            <pc:docMk/>
            <pc:sldMk cId="458649583" sldId="276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32:40.824" v="493" actId="1036"/>
          <ac:spMkLst>
            <pc:docMk/>
            <pc:sldMk cId="458649583" sldId="276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3:23.531" v="605" actId="1036"/>
        <pc:sldMkLst>
          <pc:docMk/>
          <pc:sldMk cId="250931131" sldId="278"/>
        </pc:sldMkLst>
        <pc:spChg chg="mod">
          <ac:chgData name="Iskandar tursunov" userId="b50e5782de93d145" providerId="LiveId" clId="{4503070F-23C7-4DDF-A554-C9631A9E70C8}" dt="2024-07-15T19:33:18.745" v="587" actId="1035"/>
          <ac:spMkLst>
            <pc:docMk/>
            <pc:sldMk cId="250931131" sldId="278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33:23.531" v="605" actId="1036"/>
          <ac:spMkLst>
            <pc:docMk/>
            <pc:sldMk cId="250931131" sldId="278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1:57.662" v="32" actId="113"/>
        <pc:sldMkLst>
          <pc:docMk/>
          <pc:sldMk cId="3540389635" sldId="280"/>
        </pc:sldMkLst>
        <pc:spChg chg="mod">
          <ac:chgData name="Iskandar tursunov" userId="b50e5782de93d145" providerId="LiveId" clId="{4503070F-23C7-4DDF-A554-C9631A9E70C8}" dt="2024-07-15T19:21:57.662" v="32" actId="113"/>
          <ac:spMkLst>
            <pc:docMk/>
            <pc:sldMk cId="3540389635" sldId="280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6:11.960" v="674" actId="1035"/>
        <pc:sldMkLst>
          <pc:docMk/>
          <pc:sldMk cId="3288851917" sldId="281"/>
        </pc:sldMkLst>
        <pc:spChg chg="mod">
          <ac:chgData name="Iskandar tursunov" userId="b50e5782de93d145" providerId="LiveId" clId="{4503070F-23C7-4DDF-A554-C9631A9E70C8}" dt="2024-07-15T19:36:11.960" v="674" actId="1035"/>
          <ac:spMkLst>
            <pc:docMk/>
            <pc:sldMk cId="3288851917" sldId="281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6:49.442" v="397" actId="1035"/>
        <pc:sldMkLst>
          <pc:docMk/>
          <pc:sldMk cId="3353235159" sldId="282"/>
        </pc:sldMkLst>
        <pc:spChg chg="mod">
          <ac:chgData name="Iskandar tursunov" userId="b50e5782de93d145" providerId="LiveId" clId="{4503070F-23C7-4DDF-A554-C9631A9E70C8}" dt="2024-07-15T19:26:42.716" v="372" actId="1035"/>
          <ac:spMkLst>
            <pc:docMk/>
            <pc:sldMk cId="3353235159" sldId="282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6:49.442" v="397" actId="1035"/>
          <ac:spMkLst>
            <pc:docMk/>
            <pc:sldMk cId="3353235159" sldId="282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7:07.145" v="440" actId="1035"/>
        <pc:sldMkLst>
          <pc:docMk/>
          <pc:sldMk cId="3228347246" sldId="284"/>
        </pc:sldMkLst>
        <pc:spChg chg="mod">
          <ac:chgData name="Iskandar tursunov" userId="b50e5782de93d145" providerId="LiveId" clId="{4503070F-23C7-4DDF-A554-C9631A9E70C8}" dt="2024-07-15T19:27:02.078" v="426" actId="1035"/>
          <ac:spMkLst>
            <pc:docMk/>
            <pc:sldMk cId="3228347246" sldId="284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7:07.145" v="440" actId="1035"/>
          <ac:spMkLst>
            <pc:docMk/>
            <pc:sldMk cId="3228347246" sldId="284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20:44.896" v="31" actId="20577"/>
        <pc:sldMkLst>
          <pc:docMk/>
          <pc:sldMk cId="2562558748" sldId="285"/>
        </pc:sldMkLst>
        <pc:spChg chg="mod">
          <ac:chgData name="Iskandar tursunov" userId="b50e5782de93d145" providerId="LiveId" clId="{4503070F-23C7-4DDF-A554-C9631A9E70C8}" dt="2024-07-15T19:20:13.988" v="24" actId="1035"/>
          <ac:spMkLst>
            <pc:docMk/>
            <pc:sldMk cId="2562558748" sldId="285"/>
            <ac:spMk id="2" creationId="{00000000-0000-0000-0000-000000000000}"/>
          </ac:spMkLst>
        </pc:spChg>
        <pc:spChg chg="mod">
          <ac:chgData name="Iskandar tursunov" userId="b50e5782de93d145" providerId="LiveId" clId="{4503070F-23C7-4DDF-A554-C9631A9E70C8}" dt="2024-07-15T19:20:44.896" v="31" actId="20577"/>
          <ac:spMkLst>
            <pc:docMk/>
            <pc:sldMk cId="2562558748" sldId="285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5:30.868" v="642" actId="20577"/>
        <pc:sldMkLst>
          <pc:docMk/>
          <pc:sldMk cId="723612865" sldId="288"/>
        </pc:sldMkLst>
        <pc:spChg chg="mod">
          <ac:chgData name="Iskandar tursunov" userId="b50e5782de93d145" providerId="LiveId" clId="{4503070F-23C7-4DDF-A554-C9631A9E70C8}" dt="2024-07-15T19:35:30.868" v="642" actId="20577"/>
          <ac:spMkLst>
            <pc:docMk/>
            <pc:sldMk cId="723612865" sldId="288"/>
            <ac:spMk id="3" creationId="{00000000-0000-0000-0000-000000000000}"/>
          </ac:spMkLst>
        </pc:spChg>
      </pc:sldChg>
      <pc:sldChg chg="modSp mod">
        <pc:chgData name="Iskandar tursunov" userId="b50e5782de93d145" providerId="LiveId" clId="{4503070F-23C7-4DDF-A554-C9631A9E70C8}" dt="2024-07-15T19:36:00.928" v="654" actId="1035"/>
        <pc:sldMkLst>
          <pc:docMk/>
          <pc:sldMk cId="1464376918" sldId="289"/>
        </pc:sldMkLst>
        <pc:spChg chg="mod">
          <ac:chgData name="Iskandar tursunov" userId="b50e5782de93d145" providerId="LiveId" clId="{4503070F-23C7-4DDF-A554-C9631A9E70C8}" dt="2024-07-15T19:36:00.928" v="654" actId="1035"/>
          <ac:spMkLst>
            <pc:docMk/>
            <pc:sldMk cId="1464376918" sldId="28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16/07/2024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5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1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47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1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60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013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635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1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15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051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7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845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38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379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64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5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9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71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16/07/2024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GB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Islom banki va uning </a:t>
            </a:r>
            <a:r>
              <a:rPr lang="en-GB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izmatlari</a:t>
            </a:r>
            <a:br>
              <a:rPr lang="en-GB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629031"/>
          </a:xfrm>
        </p:spPr>
        <p:txBody>
          <a:bodyPr rtlCol="0"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b="1" kern="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0" dirty="0" err="1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="1" kern="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avodxonlikni</a:t>
            </a:r>
            <a:r>
              <a:rPr lang="en-GB" b="1" kern="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0" dirty="0" err="1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1" kern="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shirish</a:t>
            </a:r>
            <a:endParaRPr lang="en-GB" kern="100" dirty="0">
              <a:solidFill>
                <a:srgbClr val="FF000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1CAE8DBB-601D-E76B-7EB8-EA71DE526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4" y="4216999"/>
            <a:ext cx="2864924" cy="26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7"/>
            <a:ext cx="10972800" cy="1066800"/>
          </a:xfrm>
        </p:spPr>
        <p:txBody>
          <a:bodyPr rtlCol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Murobaha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500" b="1" kern="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GB" sz="3500" b="1" kern="0" dirty="0" err="1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-ustama</a:t>
            </a:r>
            <a:r>
              <a:rPr lang="en-GB" sz="3500" b="1" kern="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GB" sz="3500" b="1" kern="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500" kern="100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754573"/>
            <a:ext cx="10438504" cy="2849700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200" dirty="0">
              <a:solidFill>
                <a:srgbClr val="002060"/>
              </a:solidFill>
              <a:effectLst/>
              <a:latin typeface="+mj-lt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Aktivlarni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kelishilgan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marjasi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moliyasi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nomidan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tovarlarni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ustama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endParaRPr lang="en-GB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7"/>
            <a:ext cx="10972800" cy="1066800"/>
          </a:xfrm>
        </p:spPr>
        <p:txBody>
          <a:bodyPr rtlCol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Murobaha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500" b="1" kern="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GB" sz="3500" b="1" kern="0" dirty="0" err="1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-ustama</a:t>
            </a:r>
            <a:r>
              <a:rPr lang="en-GB" sz="3500" b="1" kern="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GB" sz="3500" b="1" kern="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500" kern="100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786842"/>
            <a:ext cx="10599868" cy="3236975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marjasini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oshkor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qiymatli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tuzilmasi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Shaffoflik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Fiksatsiya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variantlari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tanlaydi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rozi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mashinani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10,000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dollarga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12,000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dollarga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bo'lib-bo'lib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2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3500" b="1" dirty="0">
                <a:solidFill>
                  <a:srgbClr val="C00000"/>
                </a:solidFill>
              </a:rPr>
              <a:t>I</a:t>
            </a:r>
            <a:r>
              <a:rPr lang="en-GB" sz="3500" b="1" dirty="0">
                <a:solidFill>
                  <a:srgbClr val="C00000"/>
                </a:solidFill>
              </a:rPr>
              <a:t>jara </a:t>
            </a:r>
            <a:r>
              <a:rPr lang="en-GB" sz="3500" b="1" dirty="0">
                <a:solidFill>
                  <a:srgbClr val="002060"/>
                </a:solidFill>
              </a:rPr>
              <a:t>(ijaraga berish)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711539"/>
            <a:ext cx="10972800" cy="3366068"/>
          </a:xfrm>
        </p:spPr>
        <p:txBody>
          <a:bodyPr rtlCol="0"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evaziga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ijaraga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aktivning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huquqini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mas'uliyatini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zimmasiga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to'lovlari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ijaraga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to'lovlarini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50,000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dollarlik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jihozni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biznesga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1,000 dollar/oy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evaziga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5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jihozni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4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Sukuk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500" b="1" kern="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obligatsiyalar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500" kern="100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6088"/>
            <a:ext cx="10972800" cy="3465576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huquqini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ifodalaydigan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obligatsiyalarga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o'xshash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sertifikatlar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daromad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Emissiya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aktivlarni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yig'adi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Sukuk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Investorlar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sukukni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mablag’lar</a:t>
            </a:r>
            <a:r>
              <a:rPr lang="en-US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loyihani</a:t>
            </a:r>
            <a:r>
              <a:rPr lang="en-US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moliyalshtirishga</a:t>
            </a:r>
            <a:r>
              <a:rPr lang="en-US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sarflanadi</a:t>
            </a:r>
            <a:r>
              <a:rPr lang="en-US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investorlar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davriy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muddat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tugagandan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summa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qaytariladi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Hukumat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magistral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yo'lni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Sukuk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investorlar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yo'l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daromadini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39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Takaful</a:t>
            </a:r>
            <a:endParaRPr lang="en-GB" sz="3500" kern="100" dirty="0">
              <a:solidFill>
                <a:srgbClr val="C0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783"/>
            <a:ext cx="10972800" cy="3465576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Ishtirokchilar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bir-birining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zararlari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fondga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hamkorlik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asosidagi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sug'urta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qo'shishlar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da'volar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fonddan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qoplanadi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Ishtirokchilar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fondga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qo'shadilar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fond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da'volarni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qoplaydi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ortiqcha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taqsimlanadi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tibbiy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Takaful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oylik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100 dollar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fond 5,000 dollar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tibbiy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xarajatni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qoplaydi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5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Salam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5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5329"/>
            <a:ext cx="10972800" cy="3667282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to'laydigan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beriladigan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tovarlar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kelajakdagi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berish,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miqdor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kelishadi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to'liq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keyinroq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tovarlarni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dehqonga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10,000 dollar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olti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kelishilgan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bug'doy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7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stisna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35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7285"/>
            <a:ext cx="10972800" cy="4571999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imdandir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aktivni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qurishni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, bino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qurishni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yoki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ishlab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chiqarishni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so'rashni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anglatadi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.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Islomiy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moliyada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istisna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'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odatda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uzoq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muddatli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shartnoma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bo'lib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unda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bir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tomon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ishlab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chiqarishni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, bino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qurishni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yoki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aktivlarni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qurishni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o'z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zimmasiga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oladi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va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ishlab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chiqaruvchi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tomonda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ularni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yakunlagandan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keyin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mijozga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yetkazib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berish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majburiyati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dirty="0" err="1">
                <a:solidFill>
                  <a:srgbClr val="002060"/>
                </a:solidFill>
                <a:latin typeface="+mj-lt"/>
              </a:rPr>
              <a:t>mavjud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shartnomasi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moslashtirish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kelishadi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bo'lib-bo'lib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sotuvchi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tovarlarni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mashinaga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muhtoj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chiqaruvchiga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bo'lib-bo'lib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mashina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79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stisna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endParaRPr lang="en-GB" sz="3500" kern="100" dirty="0">
              <a:solidFill>
                <a:srgbClr val="0070C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173"/>
            <a:ext cx="10972800" cy="2968035"/>
          </a:xfrm>
        </p:spPr>
        <p:txBody>
          <a:bodyPr rtlCol="0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200" dirty="0" err="1">
                <a:solidFill>
                  <a:srgbClr val="C00000"/>
                </a:solidFill>
              </a:rPr>
              <a:t>Istisna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shartnomasida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ishlab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chiqaruvchi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kerakli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tovarlarni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o'z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materiallari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bilan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ishlab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chiqaradi</a:t>
            </a:r>
            <a:r>
              <a:rPr lang="en-GB" sz="2200" dirty="0">
                <a:solidFill>
                  <a:srgbClr val="002060"/>
                </a:solidFill>
              </a:rPr>
              <a:t>. </a:t>
            </a:r>
            <a:r>
              <a:rPr lang="en-GB" sz="2200" dirty="0" err="1">
                <a:solidFill>
                  <a:srgbClr val="002060"/>
                </a:solidFill>
              </a:rPr>
              <a:t>Shuning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uchun</a:t>
            </a:r>
            <a:r>
              <a:rPr lang="en-GB" sz="2200" dirty="0">
                <a:solidFill>
                  <a:srgbClr val="002060"/>
                </a:solidFill>
              </a:rPr>
              <a:t>, agar material </a:t>
            </a:r>
            <a:r>
              <a:rPr lang="en-GB" sz="2200" dirty="0" err="1">
                <a:solidFill>
                  <a:srgbClr val="002060"/>
                </a:solidFill>
              </a:rPr>
              <a:t>mavjud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bo'lmasa</a:t>
            </a:r>
            <a:r>
              <a:rPr lang="en-GB" sz="2200" dirty="0">
                <a:solidFill>
                  <a:srgbClr val="002060"/>
                </a:solidFill>
              </a:rPr>
              <a:t>, u </a:t>
            </a:r>
            <a:r>
              <a:rPr lang="en-GB" sz="2200" dirty="0" err="1">
                <a:solidFill>
                  <a:srgbClr val="C00000"/>
                </a:solidFill>
              </a:rPr>
              <a:t>Istisna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shartnomasida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kerakli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tovarni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ishlab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chiqarish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uchun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xomashyoni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topishi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kerak</a:t>
            </a:r>
            <a:r>
              <a:rPr lang="en-GB" sz="2200" dirty="0">
                <a:solidFill>
                  <a:srgbClr val="002060"/>
                </a:solidFill>
              </a:rPr>
              <a:t>. </a:t>
            </a:r>
            <a:r>
              <a:rPr lang="en-GB" sz="2200" dirty="0" err="1">
                <a:solidFill>
                  <a:srgbClr val="002060"/>
                </a:solidFill>
              </a:rPr>
              <a:t>Lekin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70C0"/>
                </a:solidFill>
              </a:rPr>
              <a:t>Ijara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shartnomasida</a:t>
            </a:r>
            <a:r>
              <a:rPr lang="en-GB" sz="2200" dirty="0">
                <a:solidFill>
                  <a:srgbClr val="002060"/>
                </a:solidFill>
              </a:rPr>
              <a:t> material </a:t>
            </a:r>
            <a:r>
              <a:rPr lang="en-GB" sz="2200" dirty="0" err="1">
                <a:solidFill>
                  <a:srgbClr val="002060"/>
                </a:solidFill>
              </a:rPr>
              <a:t>mijoz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tomonidan</a:t>
            </a:r>
            <a:r>
              <a:rPr lang="en-GB" sz="2200" dirty="0">
                <a:solidFill>
                  <a:srgbClr val="002060"/>
                </a:solidFill>
              </a:rPr>
              <a:t> taqdim </a:t>
            </a:r>
            <a:r>
              <a:rPr lang="en-GB" sz="2200" dirty="0" err="1">
                <a:solidFill>
                  <a:srgbClr val="002060"/>
                </a:solidFill>
              </a:rPr>
              <a:t>etiladi</a:t>
            </a:r>
            <a:r>
              <a:rPr lang="en-GB" sz="2200" dirty="0">
                <a:solidFill>
                  <a:srgbClr val="002060"/>
                </a:solidFill>
              </a:rPr>
              <a:t> va </a:t>
            </a:r>
            <a:r>
              <a:rPr lang="en-GB" sz="2200" dirty="0" err="1">
                <a:solidFill>
                  <a:srgbClr val="002060"/>
                </a:solidFill>
              </a:rPr>
              <a:t>ishlab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chiqaruvchi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faqat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o'zining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mehnat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ko'nikmalari</a:t>
            </a:r>
            <a:r>
              <a:rPr lang="en-GB" sz="2200" dirty="0">
                <a:solidFill>
                  <a:srgbClr val="002060"/>
                </a:solidFill>
              </a:rPr>
              <a:t> va </a:t>
            </a:r>
            <a:r>
              <a:rPr lang="en-GB" sz="2200" dirty="0" err="1">
                <a:solidFill>
                  <a:srgbClr val="002060"/>
                </a:solidFill>
              </a:rPr>
              <a:t>tajribasidan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foydalanadi</a:t>
            </a:r>
            <a:r>
              <a:rPr lang="en-GB" sz="2200" dirty="0">
                <a:solidFill>
                  <a:srgbClr val="002060"/>
                </a:solidFill>
              </a:rPr>
              <a:t>. </a:t>
            </a:r>
            <a:r>
              <a:rPr lang="en-GB" sz="2200" dirty="0" err="1">
                <a:solidFill>
                  <a:srgbClr val="0070C0"/>
                </a:solidFill>
              </a:rPr>
              <a:t>Ijara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holatida</a:t>
            </a:r>
            <a:r>
              <a:rPr lang="en-GB" sz="2200" dirty="0">
                <a:solidFill>
                  <a:srgbClr val="002060"/>
                </a:solidFill>
              </a:rPr>
              <a:t>, </a:t>
            </a:r>
            <a:r>
              <a:rPr lang="en-GB" sz="2200" dirty="0" err="1">
                <a:solidFill>
                  <a:srgbClr val="002060"/>
                </a:solidFill>
              </a:rPr>
              <a:t>faqat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malakali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shaxsning</a:t>
            </a:r>
            <a:r>
              <a:rPr lang="en-GB" sz="2200" dirty="0">
                <a:solidFill>
                  <a:srgbClr val="002060"/>
                </a:solidFill>
              </a:rPr>
              <a:t> xizmatlari </a:t>
            </a:r>
            <a:r>
              <a:rPr lang="en-GB" sz="2200" dirty="0" err="1">
                <a:solidFill>
                  <a:srgbClr val="002060"/>
                </a:solidFill>
              </a:rPr>
              <a:t>belgilangan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to'lov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yoki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mukofot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evaziga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yollanadi</a:t>
            </a:r>
            <a:r>
              <a:rPr lang="en-GB" sz="2200" dirty="0">
                <a:solidFill>
                  <a:srgbClr val="002060"/>
                </a:solidFill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4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stisna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Salam</a:t>
            </a:r>
            <a:endParaRPr lang="en-GB" sz="3500" kern="100" dirty="0">
              <a:solidFill>
                <a:srgbClr val="0070C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1238"/>
            <a:ext cx="10972800" cy="2968035"/>
          </a:xfrm>
        </p:spPr>
        <p:txBody>
          <a:bodyPr rtlCol="0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200" dirty="0" err="1">
                <a:solidFill>
                  <a:srgbClr val="C00000"/>
                </a:solidFill>
              </a:rPr>
              <a:t>Istisna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mavzusi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har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doim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ishlab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chiqarishni</a:t>
            </a:r>
            <a:r>
              <a:rPr lang="en-GB" sz="2200" dirty="0">
                <a:solidFill>
                  <a:srgbClr val="002060"/>
                </a:solidFill>
              </a:rPr>
              <a:t> talab </a:t>
            </a:r>
            <a:r>
              <a:rPr lang="en-GB" sz="2200" dirty="0" err="1">
                <a:solidFill>
                  <a:srgbClr val="002060"/>
                </a:solidFill>
              </a:rPr>
              <a:t>qiladigan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narsadir</a:t>
            </a:r>
            <a:r>
              <a:rPr lang="en-GB" sz="2200" dirty="0">
                <a:solidFill>
                  <a:srgbClr val="002060"/>
                </a:solidFill>
              </a:rPr>
              <a:t>, </a:t>
            </a:r>
            <a:r>
              <a:rPr lang="en-GB" sz="2200" dirty="0">
                <a:solidFill>
                  <a:srgbClr val="0070C0"/>
                </a:solidFill>
              </a:rPr>
              <a:t>Salam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esa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ishlab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chiqarishni</a:t>
            </a:r>
            <a:r>
              <a:rPr lang="en-GB" sz="2200" dirty="0">
                <a:solidFill>
                  <a:srgbClr val="002060"/>
                </a:solidFill>
              </a:rPr>
              <a:t> talab </a:t>
            </a:r>
            <a:r>
              <a:rPr lang="en-GB" sz="2200" dirty="0" err="1">
                <a:solidFill>
                  <a:srgbClr val="002060"/>
                </a:solidFill>
              </a:rPr>
              <a:t>qiladimi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yoki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yo'qmi</a:t>
            </a:r>
            <a:r>
              <a:rPr lang="en-GB" sz="2200" dirty="0">
                <a:solidFill>
                  <a:srgbClr val="002060"/>
                </a:solidFill>
              </a:rPr>
              <a:t>, </a:t>
            </a:r>
            <a:r>
              <a:rPr lang="en-GB" sz="2200" dirty="0" err="1">
                <a:solidFill>
                  <a:srgbClr val="002060"/>
                </a:solidFill>
              </a:rPr>
              <a:t>har</a:t>
            </a:r>
            <a:r>
              <a:rPr lang="en-GB" sz="2200" dirty="0">
                <a:solidFill>
                  <a:srgbClr val="002060"/>
                </a:solidFill>
              </a:rPr>
              <a:t> qanday </a:t>
            </a:r>
            <a:r>
              <a:rPr lang="en-GB" sz="2200" dirty="0" err="1">
                <a:solidFill>
                  <a:srgbClr val="002060"/>
                </a:solidFill>
              </a:rPr>
              <a:t>narsa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ustida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amalga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oshirilishi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mumkin</a:t>
            </a:r>
            <a:r>
              <a:rPr lang="en-GB" sz="2200" dirty="0">
                <a:solidFill>
                  <a:srgbClr val="002060"/>
                </a:solidFill>
              </a:rPr>
              <a:t>. </a:t>
            </a:r>
            <a:r>
              <a:rPr lang="en-GB" sz="2200" dirty="0" err="1">
                <a:solidFill>
                  <a:srgbClr val="0070C0"/>
                </a:solidFill>
              </a:rPr>
              <a:t>Salamda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to'lov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to'liq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avansda</a:t>
            </a:r>
            <a:r>
              <a:rPr lang="en-GB" sz="2200" dirty="0">
                <a:solidFill>
                  <a:srgbClr val="002060"/>
                </a:solidFill>
              </a:rPr>
              <a:t> (</a:t>
            </a:r>
            <a:r>
              <a:rPr lang="en-GB" sz="2200" dirty="0" err="1">
                <a:solidFill>
                  <a:srgbClr val="002060"/>
                </a:solidFill>
              </a:rPr>
              <a:t>oldindan</a:t>
            </a:r>
            <a:r>
              <a:rPr lang="en-GB" sz="2200" dirty="0">
                <a:solidFill>
                  <a:srgbClr val="002060"/>
                </a:solidFill>
              </a:rPr>
              <a:t>) </a:t>
            </a:r>
            <a:r>
              <a:rPr lang="en-GB" sz="2200" dirty="0" err="1">
                <a:solidFill>
                  <a:srgbClr val="002060"/>
                </a:solidFill>
              </a:rPr>
              <a:t>to'lanishi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zarur</a:t>
            </a:r>
            <a:r>
              <a:rPr lang="en-GB" sz="2200" dirty="0">
                <a:solidFill>
                  <a:srgbClr val="002060"/>
                </a:solidFill>
              </a:rPr>
              <a:t>, </a:t>
            </a:r>
            <a:r>
              <a:rPr lang="en-GB" sz="2200" dirty="0" err="1">
                <a:solidFill>
                  <a:srgbClr val="002060"/>
                </a:solidFill>
              </a:rPr>
              <a:t>lekin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C00000"/>
                </a:solidFill>
              </a:rPr>
              <a:t>Istisnada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bu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zarur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emas</a:t>
            </a:r>
            <a:r>
              <a:rPr lang="en-GB" sz="2200" dirty="0">
                <a:solidFill>
                  <a:srgbClr val="002060"/>
                </a:solidFill>
              </a:rPr>
              <a:t>, </a:t>
            </a:r>
            <a:r>
              <a:rPr lang="en-GB" sz="2200" dirty="0" err="1">
                <a:solidFill>
                  <a:srgbClr val="C00000"/>
                </a:solidFill>
              </a:rPr>
              <a:t>Istisna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uchun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to'lov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bosqichma-bosqich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amalga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oshirilishi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dirty="0" err="1">
                <a:solidFill>
                  <a:srgbClr val="002060"/>
                </a:solidFill>
              </a:rPr>
              <a:t>mumkin</a:t>
            </a:r>
            <a:r>
              <a:rPr lang="en-GB" sz="2200" dirty="0">
                <a:solidFill>
                  <a:srgbClr val="002060"/>
                </a:solidFill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5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Vakalah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35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0480"/>
            <a:ext cx="10972800" cy="3465576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bitimda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vakil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tayinlaydi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Agentlik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munosabati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vazifa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xizmatlar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Vakil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topshiriqni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vakil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Investor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100,000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dollarlik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Shari'ahga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portfelni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boshqarishga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tayinlaydi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Islom Banki nima?</a:t>
            </a:r>
            <a:endParaRPr lang="en-GB" sz="3500" kern="100" dirty="0">
              <a:solidFill>
                <a:srgbClr val="FF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774858"/>
          </a:xfrm>
        </p:spPr>
        <p:txBody>
          <a:bodyPr rtlCol="0">
            <a:noAutofit/>
          </a:bodyPr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 banki (</a:t>
            </a:r>
            <a:r>
              <a:rPr lang="en-GB" sz="2200" b="1" kern="0" dirty="0" err="1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IsB</a:t>
            </a:r>
            <a:r>
              <a:rPr lang="en-GB" sz="2200" b="1" kern="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200" b="1" kern="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qonun-qoidalari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institutdir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foizga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ribo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tranzaktsiyalardan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qochadi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ulushini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bo'lishish,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asosidagi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tranzaktsiyalar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shariatga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shug'ullanadi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axloqiy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mas'uliyatli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targ'ib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6627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Kafalah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5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7597"/>
            <a:ext cx="10972800" cy="3465576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qarz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kafolati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Kafolat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to'lovsiz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buzilganda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javobgarlik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Qarz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oluvchida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kafolatchi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qarz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olmasa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javobgar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kafolatchi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qarz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kafolatchi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qarz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olmasa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to'lashga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va'da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8" y="723444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Bay Al-</a:t>
            </a:r>
            <a:r>
              <a:rPr lang="en-GB" sz="3500" b="1" kern="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Sarf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3500" kern="100" dirty="0">
              <a:solidFill>
                <a:srgbClr val="C0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6231"/>
            <a:ext cx="10972800" cy="4538658"/>
          </a:xfrm>
        </p:spPr>
        <p:txBody>
          <a:bodyPr rtlCol="0">
            <a:noAutofit/>
          </a:bodyPr>
          <a:lstStyle/>
          <a:p>
            <a:pPr marL="0" lv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Bai` al-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Sarf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pulni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pulga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almashtirish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shartnomasidir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Shariat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talablarida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Bai al-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Sarf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shartnomasining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Shariat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qat'iy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solinadi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foizli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qarz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osonlik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bilan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manipulyatsiya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bu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Islomda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taqiqlangan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Nabiy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sollallohu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alayhi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vasallam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«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Tillaga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tilla,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kumushga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kumush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bug‘doyga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bug‘doy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arpaga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arpa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xurmoga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xurmo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tuzga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tuz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o‘xshashga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o‘xshash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tengma-teng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qo‘lma-qo‘l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Qachon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ushbu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jinslar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turlicha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bo‘lsa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agar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qo‘lma-qo‘l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bo‘lsa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qanday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xohlasangiz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sotaveringlar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», </a:t>
            </a:r>
            <a:r>
              <a:rPr lang="en-GB" sz="2200" kern="100" dirty="0" err="1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dedilar</a:t>
            </a:r>
            <a:r>
              <a:rPr lang="en-GB" sz="220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».</a:t>
            </a:r>
            <a:endParaRPr lang="fr-FR" sz="2200" kern="0" dirty="0">
              <a:solidFill>
                <a:srgbClr val="002060"/>
              </a:solidFill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2200" b="1" kern="1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Misol</a:t>
            </a:r>
            <a:r>
              <a:rPr lang="en-GB" sz="2200" b="1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Agar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oltin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oltin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bilan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almashtirilsa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almashinuv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darhol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amalga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oshirilishi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kerak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miqdor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va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sifat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teng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bo'lishi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kern="1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shart</a:t>
            </a:r>
            <a:r>
              <a:rPr lang="en-GB" sz="2200" kern="1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turlarni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oltin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kumush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almashtirganda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almashuv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zudlik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bilan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vazni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fr-FR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5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Va’</a:t>
            </a:r>
            <a:r>
              <a:rPr lang="en-GB" sz="3500" b="1" kern="0" dirty="0" err="1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GB" sz="35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8208"/>
            <a:ext cx="10972800" cy="2570002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tomonning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tomonlama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va'dasi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majburiyati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tomonlama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va'da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bo'lmagan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va'da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va'da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axloqiy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500" b="1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Islom </a:t>
            </a:r>
            <a:r>
              <a:rPr lang="en-GB" sz="3500" b="1" kern="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Banklarining</a:t>
            </a:r>
            <a:r>
              <a:rPr lang="en-GB" sz="3500" b="1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daromadlari</a:t>
            </a: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endParaRPr lang="en-GB" sz="3500" kern="100" dirty="0">
              <a:solidFill>
                <a:srgbClr val="FF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5384800" cy="3387582"/>
          </a:xfrm>
        </p:spPr>
        <p:txBody>
          <a:bodyPr rtlCol="0">
            <a:normAutofit/>
          </a:bodyPr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Daromadlar</a:t>
            </a:r>
            <a:r>
              <a:rPr lang="en-GB" sz="2200" b="1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200" b="1" kern="100" dirty="0">
              <a:solidFill>
                <a:srgbClr val="0070C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marjalari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To'lovlar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xizmat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haqlari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to'lovlari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daromadlari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endParaRPr lang="en-GB" sz="2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2249426"/>
            <a:ext cx="5384800" cy="3387582"/>
          </a:xfrm>
        </p:spPr>
        <p:txBody>
          <a:bodyPr rtlCol="0">
            <a:normAutofit/>
          </a:bodyPr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GB" sz="2200" b="1" kern="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200" b="1" kern="100" dirty="0">
              <a:solidFill>
                <a:srgbClr val="FF000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taqsimoti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Zakat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majburiyatlari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Zararlarni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qoplash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ajratmalar</a:t>
            </a:r>
            <a:endParaRPr lang="en-GB" sz="22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>
              <a:buFont typeface="Wingdings" panose="05000000000000000000" pitchFamily="2" charset="2"/>
              <a:buChar char="Ø"/>
            </a:pPr>
            <a:endParaRPr lang="en-GB" sz="2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2"/>
            <a:ext cx="10972800" cy="572850"/>
          </a:xfrm>
        </p:spPr>
        <p:txBody>
          <a:bodyPr rtlCol="0">
            <a:normAutofit fontScale="90000"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3500" b="1" kern="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Xalqaro</a:t>
            </a:r>
            <a:r>
              <a:rPr lang="en-GB" sz="3500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Institutlar</a:t>
            </a:r>
            <a:endParaRPr lang="en-GB" sz="3500" kern="100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592132"/>
            <a:ext cx="5384800" cy="4270786"/>
          </a:xfrm>
        </p:spPr>
        <p:txBody>
          <a:bodyPr rtlCol="0">
            <a:no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8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AAOIFI (Accounting and Auditing Organization for Islamic Financial Institutions)</a:t>
            </a:r>
            <a:r>
              <a:rPr lang="en-GB" sz="18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8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institutlar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buxgalteriya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audit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standartlarini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belgilaydigan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1991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Bahraynda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AAOIFI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institutlar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100 dan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standartlarni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chiqqan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amaliyotlarining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shaffofligini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ishonchliligini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ta'minlash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592131"/>
            <a:ext cx="5384800" cy="4270785"/>
          </a:xfrm>
        </p:spPr>
        <p:txBody>
          <a:bodyPr rtlCol="0">
            <a:norm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8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IFSB (Islamic Financial Services Board)</a:t>
            </a:r>
            <a:r>
              <a:rPr lang="en-GB" sz="18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8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xizmatlar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xalqaro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standartarni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chiqadigan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2002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Malayziyada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IFSB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institutlari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ko'rsatmalar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standartlarni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barqarorlik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samaradorlikni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«Роббим! Илмимни зиёда қил!» 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деб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 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айт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» </a:t>
            </a:r>
            <a:r>
              <a:rPr lang="ru-RU" sz="1800" b="1" i="1" u="none" strike="noStrike" baseline="0" dirty="0">
                <a:solidFill>
                  <a:srgbClr val="002060"/>
                </a:solidFill>
                <a:latin typeface="Verdana-BoldItalic"/>
              </a:rPr>
              <a:t>(</a:t>
            </a:r>
            <a:r>
              <a:rPr lang="ru-RU" sz="1800" b="1" i="1" u="none" strike="noStrike" baseline="0" dirty="0" err="1">
                <a:solidFill>
                  <a:srgbClr val="002060"/>
                </a:solidFill>
                <a:latin typeface="Verdana-BoldItalic"/>
              </a:rPr>
              <a:t>Тоҳо</a:t>
            </a:r>
            <a:r>
              <a:rPr lang="ru-RU" sz="1800" b="1" i="1" u="none" strike="noStrike" baseline="0" dirty="0">
                <a:solidFill>
                  <a:srgbClr val="002060"/>
                </a:solidFill>
                <a:latin typeface="Verdana-BoldItalic"/>
              </a:rPr>
              <a:t> </a:t>
            </a:r>
            <a:r>
              <a:rPr lang="ru-RU" sz="1800" b="1" i="1" u="none" strike="noStrike" baseline="0" dirty="0" err="1">
                <a:solidFill>
                  <a:srgbClr val="002060"/>
                </a:solidFill>
                <a:latin typeface="Verdana-BoldItalic"/>
              </a:rPr>
              <a:t>сураси</a:t>
            </a:r>
            <a:r>
              <a:rPr lang="ru-RU" sz="1800" b="1" i="1" u="none" strike="noStrike" baseline="0" dirty="0">
                <a:solidFill>
                  <a:srgbClr val="002060"/>
                </a:solidFill>
                <a:latin typeface="Verdana-BoldItalic"/>
              </a:rPr>
              <a:t>, 114-оят)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.</a:t>
            </a:r>
            <a:b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</a:b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Аллоҳ</a:t>
            </a:r>
            <a:r>
              <a:rPr lang="en-US" sz="1800" b="1" dirty="0">
                <a:solidFill>
                  <a:srgbClr val="002060"/>
                </a:solidFill>
                <a:latin typeface="Verdana-Bold"/>
              </a:rPr>
              <a:t> taolo </a:t>
            </a:r>
            <a:r>
              <a:rPr lang="en-US" sz="1800" b="1" dirty="0" err="1">
                <a:solidFill>
                  <a:srgbClr val="002060"/>
                </a:solidFill>
                <a:latin typeface="Verdana-Bold"/>
              </a:rPr>
              <a:t>barcha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ларимизнинг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 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илмимизни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 зиёда 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қилсин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 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ва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 </a:t>
            </a: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манфаатли</a:t>
            </a:r>
            <a:b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</a:br>
            <a:r>
              <a:rPr lang="ru-RU" sz="1800" b="1" i="0" u="none" strike="noStrike" baseline="0" dirty="0" err="1">
                <a:solidFill>
                  <a:srgbClr val="002060"/>
                </a:solidFill>
                <a:latin typeface="Verdana-Bold"/>
              </a:rPr>
              <a:t>айласин</a:t>
            </a:r>
            <a:r>
              <a:rPr lang="ru-RU" sz="1800" b="1" i="0" u="none" strike="noStrike" baseline="0" dirty="0">
                <a:solidFill>
                  <a:srgbClr val="002060"/>
                </a:solidFill>
                <a:latin typeface="Verdana-Bold"/>
              </a:rPr>
              <a:t>!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1" name="Content Placeholder 10" descr="A logo with a book and a pen&#10;&#10;Description automatically generated">
            <a:extLst>
              <a:ext uri="{FF2B5EF4-FFF2-40B4-BE49-F238E27FC236}">
                <a16:creationId xmlns:a16="http://schemas.microsoft.com/office/drawing/2014/main" id="{17D76611-66C5-7AF5-9A09-EC553D017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249488"/>
            <a:ext cx="4324350" cy="43243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D9690-8C11-F0DC-74A9-9FEFB8B384A5}"/>
              </a:ext>
            </a:extLst>
          </p:cNvPr>
          <p:cNvSpPr txBox="1"/>
          <p:nvPr/>
        </p:nvSpPr>
        <p:spPr>
          <a:xfrm>
            <a:off x="9337638" y="5992009"/>
            <a:ext cx="224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www.al-muamalat.uz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5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Nega Islom banklari?</a:t>
            </a:r>
            <a:endParaRPr lang="en-GB" sz="3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185"/>
            <a:ext cx="10972800" cy="4373885"/>
          </a:xfrm>
        </p:spPr>
        <p:txBody>
          <a:bodyPr rtlCol="0">
            <a:norm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Shariat qonunlariga muvofiqlik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Islom banklari barcha moliyaviy faoliyatlarning islomiy tamoyillarga mos </a:t>
            </a:r>
            <a:r>
              <a:rPr lang="en-US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kelishini ta'minlaydi, ribo (foiz), maysir (qimor) va gharar (haddan tashqari noaniqlik)dan qochadi.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Axloqiy investitsiyalar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Investitsiyalar ijtimoiy mas'uliyatli sohalarga yo'naltiriladi va zararli yoki axloqiy </a:t>
            </a:r>
            <a:r>
              <a:rPr lang="en-US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bo'lmagan sohalarga (masalan, alkogol, qimor, tamaki, qurol-yarog’, cho’chqa qo’shti, ishratxonalar, </a:t>
            </a:r>
            <a:r>
              <a:rPr lang="en-US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tungi klublar, 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barlar,</a:t>
            </a:r>
            <a:r>
              <a:rPr lang="en-US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kazino</a:t>
            </a:r>
            <a:r>
              <a:rPr lang="en-US" sz="19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bexayo filmlar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boshqalar) sarmoya kiritilmaydi.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Xavfni bo'lishish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Islom banklari bank va mijozlar o'rtasida xavfni bo'lishishni targ'ib qiladi, bu esa </a:t>
            </a:r>
            <a:r>
              <a:rPr lang="en-US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boylikning adolatli taqsimlanishini rag'batlantiradi va moliyaviy inqirozlarning oldini oladi.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Iqtisodiy adolat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Islom banklari boylikning adolatli taqsimlanishini targ'ib qilish va jamoat rivojlanishini </a:t>
            </a:r>
            <a:r>
              <a:rPr lang="en-US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qo'llab-quvvatlash orqali ijtimoiy va iqtisodiy adolatga hissa qo'shishga intiladi.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1"/>
            <a:ext cx="10972800" cy="1066800"/>
          </a:xfrm>
        </p:spPr>
        <p:txBody>
          <a:bodyPr rtlCol="0">
            <a:noAutofit/>
          </a:bodyPr>
          <a:lstStyle/>
          <a:p>
            <a:pPr marL="342900" lvl="0" indent="-342900" algn="ctr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Islom </a:t>
            </a:r>
            <a:r>
              <a:rPr lang="en-GB" sz="3500" b="1" kern="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500" b="1" kern="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anklari qanday xizmatlarni taqdim etadi?</a:t>
            </a:r>
            <a:endParaRPr lang="en-GB" sz="3500" kern="100" dirty="0">
              <a:solidFill>
                <a:srgbClr val="FF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5769"/>
            <a:ext cx="10972800" cy="4550485"/>
          </a:xfrm>
        </p:spPr>
        <p:txBody>
          <a:bodyPr rtlCol="0">
            <a:noAutofit/>
          </a:bodyPr>
          <a:lstStyle/>
          <a:p>
            <a:pPr marL="109728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 banklari shaxslar, korxonalar va hukumatlar ehtiyojlarini qondiradigan turli xil moliyaviy </a:t>
            </a: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mahsulotlar va xizmatlarni taqdim etadi, barchasi Shariat tamoyillariga mos keladi</a:t>
            </a: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(kelishi shart)</a:t>
            </a:r>
            <a:r>
              <a:rPr lang="uz-Cyrl-UZ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 xizmatlar quyidagilardan iborat:</a:t>
            </a:r>
            <a:endParaRPr lang="en-GB" sz="19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Omonat</a:t>
            </a: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hisoblari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Jamg'arma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hisoblari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hisoblar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hisoblari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Uy-joy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avtomobil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O'zaro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fondlar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Sukuk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obligatsiyalar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va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moliyasi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Akkreditivlar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eksport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moliyasi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import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moliyasi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Boylikni</a:t>
            </a: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mulk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nafaqaga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9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9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Sug'urta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Takaful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sug'urta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9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fr-FR" sz="19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900" kern="0" dirty="0">
                <a:solidFill>
                  <a:srgbClr val="002060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fr-FR" sz="1900" b="1" kern="0" dirty="0">
                <a:solidFill>
                  <a:srgbClr val="002060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Va </a:t>
            </a:r>
            <a:r>
              <a:rPr lang="fr-FR" sz="1900" b="1" kern="0" dirty="0" err="1">
                <a:solidFill>
                  <a:srgbClr val="002060"/>
                </a:solidFill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boshqalar</a:t>
            </a:r>
            <a:endParaRPr lang="en-GB" sz="1900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37382"/>
            <a:ext cx="10972800" cy="1066800"/>
          </a:xfrm>
        </p:spPr>
        <p:txBody>
          <a:bodyPr rtlCol="0">
            <a:noAutofit/>
          </a:bodyPr>
          <a:lstStyle/>
          <a:p>
            <a:pPr algn="ctr"/>
            <a:r>
              <a:rPr lang="en-GB" sz="3500" b="1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Islom Banklari taklif </a:t>
            </a:r>
            <a:r>
              <a:rPr lang="en-GB" sz="3500" b="1" kern="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etadigan </a:t>
            </a:r>
            <a:r>
              <a:rPr lang="en-GB" sz="3500" b="1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xizmat turlari</a:t>
            </a:r>
            <a:endParaRPr lang="en-GB" sz="3500" dirty="0">
              <a:solidFill>
                <a:srgbClr val="00B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1560931"/>
            <a:ext cx="5384800" cy="4936687"/>
          </a:xfrm>
        </p:spPr>
        <p:txBody>
          <a:bodyPr rtlCol="0">
            <a:noAutofit/>
          </a:bodyPr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Muzoraba</a:t>
            </a: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bo'lishish)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Mushoraka</a:t>
            </a: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qo'shma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korxona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Murobaha</a:t>
            </a: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GB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-ustama</a:t>
            </a:r>
            <a:r>
              <a:rPr lang="en-GB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Ijara</a:t>
            </a: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(ijaraga berish)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Sukuk 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obligatsiyalar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Takaful 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Islomiy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sug'urta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Salam 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to'lovli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Istisna</a:t>
            </a:r>
            <a:r>
              <a:rPr lang="en-GB" b="1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shartnomasi</a:t>
            </a:r>
            <a:r>
              <a:rPr lang="en-GB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Wakalah</a:t>
            </a:r>
            <a:r>
              <a:rPr lang="en-GB" b="1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Agentlik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shartnomasi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Kafalah</a:t>
            </a:r>
            <a:r>
              <a:rPr lang="en-GB" b="1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Kafolat</a:t>
            </a:r>
            <a:r>
              <a:rPr lang="en-GB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GB" b="1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cross with different words&#10;&#10;Description automatically generated with medium confidence">
            <a:extLst>
              <a:ext uri="{FF2B5EF4-FFF2-40B4-BE49-F238E27FC236}">
                <a16:creationId xmlns:a16="http://schemas.microsoft.com/office/drawing/2014/main" id="{EBC2B477-4229-FB1B-3DA2-FB5CAD84A3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769534"/>
            <a:ext cx="5384800" cy="3967747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5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3500" b="1" dirty="0">
                <a:solidFill>
                  <a:srgbClr val="C00000"/>
                </a:solidFill>
              </a:rPr>
              <a:t>M</a:t>
            </a:r>
            <a:r>
              <a:rPr lang="en-GB" sz="3500" b="1" dirty="0">
                <a:solidFill>
                  <a:srgbClr val="C00000"/>
                </a:solidFill>
              </a:rPr>
              <a:t>uzoraba (</a:t>
            </a:r>
            <a:r>
              <a:rPr lang="en-GB" sz="3500" b="1" dirty="0" err="1">
                <a:solidFill>
                  <a:srgbClr val="C00000"/>
                </a:solidFill>
              </a:rPr>
              <a:t>foydani</a:t>
            </a:r>
            <a:r>
              <a:rPr lang="en-GB" sz="3500" b="1" dirty="0">
                <a:solidFill>
                  <a:srgbClr val="C00000"/>
                </a:solidFill>
              </a:rPr>
              <a:t> </a:t>
            </a:r>
            <a:r>
              <a:rPr lang="en-GB" sz="3500" b="1" dirty="0" err="1">
                <a:solidFill>
                  <a:srgbClr val="C00000"/>
                </a:solidFill>
              </a:rPr>
              <a:t>bo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'</a:t>
            </a:r>
            <a:r>
              <a:rPr lang="en-GB" sz="3500" b="1" dirty="0" err="1">
                <a:solidFill>
                  <a:srgbClr val="C00000"/>
                </a:solidFill>
              </a:rPr>
              <a:t>lishish</a:t>
            </a:r>
            <a:r>
              <a:rPr lang="en-GB" sz="3500" b="1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537"/>
            <a:ext cx="10972800" cy="2731367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200" dirty="0">
              <a:solidFill>
                <a:srgbClr val="002060"/>
              </a:solidFill>
              <a:effectLst/>
              <a:latin typeface="+mj-lt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Omonatlar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Muzoraba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hisobiga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omonat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qo'yadilar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mablag'larni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shariatga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loyihalarga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mablag'larni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boshqaruvchi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mijozlarning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mablag'larini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loyihalarga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387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3500" b="1" dirty="0">
                <a:solidFill>
                  <a:srgbClr val="C00000"/>
                </a:solidFill>
              </a:rPr>
              <a:t>M</a:t>
            </a:r>
            <a:r>
              <a:rPr lang="en-GB" sz="3500" b="1" dirty="0">
                <a:solidFill>
                  <a:srgbClr val="C00000"/>
                </a:solidFill>
              </a:rPr>
              <a:t>uzoraba (</a:t>
            </a:r>
            <a:r>
              <a:rPr lang="en-GB" sz="3500" b="1" dirty="0" err="1">
                <a:solidFill>
                  <a:srgbClr val="C00000"/>
                </a:solidFill>
              </a:rPr>
              <a:t>foydani</a:t>
            </a:r>
            <a:r>
              <a:rPr lang="en-GB" sz="3500" b="1" dirty="0">
                <a:solidFill>
                  <a:srgbClr val="C00000"/>
                </a:solidFill>
              </a:rPr>
              <a:t> </a:t>
            </a:r>
            <a:r>
              <a:rPr lang="en-GB" sz="3500" b="1" dirty="0" err="1">
                <a:solidFill>
                  <a:srgbClr val="C00000"/>
                </a:solidFill>
              </a:rPr>
              <a:t>bo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'</a:t>
            </a:r>
            <a:r>
              <a:rPr lang="en-GB" sz="3500" b="1" dirty="0" err="1">
                <a:solidFill>
                  <a:srgbClr val="C00000"/>
                </a:solidFill>
              </a:rPr>
              <a:t>lishish</a:t>
            </a:r>
            <a:r>
              <a:rPr lang="en-GB" sz="3500" b="1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4573"/>
            <a:ext cx="10972800" cy="3914708"/>
          </a:xfrm>
        </p:spPr>
        <p:txBody>
          <a:bodyPr rtlCol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boshqasi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tajriba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boshqaruvni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ta'minlaydi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ulashish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hamkorligi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menejer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biznesni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ulashish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qoplanadi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mablag'ni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sarmoya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menejer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mudorib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biznesni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nisbat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ulashiladi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investorga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menejer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aybi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menejer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qoplaydi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zararni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Investor 100,000 dollar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tadbirkor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biznesni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60/40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nisbatda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4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Mushoraka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qo'shma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korxona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)</a:t>
            </a:r>
            <a:endParaRPr lang="en-GB" sz="3500" kern="100" dirty="0">
              <a:solidFill>
                <a:srgbClr val="C0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2143"/>
            <a:ext cx="10972800" cy="2398777"/>
          </a:xfrm>
        </p:spPr>
        <p:txBody>
          <a:bodyPr rtlCol="0">
            <a:normAutofit/>
          </a:bodyPr>
          <a:lstStyle/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Loyihalarni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moliyalashtirish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Bank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qo'shma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loyihaga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ulushlariga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muvofiq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taqsimlanadi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Hamkorlik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Katta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loyihalari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45"/>
            <a:ext cx="10972800" cy="1066800"/>
          </a:xfrm>
        </p:spPr>
        <p:txBody>
          <a:bodyPr rtlCol="0">
            <a:norm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3500" b="1" kern="0" dirty="0">
                <a:effectLst/>
                <a:ea typeface="Times New Roman" panose="02020603050405020304" pitchFamily="18" charset="0"/>
              </a:rPr>
              <a:t>	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Mushoraka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qo'shma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GB" sz="3500" b="1" kern="0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korxona</a:t>
            </a:r>
            <a:r>
              <a:rPr lang="en-GB" sz="35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)</a:t>
            </a:r>
            <a:endParaRPr lang="en-GB" sz="3500" kern="100" dirty="0">
              <a:solidFill>
                <a:srgbClr val="C0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1996"/>
            <a:ext cx="10972800" cy="3236976"/>
          </a:xfrm>
        </p:spPr>
        <p:txBody>
          <a:bodyPr rtlCol="0"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sheriklar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zararni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bo'lishadi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ulashish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boshqaruvda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ishtirok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Qanday </a:t>
            </a: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Sheriklar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nisbata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ulashiladi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qo'shganiga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ko'ra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b="1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GB" sz="2200" b="1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sherik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30k, 40k, 30k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kelishuvga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GB" sz="2200" kern="0" dirty="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90k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30k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investitsiyadagi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ulushga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ko'ra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0" dirty="0" err="1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bo'linadi</a:t>
            </a:r>
            <a:r>
              <a:rPr lang="en-GB" sz="2200" kern="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kern="100" dirty="0">
              <a:solidFill>
                <a:srgbClr val="00206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{E4874A9D-E305-442C-ADD5-16F175036CA8}tf03460604_win32</Template>
  <TotalTime>292</TotalTime>
  <Words>1949</Words>
  <Application>Microsoft Office PowerPoint</Application>
  <PresentationFormat>Widescreen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Aptos</vt:lpstr>
      <vt:lpstr>Arial</vt:lpstr>
      <vt:lpstr>Calibri</vt:lpstr>
      <vt:lpstr>Courier New</vt:lpstr>
      <vt:lpstr>Georgia</vt:lpstr>
      <vt:lpstr>Symbol</vt:lpstr>
      <vt:lpstr>Times New Roman</vt:lpstr>
      <vt:lpstr>Verdana-Bold</vt:lpstr>
      <vt:lpstr>Verdana-BoldItalic</vt:lpstr>
      <vt:lpstr>Wingdings</vt:lpstr>
      <vt:lpstr>Wingdings 2</vt:lpstr>
      <vt:lpstr>Training presentation</vt:lpstr>
      <vt:lpstr>Islom banki va uning xizmatlari </vt:lpstr>
      <vt:lpstr>   Islom Banki nima?</vt:lpstr>
      <vt:lpstr>Nega Islom banklari?</vt:lpstr>
      <vt:lpstr>Islom banklari qanday xizmatlarni taqdim etadi?</vt:lpstr>
      <vt:lpstr>Islom Banklari taklif etadigan xizmat turlari</vt:lpstr>
      <vt:lpstr>Muzoraba (foydani bo'lishish) </vt:lpstr>
      <vt:lpstr>Muzoraba (foydani bo'lishish) </vt:lpstr>
      <vt:lpstr> Mushoraka (qo'shma korxona)</vt:lpstr>
      <vt:lpstr> Mushoraka (qo'shma korxona)</vt:lpstr>
      <vt:lpstr> Murobaha (narx-ustama asosida moliyalashtirish)</vt:lpstr>
      <vt:lpstr> Murobaha (narx-ustama asosida moliyalashtirish)</vt:lpstr>
      <vt:lpstr>Ijara (ijaraga berish)</vt:lpstr>
      <vt:lpstr> Sukuk (islomiy obligatsiyalar)</vt:lpstr>
      <vt:lpstr> Takaful</vt:lpstr>
      <vt:lpstr> Salam </vt:lpstr>
      <vt:lpstr> Istisna  </vt:lpstr>
      <vt:lpstr> Istisna  vs Ijara</vt:lpstr>
      <vt:lpstr> Istisna  vs Salam</vt:lpstr>
      <vt:lpstr> Vakalah  </vt:lpstr>
      <vt:lpstr> Kafalah  </vt:lpstr>
      <vt:lpstr>Bay Al-Sarf  </vt:lpstr>
      <vt:lpstr> Va’d  </vt:lpstr>
      <vt:lpstr> Islom Banklarining daromadlari va xarajatlari</vt:lpstr>
      <vt:lpstr>Xalqaro Institutlar</vt:lpstr>
      <vt:lpstr>«Роббим! Илмимни зиёда қил!» деб айт» (Тоҳо сураси, 114-оят). Аллоҳ taolo barchaларимизнинг илмимизни зиёда қилсин ва манфаатли айласин!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Iskandar tursunov</dc:creator>
  <cp:lastModifiedBy>Iskandar tursunov</cp:lastModifiedBy>
  <cp:revision>33</cp:revision>
  <dcterms:created xsi:type="dcterms:W3CDTF">2024-07-14T16:05:45Z</dcterms:created>
  <dcterms:modified xsi:type="dcterms:W3CDTF">2024-07-15T19:43:09Z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