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C5F8A-AAE8-CB4F-A04C-7DFB22AFC408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0C9FA-1158-994B-BA74-A698DC5A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0C9FA-1158-994B-BA74-A698DC5AC0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4791"/>
            <a:ext cx="10684879" cy="3343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13164"/>
            <a:ext cx="2743200" cy="4712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8473" y="1413164"/>
            <a:ext cx="7347527" cy="47129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5ACE83-0F60-CC47-802A-4D891EAD32D2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/>
              <a:t>Click to edit Master title style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18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35183"/>
            <a:ext cx="10684879" cy="3255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907" y="1412384"/>
            <a:ext cx="10684879" cy="51208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891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June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85551" y="653321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dirty="0"/>
              <a:t>OoP SOPA input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28612" y="6546664"/>
            <a:ext cx="606749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93862CD-2CE4-D846-9F15-15300DCE1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1" y="353406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181" y="170100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3C3B79-85AB-484C-B635-28E848BDA4E5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/>
              <a:t>Click to edit Master title style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14759"/>
            <a:ext cx="10684879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2906" y="1600200"/>
            <a:ext cx="5113313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7425" y="1600200"/>
            <a:ext cx="523036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4791"/>
            <a:ext cx="106848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906" y="1724891"/>
            <a:ext cx="5154876" cy="44998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906" y="2174875"/>
            <a:ext cx="51548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1724890"/>
            <a:ext cx="5310832" cy="449985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2174875"/>
            <a:ext cx="53108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907" y="925150"/>
            <a:ext cx="10684879" cy="365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CE6F17-BA95-494B-91A3-DCBD7606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7" y="935183"/>
            <a:ext cx="10684879" cy="3255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3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4" y="1435101"/>
            <a:ext cx="4932217" cy="365125"/>
          </a:xfrm>
        </p:spPr>
        <p:txBody>
          <a:bodyPr anchor="b"/>
          <a:lstStyle>
            <a:lvl1pPr algn="l"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532" y="1435101"/>
            <a:ext cx="5680357" cy="4691063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8473" y="1800226"/>
            <a:ext cx="4932216" cy="4325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B4AA36-669E-864D-BF7E-6DED31BC9FB0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/>
              <a:t>Click to edit Master title style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469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1" y="4800600"/>
            <a:ext cx="1070956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16181" y="1350818"/>
            <a:ext cx="10709564" cy="3376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181" y="5367338"/>
            <a:ext cx="1070956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EF6776-A4B7-1C4D-B1F9-2B9029E89AE3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862CD-2CE4-D846-9F15-15300DCE1B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81F9D-C64A-BB4C-8033-7795EA41917D}"/>
              </a:ext>
            </a:extLst>
          </p:cNvPr>
          <p:cNvSpPr txBox="1">
            <a:spLocks/>
          </p:cNvSpPr>
          <p:nvPr userDrawn="1"/>
        </p:nvSpPr>
        <p:spPr>
          <a:xfrm>
            <a:off x="1342907" y="935183"/>
            <a:ext cx="10684879" cy="325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500"/>
              <a:t>Click to edit Master title style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644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F6E10DB-94F4-427F-B3DC-D42B545A66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F6E10DB-94F4-427F-B3DC-D42B545A6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D3B75AA-C4C3-4545-B31D-CF0C8405E37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2907" y="955965"/>
            <a:ext cx="10684879" cy="303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2907" y="1412384"/>
            <a:ext cx="10684879" cy="52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0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41F372-314A-48AF-B343-8A6D0985B3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941F372-314A-48AF-B343-8A6D0985B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2A346B4-5205-47DC-95F7-5171B5E738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457200"/>
            <a:endParaRPr lang="en-ZA" sz="3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8933" y="822961"/>
            <a:ext cx="7772400" cy="168270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Economic Impact of COVID-19 on the Gauteng Economy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7781A-F17E-4933-9570-74AD3F900E03}"/>
              </a:ext>
            </a:extLst>
          </p:cNvPr>
          <p:cNvSpPr txBox="1">
            <a:spLocks/>
          </p:cNvSpPr>
          <p:nvPr/>
        </p:nvSpPr>
        <p:spPr>
          <a:xfrm>
            <a:off x="3312907" y="2862662"/>
            <a:ext cx="5904453" cy="1302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ZA" sz="2800" b="0" dirty="0">
                <a:solidFill>
                  <a:prstClr val="white"/>
                </a:solidFill>
              </a:rPr>
              <a:t>COVID-19 Economics Team</a:t>
            </a:r>
          </a:p>
          <a:p>
            <a:pPr algn="ctr"/>
            <a:br>
              <a:rPr lang="en-ZA" sz="2800" b="0" dirty="0">
                <a:solidFill>
                  <a:prstClr val="white"/>
                </a:solidFill>
              </a:rPr>
            </a:br>
            <a:r>
              <a:rPr lang="en-ZA" sz="2100" b="0" dirty="0">
                <a:solidFill>
                  <a:prstClr val="white"/>
                </a:solidFill>
              </a:rPr>
              <a:t>20 March 2020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57433A-6CDC-0540-9580-96A15743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891" y="407102"/>
            <a:ext cx="10515600" cy="1325563"/>
          </a:xfrm>
        </p:spPr>
        <p:txBody>
          <a:bodyPr/>
          <a:lstStyle/>
          <a:p>
            <a:r>
              <a:rPr lang="en-US" dirty="0"/>
              <a:t>RESULTS – Maximum Scenario (Sectors)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DDA83F-9373-6142-ADCD-2587887A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70850"/>
              </p:ext>
            </p:extLst>
          </p:nvPr>
        </p:nvGraphicFramePr>
        <p:xfrm>
          <a:off x="1214650" y="1847833"/>
          <a:ext cx="10687049" cy="399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892027-8C1C-424B-919C-981F586F301D}"/>
              </a:ext>
            </a:extLst>
          </p:cNvPr>
          <p:cNvSpPr txBox="1">
            <a:spLocks/>
          </p:cNvSpPr>
          <p:nvPr/>
        </p:nvSpPr>
        <p:spPr>
          <a:xfrm>
            <a:off x="3487615" y="4354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 – Sector Worst Case Scenario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1B23E2-347C-6B48-8B1F-40D76EB906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These are available for the Trade, Transport, Manufacturing, Hotel and Restaurants, and Financial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C31F4B-8D9E-3446-BC04-F6C6D344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4" y="423740"/>
            <a:ext cx="10515600" cy="1325563"/>
          </a:xfrm>
        </p:spPr>
        <p:txBody>
          <a:bodyPr/>
          <a:lstStyle/>
          <a:p>
            <a:r>
              <a:rPr lang="en-US" dirty="0"/>
              <a:t>Key to understand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06782-5258-D949-BEDA-B7FEEB3D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492" y="1497286"/>
            <a:ext cx="8897816" cy="5183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key to understand is that there is a close link between productivity and GDP growth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COVID-19 is key disruptor of productivity in it reduces labor hours, it disrupts supply chains, it reduces mobility of goods and services, and travel bans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however is unlikely  to cause a total shut down of economic activity.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impact therefore is partial and will be most acute in 2020.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quick recovery is likely depending on medical interventions.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697F53BB-79D9-2648-A119-48085A6F385E}"/>
              </a:ext>
            </a:extLst>
          </p:cNvPr>
          <p:cNvSpPr/>
          <p:nvPr/>
        </p:nvSpPr>
        <p:spPr>
          <a:xfrm>
            <a:off x="1266083" y="1632073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388B921F-0ECE-CD44-88CA-61D50645580A}"/>
              </a:ext>
            </a:extLst>
          </p:cNvPr>
          <p:cNvSpPr/>
          <p:nvPr/>
        </p:nvSpPr>
        <p:spPr>
          <a:xfrm>
            <a:off x="1266083" y="2833688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4637F875-FDD8-9144-87B6-6AC02E424527}"/>
              </a:ext>
            </a:extLst>
          </p:cNvPr>
          <p:cNvSpPr/>
          <p:nvPr/>
        </p:nvSpPr>
        <p:spPr>
          <a:xfrm>
            <a:off x="1266082" y="4007033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BAAC2700-0513-A34A-8097-10B2919FA28D}"/>
              </a:ext>
            </a:extLst>
          </p:cNvPr>
          <p:cNvSpPr/>
          <p:nvPr/>
        </p:nvSpPr>
        <p:spPr>
          <a:xfrm>
            <a:off x="1266082" y="4955564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8C23F9E-35C1-294A-BCC6-BAABF4A89991}"/>
              </a:ext>
            </a:extLst>
          </p:cNvPr>
          <p:cNvSpPr/>
          <p:nvPr/>
        </p:nvSpPr>
        <p:spPr>
          <a:xfrm>
            <a:off x="1266082" y="5983411"/>
            <a:ext cx="1324709" cy="54842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62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F6BE5-7EE4-724D-95C2-91E2EBB119DC}"/>
              </a:ext>
            </a:extLst>
          </p:cNvPr>
          <p:cNvSpPr txBox="1">
            <a:spLocks/>
          </p:cNvSpPr>
          <p:nvPr/>
        </p:nvSpPr>
        <p:spPr>
          <a:xfrm>
            <a:off x="4648200" y="423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Download Presentation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CB2885-3240-C943-9437-DB5788994A63}"/>
              </a:ext>
            </a:extLst>
          </p:cNvPr>
          <p:cNvSpPr txBox="1">
            <a:spLocks/>
          </p:cNvSpPr>
          <p:nvPr/>
        </p:nvSpPr>
        <p:spPr>
          <a:xfrm>
            <a:off x="1260231" y="17493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Presentation available at: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xolaniss</a:t>
            </a:r>
            <a:r>
              <a:rPr lang="en-US" dirty="0"/>
              <a:t>/COVID_19</a:t>
            </a:r>
          </a:p>
        </p:txBody>
      </p:sp>
    </p:spTree>
    <p:extLst>
      <p:ext uri="{BB962C8B-B14F-4D97-AF65-F5344CB8AC3E}">
        <p14:creationId xmlns:p14="http://schemas.microsoft.com/office/powerpoint/2010/main" val="42916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82D256-36C6-194C-813B-328C687FF574}"/>
              </a:ext>
            </a:extLst>
          </p:cNvPr>
          <p:cNvSpPr txBox="1">
            <a:spLocks/>
          </p:cNvSpPr>
          <p:nvPr/>
        </p:nvSpPr>
        <p:spPr>
          <a:xfrm>
            <a:off x="2878016" y="400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What is productivity shock in economic terms?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88317-1FC6-C148-AA45-86D478937C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simple terms it is any factor real or sentiment that can reduce the efficiency with which production can occur.</a:t>
            </a:r>
          </a:p>
          <a:p>
            <a:r>
              <a:rPr lang="en-US"/>
              <a:t>For example employee absenteeism can reduce labor hours thereby reduce output</a:t>
            </a:r>
          </a:p>
          <a:p>
            <a:r>
              <a:rPr lang="en-US"/>
              <a:t>Another example can be the disruptions of production input supply chains which can have an impact on output</a:t>
            </a:r>
          </a:p>
          <a:p>
            <a:r>
              <a:rPr lang="en-US"/>
              <a:t>These factors can vary to include health issues such as those presented by COVID-19</a:t>
            </a:r>
          </a:p>
          <a:p>
            <a:r>
              <a:rPr lang="en-US"/>
              <a:t>Productivity cannot be thought of as production or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1B9848-EFE8-064B-97DB-8F615553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862" y="447187"/>
            <a:ext cx="10515600" cy="1325563"/>
          </a:xfrm>
        </p:spPr>
        <p:txBody>
          <a:bodyPr/>
          <a:lstStyle/>
          <a:p>
            <a:r>
              <a:rPr lang="en-US" dirty="0"/>
              <a:t>COVID-19 as productivity shock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48BE3F-A0F8-B04A-863E-400DA6EEA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12111"/>
              </p:ext>
            </p:extLst>
          </p:nvPr>
        </p:nvGraphicFramePr>
        <p:xfrm>
          <a:off x="762488" y="1585739"/>
          <a:ext cx="11112501" cy="4911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691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4484269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4290541">
                  <a:extLst>
                    <a:ext uri="{9D8B030D-6E8A-4147-A177-3AD203B41FA5}">
                      <a16:colId xmlns:a16="http://schemas.microsoft.com/office/drawing/2014/main" val="3982169986"/>
                    </a:ext>
                  </a:extLst>
                </a:gridCol>
              </a:tblGrid>
              <a:tr h="3875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EQUIVALENT PRODUCTITY SHOCK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Sector Disruptions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1624626">
                <a:tc>
                  <a:txBody>
                    <a:bodyPr/>
                    <a:lstStyle/>
                    <a:p>
                      <a:r>
                        <a:rPr lang="en-US" sz="1600" dirty="0"/>
                        <a:t>Social distancing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Reduction in demand in some sectors</a:t>
                      </a:r>
                    </a:p>
                    <a:p>
                      <a:r>
                        <a:rPr lang="en-US" sz="1600" dirty="0"/>
                        <a:t>Increase in demand in other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to business and consumer confidence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All sectors will be affected by reduced working. Some sectors which are service based will be impacted most. Sectors such as retail and wholesale trade, financial services, and transport.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Increases in the government sector can be expected with increased demand on services. Downstream health sectors will also increase their activities.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Construction may be positively impacted with emergency construction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529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Health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Reduction in labor hours</a:t>
                      </a:r>
                    </a:p>
                    <a:p>
                      <a:r>
                        <a:rPr lang="en-US" sz="1600" dirty="0"/>
                        <a:t>Increase in government expenditure on health and other services, including infrastructure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369783">
                <a:tc>
                  <a:txBody>
                    <a:bodyPr/>
                    <a:lstStyle/>
                    <a:p>
                      <a:r>
                        <a:rPr lang="en-US" sz="1600" dirty="0"/>
                        <a:t>Travel ban (internationally)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Reduced mobility of labor and resources</a:t>
                      </a:r>
                    </a:p>
                    <a:p>
                      <a:r>
                        <a:rPr lang="en-US" sz="1600" dirty="0"/>
                        <a:t>Supply chain disruptions</a:t>
                      </a:r>
                    </a:p>
                    <a:p>
                      <a:r>
                        <a:rPr lang="en-US" sz="1600" dirty="0"/>
                        <a:t>Impact on tourism specifically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Export based sectors will impacted the most. In particular manufacturing, tourism, mining, and agriculture.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This also means a closed economy.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5A9BF0-248C-7A41-9F91-A25D2275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723" y="1579440"/>
            <a:ext cx="1087315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Particularly, the GPT TERM model is a dynamic multi-regional (or national and provincial)  computable general equilibrium (CGE) model of South Africa.</a:t>
            </a:r>
          </a:p>
          <a:p>
            <a:r>
              <a:rPr lang="en-US" dirty="0"/>
              <a:t>This model was built by the University of Pretoria and the Centre for Policy Studies in Australia</a:t>
            </a:r>
          </a:p>
          <a:p>
            <a:r>
              <a:rPr lang="en-US" dirty="0"/>
              <a:t>The model is constituted by </a:t>
            </a:r>
            <a:r>
              <a:rPr lang="en-US" b="1" dirty="0"/>
              <a:t>9 regional economies </a:t>
            </a:r>
            <a:r>
              <a:rPr lang="en-US" dirty="0"/>
              <a:t>(or provinces), </a:t>
            </a:r>
            <a:r>
              <a:rPr lang="en-US" b="1" dirty="0"/>
              <a:t>52 industries</a:t>
            </a:r>
            <a:r>
              <a:rPr lang="en-US" dirty="0"/>
              <a:t> and commodities, </a:t>
            </a:r>
            <a:r>
              <a:rPr lang="en-US" b="1" dirty="0"/>
              <a:t>48 households</a:t>
            </a:r>
            <a:r>
              <a:rPr lang="en-US" dirty="0"/>
              <a:t>, </a:t>
            </a:r>
            <a:r>
              <a:rPr lang="en-US" b="1" dirty="0"/>
              <a:t>12 income groups</a:t>
            </a:r>
            <a:r>
              <a:rPr lang="en-US" dirty="0"/>
              <a:t>, 6 indirect taxes, and </a:t>
            </a:r>
            <a:r>
              <a:rPr lang="en-US" b="1" dirty="0"/>
              <a:t>10 occupations</a:t>
            </a:r>
            <a:r>
              <a:rPr lang="en-US" dirty="0"/>
              <a:t>. </a:t>
            </a:r>
          </a:p>
          <a:p>
            <a:r>
              <a:rPr lang="en-US" dirty="0"/>
              <a:t>The GPT TERM model has a fully-fledged government finance module (GFS) which details government income and government expenditure.</a:t>
            </a:r>
          </a:p>
          <a:p>
            <a:r>
              <a:rPr lang="en-US" dirty="0"/>
              <a:t> The GPT TERM model estimates policy impacts from the years 2016 to 2025.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C434FD-DBAA-8A4F-B67B-47A0CBEFD32E}"/>
              </a:ext>
            </a:extLst>
          </p:cNvPr>
          <p:cNvSpPr txBox="1">
            <a:spLocks/>
          </p:cNvSpPr>
          <p:nvPr/>
        </p:nvSpPr>
        <p:spPr>
          <a:xfrm>
            <a:off x="4882661" y="453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The GPT TERM Model</a:t>
            </a:r>
          </a:p>
        </p:txBody>
      </p:sp>
    </p:spTree>
    <p:extLst>
      <p:ext uri="{BB962C8B-B14F-4D97-AF65-F5344CB8AC3E}">
        <p14:creationId xmlns:p14="http://schemas.microsoft.com/office/powerpoint/2010/main" val="30337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1904B-D769-164F-A94A-9FCA9F14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831" y="438127"/>
            <a:ext cx="10515600" cy="1325563"/>
          </a:xfrm>
        </p:spPr>
        <p:txBody>
          <a:bodyPr/>
          <a:lstStyle/>
          <a:p>
            <a:r>
              <a:rPr lang="en-US" dirty="0"/>
              <a:t>GPT TERM Modelling Process for COVID-19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93051E57-8853-E94C-A23C-25837CD32D23}"/>
              </a:ext>
            </a:extLst>
          </p:cNvPr>
          <p:cNvSpPr/>
          <p:nvPr/>
        </p:nvSpPr>
        <p:spPr>
          <a:xfrm>
            <a:off x="858647" y="1622569"/>
            <a:ext cx="2111829" cy="6313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Estimation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31DDD9-C894-5A40-BF0D-89441E004000}"/>
              </a:ext>
            </a:extLst>
          </p:cNvPr>
          <p:cNvSpPr/>
          <p:nvPr/>
        </p:nvSpPr>
        <p:spPr>
          <a:xfrm>
            <a:off x="3627629" y="1622569"/>
            <a:ext cx="2111829" cy="6313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Simulation Design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ED88395E-7BAF-454E-AF4E-BA92314C9E91}"/>
              </a:ext>
            </a:extLst>
          </p:cNvPr>
          <p:cNvSpPr/>
          <p:nvPr/>
        </p:nvSpPr>
        <p:spPr>
          <a:xfrm>
            <a:off x="6396611" y="1631183"/>
            <a:ext cx="2111829" cy="6313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Shock Implementation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00E448E3-0BA6-A14F-BD5E-35423E5DD876}"/>
              </a:ext>
            </a:extLst>
          </p:cNvPr>
          <p:cNvSpPr/>
          <p:nvPr/>
        </p:nvSpPr>
        <p:spPr>
          <a:xfrm>
            <a:off x="9634825" y="1633474"/>
            <a:ext cx="2111829" cy="6313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and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3C503-CDC5-5A4C-8340-548FEB821660}"/>
              </a:ext>
            </a:extLst>
          </p:cNvPr>
          <p:cNvSpPr txBox="1"/>
          <p:nvPr/>
        </p:nvSpPr>
        <p:spPr>
          <a:xfrm>
            <a:off x="682012" y="2447611"/>
            <a:ext cx="24928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National Treasury 2020 Budget Forecast was used to update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business as usual scenario for the country prior to the impact of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in turn allows for a clean estimation of the impact of COVID-19 on the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the model then estimated the baseline for Gauteng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DEC86-8A7D-4640-AFA3-371056E39A6A}"/>
              </a:ext>
            </a:extLst>
          </p:cNvPr>
          <p:cNvSpPr txBox="1"/>
          <p:nvPr/>
        </p:nvSpPr>
        <p:spPr>
          <a:xfrm>
            <a:off x="3374748" y="2447611"/>
            <a:ext cx="2617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COVID-19 is expected to impact productivity in the Gauteng economy in general. But specifically in sectors are more likely to impacted as outline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this manner , Simulation 1 (SIM 1) is a productivity shock on all Gauteng sectors to estimate the average impact of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 2 to 6 are productivity shocks, in turn, to the manufacturing, finance, trade, hotel and restaurants, and transport sectors.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D7B9E-E641-094E-8995-86B758287986}"/>
              </a:ext>
            </a:extLst>
          </p:cNvPr>
          <p:cNvSpPr txBox="1"/>
          <p:nvPr/>
        </p:nvSpPr>
        <p:spPr>
          <a:xfrm>
            <a:off x="6102692" y="2378894"/>
            <a:ext cx="343187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1 a </a:t>
            </a:r>
            <a:r>
              <a:rPr lang="en-US" sz="1400" b="1" dirty="0"/>
              <a:t>1 percent </a:t>
            </a:r>
            <a:r>
              <a:rPr lang="en-US" sz="1400" dirty="0"/>
              <a:t>reduction in productivity was implement across all sectors (minimum).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SIM 1 a </a:t>
            </a:r>
            <a:r>
              <a:rPr lang="en-US" sz="1400" b="1" dirty="0"/>
              <a:t>3 percent </a:t>
            </a:r>
            <a:r>
              <a:rPr lang="en-US" sz="1400" dirty="0"/>
              <a:t>reduction in productivity was implement across all sectors (maximum).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 3 to 7 implemented a </a:t>
            </a:r>
            <a:r>
              <a:rPr lang="en-US" sz="1400" b="1" dirty="0"/>
              <a:t>10 percent </a:t>
            </a:r>
            <a:r>
              <a:rPr lang="en-US" sz="1400" dirty="0"/>
              <a:t>decline in productivity in the manufacturing, finance, trade, hotel and restaurants, and transport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Why these numbers? These are best guess at this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HOWEVER, A 10 PERCENT REDUCTION IN PRODUCTIVITY DOES NOT MEAN A 10 PERCENT DECLINE IN OUTPUT. THIS WIIL VARY BY SECTOR INPUT UTILISATION.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WE ARE ASSUMING THAT THE COVID-19 IS THE SAME FOR ALL SECTORS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BE8EB-2208-4F49-A888-39EC1BF914C7}"/>
              </a:ext>
            </a:extLst>
          </p:cNvPr>
          <p:cNvSpPr txBox="1"/>
          <p:nvPr/>
        </p:nvSpPr>
        <p:spPr>
          <a:xfrm>
            <a:off x="9444324" y="2460214"/>
            <a:ext cx="2492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results are presented in terms of movements from the baseline or business as usual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 if GDP was expected at </a:t>
            </a:r>
            <a:r>
              <a:rPr lang="en-US" sz="1400" b="1" dirty="0"/>
              <a:t>6 percent </a:t>
            </a:r>
            <a:r>
              <a:rPr lang="en-US" sz="1400" dirty="0"/>
              <a:t>prior to the impact of COVID-19, then a 1 percent deviation from the baseline means that GDP is now expected at </a:t>
            </a:r>
            <a:r>
              <a:rPr lang="en-US" sz="1400" b="1" dirty="0"/>
              <a:t>5 percent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in year on year terms. For example, GDP will decline by 6 percent in 2020 under the worst trade scenario.</a:t>
            </a:r>
          </a:p>
        </p:txBody>
      </p:sp>
    </p:spTree>
    <p:extLst>
      <p:ext uri="{BB962C8B-B14F-4D97-AF65-F5344CB8AC3E}">
        <p14:creationId xmlns:p14="http://schemas.microsoft.com/office/powerpoint/2010/main" val="42451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5D18F0-B8A2-004E-8A6F-655BE8B6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706" y="435466"/>
            <a:ext cx="10515600" cy="1325563"/>
          </a:xfrm>
        </p:spPr>
        <p:txBody>
          <a:bodyPr/>
          <a:lstStyle/>
          <a:p>
            <a:r>
              <a:rPr lang="en-US" dirty="0"/>
              <a:t>Productivity shock to labor versus all inputs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51AB81-A48D-354D-9364-F1C62E519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41675"/>
              </p:ext>
            </p:extLst>
          </p:nvPr>
        </p:nvGraphicFramePr>
        <p:xfrm>
          <a:off x="936380" y="1596907"/>
          <a:ext cx="10687051" cy="442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335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5987716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COVID-19 IMPACTED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PRODUCTITY SHOCK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All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Trade (Retail and Wholesale)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a labor productivity shock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 labor productivity shock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is average productivity shock on all inputs to all sectors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BF6AB9-E403-EB48-A85C-E911B85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185" y="423741"/>
            <a:ext cx="10515600" cy="1325563"/>
          </a:xfrm>
        </p:spPr>
        <p:txBody>
          <a:bodyPr/>
          <a:lstStyle/>
          <a:p>
            <a:r>
              <a:rPr lang="en-US" dirty="0"/>
              <a:t>RESULTS – Minimum Scenario (Macro)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4BFDBA-7BB0-3348-B3CB-77D9C276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6778"/>
              </p:ext>
            </p:extLst>
          </p:nvPr>
        </p:nvGraphicFramePr>
        <p:xfrm>
          <a:off x="1132589" y="1636817"/>
          <a:ext cx="10687049" cy="423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7B676D-C200-9D49-BC4E-1DB95C3B1B9D}"/>
              </a:ext>
            </a:extLst>
          </p:cNvPr>
          <p:cNvSpPr txBox="1">
            <a:spLocks/>
          </p:cNvSpPr>
          <p:nvPr/>
        </p:nvSpPr>
        <p:spPr>
          <a:xfrm>
            <a:off x="3382108" y="440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 – Minimum Scenario (Sectors)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9A76CB-91A1-DB40-9617-8DD95F18E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08988"/>
              </p:ext>
            </p:extLst>
          </p:nvPr>
        </p:nvGraphicFramePr>
        <p:xfrm>
          <a:off x="1214650" y="1714465"/>
          <a:ext cx="10687049" cy="399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415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r>
                        <a:rPr lang="en-US" sz="1800" dirty="0"/>
                        <a:t>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619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Financial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727817">
                <a:tc>
                  <a:txBody>
                    <a:bodyPr/>
                    <a:lstStyle/>
                    <a:p>
                      <a:r>
                        <a:rPr lang="en-US" sz="1800" dirty="0"/>
                        <a:t>Hotel and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100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6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772F4-7169-3146-8BCC-F2D761A0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54" y="388571"/>
            <a:ext cx="10515600" cy="1325563"/>
          </a:xfrm>
        </p:spPr>
        <p:txBody>
          <a:bodyPr/>
          <a:lstStyle/>
          <a:p>
            <a:r>
              <a:rPr lang="en-US" dirty="0"/>
              <a:t>RESULTS – Maximum Scenario (Macro)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898C88-0DB0-FA41-B3F1-B89C708A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64618"/>
              </p:ext>
            </p:extLst>
          </p:nvPr>
        </p:nvGraphicFramePr>
        <p:xfrm>
          <a:off x="1226373" y="1824386"/>
          <a:ext cx="10687049" cy="423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46">
                  <a:extLst>
                    <a:ext uri="{9D8B030D-6E8A-4147-A177-3AD203B41FA5}">
                      <a16:colId xmlns:a16="http://schemas.microsoft.com/office/drawing/2014/main" val="2367284008"/>
                    </a:ext>
                  </a:extLst>
                </a:gridCol>
                <a:gridCol w="1156008">
                  <a:extLst>
                    <a:ext uri="{9D8B030D-6E8A-4147-A177-3AD203B41FA5}">
                      <a16:colId xmlns:a16="http://schemas.microsoft.com/office/drawing/2014/main" val="3348318192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207155459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2794792688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847153324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3299641140"/>
                    </a:ext>
                  </a:extLst>
                </a:gridCol>
                <a:gridCol w="1575139">
                  <a:extLst>
                    <a:ext uri="{9D8B030D-6E8A-4147-A177-3AD203B41FA5}">
                      <a16:colId xmlns:a16="http://schemas.microsoft.com/office/drawing/2014/main" val="1062013956"/>
                    </a:ext>
                  </a:extLst>
                </a:gridCol>
              </a:tblGrid>
              <a:tr h="343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863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8761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80417"/>
                  </a:ext>
                </a:extLst>
              </a:tr>
              <a:tr h="439981">
                <a:tc>
                  <a:txBody>
                    <a:bodyPr/>
                    <a:lstStyle/>
                    <a:p>
                      <a:r>
                        <a:rPr lang="en-US" sz="1800" dirty="0"/>
                        <a:t>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41868"/>
                  </a:ext>
                </a:extLst>
              </a:tr>
              <a:tr h="544515">
                <a:tc>
                  <a:txBody>
                    <a:bodyPr/>
                    <a:lstStyle/>
                    <a:p>
                      <a:r>
                        <a:rPr lang="en-US" sz="18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45843"/>
                  </a:ext>
                </a:extLst>
              </a:tr>
              <a:tr h="886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88353"/>
                  </a:ext>
                </a:extLst>
              </a:tr>
              <a:tr h="1011215">
                <a:tc>
                  <a:txBody>
                    <a:bodyPr/>
                    <a:lstStyle/>
                    <a:p>
                      <a:r>
                        <a:rPr lang="en-US" sz="1800" dirty="0"/>
                        <a:t>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n_N382gn6uMCyJ5jgm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Nz.wuMqzigNgtq93Gn_A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1156</Words>
  <Application>Microsoft Macintosh PowerPoint</Application>
  <PresentationFormat>Widescreen</PresentationFormat>
  <Paragraphs>281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1_Office Theme</vt:lpstr>
      <vt:lpstr>think-cell Slide</vt:lpstr>
      <vt:lpstr>Economic Impact of COVID-19 on the Gauteng Economy</vt:lpstr>
      <vt:lpstr>PowerPoint Presentation</vt:lpstr>
      <vt:lpstr>COVID-19 as productivity shock</vt:lpstr>
      <vt:lpstr>PowerPoint Presentation</vt:lpstr>
      <vt:lpstr>GPT TERM Modelling Process for COVID-19</vt:lpstr>
      <vt:lpstr>Productivity shock to labor versus all inputs</vt:lpstr>
      <vt:lpstr>RESULTS – Minimum Scenario (Macro)</vt:lpstr>
      <vt:lpstr>PowerPoint Presentation</vt:lpstr>
      <vt:lpstr>RESULTS – Maximum Scenario (Macro)</vt:lpstr>
      <vt:lpstr>RESULTS – Maximum Scenario (Sectors)</vt:lpstr>
      <vt:lpstr>PowerPoint Presentation</vt:lpstr>
      <vt:lpstr>Key to understand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Sibande, Xolani (GPT)</dc:creator>
  <cp:lastModifiedBy>Sibande, Xolani (GPT)</cp:lastModifiedBy>
  <cp:revision>17</cp:revision>
  <cp:lastPrinted>2020-03-20T14:30:27Z</cp:lastPrinted>
  <dcterms:created xsi:type="dcterms:W3CDTF">2020-03-20T07:22:19Z</dcterms:created>
  <dcterms:modified xsi:type="dcterms:W3CDTF">2020-03-20T14:30:45Z</dcterms:modified>
</cp:coreProperties>
</file>