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67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106" d="100"/>
          <a:sy n="106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C43E-C2ED-A64D-A9A0-92A8A0DAA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93E34-9D6C-EE4F-88E2-E462DDCE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C2E4-1514-B44B-8BF1-5ED7E0B6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D93E-ED20-074A-8D6E-D34FA690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AA2F-6DE4-5D47-9E5D-B69C3FBF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273C-5D5D-F247-8DF4-390CA24F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ED947-ECB6-B048-BA36-CF4E83672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879D-C182-4B4A-B90B-11C2E72C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A8AF-1687-BE49-BE99-F9E43F2C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BED0-11ED-5B40-BC38-D068902C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5C163-05F1-7541-B068-DAE80652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2D2D-0789-9A4B-86DF-5184D873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20D0-BDFA-DC48-AE2B-B973D0D5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CBF0-3727-5A43-8D1F-A9133301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49BB-6B88-094C-9FF7-FA001F4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2219-6337-AE41-A7F0-06AB956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BE74-4109-4C46-B446-B5E04B8C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6FC1-E7D9-1D42-9D47-4293527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F836-F051-3B45-B52E-EBBF9791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6AA9-C663-694E-AAF7-5A6A69CF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CAE1-6ABE-5D47-9FE4-595BF9B4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E6259-A128-CC44-A33C-CC12BB9E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856F-0476-884E-8632-D8626C1B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90AF-4B37-9244-AD9D-60F4C9AA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92B0-8608-764A-A0E9-2753550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00F-4462-D34F-94CD-B581DE8C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AA2E-A896-6B42-9BEF-87B8E8AD2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5ED3-CD46-DF4E-90E2-AE3DA56B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74CD-3DC2-9E4F-B14D-DBA67989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C5BF0-2C67-2D40-95EE-096A30E4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4D47-47CA-7041-917E-0D101D6F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467B-99A6-1C4F-A6E2-2B2833D4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8EB1-D4A0-A64E-A90D-7F92D4E5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721A-E43B-654F-8455-314DD067A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B3AF7-83B9-A046-964C-DA0A436B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20AF-0C7B-AE45-A6E6-433FBB9B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6B3FA-3088-A746-A69E-2AA9DE36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A9F02-2C88-4D48-91B4-F5381FE4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A268C-AB42-2F4D-82B2-06BBF32D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FE22-C576-324E-8966-C9538359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AECA-B56A-EA4A-88B2-20C67454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BAF0-8DEE-2242-B8C3-8D49D7B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19617-3C4C-7249-9BAB-C55A8A9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D0424-4207-F545-8B3A-BEF30566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3AE83-C0B2-5F44-857A-E1E0678A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DFD4D-CD50-F24F-B555-F4BF17A3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322A-A070-A749-99A2-B34A5EE7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2AF-A437-694C-83FB-F41C55CA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E0669-518E-8F43-BC9F-A8264248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8C411-7ACE-8C42-AEE8-0D8C823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2368-4F4D-C34C-AFD3-C097E094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2F2B-68B9-3C44-87C1-AF261F28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E896-857D-A844-942A-1061992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80DBF-2628-5F49-8570-F09BFD556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9653-3852-EC4A-8F0D-FE96F00F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FA4A-5CCC-6146-BE6B-C195137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85B2-1F0C-434A-AF35-E318F34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6FB27-DCAB-D742-A381-6DA68C0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1C9E2-5C2E-3E48-8C59-2969B346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50AE-7827-A943-8DE4-44F32D1E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D54-2D24-EE4B-9C79-5B13B607C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6403-73AC-8742-9F6E-C32746D47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3BE8-4033-9C49-8978-A881C960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9B6C-3FB5-554D-A268-9A613925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643063"/>
            <a:ext cx="9664700" cy="2387600"/>
          </a:xfrm>
        </p:spPr>
        <p:txBody>
          <a:bodyPr/>
          <a:lstStyle/>
          <a:p>
            <a:r>
              <a:rPr lang="en-US" dirty="0"/>
              <a:t>Economic Impact of COVID-19 on the Gauteng Economy</a:t>
            </a:r>
          </a:p>
        </p:txBody>
      </p:sp>
    </p:spTree>
    <p:extLst>
      <p:ext uri="{BB962C8B-B14F-4D97-AF65-F5344CB8AC3E}">
        <p14:creationId xmlns:p14="http://schemas.microsoft.com/office/powerpoint/2010/main" val="25373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Maximum Scenario (Sectors)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68482"/>
              </p:ext>
            </p:extLst>
          </p:nvPr>
        </p:nvGraphicFramePr>
        <p:xfrm>
          <a:off x="698835" y="1824386"/>
          <a:ext cx="10687049" cy="3998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8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94E0-0209-7747-8B84-1CAD8CA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Worst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B11C-19AD-3543-A491-6C3B360C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available for the Trade, Transport, Manufacturing, Hotel and Restaurants, and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190224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2CAF-FC0E-DD45-BC97-086AD4B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BEA7-0F82-554F-A9F4-2907623C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key to understand is that there is a close link between productivity and GDP growth</a:t>
            </a:r>
          </a:p>
          <a:p>
            <a:r>
              <a:rPr lang="en-US" dirty="0"/>
              <a:t>COVID-19 is key disruptor of productivity in it reduces labor hours, it disrupts supply chains, it reduces mobility of goods and services.</a:t>
            </a:r>
          </a:p>
          <a:p>
            <a:r>
              <a:rPr lang="en-US" dirty="0"/>
              <a:t>It however is unlikely  to cause a total shut down of economic activity.</a:t>
            </a:r>
          </a:p>
          <a:p>
            <a:r>
              <a:rPr lang="en-US" dirty="0"/>
              <a:t>The impact therefore is partial and will be most acute in 2020.</a:t>
            </a:r>
          </a:p>
          <a:p>
            <a:r>
              <a:rPr lang="en-US" dirty="0"/>
              <a:t>A quick recovery is likely depending on medical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86727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A556-32DE-904B-8FAC-5C59CE9F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7CCF-3385-5140-B47B-F6557E10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35497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9427-FC53-0C4E-A9EF-3203252B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productivity shock in economic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CA1C-1E57-8C40-B564-FB312D00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 it is any factor real or sentiment that can reduce the efficiency with which production can occur.</a:t>
            </a:r>
          </a:p>
          <a:p>
            <a:r>
              <a:rPr lang="en-US" dirty="0"/>
              <a:t>For example employee absenteeism can reduce labor hours thereby reduce output</a:t>
            </a:r>
          </a:p>
          <a:p>
            <a:r>
              <a:rPr lang="en-US" dirty="0"/>
              <a:t>Another example can be the disruptions of production input supply chains which can have an impact on output</a:t>
            </a:r>
          </a:p>
          <a:p>
            <a:r>
              <a:rPr lang="en-US" dirty="0"/>
              <a:t>These factors can vary to include health issues such as those presented by COVID-19</a:t>
            </a:r>
          </a:p>
          <a:p>
            <a:r>
              <a:rPr lang="en-US" dirty="0"/>
              <a:t>Productivity cannot be thought of as production or output</a:t>
            </a:r>
          </a:p>
        </p:txBody>
      </p:sp>
    </p:spTree>
    <p:extLst>
      <p:ext uri="{BB962C8B-B14F-4D97-AF65-F5344CB8AC3E}">
        <p14:creationId xmlns:p14="http://schemas.microsoft.com/office/powerpoint/2010/main" val="168665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1F3E-E13C-9D4A-9BA2-51FFEA0E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as productivity shock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AF1A7C-4E89-0846-A0C6-3223F8C2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97580"/>
              </p:ext>
            </p:extLst>
          </p:nvPr>
        </p:nvGraphicFramePr>
        <p:xfrm>
          <a:off x="539749" y="1480231"/>
          <a:ext cx="11112501" cy="4911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691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4484269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4290541">
                  <a:extLst>
                    <a:ext uri="{9D8B030D-6E8A-4147-A177-3AD203B41FA5}">
                      <a16:colId xmlns:a16="http://schemas.microsoft.com/office/drawing/2014/main" val="3982169986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EQUIVALENT PRODUCTITY 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Sector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1624626">
                <a:tc>
                  <a:txBody>
                    <a:bodyPr/>
                    <a:lstStyle/>
                    <a:p>
                      <a:r>
                        <a:rPr lang="en-US" sz="1600" dirty="0"/>
                        <a:t>Social distancing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Reduction in demand in some sectors</a:t>
                      </a:r>
                    </a:p>
                    <a:p>
                      <a:r>
                        <a:rPr lang="en-US" sz="1600" dirty="0"/>
                        <a:t>Increase in demand in other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to business and consumer confidence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All sectors will be affected by reduced working. Some sectors which are service based will be impacted most. Sectors such as retail and wholesale trade, financial services, and transport.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Increases in the government sector can be expected with increased demand on services. Downstream health sectors will also increase their activities.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Construction may be positively impacted with emergency construction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52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Ill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Increase in government expenditure on health and other services, including infrastructure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369783">
                <a:tc>
                  <a:txBody>
                    <a:bodyPr/>
                    <a:lstStyle/>
                    <a:p>
                      <a:r>
                        <a:rPr lang="en-US" sz="1600" dirty="0"/>
                        <a:t>Travel ban (internationally)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Reduced mobility of labor and resources</a:t>
                      </a:r>
                    </a:p>
                    <a:p>
                      <a:r>
                        <a:rPr lang="en-US" sz="1600" dirty="0"/>
                        <a:t>Supply chain disruptions</a:t>
                      </a:r>
                    </a:p>
                    <a:p>
                      <a:r>
                        <a:rPr lang="en-US" sz="1600" dirty="0"/>
                        <a:t>Impact on tourism specifically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Export based sectors will impacted the most. In particular manufacturing, tourism, mining, and agriculture.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This also means a </a:t>
                      </a:r>
                      <a:r>
                        <a:rPr lang="en-US" sz="1600" b="1" dirty="0"/>
                        <a:t>closed economy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3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F8BE-6D7C-E249-A587-71DD6AA7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GPT TERM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97D4-13E7-3249-A547-2C5DAA36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Particularly, the GPT TERM model is a dynamic multi-regional (or national and provincial)  computable general equilibrium (CGE) model of South Africa.</a:t>
            </a:r>
          </a:p>
          <a:p>
            <a:r>
              <a:rPr lang="en-US" dirty="0"/>
              <a:t>This model was build by the University of Pretoria and the Centre for Policy Studies in Australia</a:t>
            </a:r>
          </a:p>
          <a:p>
            <a:r>
              <a:rPr lang="en-US" dirty="0"/>
              <a:t>The model is constituted by </a:t>
            </a:r>
            <a:r>
              <a:rPr lang="en-US" b="1" dirty="0"/>
              <a:t>9 regional economies </a:t>
            </a:r>
            <a:r>
              <a:rPr lang="en-US" dirty="0"/>
              <a:t>(or provinces), </a:t>
            </a:r>
            <a:r>
              <a:rPr lang="en-US" b="1" dirty="0"/>
              <a:t>52 industries</a:t>
            </a:r>
            <a:r>
              <a:rPr lang="en-US" dirty="0"/>
              <a:t> and commodities, </a:t>
            </a:r>
            <a:r>
              <a:rPr lang="en-US" b="1" dirty="0"/>
              <a:t>48 households</a:t>
            </a:r>
            <a:r>
              <a:rPr lang="en-US" dirty="0"/>
              <a:t>, </a:t>
            </a:r>
            <a:r>
              <a:rPr lang="en-US" b="1" dirty="0"/>
              <a:t>12 income groups</a:t>
            </a:r>
            <a:r>
              <a:rPr lang="en-US" dirty="0"/>
              <a:t>, 6 indirect taxes, and </a:t>
            </a:r>
            <a:r>
              <a:rPr lang="en-US" b="1" dirty="0"/>
              <a:t>10 occupations</a:t>
            </a:r>
            <a:r>
              <a:rPr lang="en-US" dirty="0"/>
              <a:t>. </a:t>
            </a:r>
          </a:p>
          <a:p>
            <a:r>
              <a:rPr lang="en-US" dirty="0"/>
              <a:t>The GPT TERM model has a fully-fledged government finance module (GFS) which details government income and government expenditure.</a:t>
            </a:r>
          </a:p>
          <a:p>
            <a:r>
              <a:rPr lang="en-US" dirty="0"/>
              <a:t> The GPT TERM model estimates policy impacts from the years 2016 to 2025.</a:t>
            </a:r>
          </a:p>
        </p:txBody>
      </p:sp>
    </p:spTree>
    <p:extLst>
      <p:ext uri="{BB962C8B-B14F-4D97-AF65-F5344CB8AC3E}">
        <p14:creationId xmlns:p14="http://schemas.microsoft.com/office/powerpoint/2010/main" val="386413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26A3-F865-2B4B-8C47-A84FAFF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TERM Modelling Process for COVID-19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FA84A83-2252-404C-B06F-5B38797D1D80}"/>
              </a:ext>
            </a:extLst>
          </p:cNvPr>
          <p:cNvSpPr/>
          <p:nvPr/>
        </p:nvSpPr>
        <p:spPr>
          <a:xfrm>
            <a:off x="435829" y="1798415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Estimation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5BDFFAE-7726-914D-BFBE-F41804B79771}"/>
              </a:ext>
            </a:extLst>
          </p:cNvPr>
          <p:cNvSpPr/>
          <p:nvPr/>
        </p:nvSpPr>
        <p:spPr>
          <a:xfrm>
            <a:off x="3381446" y="1798414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Simulation Design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06A6281-50FB-C144-90F6-E1E50423166F}"/>
              </a:ext>
            </a:extLst>
          </p:cNvPr>
          <p:cNvSpPr/>
          <p:nvPr/>
        </p:nvSpPr>
        <p:spPr>
          <a:xfrm>
            <a:off x="6150428" y="1807028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Shock Implementation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CA46465-B179-B54A-8537-A931B04955F7}"/>
              </a:ext>
            </a:extLst>
          </p:cNvPr>
          <p:cNvSpPr/>
          <p:nvPr/>
        </p:nvSpPr>
        <p:spPr>
          <a:xfrm>
            <a:off x="9388642" y="1809319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and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8AECA-CCC1-4A4E-94FF-8E5C99BEF0C2}"/>
              </a:ext>
            </a:extLst>
          </p:cNvPr>
          <p:cNvSpPr txBox="1"/>
          <p:nvPr/>
        </p:nvSpPr>
        <p:spPr>
          <a:xfrm>
            <a:off x="435829" y="2623456"/>
            <a:ext cx="24928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National Treasury 2020 Budget Forecast was used to update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business as usual scenario for the country prior to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in turn allows for a clean estimation of the impact of COVID-19 on the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the model then estimated the baseline for Gauteng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E4EAE-6218-6546-B894-380F94656EC8}"/>
              </a:ext>
            </a:extLst>
          </p:cNvPr>
          <p:cNvSpPr txBox="1"/>
          <p:nvPr/>
        </p:nvSpPr>
        <p:spPr>
          <a:xfrm>
            <a:off x="3128565" y="2623456"/>
            <a:ext cx="2617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COVID-19 is expected to impact productivity in the Gauteng economy in general. But specifically in sectors are more likely to impacted as outline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manner , Simulation 1 (SIM 1) is a productivity shock on all Gauteng sectors to estimate the average impact of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2 to 6 are productivity shocks, in turn, to the manufacturing, finance, trade, hotel and restaurants, and transport sectors.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E3468-4241-2643-B08B-B32957AE769F}"/>
              </a:ext>
            </a:extLst>
          </p:cNvPr>
          <p:cNvSpPr txBox="1"/>
          <p:nvPr/>
        </p:nvSpPr>
        <p:spPr>
          <a:xfrm>
            <a:off x="5856509" y="2554739"/>
            <a:ext cx="34318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1 percent </a:t>
            </a:r>
            <a:r>
              <a:rPr lang="en-US" sz="1400" dirty="0"/>
              <a:t>reduction in productivity was implement across all sectors (minimum).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3 percent </a:t>
            </a:r>
            <a:r>
              <a:rPr lang="en-US" sz="1400" dirty="0"/>
              <a:t>reduction in productivity was implement across all sectors (maximum).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3 to 7 implemented a </a:t>
            </a:r>
            <a:r>
              <a:rPr lang="en-US" sz="1400" b="1" dirty="0"/>
              <a:t>10 percent </a:t>
            </a:r>
            <a:r>
              <a:rPr lang="en-US" sz="1400" dirty="0"/>
              <a:t>decline in productivity in the manufacturing, finance, trade, hotel and restaurants, and transport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Why these numbers? These are best guess at this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HOWEVER, A 10 PERCENT REDUCTION IN PRODUCTIVITY DOES NOT MEAN A 10 PERCENT DECLINE IN OUTPUT. THIS WIIL VARY BY SECTOR INPUT UTILISATION.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 ARE ASSUMING THAT THE COVID-19 IS THE SAME FOR ALL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79B74-D7BD-034D-9B72-4085B3EA7D98}"/>
              </a:ext>
            </a:extLst>
          </p:cNvPr>
          <p:cNvSpPr txBox="1"/>
          <p:nvPr/>
        </p:nvSpPr>
        <p:spPr>
          <a:xfrm>
            <a:off x="9198141" y="2636059"/>
            <a:ext cx="2492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results are presented in terms of movements from the baseline or business as usual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if GDP was expected at </a:t>
            </a:r>
            <a:r>
              <a:rPr lang="en-US" sz="1400" b="1" dirty="0"/>
              <a:t>6 percent </a:t>
            </a:r>
            <a:r>
              <a:rPr lang="en-US" sz="1400" dirty="0"/>
              <a:t>prior to the impact of COVID-19, then a 1 percent deviation from the baseline means that GDP is now expected at </a:t>
            </a:r>
            <a:r>
              <a:rPr lang="en-US" sz="1400" b="1" dirty="0"/>
              <a:t>5 percent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in year on year terms. For example, GDP will decline by 6 percent in 2020 under the worst trade scenario.</a:t>
            </a:r>
          </a:p>
        </p:txBody>
      </p:sp>
    </p:spTree>
    <p:extLst>
      <p:ext uri="{BB962C8B-B14F-4D97-AF65-F5344CB8AC3E}">
        <p14:creationId xmlns:p14="http://schemas.microsoft.com/office/powerpoint/2010/main" val="262478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E2F7-D9C9-224F-AFF5-5086BA62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shock to labor versus all inputs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1A1B51-B4A7-3A4F-AA44-41E250199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49010"/>
              </p:ext>
            </p:extLst>
          </p:nvPr>
        </p:nvGraphicFramePr>
        <p:xfrm>
          <a:off x="666749" y="1690691"/>
          <a:ext cx="10687051" cy="4423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335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5987716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IMPACTED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PRODUCTITY SHOCK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Trade (Retail and Wholesale)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3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Minimum Scenario (Macro)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15475"/>
              </p:ext>
            </p:extLst>
          </p:nvPr>
        </p:nvGraphicFramePr>
        <p:xfrm>
          <a:off x="698835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Minimum Scenario (Sectors)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16373"/>
              </p:ext>
            </p:extLst>
          </p:nvPr>
        </p:nvGraphicFramePr>
        <p:xfrm>
          <a:off x="698835" y="1824386"/>
          <a:ext cx="10687049" cy="3998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9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Maximum Scenario (Macro)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4846"/>
              </p:ext>
            </p:extLst>
          </p:nvPr>
        </p:nvGraphicFramePr>
        <p:xfrm>
          <a:off x="698835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6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1123</Words>
  <Application>Microsoft Macintosh PowerPoint</Application>
  <PresentationFormat>Widescreen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Economic Impact of COVID-19 on the Gauteng Economy</vt:lpstr>
      <vt:lpstr>What is productivity shock in economic terms</vt:lpstr>
      <vt:lpstr>COVID-19 as productivity shock</vt:lpstr>
      <vt:lpstr>The GPT TERM Model</vt:lpstr>
      <vt:lpstr>GPT TERM Modelling Process for COVID-19</vt:lpstr>
      <vt:lpstr>Productivity shock to labor versus all inputs</vt:lpstr>
      <vt:lpstr>RESULTS – Minimum Scenario (Macro)</vt:lpstr>
      <vt:lpstr>RESULTS – Minimum Scenario (Sectors)</vt:lpstr>
      <vt:lpstr>RESULTS – Maximum Scenario (Macro)</vt:lpstr>
      <vt:lpstr>RESULTS – Maximum Scenario (Sectors)</vt:lpstr>
      <vt:lpstr>RESULTS – Worst Case Scenario</vt:lpstr>
      <vt:lpstr>Key to understand</vt:lpstr>
      <vt:lpstr>Stimulus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Sibande, Xolani (GPT)</dc:creator>
  <cp:lastModifiedBy>Sibande, Xolani (GPT)</cp:lastModifiedBy>
  <cp:revision>13</cp:revision>
  <dcterms:created xsi:type="dcterms:W3CDTF">2020-03-20T07:22:19Z</dcterms:created>
  <dcterms:modified xsi:type="dcterms:W3CDTF">2020-03-20T13:46:16Z</dcterms:modified>
</cp:coreProperties>
</file>