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68" r:id="rId9"/>
    <p:sldId id="269" r:id="rId10"/>
    <p:sldId id="270" r:id="rId11"/>
    <p:sldId id="267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C43E-C2ED-A64D-A9A0-92A8A0DAA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93E34-9D6C-EE4F-88E2-E462DDCE2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0C2E4-1514-B44B-8BF1-5ED7E0B6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B2D-A09E-364E-9721-376CA49FF99C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D93E-ED20-074A-8D6E-D34FA690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3AA2F-6DE4-5D47-9E5D-B69C3FBF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9FFD-5169-5242-BB56-FEF46D2A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9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273C-5D5D-F247-8DF4-390CA24F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ED947-ECB6-B048-BA36-CF4E83672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4879D-C182-4B4A-B90B-11C2E72C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B2D-A09E-364E-9721-376CA49FF99C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9A8AF-1687-BE49-BE99-F9E43F2C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FBED0-11ED-5B40-BC38-D068902C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9FFD-5169-5242-BB56-FEF46D2A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15C163-05F1-7541-B068-DAE80652B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62D2D-0789-9A4B-86DF-5184D8732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C20D0-BDFA-DC48-AE2B-B973D0D5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B2D-A09E-364E-9721-376CA49FF99C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CCBF0-3727-5A43-8D1F-A9133301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49BB-6B88-094C-9FF7-FA001F47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9FFD-5169-5242-BB56-FEF46D2A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2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2219-6337-AE41-A7F0-06AB9567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1BE74-4109-4C46-B446-B5E04B8C1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46FC1-E7D9-1D42-9D47-42935276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B2D-A09E-364E-9721-376CA49FF99C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4F836-F051-3B45-B52E-EBBF9791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A6AA9-C663-694E-AAF7-5A6A69CF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9FFD-5169-5242-BB56-FEF46D2A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9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CAE1-6ABE-5D47-9FE4-595BF9B4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E6259-A128-CC44-A33C-CC12BB9EF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0856F-0476-884E-8632-D8626C1B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B2D-A09E-364E-9721-376CA49FF99C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F90AF-4B37-9244-AD9D-60F4C9AA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292B0-8608-764A-A0E9-2753550C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9FFD-5169-5242-BB56-FEF46D2A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1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00F-4462-D34F-94CD-B581DE8C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6AA2E-A896-6B42-9BEF-87B8E8AD2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D5ED3-CD46-DF4E-90E2-AE3DA56B6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F74CD-3DC2-9E4F-B14D-DBA67989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B2D-A09E-364E-9721-376CA49FF99C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C5BF0-2C67-2D40-95EE-096A30E4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A4D47-47CA-7041-917E-0D101D6F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9FFD-5169-5242-BB56-FEF46D2A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5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467B-99A6-1C4F-A6E2-2B2833D4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8EB1-D4A0-A64E-A90D-7F92D4E5D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3721A-E43B-654F-8455-314DD067A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B3AF7-83B9-A046-964C-DA0A436B7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F20AF-0C7B-AE45-A6E6-433FBB9BD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6B3FA-3088-A746-A69E-2AA9DE36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B2D-A09E-364E-9721-376CA49FF99C}" type="datetimeFigureOut">
              <a:rPr lang="en-US" smtClean="0"/>
              <a:t>3/20/20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A9F02-2C88-4D48-91B4-F5381FE4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A268C-AB42-2F4D-82B2-06BBF32D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9FFD-5169-5242-BB56-FEF46D2A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5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FE22-C576-324E-8966-C9538359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1AECA-B56A-EA4A-88B2-20C67454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B2D-A09E-364E-9721-376CA49FF99C}" type="datetimeFigureOut">
              <a:rPr lang="en-US" smtClean="0"/>
              <a:t>3/20/20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BBAF0-8DEE-2242-B8C3-8D49D7B2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19617-3C4C-7249-9BAB-C55A8A97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9FFD-5169-5242-BB56-FEF46D2A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6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D0424-4207-F545-8B3A-BEF30566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B2D-A09E-364E-9721-376CA49FF99C}" type="datetimeFigureOut">
              <a:rPr lang="en-US" smtClean="0"/>
              <a:t>3/20/20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D3AE83-C0B2-5F44-857A-E1E0678A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DFD4D-CD50-F24F-B555-F4BF17A3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9FFD-5169-5242-BB56-FEF46D2A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322A-A070-A749-99A2-B34A5EE7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F2AF-A437-694C-83FB-F41C55CA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E0669-518E-8F43-BC9F-A82642482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8C411-7ACE-8C42-AEE8-0D8C8236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B2D-A09E-364E-9721-376CA49FF99C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22368-4F4D-C34C-AFD3-C097E094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42F2B-68B9-3C44-87C1-AF261F28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9FFD-5169-5242-BB56-FEF46D2A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3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E896-857D-A844-942A-10619923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80DBF-2628-5F49-8570-F09BFD556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49653-3852-EC4A-8F0D-FE96F00F1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DFA4A-5CCC-6146-BE6B-C195137C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B2D-A09E-364E-9721-376CA49FF99C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F85B2-1F0C-434A-AF35-E318F346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6FB27-DCAB-D742-A381-6DA68C03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9FFD-5169-5242-BB56-FEF46D2A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6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81C9E2-5C2E-3E48-8C59-2969B3461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550AE-7827-A943-8DE4-44F32D1EA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23D54-2D24-EE4B-9C79-5B13B607C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1DB2D-A09E-364E-9721-376CA49FF99C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76403-73AC-8742-9F6E-C32746D47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33BE8-4033-9C49-8978-A881C960D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19FFD-5169-5242-BB56-FEF46D2A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9B6C-3FB5-554D-A268-9A6139258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300" y="1643063"/>
            <a:ext cx="9664700" cy="2387600"/>
          </a:xfrm>
        </p:spPr>
        <p:txBody>
          <a:bodyPr/>
          <a:lstStyle/>
          <a:p>
            <a:r>
              <a:rPr lang="en-US" dirty="0"/>
              <a:t>Economic Impact of COVID-19 on the Gauteng Economy</a:t>
            </a:r>
          </a:p>
        </p:txBody>
      </p:sp>
    </p:spTree>
    <p:extLst>
      <p:ext uri="{BB962C8B-B14F-4D97-AF65-F5344CB8AC3E}">
        <p14:creationId xmlns:p14="http://schemas.microsoft.com/office/powerpoint/2010/main" val="253730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835B-7E97-F74A-8C67-4C763935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Maximum Scenario (Sectors)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B17A7A-8239-E249-A678-3E2B457F1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668482"/>
              </p:ext>
            </p:extLst>
          </p:nvPr>
        </p:nvGraphicFramePr>
        <p:xfrm>
          <a:off x="698835" y="1824386"/>
          <a:ext cx="10687049" cy="39988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5346">
                  <a:extLst>
                    <a:ext uri="{9D8B030D-6E8A-4147-A177-3AD203B41FA5}">
                      <a16:colId xmlns:a16="http://schemas.microsoft.com/office/drawing/2014/main" val="2367284008"/>
                    </a:ext>
                  </a:extLst>
                </a:gridCol>
                <a:gridCol w="1156008">
                  <a:extLst>
                    <a:ext uri="{9D8B030D-6E8A-4147-A177-3AD203B41FA5}">
                      <a16:colId xmlns:a16="http://schemas.microsoft.com/office/drawing/2014/main" val="3348318192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207155459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2794792688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847153324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299641140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062013956"/>
                    </a:ext>
                  </a:extLst>
                </a:gridCol>
              </a:tblGrid>
              <a:tr h="415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863"/>
                  </a:ext>
                </a:extLst>
              </a:tr>
              <a:tr h="500290">
                <a:tc>
                  <a:txBody>
                    <a:bodyPr/>
                    <a:lstStyle/>
                    <a:p>
                      <a:r>
                        <a:rPr lang="en-US" sz="1800" dirty="0"/>
                        <a:t>Trade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-4.06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08761"/>
                  </a:ext>
                </a:extLst>
              </a:tr>
              <a:tr h="619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-6.65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80417"/>
                  </a:ext>
                </a:extLst>
              </a:tr>
              <a:tr h="727817">
                <a:tc>
                  <a:txBody>
                    <a:bodyPr/>
                    <a:lstStyle/>
                    <a:p>
                      <a:r>
                        <a:rPr lang="en-US" sz="1800" dirty="0"/>
                        <a:t>Financial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-3.07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41868"/>
                  </a:ext>
                </a:extLst>
              </a:tr>
              <a:tr h="727817">
                <a:tc>
                  <a:txBody>
                    <a:bodyPr/>
                    <a:lstStyle/>
                    <a:p>
                      <a:r>
                        <a:rPr lang="en-US" sz="1800" dirty="0"/>
                        <a:t>Hotel and Restaurants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-5.05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843"/>
                  </a:ext>
                </a:extLst>
              </a:tr>
              <a:tr h="1007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-3.38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88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083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94E0-0209-7747-8B84-1CAD8CA6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Worst Case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FB11C-19AD-3543-A491-6C3B360CE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available for the Trade, Transport, Manufacturing, Hotel and Restaurants, and Financial Services.</a:t>
            </a:r>
          </a:p>
        </p:txBody>
      </p:sp>
    </p:spTree>
    <p:extLst>
      <p:ext uri="{BB962C8B-B14F-4D97-AF65-F5344CB8AC3E}">
        <p14:creationId xmlns:p14="http://schemas.microsoft.com/office/powerpoint/2010/main" val="1902243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2CAF-FC0E-DD45-BC97-086AD4B6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 understand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8BEA7-0F82-554F-A9F4-2907623CA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key to understand is that there is a close link between productivity and GDP growth</a:t>
            </a:r>
          </a:p>
          <a:p>
            <a:r>
              <a:rPr lang="en-US" dirty="0"/>
              <a:t>COVID-19 is key disruptor of productivity in it reduces labor hours, it disrupts supply chains, it reduces mobility of goods and services.</a:t>
            </a:r>
          </a:p>
          <a:p>
            <a:r>
              <a:rPr lang="en-US" dirty="0"/>
              <a:t>It however is unlikely  to cause a total shut down of economic activity.</a:t>
            </a:r>
          </a:p>
          <a:p>
            <a:r>
              <a:rPr lang="en-US" dirty="0"/>
              <a:t>The impact therefore is partial and will be most acute in 2020.</a:t>
            </a:r>
          </a:p>
          <a:p>
            <a:r>
              <a:rPr lang="en-US" dirty="0"/>
              <a:t>A quick recovery is likely depending on medical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386727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A556-32DE-904B-8FAC-5C59CE9F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7CCF-3385-5140-B47B-F6557E10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?????</a:t>
            </a:r>
          </a:p>
        </p:txBody>
      </p:sp>
    </p:spTree>
    <p:extLst>
      <p:ext uri="{BB962C8B-B14F-4D97-AF65-F5344CB8AC3E}">
        <p14:creationId xmlns:p14="http://schemas.microsoft.com/office/powerpoint/2010/main" val="1354975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A26E-838F-9B40-B4E5-CC4683CB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850B0-BF44-D44E-8644-8790A5691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available at: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xolaniss</a:t>
            </a:r>
            <a:r>
              <a:rPr lang="en-US" dirty="0"/>
              <a:t>/COVID_19</a:t>
            </a:r>
          </a:p>
        </p:txBody>
      </p:sp>
    </p:spTree>
    <p:extLst>
      <p:ext uri="{BB962C8B-B14F-4D97-AF65-F5344CB8AC3E}">
        <p14:creationId xmlns:p14="http://schemas.microsoft.com/office/powerpoint/2010/main" val="99477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9427-FC53-0C4E-A9EF-3203252B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productivity shock in economic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CA1C-1E57-8C40-B564-FB312D004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simple terms it is any factor real or sentiment that can reduce the efficiency with which production can occur.</a:t>
            </a:r>
          </a:p>
          <a:p>
            <a:r>
              <a:rPr lang="en-US" dirty="0"/>
              <a:t>For example employee absenteeism can reduce labor hours thereby reduce output</a:t>
            </a:r>
          </a:p>
          <a:p>
            <a:r>
              <a:rPr lang="en-US" dirty="0"/>
              <a:t>Another example can be the disruptions of production input supply chains which can have an impact on output</a:t>
            </a:r>
          </a:p>
          <a:p>
            <a:r>
              <a:rPr lang="en-US" dirty="0"/>
              <a:t>These factors can vary to include health issues such as those presented by COVID-19</a:t>
            </a:r>
          </a:p>
          <a:p>
            <a:r>
              <a:rPr lang="en-US" dirty="0"/>
              <a:t>Productivity cannot be thought of as production or output</a:t>
            </a:r>
          </a:p>
        </p:txBody>
      </p:sp>
    </p:spTree>
    <p:extLst>
      <p:ext uri="{BB962C8B-B14F-4D97-AF65-F5344CB8AC3E}">
        <p14:creationId xmlns:p14="http://schemas.microsoft.com/office/powerpoint/2010/main" val="168665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1F3E-E13C-9D4A-9BA2-51FFEA0E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as productivity shock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AF1A7C-4E89-0846-A0C6-3223F8C20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397580"/>
              </p:ext>
            </p:extLst>
          </p:nvPr>
        </p:nvGraphicFramePr>
        <p:xfrm>
          <a:off x="539749" y="1480231"/>
          <a:ext cx="11112501" cy="49110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7691">
                  <a:extLst>
                    <a:ext uri="{9D8B030D-6E8A-4147-A177-3AD203B41FA5}">
                      <a16:colId xmlns:a16="http://schemas.microsoft.com/office/drawing/2014/main" val="2367284008"/>
                    </a:ext>
                  </a:extLst>
                </a:gridCol>
                <a:gridCol w="4484269">
                  <a:extLst>
                    <a:ext uri="{9D8B030D-6E8A-4147-A177-3AD203B41FA5}">
                      <a16:colId xmlns:a16="http://schemas.microsoft.com/office/drawing/2014/main" val="3348318192"/>
                    </a:ext>
                  </a:extLst>
                </a:gridCol>
                <a:gridCol w="4290541">
                  <a:extLst>
                    <a:ext uri="{9D8B030D-6E8A-4147-A177-3AD203B41FA5}">
                      <a16:colId xmlns:a16="http://schemas.microsoft.com/office/drawing/2014/main" val="3982169986"/>
                    </a:ext>
                  </a:extLst>
                </a:gridCol>
              </a:tblGrid>
              <a:tr h="3875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COVID-19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EQUIVALENT PRODUCTITY SHOCK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Potential Sector Disruptions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863"/>
                  </a:ext>
                </a:extLst>
              </a:tr>
              <a:tr h="1624626">
                <a:tc>
                  <a:txBody>
                    <a:bodyPr/>
                    <a:lstStyle/>
                    <a:p>
                      <a:r>
                        <a:rPr lang="en-US" sz="1600" dirty="0"/>
                        <a:t>Social distancing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Reduction in labor hours</a:t>
                      </a:r>
                    </a:p>
                    <a:p>
                      <a:r>
                        <a:rPr lang="en-US" sz="1600" dirty="0"/>
                        <a:t>Reduction in demand in some sectors</a:t>
                      </a:r>
                    </a:p>
                    <a:p>
                      <a:r>
                        <a:rPr lang="en-US" sz="1600" dirty="0"/>
                        <a:t>Increase in demand in other sectors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Reduction to business and consumer confidence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All sectors will be affected by reduced working. Some sectors which are service based will be impacted most. Sectors such as retail and wholesale trade, financial services, and transport. 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Increases in the government sector can be expected with increased demand on services. Downstream health sectors will also increase their activities.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Construction may be positively impacted with emergency construction projects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843"/>
                  </a:ext>
                </a:extLst>
              </a:tr>
              <a:tr h="1529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Ill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Reduction in labor hours</a:t>
                      </a:r>
                    </a:p>
                    <a:p>
                      <a:r>
                        <a:rPr lang="en-US" sz="1600" dirty="0"/>
                        <a:t>Increase in government expenditure on health and other services, including infrastructure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88353"/>
                  </a:ext>
                </a:extLst>
              </a:tr>
              <a:tr h="1369783">
                <a:tc>
                  <a:txBody>
                    <a:bodyPr/>
                    <a:lstStyle/>
                    <a:p>
                      <a:r>
                        <a:rPr lang="en-US" sz="1600" dirty="0"/>
                        <a:t>Travel ban (internationally)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Reduced mobility of labor and resources</a:t>
                      </a:r>
                    </a:p>
                    <a:p>
                      <a:r>
                        <a:rPr lang="en-US" sz="1600" dirty="0"/>
                        <a:t>Supply chain disruptions</a:t>
                      </a:r>
                    </a:p>
                    <a:p>
                      <a:r>
                        <a:rPr lang="en-US" sz="1600" dirty="0"/>
                        <a:t>Impact on tourism specifically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Export based sectors will impacted the most. In particular manufacturing, tourism, mining, and agriculture. 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This also means a </a:t>
                      </a:r>
                      <a:r>
                        <a:rPr lang="en-US" sz="1600" b="1" dirty="0"/>
                        <a:t>closed economy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27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03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F8BE-6D7C-E249-A587-71DD6AA7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GPT TERM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297D4-13E7-3249-A547-2C5DAA36B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Particularly, the GPT TERM model is a dynamic multi-regional (or national and provincial)  computable general equilibrium (CGE) model of South Africa.</a:t>
            </a:r>
          </a:p>
          <a:p>
            <a:r>
              <a:rPr lang="en-US" dirty="0"/>
              <a:t>This model was build by the University of Pretoria and the Centre for Policy Studies in Australia</a:t>
            </a:r>
          </a:p>
          <a:p>
            <a:r>
              <a:rPr lang="en-US" dirty="0"/>
              <a:t>The model is constituted by </a:t>
            </a:r>
            <a:r>
              <a:rPr lang="en-US" b="1" dirty="0"/>
              <a:t>9 regional economies </a:t>
            </a:r>
            <a:r>
              <a:rPr lang="en-US" dirty="0"/>
              <a:t>(or provinces), </a:t>
            </a:r>
            <a:r>
              <a:rPr lang="en-US" b="1" dirty="0"/>
              <a:t>52 industries</a:t>
            </a:r>
            <a:r>
              <a:rPr lang="en-US" dirty="0"/>
              <a:t> and commodities, </a:t>
            </a:r>
            <a:r>
              <a:rPr lang="en-US" b="1" dirty="0"/>
              <a:t>48 households</a:t>
            </a:r>
            <a:r>
              <a:rPr lang="en-US" dirty="0"/>
              <a:t>, </a:t>
            </a:r>
            <a:r>
              <a:rPr lang="en-US" b="1" dirty="0"/>
              <a:t>12 income groups</a:t>
            </a:r>
            <a:r>
              <a:rPr lang="en-US" dirty="0"/>
              <a:t>, 6 indirect taxes, and </a:t>
            </a:r>
            <a:r>
              <a:rPr lang="en-US" b="1" dirty="0"/>
              <a:t>10 occupations</a:t>
            </a:r>
            <a:r>
              <a:rPr lang="en-US" dirty="0"/>
              <a:t>. </a:t>
            </a:r>
          </a:p>
          <a:p>
            <a:r>
              <a:rPr lang="en-US" dirty="0"/>
              <a:t>The GPT TERM model has a fully-fledged government finance module (GFS) which details government income and government expenditure.</a:t>
            </a:r>
          </a:p>
          <a:p>
            <a:r>
              <a:rPr lang="en-US" dirty="0"/>
              <a:t> The GPT TERM model estimates policy impacts from the years 2016 to 2025.</a:t>
            </a:r>
          </a:p>
        </p:txBody>
      </p:sp>
    </p:spTree>
    <p:extLst>
      <p:ext uri="{BB962C8B-B14F-4D97-AF65-F5344CB8AC3E}">
        <p14:creationId xmlns:p14="http://schemas.microsoft.com/office/powerpoint/2010/main" val="386413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26A3-F865-2B4B-8C47-A84FAFFA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 TERM Modelling Process for COVID-19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4FA84A83-2252-404C-B06F-5B38797D1D80}"/>
              </a:ext>
            </a:extLst>
          </p:cNvPr>
          <p:cNvSpPr/>
          <p:nvPr/>
        </p:nvSpPr>
        <p:spPr>
          <a:xfrm>
            <a:off x="435829" y="1798415"/>
            <a:ext cx="2111829" cy="631371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Baseline Estimation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A5BDFFAE-7726-914D-BFBE-F41804B79771}"/>
              </a:ext>
            </a:extLst>
          </p:cNvPr>
          <p:cNvSpPr/>
          <p:nvPr/>
        </p:nvSpPr>
        <p:spPr>
          <a:xfrm>
            <a:off x="3381446" y="1798414"/>
            <a:ext cx="2111829" cy="631371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 Simulation Design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B06A6281-50FB-C144-90F6-E1E50423166F}"/>
              </a:ext>
            </a:extLst>
          </p:cNvPr>
          <p:cNvSpPr/>
          <p:nvPr/>
        </p:nvSpPr>
        <p:spPr>
          <a:xfrm>
            <a:off x="6150428" y="1807028"/>
            <a:ext cx="2111829" cy="631371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 Shock Implementation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6CA46465-B179-B54A-8537-A931B04955F7}"/>
              </a:ext>
            </a:extLst>
          </p:cNvPr>
          <p:cNvSpPr/>
          <p:nvPr/>
        </p:nvSpPr>
        <p:spPr>
          <a:xfrm>
            <a:off x="9388642" y="1809319"/>
            <a:ext cx="2111829" cy="631371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 and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78AECA-CCC1-4A4E-94FF-8E5C99BEF0C2}"/>
              </a:ext>
            </a:extLst>
          </p:cNvPr>
          <p:cNvSpPr txBox="1"/>
          <p:nvPr/>
        </p:nvSpPr>
        <p:spPr>
          <a:xfrm>
            <a:off x="435829" y="2623456"/>
            <a:ext cx="24928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National Treasury 2020 Budget Forecast was used to update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the business as usual scenario for the country prior to the impact of COVID-19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in turn allows for a clean estimation of the impact of COVID-19 on the baseline.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the model then estimated the baseline for Gauteng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E4EAE-6218-6546-B894-380F94656EC8}"/>
              </a:ext>
            </a:extLst>
          </p:cNvPr>
          <p:cNvSpPr txBox="1"/>
          <p:nvPr/>
        </p:nvSpPr>
        <p:spPr>
          <a:xfrm>
            <a:off x="3128565" y="2623456"/>
            <a:ext cx="26175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COVID-19 is expected to impact productivity in the Gauteng economy in general. But specifically in sectors are more likely to impacted as outline above.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this manner , Simulation 1 (SIM 1) is a productivity shock on all Gauteng sectors to estimate the average impact of COVID-19.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 2 to 6 are productivity shocks, in turn, to the manufacturing, finance, trade, hotel and restaurants, and transport sectors.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DE3468-4241-2643-B08B-B32957AE769F}"/>
              </a:ext>
            </a:extLst>
          </p:cNvPr>
          <p:cNvSpPr txBox="1"/>
          <p:nvPr/>
        </p:nvSpPr>
        <p:spPr>
          <a:xfrm>
            <a:off x="5856509" y="2554739"/>
            <a:ext cx="343187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SIM 1 a </a:t>
            </a:r>
            <a:r>
              <a:rPr lang="en-US" sz="1400" b="1" dirty="0"/>
              <a:t>1 percent </a:t>
            </a:r>
            <a:r>
              <a:rPr lang="en-US" sz="1400" dirty="0"/>
              <a:t>reduction in productivity was implement across all sectors (minimum).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SIM 1 a </a:t>
            </a:r>
            <a:r>
              <a:rPr lang="en-US" sz="1400" b="1" dirty="0"/>
              <a:t>3 percent </a:t>
            </a:r>
            <a:r>
              <a:rPr lang="en-US" sz="1400" dirty="0"/>
              <a:t>reduction in productivity was implement across all sectors (maximum).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 3 to 7 implemented a </a:t>
            </a:r>
            <a:r>
              <a:rPr lang="en-US" sz="1400" b="1" dirty="0"/>
              <a:t>10 percent </a:t>
            </a:r>
            <a:r>
              <a:rPr lang="en-US" sz="1400" dirty="0"/>
              <a:t>decline in productivity in the manufacturing, finance, trade, hotel and restaurants, and transport sectors.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Why these numbers? These are best guess at this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HOWEVER, A 10 PERCENT REDUCTION IN PRODUCTIVITY DOES NOT MEAN A 10 PERCENT DECLINE IN OUTPUT. THIS WIIL VARY BY SECTOR INPUT UTILISATION.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WE ARE ASSUMING THAT THE COVID-19 IS THE SAME FOR ALL SECTORS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979B74-D7BD-034D-9B72-4085B3EA7D98}"/>
              </a:ext>
            </a:extLst>
          </p:cNvPr>
          <p:cNvSpPr txBox="1"/>
          <p:nvPr/>
        </p:nvSpPr>
        <p:spPr>
          <a:xfrm>
            <a:off x="9198141" y="2636059"/>
            <a:ext cx="24928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results are presented in terms of movements from the baseline or business as usual scenario.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 if GDP was expected at </a:t>
            </a:r>
            <a:r>
              <a:rPr lang="en-US" sz="1400" b="1" dirty="0"/>
              <a:t>6 percent </a:t>
            </a:r>
            <a:r>
              <a:rPr lang="en-US" sz="1400" dirty="0"/>
              <a:t>prior to the impact of COVID-19, then a 1 percent deviation from the baseline means that GDP is now expected at </a:t>
            </a:r>
            <a:r>
              <a:rPr lang="en-US" sz="1400" b="1" dirty="0"/>
              <a:t>5 percent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 in year on year terms. For example, GDP will decline by 6 percent in 2020 under the worst trade scenario.</a:t>
            </a:r>
          </a:p>
        </p:txBody>
      </p:sp>
    </p:spTree>
    <p:extLst>
      <p:ext uri="{BB962C8B-B14F-4D97-AF65-F5344CB8AC3E}">
        <p14:creationId xmlns:p14="http://schemas.microsoft.com/office/powerpoint/2010/main" val="262478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E2F7-D9C9-224F-AFF5-5086BA62C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shock to labor versus all inputs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1A1B51-B4A7-3A4F-AA44-41E250199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49010"/>
              </p:ext>
            </p:extLst>
          </p:nvPr>
        </p:nvGraphicFramePr>
        <p:xfrm>
          <a:off x="666749" y="1690691"/>
          <a:ext cx="10687051" cy="44235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99335">
                  <a:extLst>
                    <a:ext uri="{9D8B030D-6E8A-4147-A177-3AD203B41FA5}">
                      <a16:colId xmlns:a16="http://schemas.microsoft.com/office/drawing/2014/main" val="2367284008"/>
                    </a:ext>
                  </a:extLst>
                </a:gridCol>
                <a:gridCol w="5987716">
                  <a:extLst>
                    <a:ext uri="{9D8B030D-6E8A-4147-A177-3AD203B41FA5}">
                      <a16:colId xmlns:a16="http://schemas.microsoft.com/office/drawing/2014/main" val="3348318192"/>
                    </a:ext>
                  </a:extLst>
                </a:gridCol>
              </a:tblGrid>
              <a:tr h="343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COVID-19 IMPACTED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PRODUCTITY SHOCK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863"/>
                  </a:ext>
                </a:extLst>
              </a:tr>
              <a:tr h="439981">
                <a:tc>
                  <a:txBody>
                    <a:bodyPr/>
                    <a:lstStyle/>
                    <a:p>
                      <a:r>
                        <a:rPr lang="en-US" sz="1800" dirty="0"/>
                        <a:t>All sectors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This is average productivity shock on all inputs to all sectors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08761"/>
                  </a:ext>
                </a:extLst>
              </a:tr>
              <a:tr h="544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This is average productivity shock on all inputs to all sectors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80417"/>
                  </a:ext>
                </a:extLst>
              </a:tr>
              <a:tr h="439981">
                <a:tc>
                  <a:txBody>
                    <a:bodyPr/>
                    <a:lstStyle/>
                    <a:p>
                      <a:r>
                        <a:rPr lang="en-US" sz="1800" dirty="0"/>
                        <a:t>Trade (Retail and Wholesale)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This is a labor productivity shock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41868"/>
                  </a:ext>
                </a:extLst>
              </a:tr>
              <a:tr h="544515">
                <a:tc>
                  <a:txBody>
                    <a:bodyPr/>
                    <a:lstStyle/>
                    <a:p>
                      <a:r>
                        <a:rPr lang="en-US" sz="1800" dirty="0"/>
                        <a:t>Hotel and Restaurants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This is a labor productivity shock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843"/>
                  </a:ext>
                </a:extLst>
              </a:tr>
              <a:tr h="886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Financial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This is a labor productivity shock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88353"/>
                  </a:ext>
                </a:extLst>
              </a:tr>
              <a:tr h="1011215">
                <a:tc>
                  <a:txBody>
                    <a:bodyPr/>
                    <a:lstStyle/>
                    <a:p>
                      <a:r>
                        <a:rPr lang="en-US" sz="18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This is average productivity shock on all inputs to all sectors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27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32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835B-7E97-F74A-8C67-4C763935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Minimum Scenario (Macro)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B17A7A-8239-E249-A678-3E2B457F1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715475"/>
              </p:ext>
            </p:extLst>
          </p:nvPr>
        </p:nvGraphicFramePr>
        <p:xfrm>
          <a:off x="698835" y="1824386"/>
          <a:ext cx="10687049" cy="42323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5346">
                  <a:extLst>
                    <a:ext uri="{9D8B030D-6E8A-4147-A177-3AD203B41FA5}">
                      <a16:colId xmlns:a16="http://schemas.microsoft.com/office/drawing/2014/main" val="2367284008"/>
                    </a:ext>
                  </a:extLst>
                </a:gridCol>
                <a:gridCol w="1156008">
                  <a:extLst>
                    <a:ext uri="{9D8B030D-6E8A-4147-A177-3AD203B41FA5}">
                      <a16:colId xmlns:a16="http://schemas.microsoft.com/office/drawing/2014/main" val="3348318192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207155459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2794792688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847153324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299641140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062013956"/>
                    </a:ext>
                  </a:extLst>
                </a:gridCol>
              </a:tblGrid>
              <a:tr h="343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863"/>
                  </a:ext>
                </a:extLst>
              </a:tr>
              <a:tr h="439981">
                <a:tc>
                  <a:txBody>
                    <a:bodyPr/>
                    <a:lstStyle/>
                    <a:p>
                      <a:r>
                        <a:rPr lang="en-US" sz="1800" dirty="0"/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- 1.01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08761"/>
                  </a:ext>
                </a:extLst>
              </a:tr>
              <a:tr h="544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Households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80417"/>
                  </a:ext>
                </a:extLst>
              </a:tr>
              <a:tr h="439981">
                <a:tc>
                  <a:txBody>
                    <a:bodyPr/>
                    <a:lstStyle/>
                    <a:p>
                      <a:r>
                        <a:rPr lang="en-US" sz="1800" dirty="0"/>
                        <a:t>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-1.68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41868"/>
                  </a:ext>
                </a:extLst>
              </a:tr>
              <a:tr h="544515">
                <a:tc>
                  <a:txBody>
                    <a:bodyPr/>
                    <a:lstStyle/>
                    <a:p>
                      <a:r>
                        <a:rPr lang="en-US" sz="1800" dirty="0"/>
                        <a:t>Exports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843"/>
                  </a:ext>
                </a:extLst>
              </a:tr>
              <a:tr h="886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Imports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3.01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88353"/>
                  </a:ext>
                </a:extLst>
              </a:tr>
              <a:tr h="1011215">
                <a:tc>
                  <a:txBody>
                    <a:bodyPr/>
                    <a:lstStyle/>
                    <a:p>
                      <a:r>
                        <a:rPr lang="en-US" sz="1800" dirty="0"/>
                        <a:t>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27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99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835B-7E97-F74A-8C67-4C763935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Minimum Scenario (Sectors)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B17A7A-8239-E249-A678-3E2B457F1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16373"/>
              </p:ext>
            </p:extLst>
          </p:nvPr>
        </p:nvGraphicFramePr>
        <p:xfrm>
          <a:off x="698835" y="1824386"/>
          <a:ext cx="10687049" cy="39988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5346">
                  <a:extLst>
                    <a:ext uri="{9D8B030D-6E8A-4147-A177-3AD203B41FA5}">
                      <a16:colId xmlns:a16="http://schemas.microsoft.com/office/drawing/2014/main" val="2367284008"/>
                    </a:ext>
                  </a:extLst>
                </a:gridCol>
                <a:gridCol w="1156008">
                  <a:extLst>
                    <a:ext uri="{9D8B030D-6E8A-4147-A177-3AD203B41FA5}">
                      <a16:colId xmlns:a16="http://schemas.microsoft.com/office/drawing/2014/main" val="3348318192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207155459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2794792688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847153324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299641140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062013956"/>
                    </a:ext>
                  </a:extLst>
                </a:gridCol>
              </a:tblGrid>
              <a:tr h="415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863"/>
                  </a:ext>
                </a:extLst>
              </a:tr>
              <a:tr h="500290">
                <a:tc>
                  <a:txBody>
                    <a:bodyPr/>
                    <a:lstStyle/>
                    <a:p>
                      <a:r>
                        <a:rPr lang="en-US" sz="1800" dirty="0"/>
                        <a:t>Trade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08761"/>
                  </a:ext>
                </a:extLst>
              </a:tr>
              <a:tr h="619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-1,17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80417"/>
                  </a:ext>
                </a:extLst>
              </a:tr>
              <a:tr h="727817">
                <a:tc>
                  <a:txBody>
                    <a:bodyPr/>
                    <a:lstStyle/>
                    <a:p>
                      <a:r>
                        <a:rPr lang="en-US" sz="1800" dirty="0"/>
                        <a:t>Financial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41868"/>
                  </a:ext>
                </a:extLst>
              </a:tr>
              <a:tr h="727817">
                <a:tc>
                  <a:txBody>
                    <a:bodyPr/>
                    <a:lstStyle/>
                    <a:p>
                      <a:r>
                        <a:rPr lang="en-US" sz="1800" dirty="0"/>
                        <a:t>Hotel and Restaurants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843"/>
                  </a:ext>
                </a:extLst>
              </a:tr>
              <a:tr h="1007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88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89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835B-7E97-F74A-8C67-4C763935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Maximum Scenario (Macro)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B17A7A-8239-E249-A678-3E2B457F1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934846"/>
              </p:ext>
            </p:extLst>
          </p:nvPr>
        </p:nvGraphicFramePr>
        <p:xfrm>
          <a:off x="698835" y="1824386"/>
          <a:ext cx="10687049" cy="42323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5346">
                  <a:extLst>
                    <a:ext uri="{9D8B030D-6E8A-4147-A177-3AD203B41FA5}">
                      <a16:colId xmlns:a16="http://schemas.microsoft.com/office/drawing/2014/main" val="2367284008"/>
                    </a:ext>
                  </a:extLst>
                </a:gridCol>
                <a:gridCol w="1156008">
                  <a:extLst>
                    <a:ext uri="{9D8B030D-6E8A-4147-A177-3AD203B41FA5}">
                      <a16:colId xmlns:a16="http://schemas.microsoft.com/office/drawing/2014/main" val="3348318192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207155459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2794792688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847153324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299641140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062013956"/>
                    </a:ext>
                  </a:extLst>
                </a:gridCol>
              </a:tblGrid>
              <a:tr h="343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863"/>
                  </a:ext>
                </a:extLst>
              </a:tr>
              <a:tr h="439981">
                <a:tc>
                  <a:txBody>
                    <a:bodyPr/>
                    <a:lstStyle/>
                    <a:p>
                      <a:r>
                        <a:rPr lang="en-US" sz="1800" dirty="0"/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-6.36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08761"/>
                  </a:ext>
                </a:extLst>
              </a:tr>
              <a:tr h="544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Households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-5.88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80417"/>
                  </a:ext>
                </a:extLst>
              </a:tr>
              <a:tr h="439981">
                <a:tc>
                  <a:txBody>
                    <a:bodyPr/>
                    <a:lstStyle/>
                    <a:p>
                      <a:r>
                        <a:rPr lang="en-US" sz="1800" dirty="0"/>
                        <a:t>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-8.70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41868"/>
                  </a:ext>
                </a:extLst>
              </a:tr>
              <a:tr h="544515">
                <a:tc>
                  <a:txBody>
                    <a:bodyPr/>
                    <a:lstStyle/>
                    <a:p>
                      <a:r>
                        <a:rPr lang="en-US" sz="1800" dirty="0"/>
                        <a:t>Exports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843"/>
                  </a:ext>
                </a:extLst>
              </a:tr>
              <a:tr h="886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Imports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-1.38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88353"/>
                  </a:ext>
                </a:extLst>
              </a:tr>
              <a:tr h="1011215">
                <a:tc>
                  <a:txBody>
                    <a:bodyPr/>
                    <a:lstStyle/>
                    <a:p>
                      <a:r>
                        <a:rPr lang="en-US" sz="1800" dirty="0"/>
                        <a:t>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-2.37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27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86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1140</Words>
  <Application>Microsoft Macintosh PowerPoint</Application>
  <PresentationFormat>Widescreen</PresentationFormat>
  <Paragraphs>271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Economic Impact of COVID-19 on the Gauteng Economy</vt:lpstr>
      <vt:lpstr>What is productivity shock in economic terms</vt:lpstr>
      <vt:lpstr>COVID-19 as productivity shock</vt:lpstr>
      <vt:lpstr>The GPT TERM Model</vt:lpstr>
      <vt:lpstr>GPT TERM Modelling Process for COVID-19</vt:lpstr>
      <vt:lpstr>Productivity shock to labor versus all inputs</vt:lpstr>
      <vt:lpstr>RESULTS – Minimum Scenario (Macro)</vt:lpstr>
      <vt:lpstr>RESULTS – Minimum Scenario (Sectors)</vt:lpstr>
      <vt:lpstr>RESULTS – Maximum Scenario (Macro)</vt:lpstr>
      <vt:lpstr>RESULTS – Maximum Scenario (Sectors)</vt:lpstr>
      <vt:lpstr>RESULTS – Worst Case Scenario</vt:lpstr>
      <vt:lpstr>Key to understand</vt:lpstr>
      <vt:lpstr>Stimulus</vt:lpstr>
      <vt:lpstr>Download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Sibande, Xolani (GPT)</dc:creator>
  <cp:lastModifiedBy>Sibande, Xolani (GPT)</cp:lastModifiedBy>
  <cp:revision>14</cp:revision>
  <dcterms:created xsi:type="dcterms:W3CDTF">2020-03-20T07:22:19Z</dcterms:created>
  <dcterms:modified xsi:type="dcterms:W3CDTF">2020-03-20T13:57:32Z</dcterms:modified>
</cp:coreProperties>
</file>