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91" r:id="rId13"/>
    <p:sldId id="288" r:id="rId14"/>
    <p:sldId id="292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5" d="100"/>
          <a:sy n="95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C5F8A-AAE8-CB4F-A04C-7DFB22AFC408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0C9FA-1158-994B-BA74-A698DC5AC0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8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0C9FA-1158-994B-BA74-A698DC5AC0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24791"/>
            <a:ext cx="10684879" cy="3343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13164"/>
            <a:ext cx="2743200" cy="4712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8473" y="1413164"/>
            <a:ext cx="7347527" cy="47129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5ACE83-0F60-CC47-802A-4D891EAD32D2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35183"/>
            <a:ext cx="10684879" cy="3255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907" y="1412384"/>
            <a:ext cx="10684879" cy="51208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891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June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85551" y="653321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dirty="0"/>
              <a:t>OoP SOPA input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8612" y="6546664"/>
            <a:ext cx="606749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093862CD-2CE4-D846-9F15-15300DCE1B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1" y="353406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181" y="170100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3C3B79-85AB-484C-B635-28E848BDA4E5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14759"/>
            <a:ext cx="10684879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2906" y="1600200"/>
            <a:ext cx="5113313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7425" y="1600200"/>
            <a:ext cx="523036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24791"/>
            <a:ext cx="106848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2906" y="1724891"/>
            <a:ext cx="5154876" cy="44998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906" y="2174875"/>
            <a:ext cx="51548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1724890"/>
            <a:ext cx="5310832" cy="449985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2174875"/>
            <a:ext cx="53108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5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25150"/>
            <a:ext cx="10684879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6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CE6F17-BA95-494B-91A3-DCBD7606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7" y="935183"/>
            <a:ext cx="10684879" cy="3255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36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74" y="1435101"/>
            <a:ext cx="4932217" cy="365125"/>
          </a:xfrm>
        </p:spPr>
        <p:txBody>
          <a:bodyPr anchor="b"/>
          <a:lstStyle>
            <a:lvl1pPr algn="l"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532" y="1435101"/>
            <a:ext cx="5680357" cy="4691063"/>
          </a:xfrm>
        </p:spPr>
        <p:txBody>
          <a:bodyPr/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8473" y="1800226"/>
            <a:ext cx="4932216" cy="43259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B4AA36-669E-864D-BF7E-6DED31BC9FB0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69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1" y="4800600"/>
            <a:ext cx="1070956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16181" y="1350818"/>
            <a:ext cx="10709564" cy="3376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181" y="5367338"/>
            <a:ext cx="1070956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81F9D-C64A-BB4C-8033-7795EA41917D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44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F6E10DB-94F4-427F-B3DC-D42B545A66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Slide" r:id="rId17" imgW="395" imgH="396" progId="TCLayout.ActiveDocument.1">
                  <p:embed/>
                </p:oleObj>
              </mc:Choice>
              <mc:Fallback>
                <p:oleObj name="think-cell Slide" r:id="rId17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F6E10DB-94F4-427F-B3DC-D42B545A6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D3B75AA-C4C3-4545-B31D-CF0C8405E370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2907" y="955965"/>
            <a:ext cx="10684879" cy="303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2907" y="1412384"/>
            <a:ext cx="10684879" cy="525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0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FFFF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41F372-314A-48AF-B343-8A6D0985B3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941F372-314A-48AF-B343-8A6D0985B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2A346B4-5205-47DC-95F7-5171B5E738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457200"/>
            <a:endParaRPr lang="en-ZA" sz="3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8933" y="822961"/>
            <a:ext cx="7772400" cy="168270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Economic Impact of COVID-19 on the Gauteng Economy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37781A-F17E-4933-9570-74AD3F900E03}"/>
              </a:ext>
            </a:extLst>
          </p:cNvPr>
          <p:cNvSpPr txBox="1">
            <a:spLocks/>
          </p:cNvSpPr>
          <p:nvPr/>
        </p:nvSpPr>
        <p:spPr>
          <a:xfrm>
            <a:off x="3312907" y="2862662"/>
            <a:ext cx="5904453" cy="1302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ZA" sz="2800" b="0" dirty="0">
                <a:solidFill>
                  <a:prstClr val="white"/>
                </a:solidFill>
              </a:rPr>
              <a:t>COVID-19 Economics Team</a:t>
            </a:r>
          </a:p>
          <a:p>
            <a:pPr algn="ctr"/>
            <a:br>
              <a:rPr lang="en-ZA" sz="2800" b="0" dirty="0">
                <a:solidFill>
                  <a:prstClr val="white"/>
                </a:solidFill>
              </a:rPr>
            </a:br>
            <a:r>
              <a:rPr lang="en-ZA" sz="2100" b="0" dirty="0">
                <a:solidFill>
                  <a:prstClr val="white"/>
                </a:solidFill>
              </a:rPr>
              <a:t>20 March 2020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57433A-6CDC-0540-9580-96A15743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891" y="407102"/>
            <a:ext cx="10515600" cy="1325563"/>
          </a:xfrm>
        </p:spPr>
        <p:txBody>
          <a:bodyPr/>
          <a:lstStyle/>
          <a:p>
            <a:r>
              <a:rPr lang="en-US" dirty="0"/>
              <a:t>RESULTS – Maximum Scenario (Sectors)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DDA83F-9373-6142-ADCD-2587887A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70850"/>
              </p:ext>
            </p:extLst>
          </p:nvPr>
        </p:nvGraphicFramePr>
        <p:xfrm>
          <a:off x="1214650" y="1847833"/>
          <a:ext cx="10687049" cy="399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41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500290">
                <a:tc>
                  <a:txBody>
                    <a:bodyPr/>
                    <a:lstStyle/>
                    <a:p>
                      <a:r>
                        <a:rPr lang="en-US" sz="1800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61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007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0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C31F4B-8D9E-3446-BC04-F6C6D344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84" y="423740"/>
            <a:ext cx="10515600" cy="1325563"/>
          </a:xfrm>
        </p:spPr>
        <p:txBody>
          <a:bodyPr/>
          <a:lstStyle/>
          <a:p>
            <a:r>
              <a:rPr lang="en-US" dirty="0"/>
              <a:t>Key to understand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06782-5258-D949-BEDA-B7FEEB3D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492" y="1640498"/>
            <a:ext cx="8897816" cy="68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is key to understand is that there is a close link between productivity and GDP growth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697F53BB-79D9-2648-A119-48085A6F385E}"/>
              </a:ext>
            </a:extLst>
          </p:cNvPr>
          <p:cNvSpPr/>
          <p:nvPr/>
        </p:nvSpPr>
        <p:spPr>
          <a:xfrm>
            <a:off x="1266083" y="1632073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388B921F-0ECE-CD44-88CA-61D50645580A}"/>
              </a:ext>
            </a:extLst>
          </p:cNvPr>
          <p:cNvSpPr/>
          <p:nvPr/>
        </p:nvSpPr>
        <p:spPr>
          <a:xfrm>
            <a:off x="1266083" y="2719907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637F875-FDD8-9144-87B6-6AC02E424527}"/>
              </a:ext>
            </a:extLst>
          </p:cNvPr>
          <p:cNvSpPr/>
          <p:nvPr/>
        </p:nvSpPr>
        <p:spPr>
          <a:xfrm>
            <a:off x="1266082" y="3807742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BAAC2700-0513-A34A-8097-10B2919FA28D}"/>
              </a:ext>
            </a:extLst>
          </p:cNvPr>
          <p:cNvSpPr/>
          <p:nvPr/>
        </p:nvSpPr>
        <p:spPr>
          <a:xfrm>
            <a:off x="1266082" y="4895576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8C23F9E-35C1-294A-BCC6-BAABF4A89991}"/>
              </a:ext>
            </a:extLst>
          </p:cNvPr>
          <p:cNvSpPr/>
          <p:nvPr/>
        </p:nvSpPr>
        <p:spPr>
          <a:xfrm>
            <a:off x="1266082" y="5983411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04125-1024-CB49-BCE4-E7FAC4598918}"/>
              </a:ext>
            </a:extLst>
          </p:cNvPr>
          <p:cNvSpPr txBox="1"/>
          <p:nvPr/>
        </p:nvSpPr>
        <p:spPr>
          <a:xfrm>
            <a:off x="3024554" y="6119446"/>
            <a:ext cx="708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quick recovery is likely depending on medical interventions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D0DFD-9974-4C45-BE2C-4AFE933E8E5E}"/>
              </a:ext>
            </a:extLst>
          </p:cNvPr>
          <p:cNvSpPr txBox="1"/>
          <p:nvPr/>
        </p:nvSpPr>
        <p:spPr>
          <a:xfrm>
            <a:off x="3024554" y="4991382"/>
            <a:ext cx="708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impact therefore is partial and will be most acute in 2020.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75697-738A-7E4E-8F0E-962983522C61}"/>
              </a:ext>
            </a:extLst>
          </p:cNvPr>
          <p:cNvSpPr txBox="1"/>
          <p:nvPr/>
        </p:nvSpPr>
        <p:spPr>
          <a:xfrm>
            <a:off x="3024554" y="3933656"/>
            <a:ext cx="708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however is unlikely  to cause a total shut down of economic activity.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76362-7C3E-4F49-ADD1-502E385AB2F5}"/>
              </a:ext>
            </a:extLst>
          </p:cNvPr>
          <p:cNvSpPr txBox="1"/>
          <p:nvPr/>
        </p:nvSpPr>
        <p:spPr>
          <a:xfrm>
            <a:off x="3024554" y="2675540"/>
            <a:ext cx="901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is key disruptor of productivity in it reduces labor hours, it disrupts supply chains, it reduces mobility of goods and services, and travel bans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9D01-2339-4E42-8C8B-15DBED51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Government Response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E5FB5DFA-94EC-C043-A849-DD90A8DE5B02}"/>
              </a:ext>
            </a:extLst>
          </p:cNvPr>
          <p:cNvSpPr/>
          <p:nvPr/>
        </p:nvSpPr>
        <p:spPr>
          <a:xfrm>
            <a:off x="1266083" y="1632073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DD8CFFDF-DA39-4046-A2F6-451EA3C8CB10}"/>
              </a:ext>
            </a:extLst>
          </p:cNvPr>
          <p:cNvSpPr/>
          <p:nvPr/>
        </p:nvSpPr>
        <p:spPr>
          <a:xfrm>
            <a:off x="1266083" y="3233399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EDC5EEB-62B2-3A47-8E18-A6FA598D74ED}"/>
              </a:ext>
            </a:extLst>
          </p:cNvPr>
          <p:cNvSpPr/>
          <p:nvPr/>
        </p:nvSpPr>
        <p:spPr>
          <a:xfrm>
            <a:off x="1266083" y="4953321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45EB4-6E98-924C-BE95-D8C2B578C3AC}"/>
              </a:ext>
            </a:extLst>
          </p:cNvPr>
          <p:cNvSpPr txBox="1"/>
          <p:nvPr/>
        </p:nvSpPr>
        <p:spPr>
          <a:xfrm>
            <a:off x="3259015" y="1632073"/>
            <a:ext cx="738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R10 billion government spending. R8 billion for health and R2 billion for other activities, excluding education.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F82C0-6283-3445-A40F-590B3492BDB9}"/>
              </a:ext>
            </a:extLst>
          </p:cNvPr>
          <p:cNvSpPr txBox="1"/>
          <p:nvPr/>
        </p:nvSpPr>
        <p:spPr>
          <a:xfrm>
            <a:off x="3259015" y="3184443"/>
            <a:ext cx="738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addition, a 1 percent increase in productivity in government activities is introduced in response to the COVID-19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64606-EABD-B045-8485-532D5BFF0F47}"/>
              </a:ext>
            </a:extLst>
          </p:cNvPr>
          <p:cNvSpPr txBox="1"/>
          <p:nvPr/>
        </p:nvSpPr>
        <p:spPr>
          <a:xfrm>
            <a:off x="3259015" y="4883680"/>
            <a:ext cx="818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impact is then re-estimated with this positive measures to understand the level of mitigation </a:t>
            </a:r>
          </a:p>
        </p:txBody>
      </p:sp>
    </p:spTree>
    <p:extLst>
      <p:ext uri="{BB962C8B-B14F-4D97-AF65-F5344CB8AC3E}">
        <p14:creationId xmlns:p14="http://schemas.microsoft.com/office/powerpoint/2010/main" val="39804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E219-F903-FF4F-B6FB-8EEC5151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Adding Government Counter Measures (Stimulus on Maximum Scenario)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49C1C2-B9E0-0F40-A705-81691215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58217"/>
              </p:ext>
            </p:extLst>
          </p:nvPr>
        </p:nvGraphicFramePr>
        <p:xfrm>
          <a:off x="1235231" y="1584921"/>
          <a:ext cx="10684878" cy="423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834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2615054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2748742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2354248">
                  <a:extLst>
                    <a:ext uri="{9D8B030D-6E8A-4147-A177-3AD203B41FA5}">
                      <a16:colId xmlns:a16="http://schemas.microsoft.com/office/drawing/2014/main" val="1229558875"/>
                    </a:ext>
                  </a:extLst>
                </a:gridCol>
              </a:tblGrid>
              <a:tr h="3527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 Without 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2020 - With 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24344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25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24344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25163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-0.14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975277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7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B897-D13C-2744-852F-7BF81A8A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7" y="750278"/>
            <a:ext cx="10684879" cy="410308"/>
          </a:xfrm>
        </p:spPr>
        <p:txBody>
          <a:bodyPr/>
          <a:lstStyle/>
          <a:p>
            <a:pPr algn="ctr"/>
            <a:br>
              <a:rPr lang="en-US" sz="2400" dirty="0"/>
            </a:br>
            <a:r>
              <a:rPr lang="en-US" sz="2400" dirty="0"/>
              <a:t>Key to Understand – Government Response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D773B8-58AA-854E-8694-3EB7F99A232D}"/>
              </a:ext>
            </a:extLst>
          </p:cNvPr>
          <p:cNvSpPr txBox="1">
            <a:spLocks/>
          </p:cNvSpPr>
          <p:nvPr/>
        </p:nvSpPr>
        <p:spPr>
          <a:xfrm>
            <a:off x="2942492" y="1640498"/>
            <a:ext cx="8897816" cy="68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government response at overall leads to a marginal improvement in the worst-case scenario</a:t>
            </a:r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66B969E-101F-0D4C-A540-FDA6B91D3B1E}"/>
              </a:ext>
            </a:extLst>
          </p:cNvPr>
          <p:cNvSpPr/>
          <p:nvPr/>
        </p:nvSpPr>
        <p:spPr>
          <a:xfrm>
            <a:off x="1266083" y="1632073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3E2E3C7C-1B4F-9646-ABED-4B1C8FCE761A}"/>
              </a:ext>
            </a:extLst>
          </p:cNvPr>
          <p:cNvSpPr/>
          <p:nvPr/>
        </p:nvSpPr>
        <p:spPr>
          <a:xfrm>
            <a:off x="1266083" y="2719907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A85FE68B-4EDB-CE47-8420-F8608C228C80}"/>
              </a:ext>
            </a:extLst>
          </p:cNvPr>
          <p:cNvSpPr/>
          <p:nvPr/>
        </p:nvSpPr>
        <p:spPr>
          <a:xfrm>
            <a:off x="1266082" y="3807742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302ADFC-D3CC-9F46-9B85-B70FF92A3D7C}"/>
              </a:ext>
            </a:extLst>
          </p:cNvPr>
          <p:cNvSpPr/>
          <p:nvPr/>
        </p:nvSpPr>
        <p:spPr>
          <a:xfrm>
            <a:off x="1266082" y="4895576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43692-E9EA-784A-9681-93741DCC118B}"/>
              </a:ext>
            </a:extLst>
          </p:cNvPr>
          <p:cNvSpPr txBox="1"/>
          <p:nvPr/>
        </p:nvSpPr>
        <p:spPr>
          <a:xfrm>
            <a:off x="3024554" y="4991382"/>
            <a:ext cx="708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funding alone, does not result in a reversal of the impact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26FEF-4367-5F4B-B823-23DFE1CE91F7}"/>
              </a:ext>
            </a:extLst>
          </p:cNvPr>
          <p:cNvSpPr txBox="1"/>
          <p:nvPr/>
        </p:nvSpPr>
        <p:spPr>
          <a:xfrm>
            <a:off x="3024554" y="3807742"/>
            <a:ext cx="829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the response must be accompanied by an improvement in government productivity to increase gains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D13CE-4769-664A-8CFF-2BCFF5BD3D78}"/>
              </a:ext>
            </a:extLst>
          </p:cNvPr>
          <p:cNvSpPr txBox="1"/>
          <p:nvPr/>
        </p:nvSpPr>
        <p:spPr>
          <a:xfrm>
            <a:off x="3024554" y="2675540"/>
            <a:ext cx="916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increasing government expenditure comes at a cost to the economy (increased taxation)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F6BE5-7EE4-724D-95C2-91E2EBB119DC}"/>
              </a:ext>
            </a:extLst>
          </p:cNvPr>
          <p:cNvSpPr txBox="1">
            <a:spLocks/>
          </p:cNvSpPr>
          <p:nvPr/>
        </p:nvSpPr>
        <p:spPr>
          <a:xfrm>
            <a:off x="4648200" y="423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Download Presentation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CB2885-3240-C943-9437-DB5788994A63}"/>
              </a:ext>
            </a:extLst>
          </p:cNvPr>
          <p:cNvSpPr txBox="1">
            <a:spLocks/>
          </p:cNvSpPr>
          <p:nvPr/>
        </p:nvSpPr>
        <p:spPr>
          <a:xfrm>
            <a:off x="1260231" y="17493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Presentation available at: https://github.com/xolaniss/COVID_19</a:t>
            </a:r>
          </a:p>
        </p:txBody>
      </p:sp>
    </p:spTree>
    <p:extLst>
      <p:ext uri="{BB962C8B-B14F-4D97-AF65-F5344CB8AC3E}">
        <p14:creationId xmlns:p14="http://schemas.microsoft.com/office/powerpoint/2010/main" val="42916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82D256-36C6-194C-813B-328C687FF574}"/>
              </a:ext>
            </a:extLst>
          </p:cNvPr>
          <p:cNvSpPr txBox="1">
            <a:spLocks/>
          </p:cNvSpPr>
          <p:nvPr/>
        </p:nvSpPr>
        <p:spPr>
          <a:xfrm>
            <a:off x="2878016" y="400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What is productivity shock in economic terms?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88317-1FC6-C148-AA45-86D478937C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simple terms it is any factor real or sentiment that can reduce the efficiency with which production can occur.</a:t>
            </a:r>
          </a:p>
          <a:p>
            <a:r>
              <a:rPr lang="en-US" dirty="0"/>
              <a:t>For example employee absenteeism can reduce labor hours thereby reduce output</a:t>
            </a:r>
          </a:p>
          <a:p>
            <a:r>
              <a:rPr lang="en-US" dirty="0"/>
              <a:t>Another example can be the disruptions of production input supply chains which can have an impact on output</a:t>
            </a:r>
          </a:p>
          <a:p>
            <a:r>
              <a:rPr lang="en-US" dirty="0"/>
              <a:t>These factors can vary to include health issues such as those presented by COVID-19</a:t>
            </a:r>
          </a:p>
          <a:p>
            <a:r>
              <a:rPr lang="en-US" dirty="0"/>
              <a:t>Productivity cannot be thought of as production or output</a:t>
            </a:r>
          </a:p>
        </p:txBody>
      </p:sp>
    </p:spTree>
    <p:extLst>
      <p:ext uri="{BB962C8B-B14F-4D97-AF65-F5344CB8AC3E}">
        <p14:creationId xmlns:p14="http://schemas.microsoft.com/office/powerpoint/2010/main" val="26639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1B9848-EFE8-064B-97DB-8F615553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862" y="447187"/>
            <a:ext cx="10515600" cy="1325563"/>
          </a:xfrm>
        </p:spPr>
        <p:txBody>
          <a:bodyPr/>
          <a:lstStyle/>
          <a:p>
            <a:r>
              <a:rPr lang="en-US" dirty="0"/>
              <a:t>COVID-19 as productivity shock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48BE3F-A0F8-B04A-863E-400DA6EEA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38079"/>
              </p:ext>
            </p:extLst>
          </p:nvPr>
        </p:nvGraphicFramePr>
        <p:xfrm>
          <a:off x="1223683" y="1491609"/>
          <a:ext cx="10691648" cy="501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158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4314441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4128049">
                  <a:extLst>
                    <a:ext uri="{9D8B030D-6E8A-4147-A177-3AD203B41FA5}">
                      <a16:colId xmlns:a16="http://schemas.microsoft.com/office/drawing/2014/main" val="3982169986"/>
                    </a:ext>
                  </a:extLst>
                </a:gridCol>
              </a:tblGrid>
              <a:tr h="387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COVID-19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EQUIVALENT PRODUCTITY SHOCK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Sector Disruptions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1624626">
                <a:tc>
                  <a:txBody>
                    <a:bodyPr/>
                    <a:lstStyle/>
                    <a:p>
                      <a:r>
                        <a:rPr lang="en-US" sz="1600" dirty="0"/>
                        <a:t>Social distancing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Reduction in labor hours</a:t>
                      </a:r>
                    </a:p>
                    <a:p>
                      <a:r>
                        <a:rPr lang="en-US" sz="1600" dirty="0"/>
                        <a:t>Reduction in demand in some sectors</a:t>
                      </a:r>
                    </a:p>
                    <a:p>
                      <a:r>
                        <a:rPr lang="en-US" sz="1600" dirty="0"/>
                        <a:t>Increase in demand in other sectors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Reduction to business and consumer confidence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All sectors will be affected by reduced working. Some sectors which are service based will be impacted most. Sectors such as retail and wholesale trade, financial services, and transport.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Increases in the government sector can be expected with increased demand on services. Downstream health sectors will also increase their activities.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Construction may be positively impacted with emergency construction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529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Health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Reduction in labor hours</a:t>
                      </a:r>
                    </a:p>
                    <a:p>
                      <a:r>
                        <a:rPr lang="en-US" sz="1600" dirty="0"/>
                        <a:t>Increase in government expenditure on health and other services, including infrastructure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369783">
                <a:tc>
                  <a:txBody>
                    <a:bodyPr/>
                    <a:lstStyle/>
                    <a:p>
                      <a:r>
                        <a:rPr lang="en-US" sz="1600" dirty="0"/>
                        <a:t>Travel ban (internationally)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Reduced mobility of labor and resources</a:t>
                      </a:r>
                    </a:p>
                    <a:p>
                      <a:r>
                        <a:rPr lang="en-US" sz="1600" dirty="0"/>
                        <a:t>Supply chain disruptions</a:t>
                      </a:r>
                    </a:p>
                    <a:p>
                      <a:r>
                        <a:rPr lang="en-US" sz="1600" dirty="0"/>
                        <a:t>Impact on tourism specifically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Export based sectors will impacted the most. In particular manufacturing, tourism, mining, and agriculture.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This also means a closed economy.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5A9BF0-248C-7A41-9F91-A25D2275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723" y="1579440"/>
            <a:ext cx="10873154" cy="4996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Particularly, the GPT TERM model is a dynamic multi-regional (or national and provincial)  computable general equilibrium (CGE) model of South Africa.</a:t>
            </a:r>
          </a:p>
          <a:p>
            <a:r>
              <a:rPr lang="en-US" dirty="0"/>
              <a:t>This model was built by the </a:t>
            </a:r>
            <a:r>
              <a:rPr lang="en-US" b="1" dirty="0"/>
              <a:t>University of Pretoria </a:t>
            </a:r>
            <a:r>
              <a:rPr lang="en-US" dirty="0"/>
              <a:t>and the </a:t>
            </a:r>
            <a:r>
              <a:rPr lang="en-US" b="1" dirty="0"/>
              <a:t>Centre for Policy Studies in Australia</a:t>
            </a:r>
          </a:p>
          <a:p>
            <a:r>
              <a:rPr lang="en-US" dirty="0"/>
              <a:t>The model is constituted by </a:t>
            </a:r>
            <a:r>
              <a:rPr lang="en-US" b="1" dirty="0"/>
              <a:t>9 regional economies </a:t>
            </a:r>
            <a:r>
              <a:rPr lang="en-US" dirty="0"/>
              <a:t>(or provinces), </a:t>
            </a:r>
            <a:r>
              <a:rPr lang="en-US" b="1" dirty="0"/>
              <a:t>52 industries</a:t>
            </a:r>
            <a:r>
              <a:rPr lang="en-US" dirty="0"/>
              <a:t> and commodities, </a:t>
            </a:r>
            <a:r>
              <a:rPr lang="en-US" b="1" dirty="0"/>
              <a:t>48 households</a:t>
            </a:r>
            <a:r>
              <a:rPr lang="en-US" dirty="0"/>
              <a:t>, </a:t>
            </a:r>
            <a:r>
              <a:rPr lang="en-US" b="1" dirty="0"/>
              <a:t>12 income groups</a:t>
            </a:r>
            <a:r>
              <a:rPr lang="en-US" dirty="0"/>
              <a:t>, 6 indirect taxes, and </a:t>
            </a:r>
            <a:r>
              <a:rPr lang="en-US" b="1" dirty="0"/>
              <a:t>10 occupations</a:t>
            </a:r>
            <a:r>
              <a:rPr lang="en-US" dirty="0"/>
              <a:t>. </a:t>
            </a:r>
          </a:p>
          <a:p>
            <a:r>
              <a:rPr lang="en-US" dirty="0"/>
              <a:t>The GPT TERM model has a fully-fledged government finance module (GFS) which details government income and government expenditure.</a:t>
            </a:r>
          </a:p>
          <a:p>
            <a:r>
              <a:rPr lang="en-US" dirty="0"/>
              <a:t> The GPT TERM model estimates policy impacts from the years 2016 to 2025.</a:t>
            </a:r>
          </a:p>
          <a:p>
            <a:r>
              <a:rPr lang="en-US" dirty="0"/>
              <a:t>GPT TERM is the most extensive regional model in the African continent.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C434FD-DBAA-8A4F-B67B-47A0CBEFD32E}"/>
              </a:ext>
            </a:extLst>
          </p:cNvPr>
          <p:cNvSpPr txBox="1">
            <a:spLocks/>
          </p:cNvSpPr>
          <p:nvPr/>
        </p:nvSpPr>
        <p:spPr>
          <a:xfrm>
            <a:off x="4882661" y="453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The GPT TERM Model</a:t>
            </a:r>
          </a:p>
        </p:txBody>
      </p:sp>
    </p:spTree>
    <p:extLst>
      <p:ext uri="{BB962C8B-B14F-4D97-AF65-F5344CB8AC3E}">
        <p14:creationId xmlns:p14="http://schemas.microsoft.com/office/powerpoint/2010/main" val="30337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01904B-D769-164F-A94A-9FCA9F14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831" y="438127"/>
            <a:ext cx="10515600" cy="1325563"/>
          </a:xfrm>
        </p:spPr>
        <p:txBody>
          <a:bodyPr/>
          <a:lstStyle/>
          <a:p>
            <a:r>
              <a:rPr lang="en-US" dirty="0"/>
              <a:t>GPT TERM Modelling Process for COVID-19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93051E57-8853-E94C-A23C-25837CD32D23}"/>
              </a:ext>
            </a:extLst>
          </p:cNvPr>
          <p:cNvSpPr/>
          <p:nvPr/>
        </p:nvSpPr>
        <p:spPr>
          <a:xfrm>
            <a:off x="804859" y="1622569"/>
            <a:ext cx="2111829" cy="63137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Estimation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A31DDD9-C894-5A40-BF0D-89441E004000}"/>
              </a:ext>
            </a:extLst>
          </p:cNvPr>
          <p:cNvSpPr/>
          <p:nvPr/>
        </p:nvSpPr>
        <p:spPr>
          <a:xfrm>
            <a:off x="3627629" y="1622569"/>
            <a:ext cx="2111829" cy="63137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Simulation Design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ED88395E-7BAF-454E-AF4E-BA92314C9E91}"/>
              </a:ext>
            </a:extLst>
          </p:cNvPr>
          <p:cNvSpPr/>
          <p:nvPr/>
        </p:nvSpPr>
        <p:spPr>
          <a:xfrm>
            <a:off x="6396611" y="1631183"/>
            <a:ext cx="2111829" cy="63137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Shock Implementation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00E448E3-0BA6-A14F-BD5E-35423E5DD876}"/>
              </a:ext>
            </a:extLst>
          </p:cNvPr>
          <p:cNvSpPr/>
          <p:nvPr/>
        </p:nvSpPr>
        <p:spPr>
          <a:xfrm>
            <a:off x="9534562" y="1622568"/>
            <a:ext cx="2111829" cy="63137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and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C503-CDC5-5A4C-8340-548FEB821660}"/>
              </a:ext>
            </a:extLst>
          </p:cNvPr>
          <p:cNvSpPr txBox="1"/>
          <p:nvPr/>
        </p:nvSpPr>
        <p:spPr>
          <a:xfrm>
            <a:off x="668146" y="2447611"/>
            <a:ext cx="24928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National Treasury 2020 Budget Forecast was used to update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the business as usual scenario for the country prior to the impact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in turn allows for a clean estimation of the impact of COVID-19 on the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the model then estimated the baseline for Gauteng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DEC86-8A7D-4640-AFA3-371056E39A6A}"/>
              </a:ext>
            </a:extLst>
          </p:cNvPr>
          <p:cNvSpPr txBox="1"/>
          <p:nvPr/>
        </p:nvSpPr>
        <p:spPr>
          <a:xfrm>
            <a:off x="3374748" y="2447611"/>
            <a:ext cx="2617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COVID-19 is expected to impact productivity in the Gauteng economy in general. But specifically in sectors are more likely to impacted as outline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this manner , Simulation 1 (SIM 1) is a productivity shock on all Gauteng sectors to estimate the average impact of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 2 to 6 are productivity shocks, in turn, to the manufacturing, finance, trade, hotel and restaurants, and transport sectors.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D7B9E-E641-094E-8995-86B758287986}"/>
              </a:ext>
            </a:extLst>
          </p:cNvPr>
          <p:cNvSpPr txBox="1"/>
          <p:nvPr/>
        </p:nvSpPr>
        <p:spPr>
          <a:xfrm>
            <a:off x="6102692" y="2378894"/>
            <a:ext cx="3431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SIM 1 a </a:t>
            </a:r>
            <a:r>
              <a:rPr lang="en-US" sz="1400" b="1" dirty="0"/>
              <a:t>1 percent </a:t>
            </a:r>
            <a:r>
              <a:rPr lang="en-US" sz="1400" dirty="0"/>
              <a:t>reduction in productivity was implement across all sectors (minimum).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SIM 2 a </a:t>
            </a:r>
            <a:r>
              <a:rPr lang="en-US" sz="1400" b="1" dirty="0"/>
              <a:t>3 percent </a:t>
            </a:r>
            <a:r>
              <a:rPr lang="en-US" sz="1400" dirty="0"/>
              <a:t>reduction in productivity was implement across all sectors (maximum).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Why these numbers? These are best guess at this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WE ARE ASSUMING THAT THE COVID-19 IS THE SAME FOR ALL SECTORS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BE8EB-2208-4F49-A888-39EC1BF914C7}"/>
              </a:ext>
            </a:extLst>
          </p:cNvPr>
          <p:cNvSpPr txBox="1"/>
          <p:nvPr/>
        </p:nvSpPr>
        <p:spPr>
          <a:xfrm>
            <a:off x="9444324" y="2447611"/>
            <a:ext cx="24928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results are presented in terms of year on year growth after the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GDP will decline </a:t>
            </a:r>
            <a:r>
              <a:rPr lang="en-US" sz="1400" b="1" dirty="0"/>
              <a:t>by 6 percen</a:t>
            </a:r>
            <a:r>
              <a:rPr lang="en-US" sz="1400" dirty="0"/>
              <a:t>t in 2020 under the worst trade scenario.</a:t>
            </a:r>
          </a:p>
        </p:txBody>
      </p:sp>
    </p:spTree>
    <p:extLst>
      <p:ext uri="{BB962C8B-B14F-4D97-AF65-F5344CB8AC3E}">
        <p14:creationId xmlns:p14="http://schemas.microsoft.com/office/powerpoint/2010/main" val="424519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5D18F0-B8A2-004E-8A6F-655BE8B6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706" y="435466"/>
            <a:ext cx="10515600" cy="1325563"/>
          </a:xfrm>
        </p:spPr>
        <p:txBody>
          <a:bodyPr/>
          <a:lstStyle/>
          <a:p>
            <a:r>
              <a:rPr lang="en-US" dirty="0"/>
              <a:t>Productivity shock to labor versus all inputs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51AB81-A48D-354D-9364-F1C62E519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11738"/>
              </p:ext>
            </p:extLst>
          </p:nvPr>
        </p:nvGraphicFramePr>
        <p:xfrm>
          <a:off x="1259109" y="1596907"/>
          <a:ext cx="10687051" cy="442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335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5987716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COVID-19 IMPACTED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PRODUCTITY SHOCK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All 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average productivity shock on all inputs to all sectors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average productivity shock on all inputs to all sectors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Trade (Retail and Wholesale)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 labor productivity shock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 labor productivity shock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is a labor productivity shock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is average productivity shock on all inputs to all sectors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BF6AB9-E403-EB48-A85C-E911B85D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185" y="423741"/>
            <a:ext cx="10515600" cy="1325563"/>
          </a:xfrm>
        </p:spPr>
        <p:txBody>
          <a:bodyPr/>
          <a:lstStyle/>
          <a:p>
            <a:r>
              <a:rPr lang="en-US" dirty="0"/>
              <a:t>RESULTS – Minimum Scenario (Macro)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4BFDBA-7BB0-3348-B3CB-77D9C276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6778"/>
              </p:ext>
            </p:extLst>
          </p:nvPr>
        </p:nvGraphicFramePr>
        <p:xfrm>
          <a:off x="1132589" y="1636817"/>
          <a:ext cx="10687049" cy="423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5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7B676D-C200-9D49-BC4E-1DB95C3B1B9D}"/>
              </a:ext>
            </a:extLst>
          </p:cNvPr>
          <p:cNvSpPr txBox="1">
            <a:spLocks/>
          </p:cNvSpPr>
          <p:nvPr/>
        </p:nvSpPr>
        <p:spPr>
          <a:xfrm>
            <a:off x="3382108" y="440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 – Minimum Scenario (Sectors)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A76CB-91A1-DB40-9617-8DD95F18E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08988"/>
              </p:ext>
            </p:extLst>
          </p:nvPr>
        </p:nvGraphicFramePr>
        <p:xfrm>
          <a:off x="1214650" y="1714465"/>
          <a:ext cx="10687049" cy="399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41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500290">
                <a:tc>
                  <a:txBody>
                    <a:bodyPr/>
                    <a:lstStyle/>
                    <a:p>
                      <a:r>
                        <a:rPr lang="en-US" sz="1800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61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007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6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772F4-7169-3146-8BCC-F2D761A0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54" y="388571"/>
            <a:ext cx="10515600" cy="1325563"/>
          </a:xfrm>
        </p:spPr>
        <p:txBody>
          <a:bodyPr/>
          <a:lstStyle/>
          <a:p>
            <a:r>
              <a:rPr lang="en-US" dirty="0"/>
              <a:t>RESULTS – Maximum Scenario (Macro)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898C88-0DB0-FA41-B3F1-B89C708A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64618"/>
              </p:ext>
            </p:extLst>
          </p:nvPr>
        </p:nvGraphicFramePr>
        <p:xfrm>
          <a:off x="1226373" y="1824386"/>
          <a:ext cx="10687049" cy="423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n_N382gn6uMCyJ5jgmQ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Nz.wuMqzigNgtq93Gn_A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1230</Words>
  <Application>Microsoft Macintosh PowerPoint</Application>
  <PresentationFormat>Widescreen</PresentationFormat>
  <Paragraphs>318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1_Office Theme</vt:lpstr>
      <vt:lpstr>think-cell Slide</vt:lpstr>
      <vt:lpstr>Economic Impact of COVID-19 on the Gauteng Economy</vt:lpstr>
      <vt:lpstr>PowerPoint Presentation</vt:lpstr>
      <vt:lpstr>COVID-19 as productivity shock</vt:lpstr>
      <vt:lpstr>PowerPoint Presentation</vt:lpstr>
      <vt:lpstr>GPT TERM Modelling Process for COVID-19</vt:lpstr>
      <vt:lpstr>Productivity shock to labor versus all inputs</vt:lpstr>
      <vt:lpstr>RESULTS – Minimum Scenario (Macro)</vt:lpstr>
      <vt:lpstr>PowerPoint Presentation</vt:lpstr>
      <vt:lpstr>RESULTS – Maximum Scenario (Macro)</vt:lpstr>
      <vt:lpstr>RESULTS – Maximum Scenario (Sectors)</vt:lpstr>
      <vt:lpstr>Key to understand</vt:lpstr>
      <vt:lpstr> Government Response</vt:lpstr>
      <vt:lpstr>Adding Government Counter Measures (Stimulus on Maximum Scenario)</vt:lpstr>
      <vt:lpstr> Key to Understand – Government Response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Sibande, Xolani (GPT)</dc:creator>
  <cp:lastModifiedBy>Sibande, Xolani (GPT)</cp:lastModifiedBy>
  <cp:revision>27</cp:revision>
  <cp:lastPrinted>2020-03-20T18:55:40Z</cp:lastPrinted>
  <dcterms:created xsi:type="dcterms:W3CDTF">2020-03-20T07:22:19Z</dcterms:created>
  <dcterms:modified xsi:type="dcterms:W3CDTF">2020-03-20T18:56:25Z</dcterms:modified>
</cp:coreProperties>
</file>