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94" autoAdjust="0"/>
  </p:normalViewPr>
  <p:slideViewPr>
    <p:cSldViewPr snapToGrid="0" snapToObjects="1">
      <p:cViewPr varScale="1">
        <p:scale>
          <a:sx n="145" d="100"/>
          <a:sy n="145" d="100"/>
        </p:scale>
        <p:origin x="176" y="4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6118-0840-574D-AD0F-62FBB748D1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96380" y="580599"/>
            <a:ext cx="3197352" cy="1409712"/>
          </a:xfrm>
        </p:spPr>
        <p:txBody>
          <a:bodyPr lIns="0" anchor="b" anchorCtr="0">
            <a:normAutofit/>
          </a:bodyPr>
          <a:lstStyle>
            <a:lvl1pPr algn="l">
              <a:defRPr sz="26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EA0A7-1E73-F64D-9AC7-B8EFBCA6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6380" y="2616331"/>
            <a:ext cx="2865476" cy="639752"/>
          </a:xfrm>
        </p:spPr>
        <p:txBody>
          <a:bodyPr lIns="0"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947E7-DACC-CA46-9951-175FD059B99E}"/>
              </a:ext>
            </a:extLst>
          </p:cNvPr>
          <p:cNvSpPr/>
          <p:nvPr userDrawn="1"/>
        </p:nvSpPr>
        <p:spPr>
          <a:xfrm>
            <a:off x="470491" y="-1339703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14B05-EF61-4345-AA4C-35FDA321C31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11BA-1293-D749-88D7-6A305352B3C9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7615"/>
                    </a14:imgEffect>
                    <a14:imgEffect>
                      <a14:saturation sat="93000"/>
                    </a14:imgEffect>
                  </a14:imgLayer>
                </a14:imgProps>
              </a:ext>
            </a:extLst>
          </a:blip>
          <a:srcRect t="22" r="7669" b="22"/>
          <a:stretch/>
        </p:blipFill>
        <p:spPr>
          <a:xfrm>
            <a:off x="538961" y="-3534"/>
            <a:ext cx="4703600" cy="51505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189DFD7-1D9E-FA4D-988B-7C1E10D70B06}"/>
              </a:ext>
            </a:extLst>
          </p:cNvPr>
          <p:cNvSpPr/>
          <p:nvPr userDrawn="1"/>
        </p:nvSpPr>
        <p:spPr>
          <a:xfrm>
            <a:off x="0" y="-3535"/>
            <a:ext cx="1156291" cy="5147035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3C5DA209-7A54-A54D-864C-53443783B4DE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46000"/>
          </a:blip>
          <a:srcRect l="52121" b="13790"/>
          <a:stretch/>
        </p:blipFill>
        <p:spPr>
          <a:xfrm>
            <a:off x="0" y="-3536"/>
            <a:ext cx="1861933" cy="51470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FB2A32-E681-054A-915E-23510E4E8A54}"/>
              </a:ext>
            </a:extLst>
          </p:cNvPr>
          <p:cNvSpPr/>
          <p:nvPr userDrawn="1"/>
        </p:nvSpPr>
        <p:spPr>
          <a:xfrm>
            <a:off x="5596381" y="1990311"/>
            <a:ext cx="382772" cy="76117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4587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1292-24AE-5F41-8820-196C7D8E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65" y="273844"/>
            <a:ext cx="8233308" cy="4996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6DDB-3364-1B41-9729-DB3686A7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65" y="1148316"/>
            <a:ext cx="8051792" cy="34844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221DBE-BC54-6C4C-BA1C-95E280B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4301678"/>
            <a:ext cx="992250" cy="6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D09F07-EF45-7943-8ED2-7AD5204D2A65}"/>
              </a:ext>
            </a:extLst>
          </p:cNvPr>
          <p:cNvSpPr/>
          <p:nvPr userDrawn="1"/>
        </p:nvSpPr>
        <p:spPr>
          <a:xfrm>
            <a:off x="0" y="-3536"/>
            <a:ext cx="426721" cy="5147036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3ECDA7B-E6FF-8B47-895C-9CDE2341DDF0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50000"/>
          </a:blip>
          <a:srcRect l="81934" r="1" b="13674"/>
          <a:stretch/>
        </p:blipFill>
        <p:spPr>
          <a:xfrm>
            <a:off x="0" y="1"/>
            <a:ext cx="701584" cy="51470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BA8D38-2556-624C-A40E-044003B6565E}"/>
              </a:ext>
            </a:extLst>
          </p:cNvPr>
          <p:cNvSpPr/>
          <p:nvPr userDrawn="1"/>
        </p:nvSpPr>
        <p:spPr>
          <a:xfrm>
            <a:off x="-1219200" y="-3535"/>
            <a:ext cx="428717" cy="5147035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976EF573-A5D4-AF4B-A998-050621B4FB58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46000"/>
          </a:blip>
          <a:srcRect l="81986" r="1" b="13790"/>
          <a:stretch/>
        </p:blipFill>
        <p:spPr>
          <a:xfrm>
            <a:off x="-1219200" y="-3536"/>
            <a:ext cx="700496" cy="51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5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63750-C6D6-9140-B23A-412FC9B93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306" y="930626"/>
            <a:ext cx="3886200" cy="388592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DD4EAB-EE77-A640-8BFE-C74B32D5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5400" y="930626"/>
            <a:ext cx="3886200" cy="38859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EFE0C0-0926-4B46-A65E-069D8E84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6F284E-B08A-7047-A440-A30BAA91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5" y="273844"/>
            <a:ext cx="7909294" cy="49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4301678"/>
            <a:ext cx="992250" cy="648000"/>
          </a:xfrm>
          <a:prstGeom prst="rect">
            <a:avLst/>
          </a:prstGeom>
        </p:spPr>
      </p:pic>
      <p:pic>
        <p:nvPicPr>
          <p:cNvPr id="11" name="Picture 10" descr="A picture containing person, necktie, shirt, person&#10;&#10;Description automatically generated">
            <a:extLst>
              <a:ext uri="{FF2B5EF4-FFF2-40B4-BE49-F238E27FC236}">
                <a16:creationId xmlns:a16="http://schemas.microsoft.com/office/drawing/2014/main" id="{FB79E26B-2E76-2B4D-86DD-4A24046022E6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-23662" y="-7882"/>
            <a:ext cx="875967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4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1292-24AE-5F41-8820-196C7D8E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294" y="273844"/>
            <a:ext cx="7471742" cy="4996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6DDB-3364-1B41-9729-DB3686A7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294" y="1148316"/>
            <a:ext cx="7471742" cy="34844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221DBE-BC54-6C4C-BA1C-95E280B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758A89-E3DC-F14F-993F-5B6E238E2454}"/>
              </a:ext>
            </a:extLst>
          </p:cNvPr>
          <p:cNvSpPr/>
          <p:nvPr userDrawn="1"/>
        </p:nvSpPr>
        <p:spPr>
          <a:xfrm>
            <a:off x="0" y="-3535"/>
            <a:ext cx="821976" cy="5147035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A4C07648-6EB8-5744-8894-368B99CB2F9C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46000"/>
          </a:blip>
          <a:srcRect l="65603" r="1" b="13790"/>
          <a:stretch/>
        </p:blipFill>
        <p:spPr>
          <a:xfrm>
            <a:off x="0" y="-3536"/>
            <a:ext cx="1337596" cy="51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09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1292-24AE-5F41-8820-196C7D8E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65" y="273844"/>
            <a:ext cx="8233308" cy="4996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6DDB-3364-1B41-9729-DB3686A7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65" y="1148316"/>
            <a:ext cx="8051792" cy="34844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221DBE-BC54-6C4C-BA1C-95E280B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4301678"/>
            <a:ext cx="992250" cy="64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97D8E8-7C02-DD40-9D26-69DE8ACED5DB}"/>
              </a:ext>
            </a:extLst>
          </p:cNvPr>
          <p:cNvSpPr/>
          <p:nvPr userDrawn="1"/>
        </p:nvSpPr>
        <p:spPr>
          <a:xfrm>
            <a:off x="0" y="-3535"/>
            <a:ext cx="428717" cy="5147035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CE74F46D-904A-0546-81AA-82EF5C79CD41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46000"/>
          </a:blip>
          <a:srcRect l="81986" r="1" b="13790"/>
          <a:stretch/>
        </p:blipFill>
        <p:spPr>
          <a:xfrm>
            <a:off x="0" y="-3536"/>
            <a:ext cx="700496" cy="51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263750-C6D6-9140-B23A-412FC9B93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306" y="930626"/>
            <a:ext cx="3886200" cy="388592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DD4EAB-EE77-A640-8BFE-C74B32D5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5400" y="930626"/>
            <a:ext cx="3886200" cy="38859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EFE0C0-0926-4B46-A65E-069D8E84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6F284E-B08A-7047-A440-A30BAA91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5" y="273844"/>
            <a:ext cx="7909294" cy="499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88" y="4301678"/>
            <a:ext cx="992250" cy="64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01D266-4F0A-9846-80F6-A6D531F6CF0D}"/>
              </a:ext>
            </a:extLst>
          </p:cNvPr>
          <p:cNvSpPr/>
          <p:nvPr userDrawn="1"/>
        </p:nvSpPr>
        <p:spPr>
          <a:xfrm>
            <a:off x="0" y="-3535"/>
            <a:ext cx="428717" cy="5147035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08CFA49-A98E-A348-9740-255B6F2E7166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46000"/>
          </a:blip>
          <a:srcRect l="81986" r="1" b="13790"/>
          <a:stretch/>
        </p:blipFill>
        <p:spPr>
          <a:xfrm>
            <a:off x="0" y="-3536"/>
            <a:ext cx="700496" cy="51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1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725883" cy="5143500"/>
          </a:xfrm>
          <a:prstGeom prst="rect">
            <a:avLst/>
          </a:prstGeom>
          <a:solidFill>
            <a:srgbClr val="062C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6B1A4-849A-4C4E-B215-DB418764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>
                <a:solidFill>
                  <a:schemeClr val="bg1"/>
                </a:solidFill>
              </a:defRPr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A8B892-E644-5B4F-AB39-6FBAE1EE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19" y="273844"/>
            <a:ext cx="7222919" cy="542171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40C788-F559-3848-8492-851BB3AF3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518" y="1028701"/>
            <a:ext cx="7222919" cy="36451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1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93AF17-BFE0-534F-9F37-44A4F67F19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725882" cy="51435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7B6B1A4-849A-4C4E-B215-DB418764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47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69F5C5-D4EE-5445-9306-1D9E7517F24E}"/>
              </a:ext>
            </a:extLst>
          </p:cNvPr>
          <p:cNvSpPr/>
          <p:nvPr userDrawn="1"/>
        </p:nvSpPr>
        <p:spPr>
          <a:xfrm>
            <a:off x="868102" y="0"/>
            <a:ext cx="8275899" cy="5143500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E0EDA-5665-EF45-9088-19BB7F8B0117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985439" y="4326040"/>
            <a:ext cx="918629" cy="59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46887-13CA-0343-A183-2B7A755173B0}"/>
              </a:ext>
            </a:extLst>
          </p:cNvPr>
          <p:cNvSpPr txBox="1"/>
          <p:nvPr userDrawn="1"/>
        </p:nvSpPr>
        <p:spPr>
          <a:xfrm>
            <a:off x="2787961" y="1361803"/>
            <a:ext cx="5368835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75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br>
              <a:rPr lang="en-US" sz="4275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75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A8619-8B4E-C445-A8C2-CDFECA28A025}"/>
              </a:ext>
            </a:extLst>
          </p:cNvPr>
          <p:cNvSpPr/>
          <p:nvPr userDrawn="1"/>
        </p:nvSpPr>
        <p:spPr>
          <a:xfrm>
            <a:off x="2926828" y="2876283"/>
            <a:ext cx="382772" cy="76117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092D1-5156-AE42-8871-B48A45D656F5}"/>
              </a:ext>
            </a:extLst>
          </p:cNvPr>
          <p:cNvSpPr/>
          <p:nvPr userDrawn="1"/>
        </p:nvSpPr>
        <p:spPr>
          <a:xfrm>
            <a:off x="0" y="-3536"/>
            <a:ext cx="1156291" cy="5147036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E9C50DEE-9CD9-A34F-9AEB-BC533B626D2D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50000"/>
          </a:blip>
          <a:srcRect l="57179" b="13674"/>
          <a:stretch/>
        </p:blipFill>
        <p:spPr>
          <a:xfrm>
            <a:off x="0" y="1"/>
            <a:ext cx="1663042" cy="51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5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0CF3B34-CA63-4E44-B5E1-ECD0C901C482}"/>
              </a:ext>
            </a:extLst>
          </p:cNvPr>
          <p:cNvGrpSpPr/>
          <p:nvPr userDrawn="1"/>
        </p:nvGrpSpPr>
        <p:grpSpPr>
          <a:xfrm>
            <a:off x="1" y="-3536"/>
            <a:ext cx="3973550" cy="5147036"/>
            <a:chOff x="0" y="-4715"/>
            <a:chExt cx="5298067" cy="6862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88CF48-6F8C-0044-9B50-95CECC56689E}"/>
                </a:ext>
              </a:extLst>
            </p:cNvPr>
            <p:cNvSpPr/>
            <p:nvPr userDrawn="1"/>
          </p:nvSpPr>
          <p:spPr>
            <a:xfrm>
              <a:off x="0" y="0"/>
              <a:ext cx="4634024" cy="6858000"/>
            </a:xfrm>
            <a:prstGeom prst="rect">
              <a:avLst/>
            </a:prstGeom>
            <a:solidFill>
              <a:srgbClr val="062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" name="Picture 9" descr="Background pattern&#10;&#10;Description automatically generated">
              <a:extLst>
                <a:ext uri="{FF2B5EF4-FFF2-40B4-BE49-F238E27FC236}">
                  <a16:creationId xmlns:a16="http://schemas.microsoft.com/office/drawing/2014/main" id="{83C7569C-40A7-BF4D-9890-66B25E7897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>
              <a:alphaModFix amt="46000"/>
            </a:blip>
            <a:srcRect l="75416" b="13790"/>
            <a:stretch/>
          </p:blipFill>
          <p:spPr>
            <a:xfrm>
              <a:off x="4023360" y="-4715"/>
              <a:ext cx="1274707" cy="686271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806118-0840-574D-AD0F-62FBB748D1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3754" y="980804"/>
            <a:ext cx="2655482" cy="1035844"/>
          </a:xfrm>
        </p:spPr>
        <p:txBody>
          <a:bodyPr lIns="0" anchor="b" anchorCtr="0">
            <a:normAutofit/>
          </a:bodyPr>
          <a:lstStyle>
            <a:lvl1pPr algn="l">
              <a:defRPr sz="262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EA0A7-1E73-F64D-9AC7-B8EFBCA6BA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42738" y="983707"/>
            <a:ext cx="4427508" cy="3543900"/>
          </a:xfrm>
        </p:spPr>
        <p:txBody>
          <a:bodyPr/>
          <a:lstStyle>
            <a:lvl1pPr marL="342900" indent="-342900" algn="l"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content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947E7-DACC-CA46-9951-175FD059B99E}"/>
              </a:ext>
            </a:extLst>
          </p:cNvPr>
          <p:cNvSpPr/>
          <p:nvPr userDrawn="1"/>
        </p:nvSpPr>
        <p:spPr>
          <a:xfrm>
            <a:off x="470491" y="-1339703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221DBE-BC54-6C4C-BA1C-95E280B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801F86-E697-6C4F-88EA-99A60AD6359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68E5304-9370-FC45-823B-973C6E7C2F9D}"/>
              </a:ext>
            </a:extLst>
          </p:cNvPr>
          <p:cNvSpPr/>
          <p:nvPr userDrawn="1"/>
        </p:nvSpPr>
        <p:spPr>
          <a:xfrm>
            <a:off x="564185" y="2086487"/>
            <a:ext cx="382772" cy="76117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6377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6118-0840-574D-AD0F-62FBB748D1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16518" y="1363140"/>
            <a:ext cx="2655482" cy="1035844"/>
          </a:xfrm>
        </p:spPr>
        <p:txBody>
          <a:bodyPr lIns="0" anchor="b">
            <a:normAutofit/>
          </a:bodyPr>
          <a:lstStyle>
            <a:lvl1pPr algn="l">
              <a:defRPr sz="26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947E7-DACC-CA46-9951-175FD059B99E}"/>
              </a:ext>
            </a:extLst>
          </p:cNvPr>
          <p:cNvSpPr/>
          <p:nvPr userDrawn="1"/>
        </p:nvSpPr>
        <p:spPr>
          <a:xfrm>
            <a:off x="470491" y="-1339703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0C40EB-9722-8244-8C4B-58C77EAC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FB8C81-C9BD-6944-AF10-0C8066390B02}"/>
              </a:ext>
            </a:extLst>
          </p:cNvPr>
          <p:cNvSpPr/>
          <p:nvPr userDrawn="1"/>
        </p:nvSpPr>
        <p:spPr>
          <a:xfrm>
            <a:off x="0" y="-3535"/>
            <a:ext cx="1156291" cy="5147035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52B5F8AC-B1E7-334C-AB18-A3CC44FE1860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46000"/>
          </a:blip>
          <a:srcRect l="57007" b="13790"/>
          <a:stretch/>
        </p:blipFill>
        <p:spPr>
          <a:xfrm>
            <a:off x="0" y="-3536"/>
            <a:ext cx="1671911" cy="51470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F112F4-70CD-8445-887B-82E2A280601C}"/>
              </a:ext>
            </a:extLst>
          </p:cNvPr>
          <p:cNvSpPr/>
          <p:nvPr userDrawn="1"/>
        </p:nvSpPr>
        <p:spPr>
          <a:xfrm>
            <a:off x="1916518" y="2446114"/>
            <a:ext cx="382772" cy="76117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7836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1947E7-DACC-CA46-9951-175FD059B99E}"/>
              </a:ext>
            </a:extLst>
          </p:cNvPr>
          <p:cNvSpPr/>
          <p:nvPr userDrawn="1"/>
        </p:nvSpPr>
        <p:spPr>
          <a:xfrm>
            <a:off x="470491" y="-1339703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50C40EB-9722-8244-8C4B-58C77EAC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8CA77-6261-4F43-990A-BB2E0032A3D0}"/>
              </a:ext>
            </a:extLst>
          </p:cNvPr>
          <p:cNvSpPr/>
          <p:nvPr userDrawn="1"/>
        </p:nvSpPr>
        <p:spPr>
          <a:xfrm>
            <a:off x="0" y="-3536"/>
            <a:ext cx="1156291" cy="5147036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AD6D68B2-F02F-8941-8B66-EB031F430F37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50000"/>
          </a:blip>
          <a:srcRect l="57179" b="13674"/>
          <a:stretch/>
        </p:blipFill>
        <p:spPr>
          <a:xfrm>
            <a:off x="0" y="1"/>
            <a:ext cx="1663042" cy="514703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FF91F84-7097-6341-A0D6-CCFBD95CCB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16518" y="1363140"/>
            <a:ext cx="2655482" cy="1035844"/>
          </a:xfrm>
        </p:spPr>
        <p:txBody>
          <a:bodyPr lIns="0" anchor="b">
            <a:normAutofit/>
          </a:bodyPr>
          <a:lstStyle>
            <a:lvl1pPr algn="l">
              <a:defRPr sz="26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27BD7-CF40-0342-8ED3-27334AF0908D}"/>
              </a:ext>
            </a:extLst>
          </p:cNvPr>
          <p:cNvSpPr/>
          <p:nvPr userDrawn="1"/>
        </p:nvSpPr>
        <p:spPr>
          <a:xfrm>
            <a:off x="1916518" y="2446114"/>
            <a:ext cx="382772" cy="76117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0365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1947E7-DACC-CA46-9951-175FD059B99E}"/>
              </a:ext>
            </a:extLst>
          </p:cNvPr>
          <p:cNvSpPr/>
          <p:nvPr userDrawn="1"/>
        </p:nvSpPr>
        <p:spPr>
          <a:xfrm>
            <a:off x="470491" y="-1339703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CB0D29-95D8-134E-9377-26C7DDCE89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2219" y="1363140"/>
            <a:ext cx="2655482" cy="1035844"/>
          </a:xfrm>
        </p:spPr>
        <p:txBody>
          <a:bodyPr lIns="36000" anchor="b">
            <a:normAutofit/>
          </a:bodyPr>
          <a:lstStyle>
            <a:lvl1pPr algn="l">
              <a:defRPr sz="26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981DC4-D205-4646-8736-7F61828C29A0}"/>
              </a:ext>
            </a:extLst>
          </p:cNvPr>
          <p:cNvSpPr/>
          <p:nvPr userDrawn="1"/>
        </p:nvSpPr>
        <p:spPr>
          <a:xfrm>
            <a:off x="0" y="0"/>
            <a:ext cx="3444240" cy="5143500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830DB30D-2551-3142-8D4B-CA4671033829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46000"/>
          </a:blip>
          <a:srcRect l="76335" b="13790"/>
          <a:stretch/>
        </p:blipFill>
        <p:spPr>
          <a:xfrm>
            <a:off x="3002280" y="-3536"/>
            <a:ext cx="920298" cy="51470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5A5806-F05E-EE49-B663-9F6090BE9BDA}"/>
              </a:ext>
            </a:extLst>
          </p:cNvPr>
          <p:cNvSpPr/>
          <p:nvPr userDrawn="1"/>
        </p:nvSpPr>
        <p:spPr>
          <a:xfrm>
            <a:off x="4322219" y="2446114"/>
            <a:ext cx="382772" cy="76117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32725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1947E7-DACC-CA46-9951-175FD059B99E}"/>
              </a:ext>
            </a:extLst>
          </p:cNvPr>
          <p:cNvSpPr/>
          <p:nvPr userDrawn="1"/>
        </p:nvSpPr>
        <p:spPr>
          <a:xfrm>
            <a:off x="470491" y="-1339703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CB0D29-95D8-134E-9377-26C7DDCE89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2219" y="1363140"/>
            <a:ext cx="2655482" cy="1035844"/>
          </a:xfrm>
        </p:spPr>
        <p:txBody>
          <a:bodyPr lIns="0" anchor="b">
            <a:normAutofit/>
          </a:bodyPr>
          <a:lstStyle>
            <a:lvl1pPr algn="l">
              <a:defRPr sz="26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69151-D5A2-FE49-BE79-BC2172C3EB3B}"/>
              </a:ext>
            </a:extLst>
          </p:cNvPr>
          <p:cNvSpPr/>
          <p:nvPr userDrawn="1"/>
        </p:nvSpPr>
        <p:spPr>
          <a:xfrm>
            <a:off x="0" y="-3536"/>
            <a:ext cx="3429000" cy="5147036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A01AF503-7F19-0A46-ADE7-C3281A8A7B3C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50000"/>
          </a:blip>
          <a:srcRect l="75565" b="13674"/>
          <a:stretch/>
        </p:blipFill>
        <p:spPr>
          <a:xfrm>
            <a:off x="2971800" y="1"/>
            <a:ext cx="948981" cy="51470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A819ED-12EF-2A45-8812-6771ECC5D9DA}"/>
              </a:ext>
            </a:extLst>
          </p:cNvPr>
          <p:cNvSpPr/>
          <p:nvPr userDrawn="1"/>
        </p:nvSpPr>
        <p:spPr>
          <a:xfrm>
            <a:off x="4306979" y="2446114"/>
            <a:ext cx="382772" cy="76117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7705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3284621" cy="5143500"/>
          </a:xfrm>
          <a:prstGeom prst="rect">
            <a:avLst/>
          </a:prstGeom>
          <a:solidFill>
            <a:srgbClr val="062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31292-24AE-5F41-8820-196C7D8E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84" y="273844"/>
            <a:ext cx="2597541" cy="637663"/>
          </a:xfrm>
        </p:spPr>
        <p:txBody>
          <a:bodyPr anchor="b" anchorCtr="0">
            <a:normAutofit/>
          </a:bodyPr>
          <a:lstStyle>
            <a:lvl1pPr>
              <a:defRPr sz="187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6DDB-3364-1B41-9729-DB3686A7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09" y="1148316"/>
            <a:ext cx="2597541" cy="358704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221DBE-BC54-6C4C-BA1C-95E280B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566692-5016-B349-BD9B-BB0C554A858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84622" y="1"/>
            <a:ext cx="4520081" cy="5143499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7E07AA-F835-5247-94AF-8930E4371B55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7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062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1292-24AE-5F41-8820-196C7D8E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81" y="273844"/>
            <a:ext cx="8296343" cy="499675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6DDB-3364-1B41-9729-DB3686A7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881" y="1148316"/>
            <a:ext cx="8296343" cy="348440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221DBE-BC54-6C4C-BA1C-95E280B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948651" y="4320540"/>
            <a:ext cx="972804" cy="6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1292-24AE-5F41-8820-196C7D8E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294" y="273844"/>
            <a:ext cx="7471742" cy="499675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6DDB-3364-1B41-9729-DB3686A7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294" y="1148316"/>
            <a:ext cx="7471742" cy="348440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221DBE-BC54-6C4C-BA1C-95E280B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8483" y="4735365"/>
            <a:ext cx="2057400" cy="273844"/>
          </a:xfrm>
        </p:spPr>
        <p:txBody>
          <a:bodyPr/>
          <a:lstStyle>
            <a:lvl1pPr>
              <a:defRPr sz="825"/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71" y="4272040"/>
            <a:ext cx="1079965" cy="702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BDD113-5A02-DF43-A29F-DAF7E4DB0CE7}"/>
              </a:ext>
            </a:extLst>
          </p:cNvPr>
          <p:cNvSpPr/>
          <p:nvPr userDrawn="1"/>
        </p:nvSpPr>
        <p:spPr>
          <a:xfrm>
            <a:off x="-224" y="-3536"/>
            <a:ext cx="827579" cy="5147036"/>
          </a:xfrm>
          <a:prstGeom prst="rect">
            <a:avLst/>
          </a:prstGeom>
          <a:solidFill>
            <a:srgbClr val="118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506FAD1-F83B-B643-AED7-7BB8531C2696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alphaModFix amt="50000"/>
          </a:blip>
          <a:srcRect l="65648" r="1" b="13674"/>
          <a:stretch/>
        </p:blipFill>
        <p:spPr>
          <a:xfrm>
            <a:off x="0" y="1"/>
            <a:ext cx="1334106" cy="51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60D6F-2EF1-E44B-85ED-CB36B7C7F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C75E1-A95E-BC4E-B2D9-ABDFCA08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D388-B48A-CC4B-BDDC-9D8B1FE61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147A0-10B7-294B-9972-14195E6FC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TOP SECRET, SECRET, CONFIDENTIAL,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0C17-8DDF-6C41-B1A3-244CE1149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5DA3A08-9E66-614E-AAE5-F810EFDD68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25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The impact of Basel III implementation on bank lending in South Africa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dirty="0"/>
              <a:t>Xolani Sibande and Alistair Milne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4767263"/>
            <a:ext cx="2133600" cy="274637"/>
          </a:xfrm>
        </p:spPr>
        <p:txBody>
          <a:bodyPr/>
          <a:lstStyle/>
          <a:p>
            <a:pPr marL="0" lvl="0" indent="0">
              <a:buNone/>
            </a:pPr>
            <a:r>
              <a:t>5 December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Motivation for the study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294" y="1148316"/>
            <a:ext cx="7051621" cy="3484406"/>
          </a:xfrm>
        </p:spPr>
        <p:txBody>
          <a:bodyPr>
            <a:normAutofit/>
          </a:bodyPr>
          <a:lstStyle/>
          <a:p>
            <a:pPr lvl="0"/>
            <a:r>
              <a:rPr lang="en-US" sz="1600" dirty="0"/>
              <a:t>We </a:t>
            </a:r>
            <a:r>
              <a:rPr sz="1600" dirty="0"/>
              <a:t>investigate</a:t>
            </a:r>
            <a:r>
              <a:rPr lang="en-US" sz="1600" dirty="0"/>
              <a:t>d</a:t>
            </a:r>
            <a:r>
              <a:rPr sz="1600" dirty="0"/>
              <a:t> the impact of the higher regulatory capital requirements of the implementation of the Basel III in South Africa between 2013 and 2019.</a:t>
            </a:r>
            <a:endParaRPr lang="en-US" sz="1600" dirty="0"/>
          </a:p>
          <a:p>
            <a:pPr lvl="0"/>
            <a:r>
              <a:rPr lang="en-ZA" sz="1600" dirty="0"/>
              <a:t>Basel III capital requirements have been shown to reduce bank lending in other markets (for UK Aiyar </a:t>
            </a:r>
            <a:r>
              <a:rPr lang="en-ZA" sz="1600" i="1" dirty="0"/>
              <a:t>et al.</a:t>
            </a:r>
            <a:r>
              <a:rPr lang="en-ZA" sz="1600" dirty="0"/>
              <a:t> (2014))</a:t>
            </a:r>
            <a:endParaRPr sz="1600" dirty="0"/>
          </a:p>
          <a:p>
            <a:pPr lvl="0"/>
            <a:r>
              <a:rPr lang="en-US" sz="1600" dirty="0"/>
              <a:t>Limited work exists in this area in South Africa</a:t>
            </a:r>
          </a:p>
          <a:p>
            <a:pPr lvl="0"/>
            <a:r>
              <a:rPr sz="1600" dirty="0"/>
              <a:t>Focus on a small set of large banks has some advantages: business models of these banks are similar</a:t>
            </a:r>
          </a:p>
          <a:p>
            <a:pPr lvl="0"/>
            <a:r>
              <a:rPr lang="en-ZA" sz="1600" dirty="0"/>
              <a:t>Our empirical specification follows </a:t>
            </a:r>
            <a:r>
              <a:rPr sz="1600" dirty="0"/>
              <a:t>previous studies of the impact of capital requirements on bank credit supply (f</a:t>
            </a:r>
            <a:r>
              <a:rPr lang="en-US" sz="1600" dirty="0"/>
              <a:t>or</a:t>
            </a:r>
            <a:r>
              <a:rPr sz="1600" dirty="0"/>
              <a:t> Peru Fang </a:t>
            </a:r>
            <a:r>
              <a:rPr sz="1600" i="1" dirty="0"/>
              <a:t>et al.</a:t>
            </a:r>
            <a:r>
              <a:rPr sz="1600" dirty="0"/>
              <a:t> (2020))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Balance sheet data is rich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294" y="950608"/>
            <a:ext cx="7324183" cy="3484406"/>
          </a:xfrm>
        </p:spPr>
        <p:txBody>
          <a:bodyPr>
            <a:noAutofit/>
          </a:bodyPr>
          <a:lstStyle/>
          <a:p>
            <a:pPr lvl="0"/>
            <a:r>
              <a:rPr sz="1600" dirty="0"/>
              <a:t>We collected data on the four major South African banks: Absa Bank, Standard Bank, First National Bank, and Nedbank</a:t>
            </a:r>
          </a:p>
          <a:p>
            <a:pPr lvl="0"/>
            <a:r>
              <a:rPr sz="1600" dirty="0"/>
              <a:t>Mainly </a:t>
            </a:r>
            <a:r>
              <a:rPr sz="1600" dirty="0" err="1"/>
              <a:t>utilised</a:t>
            </a:r>
            <a:r>
              <a:rPr sz="1600" dirty="0"/>
              <a:t> the BA900s (bank economic returns) and the BA930s (bank product lending rates)</a:t>
            </a:r>
          </a:p>
          <a:p>
            <a:pPr lvl="0"/>
            <a:r>
              <a:rPr sz="1600" dirty="0"/>
              <a:t>From the Prudential Authority, we also collected the controls data</a:t>
            </a:r>
          </a:p>
          <a:p>
            <a:pPr lvl="0"/>
            <a:r>
              <a:rPr sz="1600" dirty="0"/>
              <a:t>We focus on real economic activity lending in the BA900s is represented by lending to households and non-financial corporations.</a:t>
            </a:r>
          </a:p>
          <a:p>
            <a:pPr lvl="0"/>
            <a:r>
              <a:rPr sz="1600" dirty="0"/>
              <a:t>However, the BA900s only report granular lending categories to households and non-financial corporations. Therefore, some aggregation was necessary.</a:t>
            </a:r>
          </a:p>
          <a:p>
            <a:pPr lvl="0"/>
            <a:r>
              <a:rPr sz="1600" dirty="0"/>
              <a:t>This aggregation essentially limited our sample to the big four lenders</a:t>
            </a:r>
          </a:p>
          <a:p>
            <a:pPr lvl="0"/>
            <a:r>
              <a:rPr sz="1600" dirty="0"/>
              <a:t>Three major categories for households and non</a:t>
            </a:r>
            <a:r>
              <a:rPr lang="en-US" sz="1600" dirty="0"/>
              <a:t>-</a:t>
            </a:r>
            <a:r>
              <a:rPr sz="1600" dirty="0"/>
              <a:t>financial corporations (secured, unsecured, and mortgages)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We used a panel model approach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4440" y="962965"/>
                <a:ext cx="7471742" cy="348440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1600" dirty="0"/>
                  <a:t>Building on Fang </a:t>
                </a:r>
                <a:r>
                  <a:rPr sz="1600" i="1" dirty="0"/>
                  <a:t>et al.</a:t>
                </a:r>
                <a:r>
                  <a:rPr sz="1600" dirty="0"/>
                  <a:t> (2020):</a:t>
                </a:r>
              </a:p>
              <a:p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𝛥</m:t>
                    </m:r>
                    <m:r>
                      <a:rPr sz="1600">
                        <a:latin typeface="Cambria Math" panose="02040503050406030204" pitchFamily="18" charset="0"/>
                      </a:rPr>
                      <m:t>𝐿𝑂𝐴</m:t>
                    </m:r>
                    <m:sSubSup>
                      <m:sSubSup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sz="1600">
                        <a:latin typeface="Cambria Math" panose="02040503050406030204" pitchFamily="18" charset="0"/>
                      </a:rPr>
                      <m:t>=</m:t>
                    </m:r>
                    <m:r>
                      <a:rPr sz="1600">
                        <a:latin typeface="Cambria Math" panose="02040503050406030204" pitchFamily="18" charset="0"/>
                      </a:rPr>
                      <m:t>𝛽𝛥</m:t>
                    </m:r>
                    <m:r>
                      <a:rPr sz="1600"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sz="1600">
                        <a:latin typeface="Cambria Math" panose="02040503050406030204" pitchFamily="18" charset="0"/>
                      </a:rPr>
                      <m:t>+</m:t>
                    </m:r>
                    <m:r>
                      <a:rPr sz="1600">
                        <a:latin typeface="Cambria Math" panose="02040503050406030204" pitchFamily="18" charset="0"/>
                      </a:rPr>
                      <m:t>𝜆𝛥</m:t>
                    </m:r>
                    <m:r>
                      <a:rPr sz="1600">
                        <a:latin typeface="Cambria Math" panose="02040503050406030204" pitchFamily="18" charset="0"/>
                      </a:rPr>
                      <m:t>𝐾</m:t>
                    </m:r>
                    <m:sSubSup>
                      <m:sSubSup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sz="1600">
                        <a:latin typeface="Cambria Math" panose="02040503050406030204" pitchFamily="18" charset="0"/>
                      </a:rPr>
                      <m:t>+</m:t>
                    </m:r>
                    <m:r>
                      <a:rPr sz="1600">
                        <a:latin typeface="Cambria Math" panose="02040503050406030204" pitchFamily="18" charset="0"/>
                      </a:rPr>
                      <m:t>𝛼𝛥</m:t>
                    </m:r>
                    <m:r>
                      <a:rPr sz="1600">
                        <a:latin typeface="Cambria Math" panose="02040503050406030204" pitchFamily="18" charset="0"/>
                      </a:rPr>
                      <m:t>𝐷𝑒𝑚𝑎𝑛</m:t>
                    </m:r>
                    <m:sSubSup>
                      <m:sSubSup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sz="1600">
                        <a:latin typeface="Cambria Math" panose="02040503050406030204" pitchFamily="18" charset="0"/>
                      </a:rPr>
                      <m:t>+</m:t>
                    </m:r>
                    <m:r>
                      <a:rPr sz="1600">
                        <a:latin typeface="Cambria Math" panose="02040503050406030204" pitchFamily="18" charset="0"/>
                      </a:rPr>
                      <m:t>𝛾</m:t>
                    </m:r>
                    <m:r>
                      <a:rPr sz="1600">
                        <a:latin typeface="Cambria Math" panose="02040503050406030204" pitchFamily="18" charset="0"/>
                      </a:rPr>
                      <m:t>′</m:t>
                    </m:r>
                    <m:sSubSup>
                      <m:sSubSup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sz="16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sz="16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sz="16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sz="16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  <a:p>
                <a:r>
                  <a:rPr lang="en-ZA" sz="1600" dirty="0"/>
                  <a:t>Take into account the capital buffers</a:t>
                </a:r>
              </a:p>
              <a:p>
                <a:r>
                  <a:rPr lang="en-ZA" sz="1600" dirty="0"/>
                  <a:t>Used lending rates as proxies for demand (novel approach)</a:t>
                </a:r>
              </a:p>
              <a:p>
                <a:r>
                  <a:rPr lang="en-ZA" sz="1600" dirty="0"/>
                  <a:t>Controls from the Prudential Authority</a:t>
                </a:r>
              </a:p>
              <a:p>
                <a:r>
                  <a:rPr lang="en-ZA" sz="1600" dirty="0"/>
                  <a:t>Take both time and bank effects into account</a:t>
                </a:r>
              </a:p>
              <a:p>
                <a:r>
                  <a:rPr lang="en-ZA" sz="1600" dirty="0"/>
                  <a:t>Time-varying effects estimated using local projections (</a:t>
                </a:r>
                <a:r>
                  <a:rPr lang="en-ZA" sz="1600" dirty="0" err="1"/>
                  <a:t>Jorda</a:t>
                </a:r>
                <a:r>
                  <a:rPr lang="en-ZA" sz="1600" dirty="0"/>
                  <a:t>, 2005)</a:t>
                </a:r>
                <a:endParaRPr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4440" y="962965"/>
                <a:ext cx="7471742" cy="3484406"/>
              </a:xfrm>
              <a:blipFill>
                <a:blip r:embed="rId2"/>
                <a:stretch>
                  <a:fillRect l="-340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Results indicate little evidence of the impact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600" dirty="0"/>
              <a:t>While our set up is similar to Fang et al. (2020), we find very much weaker evidence of an impact of capital requirements on the supply of bank lending.</a:t>
            </a:r>
          </a:p>
          <a:p>
            <a:pPr lvl="0"/>
            <a:r>
              <a:rPr sz="1600" dirty="0"/>
              <a:t>Only in the case of secured credit for non-financial corporations do we obtain a statistically significant and economically sensible coefficient estimates and the coefficient is relatively small.</a:t>
            </a:r>
          </a:p>
          <a:p>
            <a:pPr lvl="0"/>
            <a:r>
              <a:rPr sz="1600" dirty="0"/>
              <a:t>Exploring alternative dynamic estimation similarly yields little evidence of any.</a:t>
            </a:r>
            <a:endParaRPr lang="en-US" sz="1600" dirty="0"/>
          </a:p>
          <a:p>
            <a:pPr lvl="0"/>
            <a:r>
              <a:rPr lang="en-ZA" sz="1600" dirty="0"/>
              <a:t>This is not a surprising results given that these bank are well capitalised.</a:t>
            </a:r>
          </a:p>
          <a:p>
            <a:pPr lvl="0"/>
            <a:r>
              <a:rPr lang="en-ZA" sz="1600" dirty="0"/>
              <a:t>However, there are data and methodological issues that could be further explored in future work.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0c52299-74de-4dfd-b117-c9c408edfa50}" enabled="1" method="Standard" siteId="{853cbaab-a620-4178-8933-88d7641418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447</Words>
  <Application>Microsoft Macintosh PowerPoint</Application>
  <PresentationFormat>On-screen Show 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1_Office Theme</vt:lpstr>
      <vt:lpstr>The impact of Basel III implementation on bank lending in South Africa</vt:lpstr>
      <vt:lpstr>Motivation for the study</vt:lpstr>
      <vt:lpstr>Balance sheet data is rich</vt:lpstr>
      <vt:lpstr>We used a panel model approach</vt:lpstr>
      <vt:lpstr>Results indicate little evidence of the impact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Basel III implementation on bank lending in South Africa</dc:title>
  <dc:creator>Xolani Sibande and Alistair Milne</dc:creator>
  <cp:keywords/>
  <cp:lastModifiedBy>Xolani Sibande</cp:lastModifiedBy>
  <cp:revision>12</cp:revision>
  <cp:lastPrinted>2023-12-05T08:45:25Z</cp:lastPrinted>
  <dcterms:created xsi:type="dcterms:W3CDTF">2023-12-05T08:05:33Z</dcterms:created>
  <dcterms:modified xsi:type="dcterms:W3CDTF">2023-12-05T12:12:13Z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spectratio">
    <vt:lpwstr>141</vt:lpwstr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iblio-style">
    <vt:lpwstr>sarb.bst</vt:lpwstr>
  </property>
  <property fmtid="{D5CDD505-2E9C-101B-9397-08002B2CF9AE}" pid="7" name="bibliography">
    <vt:lpwstr>references.bib</vt:lpwstr>
  </property>
  <property fmtid="{D5CDD505-2E9C-101B-9397-08002B2CF9AE}" pid="8" name="by-affiliation">
    <vt:lpwstr/>
  </property>
  <property fmtid="{D5CDD505-2E9C-101B-9397-08002B2CF9AE}" pid="9" name="by-author">
    <vt:lpwstr/>
  </property>
  <property fmtid="{D5CDD505-2E9C-101B-9397-08002B2CF9AE}" pid="10" name="csl">
    <vt:lpwstr>ucl-institute-of-education-harvard.csl</vt:lpwstr>
  </property>
  <property fmtid="{D5CDD505-2E9C-101B-9397-08002B2CF9AE}" pid="11" name="date">
    <vt:lpwstr>5 December 2023</vt:lpwstr>
  </property>
  <property fmtid="{D5CDD505-2E9C-101B-9397-08002B2CF9AE}" pid="12" name="editor">
    <vt:lpwstr>visual</vt:lpwstr>
  </property>
  <property fmtid="{D5CDD505-2E9C-101B-9397-08002B2CF9AE}" pid="13" name="fontsize">
    <vt:lpwstr>14</vt:lpwstr>
  </property>
  <property fmtid="{D5CDD505-2E9C-101B-9397-08002B2CF9AE}" pid="14" name="header-includes">
    <vt:lpwstr/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institute">
    <vt:lpwstr>South African Reserve Bank and Loughborough University</vt:lpwstr>
  </property>
  <property fmtid="{D5CDD505-2E9C-101B-9397-08002B2CF9AE}" pid="18" name="institutes">
    <vt:lpwstr/>
  </property>
  <property fmtid="{D5CDD505-2E9C-101B-9397-08002B2CF9AE}" pid="19" name="labels">
    <vt:lpwstr/>
  </property>
  <property fmtid="{D5CDD505-2E9C-101B-9397-08002B2CF9AE}" pid="20" name="natbiboptions">
    <vt:lpwstr>round</vt:lpwstr>
  </property>
  <property fmtid="{D5CDD505-2E9C-101B-9397-08002B2CF9AE}" pid="21" name="output">
    <vt:lpwstr/>
  </property>
  <property fmtid="{D5CDD505-2E9C-101B-9397-08002B2CF9AE}" pid="22" name="section-titles">
    <vt:lpwstr>False</vt:lpwstr>
  </property>
  <property fmtid="{D5CDD505-2E9C-101B-9397-08002B2CF9AE}" pid="23" name="toc-title">
    <vt:lpwstr>Table of contents</vt:lpwstr>
  </property>
</Properties>
</file>