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impact of Basel III implementation on bank lending in South Africa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Xolani Sibande and Alistair Milne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December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paper investigates the impact of the higher regulatory capital requirements of the implementation of the Basel III in South Africa between 2013 and 2019.</a:t>
            </a:r>
          </a:p>
          <a:p>
            <a:pPr lvl="0"/>
            <a:r>
              <a:rPr/>
              <a:t>The principal data employed is monthly balance sheet data</a:t>
            </a:r>
          </a:p>
          <a:p>
            <a:pPr lvl="0"/>
            <a:r>
              <a:rPr/>
              <a:t>Focus on a small set of large banks has some advantages: business models of these banks are similar</a:t>
            </a:r>
          </a:p>
          <a:p>
            <a:pPr lvl="0"/>
            <a:r>
              <a:rPr/>
              <a:t>Our empirical specification follows previous studies of the impact of capital requirements on bank credit supply (for UK Aiyar </a:t>
            </a:r>
            <a:r>
              <a:rPr i="1"/>
              <a:t>et al.</a:t>
            </a:r>
            <a:r>
              <a:rPr/>
              <a:t> (2014); for Peru Fang </a:t>
            </a:r>
            <a:r>
              <a:rPr i="1"/>
              <a:t>et al.</a:t>
            </a:r>
            <a:r>
              <a:rPr/>
              <a:t> (2020))</a:t>
            </a:r>
          </a:p>
          <a:p>
            <a:pPr lvl="0"/>
            <a:r>
              <a:rPr/>
              <a:t>We find little evidence of the impact of Basel III on lending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implementation of capital requirments</a:t>
            </a:r>
          </a:p>
        </p:txBody>
      </p:sp>
      <p:pic>
        <p:nvPicPr>
          <p:cNvPr descr="Untitled_files/figure-pptx/capit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Capital requirements. Source: South African Reserve Bank (2022). Note: RWA is risk weighted assets.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collected data on the four major South African banks: Absa Bank, Standard Bank, First National Bank, and Nedbank</a:t>
            </a:r>
          </a:p>
          <a:p>
            <a:pPr lvl="0"/>
            <a:r>
              <a:rPr/>
              <a:t>Mainly utilised the BA900s (bank economic returns) and the BA930s (bank product lending rates)</a:t>
            </a:r>
          </a:p>
          <a:p>
            <a:pPr lvl="0"/>
            <a:r>
              <a:rPr/>
              <a:t>The Basel III capital requirements (BA700s) data was collected from the Prudential Authority</a:t>
            </a:r>
          </a:p>
          <a:p>
            <a:pPr lvl="0"/>
            <a:r>
              <a:rPr/>
              <a:t>From the Prudential Authority, we also collected the controls data</a:t>
            </a:r>
          </a:p>
          <a:p>
            <a:pPr lvl="0"/>
            <a:r>
              <a:rPr/>
              <a:t>We focus on real economic activity lending in the BA900s is represented by lending to households and non-financial corporations.</a:t>
            </a:r>
          </a:p>
          <a:p>
            <a:pPr lvl="0"/>
            <a:r>
              <a:rPr/>
              <a:t>However, the BA900s only report granular lending categories to households and non-financial corporations. Therefore, some aggregation was necessary.</a:t>
            </a:r>
          </a:p>
          <a:p>
            <a:pPr lvl="0"/>
            <a:r>
              <a:rPr/>
              <a:t>This aggregation essentially limited our sample to the big four lenders</a:t>
            </a:r>
          </a:p>
          <a:p>
            <a:pPr lvl="0"/>
            <a:r>
              <a:rPr/>
              <a:t>Three major categories for households and non financial corporations (secured, unsecured, and mortgages)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on Fang </a:t>
                </a:r>
                <a:r>
                  <a:rPr i="1"/>
                  <a:t>et al.</a:t>
                </a:r>
                <a:r>
                  <a:rPr/>
                  <a:t> (2020):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Δ</m:t>
                    </m:r>
                    <m:r>
                      <m:t>L</m:t>
                    </m:r>
                    <m:r>
                      <m:t>O</m:t>
                    </m:r>
                    <m:r>
                      <m:t>A</m:t>
                    </m:r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s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β</m:t>
                    </m:r>
                    <m:r>
                      <m:t>Δ</m:t>
                    </m:r>
                    <m:r>
                      <m:t>K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r>
                      <m:t>λ</m:t>
                    </m:r>
                    <m:r>
                      <m:t>Δ</m:t>
                    </m:r>
                    <m:r>
                      <m:t>K</m:t>
                    </m:r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r>
                      <m:t>α</m:t>
                    </m:r>
                    <m:r>
                      <m:t>Δ</m:t>
                    </m:r>
                    <m:r>
                      <m:t>D</m:t>
                    </m:r>
                    <m:r>
                      <m:t>e</m:t>
                    </m:r>
                    <m:r>
                      <m:t>m</m:t>
                    </m:r>
                    <m:r>
                      <m:t>a</m:t>
                    </m:r>
                    <m:r>
                      <m:t>n</m:t>
                    </m:r>
                    <m:sSubSup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r>
                      <m:t>γ</m:t>
                    </m:r>
                    <m:r>
                      <m:rPr>
                        <m:sty m:val="p"/>
                      </m:rPr>
                      <m:t>′</m:t>
                    </m:r>
                    <m:sSubSup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s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τ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t>i</m:t>
                        </m:r>
                      </m:sup>
                    </m:sSup>
                  </m:oMath>
                </a14:m>
                <a:r>
                  <a:rPr/>
                  <a:t> refers to the four banks</a:t>
                </a:r>
              </a:p>
              <a:p>
                <a:pPr lvl="0"/>
                <a14:m>
                  <m:oMath xmlns:m="http://schemas.openxmlformats.org/officeDocument/2006/math">
                    <m:r>
                      <m:t>Δ</m:t>
                    </m:r>
                    <m:r>
                      <m:t>L</m:t>
                    </m:r>
                    <m:r>
                      <m:t>O</m:t>
                    </m:r>
                    <m:r>
                      <m:t>A</m:t>
                    </m:r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s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</m:oMath>
                </a14:m>
                <a:r>
                  <a:rPr/>
                  <a:t> is the log difference of lending</a:t>
                </a:r>
              </a:p>
              <a:p>
                <a:pPr lvl="0"/>
                <a14:m>
                  <m:oMath xmlns:m="http://schemas.openxmlformats.org/officeDocument/2006/math">
                    <m:r>
                      <m:t>Δ</m:t>
                    </m:r>
                    <m:r>
                      <m:t>K</m:t>
                    </m:r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</m:oMath>
                </a14:m>
                <a:r>
                  <a:rPr/>
                  <a:t> is the change in the minimum capital requirement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Δ</m:t>
                    </m:r>
                    <m:r>
                      <m:t>D</m:t>
                    </m:r>
                    <m:r>
                      <m:t>e</m:t>
                    </m:r>
                    <m:r>
                      <m:t>m</m:t>
                    </m:r>
                    <m:r>
                      <m:t>a</m:t>
                    </m:r>
                    <m:r>
                      <m:t>n</m:t>
                    </m:r>
                    <m:sSubSup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</m:oMath>
                </a14:m>
                <a:r>
                  <a:rPr/>
                  <a:t> is the lending demand proxy represented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s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</m:oMath>
                </a14:m>
                <a:r>
                  <a:rPr/>
                  <a:t> is a bank level controls set at month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fixed effects (</a:t>
                </a:r>
                <a14:m>
                  <m:oMath xmlns:m="http://schemas.openxmlformats.org/officeDocument/2006/math">
                    <m:sSup>
                      <m:e>
                        <m:r>
                          <m:t>ϕ</m:t>
                        </m:r>
                      </m:e>
                      <m:sup>
                        <m:r>
                          <m:t>i</m:t>
                        </m:r>
                      </m:sup>
                    </m:sSup>
                  </m:oMath>
                </a14:m>
                <a:r>
                  <a:rPr/>
                  <a:t>) estimate other unobserved differences in bank characteristics.</a:t>
                </a:r>
              </a:p>
              <a:p>
                <a:pPr lvl="0"/>
                <a:r>
                  <a:rPr/>
                  <a:t>To account for other factors, such as changes in the macroeconomic environment, we employ time-fixed effects (</a:t>
                </a:r>
                <a14:m>
                  <m:oMath xmlns:m="http://schemas.openxmlformats.org/officeDocument/2006/math">
                    <m:sSub>
                      <m:e>
                        <m:r>
                          <m:t>τ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i</m:t>
                        </m:r>
                      </m:sup>
                    </m:sSubSup>
                  </m:oMath>
                </a14:m>
                <a:r>
                  <a:rPr/>
                  <a:t> using bank clustered standard errors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Household Secured Credit (Example)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our set up is similar to Fang et al. (2020), we find very much weaker evidence of an impact of capital requirements on the supply of bank lending.</a:t>
            </a:r>
          </a:p>
          <a:p>
            <a:pPr lvl="0"/>
            <a:r>
              <a:rPr/>
              <a:t>We investigate the impact three categories of lending for both household and corporate borrowers.</a:t>
            </a:r>
          </a:p>
          <a:p>
            <a:pPr lvl="0"/>
            <a:r>
              <a:rPr/>
              <a:t>Only in the case of secured credit for non-financial corporations do we obtain a statistically significant and economically sensible coefficient estimates and the coefficient is relatively small.</a:t>
            </a:r>
          </a:p>
          <a:p>
            <a:pPr lvl="0"/>
            <a:r>
              <a:rPr/>
              <a:t>Exploring alternative dynamic estimation similarly yields little evidence of any.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Aiyar, S., Calomiris, C. W., Hooley, J., Korniyenko, Y. and Wieladek, T. (2014). ‘The international transmission of bank capital requirements: Evidence from the UK’. </a:t>
            </a:r>
            <a:r>
              <a:rPr i="1"/>
              <a:t>Journal of Financial Economics</a:t>
            </a:r>
            <a:r>
              <a:rPr/>
              <a:t>. Elsevier, 113 (3), pp. 368–382.</a:t>
            </a:r>
          </a:p>
          <a:p>
            <a:pPr lvl="0" indent="0" marL="0">
              <a:buNone/>
            </a:pPr>
            <a:r>
              <a:rPr/>
              <a:t>Fang, X., Jutrsa, D., Peria, S. M., Presbitero, A. F. and Ratnovski, L. (2020). ‘Bank capital requirements and lending in emerging markets: The role of bank characteristics and economic conditions’. </a:t>
            </a:r>
            <a:r>
              <a:rPr i="1"/>
              <a:t>Journal of Banking &amp; Finance</a:t>
            </a:r>
            <a:r>
              <a:rPr/>
              <a:t>. Elsevier, p. 105806.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Basel III implementation on bank lending in South Africa</dc:title>
  <dc:creator>Xolani Sibande and Alistair Milne</dc:creator>
  <cp:keywords/>
  <dcterms:created xsi:type="dcterms:W3CDTF">2023-12-05T08:05:33Z</dcterms:created>
  <dcterms:modified xsi:type="dcterms:W3CDTF">2023-12-05T08:05:33Z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spectratio">
    <vt:lpwstr>141</vt:lpwstr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iblio-style">
    <vt:lpwstr>sarb.bst</vt:lpwstr>
  </property>
  <property fmtid="{D5CDD505-2E9C-101B-9397-08002B2CF9AE}" pid="7" name="bibliography">
    <vt:lpwstr>references.bib</vt:lpwstr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sl">
    <vt:lpwstr>ucl-institute-of-education-harvard.csl</vt:lpwstr>
  </property>
  <property fmtid="{D5CDD505-2E9C-101B-9397-08002B2CF9AE}" pid="11" name="date">
    <vt:lpwstr>5 December 2023</vt:lpwstr>
  </property>
  <property fmtid="{D5CDD505-2E9C-101B-9397-08002B2CF9AE}" pid="12" name="editor">
    <vt:lpwstr>visual</vt:lpwstr>
  </property>
  <property fmtid="{D5CDD505-2E9C-101B-9397-08002B2CF9AE}" pid="13" name="fontsize">
    <vt:lpwstr>14</vt:lpwstr>
  </property>
  <property fmtid="{D5CDD505-2E9C-101B-9397-08002B2CF9AE}" pid="14" name="header-includes">
    <vt:lpwstr/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institute">
    <vt:lpwstr>South African Reserve Bank and Loughborough University</vt:lpwstr>
  </property>
  <property fmtid="{D5CDD505-2E9C-101B-9397-08002B2CF9AE}" pid="18" name="institutes">
    <vt:lpwstr/>
  </property>
  <property fmtid="{D5CDD505-2E9C-101B-9397-08002B2CF9AE}" pid="19" name="labels">
    <vt:lpwstr/>
  </property>
  <property fmtid="{D5CDD505-2E9C-101B-9397-08002B2CF9AE}" pid="20" name="natbiboptions">
    <vt:lpwstr>round</vt:lpwstr>
  </property>
  <property fmtid="{D5CDD505-2E9C-101B-9397-08002B2CF9AE}" pid="21" name="output">
    <vt:lpwstr/>
  </property>
  <property fmtid="{D5CDD505-2E9C-101B-9397-08002B2CF9AE}" pid="22" name="section-titles">
    <vt:lpwstr>False</vt:lpwstr>
  </property>
  <property fmtid="{D5CDD505-2E9C-101B-9397-08002B2CF9AE}" pid="23" name="toc-title">
    <vt:lpwstr>Table of contents</vt:lpwstr>
  </property>
</Properties>
</file>