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  <p:sldMasterId id="2147483844" r:id="rId2"/>
  </p:sldMasterIdLst>
  <p:notesMasterIdLst>
    <p:notesMasterId r:id="rId13"/>
  </p:notesMasterIdLst>
  <p:handoutMasterIdLst>
    <p:handoutMasterId r:id="rId14"/>
  </p:handoutMasterIdLst>
  <p:sldIdLst>
    <p:sldId id="573" r:id="rId3"/>
    <p:sldId id="581" r:id="rId4"/>
    <p:sldId id="582" r:id="rId5"/>
    <p:sldId id="583" r:id="rId6"/>
    <p:sldId id="584" r:id="rId7"/>
    <p:sldId id="586" r:id="rId8"/>
    <p:sldId id="585" r:id="rId9"/>
    <p:sldId id="587" r:id="rId10"/>
    <p:sldId id="588" r:id="rId11"/>
    <p:sldId id="589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83">
          <p15:clr>
            <a:srgbClr val="A4A3A4"/>
          </p15:clr>
        </p15:guide>
        <p15:guide id="2" orient="horz" pos="743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384">
          <p15:clr>
            <a:srgbClr val="A4A3A4"/>
          </p15:clr>
        </p15:guide>
        <p15:guide id="5" orient="horz" pos="1671">
          <p15:clr>
            <a:srgbClr val="A4A3A4"/>
          </p15:clr>
        </p15:guide>
        <p15:guide id="6" orient="horz" pos="2236">
          <p15:clr>
            <a:srgbClr val="A4A3A4"/>
          </p15:clr>
        </p15:guide>
        <p15:guide id="7" orient="horz" pos="146">
          <p15:clr>
            <a:srgbClr val="A4A3A4"/>
          </p15:clr>
        </p15:guide>
        <p15:guide id="8" orient="horz" pos="2443">
          <p15:clr>
            <a:srgbClr val="A4A3A4"/>
          </p15:clr>
        </p15:guide>
        <p15:guide id="9" pos="1794">
          <p15:clr>
            <a:srgbClr val="A4A3A4"/>
          </p15:clr>
        </p15:guide>
        <p15:guide id="10" pos="2736">
          <p15:clr>
            <a:srgbClr val="A4A3A4"/>
          </p15:clr>
        </p15:guide>
        <p15:guide id="11" pos="202">
          <p15:clr>
            <a:srgbClr val="A4A3A4"/>
          </p15:clr>
        </p15:guide>
        <p15:guide id="12" pos="5322">
          <p15:clr>
            <a:srgbClr val="A4A3A4"/>
          </p15:clr>
        </p15:guide>
        <p15:guide id="13" pos="5625">
          <p15:clr>
            <a:srgbClr val="A4A3A4"/>
          </p15:clr>
        </p15:guide>
        <p15:guide id="14" pos="2878">
          <p15:clr>
            <a:srgbClr val="A4A3A4"/>
          </p15:clr>
        </p15:guide>
        <p15:guide id="15" pos="3555">
          <p15:clr>
            <a:srgbClr val="A4A3A4"/>
          </p15:clr>
        </p15:guide>
        <p15:guide id="16" pos="1965">
          <p15:clr>
            <a:srgbClr val="A4A3A4"/>
          </p15:clr>
        </p15:guide>
        <p15:guide id="17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9B8BB"/>
    <a:srgbClr val="E5E8E8"/>
    <a:srgbClr val="822980"/>
    <a:srgbClr val="B9B9BB"/>
    <a:srgbClr val="B6B8BB"/>
    <a:srgbClr val="87898B"/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727" autoAdjust="0"/>
  </p:normalViewPr>
  <p:slideViewPr>
    <p:cSldViewPr snapToGrid="0">
      <p:cViewPr varScale="1">
        <p:scale>
          <a:sx n="124" d="100"/>
          <a:sy n="124" d="100"/>
        </p:scale>
        <p:origin x="-104" y="-232"/>
      </p:cViewPr>
      <p:guideLst>
        <p:guide orient="horz" pos="3083"/>
        <p:guide orient="horz" pos="743"/>
        <p:guide orient="horz" pos="893"/>
        <p:guide orient="horz" pos="384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8/15/14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8/15/14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Relationship Id="rId3" Type="http://schemas.openxmlformats.org/officeDocument/2006/relationships/image" Target="../media/image6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8720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8720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8D92626-37D2-4832-BF7A-BC283494A20D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126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iscon\Desktop\text_bg1_v3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6211" y="0"/>
            <a:ext cx="9158200" cy="51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51988" cy="5143500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62" tIns="45681" rIns="91362" bIns="45681" anchor="ctr"/>
          <a:lstStyle/>
          <a:p>
            <a:pPr algn="ctr" defTabSz="8152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4" name="Picture 3" descr="Disc2014_ent_tg_Wht_RGB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440" y="1150937"/>
            <a:ext cx="7225291" cy="25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6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mimR_Blue_RGB_150_L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9036" y="1556454"/>
            <a:ext cx="5533272" cy="21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8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87898B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7930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46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786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09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3038" indent="-173038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6075" indent="-173038">
              <a:buSzPct val="80000"/>
              <a:buFont typeface="HP Simplified"/>
              <a:buChar char="−"/>
              <a:tabLst/>
              <a:defRPr sz="1400">
                <a:solidFill>
                  <a:srgbClr val="000000"/>
                </a:solidFill>
              </a:defRPr>
            </a:lvl2pPr>
            <a:lvl3pPr marL="515938" indent="-169863">
              <a:tabLst/>
              <a:defRPr sz="1400">
                <a:solidFill>
                  <a:srgbClr val="000000"/>
                </a:solidFill>
              </a:defRPr>
            </a:lvl3pPr>
            <a:lvl4pPr marL="693738" indent="-180975">
              <a:defRPr sz="1400">
                <a:solidFill>
                  <a:srgbClr val="000000"/>
                </a:solidFill>
              </a:defRPr>
            </a:lvl4pPr>
            <a:lvl5pPr marL="838200" indent="-150813">
              <a:tabLst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8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8720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1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8720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32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8721"/>
            <a:ext cx="3878263" cy="3219794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8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8720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6038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8720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8720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6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8720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8720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29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Line with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31469" y="660169"/>
            <a:ext cx="8460105" cy="3770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1800"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black">
          <a:xfrm>
            <a:off x="331469" y="235063"/>
            <a:ext cx="8460105" cy="412934"/>
          </a:xfrm>
        </p:spPr>
        <p:txBody>
          <a:bodyPr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44487" y="1430691"/>
            <a:ext cx="7934325" cy="2992084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9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1511529"/>
            <a:ext cx="6858000" cy="1787774"/>
          </a:xfrm>
        </p:spPr>
        <p:txBody>
          <a:bodyPr anchor="b"/>
          <a:lstStyle>
            <a:lvl1pPr>
              <a:lnSpc>
                <a:spcPct val="90000"/>
              </a:lnSpc>
              <a:defRPr sz="44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Breakout session title here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72627"/>
            <a:ext cx="6858000" cy="91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6" y="465309"/>
            <a:ext cx="4673598" cy="124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8720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8000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18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9" r:id="rId2"/>
    <p:sldLayoutId id="2147483834" r:id="rId3"/>
    <p:sldLayoutId id="2147483833" r:id="rId4"/>
    <p:sldLayoutId id="2147483837" r:id="rId5"/>
    <p:sldLayoutId id="2147483809" r:id="rId6"/>
    <p:sldLayoutId id="2147483839" r:id="rId7"/>
    <p:sldLayoutId id="2147483823" r:id="rId8"/>
    <p:sldLayoutId id="2147483824" r:id="rId9"/>
    <p:sldLayoutId id="2147483825" r:id="rId10"/>
    <p:sldLayoutId id="214748384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rgbClr val="0096D6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87898B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1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tx2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Integration with the SDLC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9184" y="2060365"/>
            <a:ext cx="4963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Brandon Spruth – Sr. Security Analyst, Morningstar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Jeremy </a:t>
            </a:r>
            <a:r>
              <a:rPr lang="en-US" dirty="0">
                <a:solidFill>
                  <a:schemeClr val="bg1"/>
                </a:solidFill>
              </a:rPr>
              <a:t>Brooks – WebInspect Engineering</a:t>
            </a:r>
          </a:p>
        </p:txBody>
      </p:sp>
    </p:spTree>
    <p:extLst>
      <p:ext uri="{BB962C8B-B14F-4D97-AF65-F5344CB8AC3E}">
        <p14:creationId xmlns:p14="http://schemas.microsoft.com/office/powerpoint/2010/main" val="3730108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4800" dirty="0" smtClean="0"/>
          </a:p>
          <a:p>
            <a:pPr algn="ctr"/>
            <a:r>
              <a:rPr lang="en-US" sz="4800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7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Mission with a Problem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Where to start?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Tipping the scales in our direction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Making it work for you!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Demos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7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654907"/>
            <a:ext cx="6292020" cy="8572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Your </a:t>
            </a:r>
            <a:r>
              <a:rPr lang="en-US" dirty="0" smtClean="0">
                <a:solidFill>
                  <a:srgbClr val="FF0000"/>
                </a:solidFill>
              </a:rPr>
              <a:t>Mission</a:t>
            </a:r>
            <a:r>
              <a:rPr lang="en-US" dirty="0" smtClean="0"/>
              <a:t> if you choose to accept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49029"/>
            <a:ext cx="6172200" cy="1886187"/>
          </a:xfrm>
        </p:spPr>
        <p:txBody>
          <a:bodyPr/>
          <a:lstStyle/>
          <a:p>
            <a:r>
              <a:rPr lang="en-US" sz="2000" b="0" i="1" dirty="0" smtClean="0"/>
              <a:t>Develop an application security automation program to assist software development teams with iterative application security testing</a:t>
            </a:r>
            <a:r>
              <a:rPr lang="en-US" sz="2000" b="0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72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634604"/>
            <a:ext cx="6172200" cy="857250"/>
          </a:xfrm>
        </p:spPr>
        <p:txBody>
          <a:bodyPr/>
          <a:lstStyle/>
          <a:p>
            <a:r>
              <a:rPr lang="en-US" dirty="0" smtClean="0"/>
              <a:t>We have a </a:t>
            </a:r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 … Houston!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66638"/>
            <a:ext cx="6172200" cy="3394472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0" dirty="0" smtClean="0"/>
              <a:t>Hundreds to thousands of developers</a:t>
            </a:r>
          </a:p>
          <a:p>
            <a:pPr marL="285750" indent="-285750">
              <a:buFont typeface="Arial"/>
              <a:buChar char="•"/>
            </a:pPr>
            <a:r>
              <a:rPr lang="en-US" b="0" dirty="0" smtClean="0"/>
              <a:t>Too many applications with systemic issues</a:t>
            </a:r>
          </a:p>
          <a:p>
            <a:pPr marL="285750" indent="-285750">
              <a:buFont typeface="Arial"/>
              <a:buChar char="•"/>
            </a:pPr>
            <a:r>
              <a:rPr lang="en-US" b="0" dirty="0" smtClean="0"/>
              <a:t>There is not enough qualified application security professionals.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80313">
            <a:off x="1944972" y="1599513"/>
            <a:ext cx="4554561" cy="243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9769">
            <a:off x="1312477" y="1031260"/>
            <a:ext cx="4521755" cy="72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97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485244"/>
            <a:ext cx="6172200" cy="8572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There are only </a:t>
            </a:r>
            <a:r>
              <a:rPr lang="en-US" dirty="0" smtClean="0">
                <a:solidFill>
                  <a:srgbClr val="FF0000"/>
                </a:solidFill>
              </a:rPr>
              <a:t>solutions</a:t>
            </a:r>
            <a:r>
              <a:rPr lang="en-US" dirty="0" smtClean="0">
                <a:solidFill>
                  <a:srgbClr val="000000"/>
                </a:solidFill>
              </a:rPr>
              <a:t>!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250326"/>
            <a:ext cx="6172200" cy="3394472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0" dirty="0" smtClean="0"/>
              <a:t>Self service model for Developers and QA to build more secure applications</a:t>
            </a:r>
          </a:p>
          <a:p>
            <a:pPr marL="285750" indent="-285750">
              <a:buFont typeface="Arial"/>
              <a:buChar char="•"/>
            </a:pPr>
            <a:r>
              <a:rPr lang="en-US" sz="2000" b="0" dirty="0" smtClean="0"/>
              <a:t>Iterative and collaborative security testing </a:t>
            </a:r>
          </a:p>
          <a:p>
            <a:pPr marL="285750" indent="-285750">
              <a:buFont typeface="Arial"/>
              <a:buChar char="•"/>
            </a:pPr>
            <a:r>
              <a:rPr lang="en-US" sz="2000" b="0" kern="0" dirty="0" smtClean="0"/>
              <a:t>Effective </a:t>
            </a:r>
            <a:r>
              <a:rPr lang="en-US" sz="2000" b="0" kern="0" dirty="0"/>
              <a:t>at identifying Data-Handling and Code Quality vulnerabilities</a:t>
            </a:r>
          </a:p>
          <a:p>
            <a:pPr marL="333375" indent="-285750" defTabSz="214313">
              <a:buFont typeface="Arial"/>
              <a:buChar char="•"/>
              <a:defRPr/>
            </a:pPr>
            <a:r>
              <a:rPr lang="en-US" sz="2000" b="0" kern="0" dirty="0"/>
              <a:t>Enumerates vulnerabilities better than manual assessments.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90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521075"/>
            <a:ext cx="6172200" cy="857250"/>
          </a:xfrm>
        </p:spPr>
        <p:txBody>
          <a:bodyPr/>
          <a:lstStyle/>
          <a:p>
            <a:pPr algn="ctr"/>
            <a:r>
              <a:rPr lang="en-US" dirty="0" smtClean="0"/>
              <a:t>Application Security Automation Stack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033736"/>
              </p:ext>
            </p:extLst>
          </p:nvPr>
        </p:nvGraphicFramePr>
        <p:xfrm>
          <a:off x="385517" y="1648524"/>
          <a:ext cx="8374144" cy="1925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2011230"/>
                <a:gridCol w="2222625"/>
                <a:gridCol w="2150927"/>
                <a:gridCol w="1989362"/>
              </a:tblGrid>
              <a:tr h="1024359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solidFill>
                            <a:srgbClr val="0096D6"/>
                          </a:solidFill>
                        </a:rPr>
                        <a:t>DAST &amp; SAST Management Portal</a:t>
                      </a:r>
                      <a:endParaRPr lang="en-US" sz="2000" b="1" dirty="0">
                        <a:solidFill>
                          <a:srgbClr val="0096D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96D6"/>
                          </a:solidFill>
                        </a:rPr>
                        <a:t>Dynamic Automation Testing (DAST)</a:t>
                      </a:r>
                      <a:endParaRPr lang="en-US" sz="2000" b="1" dirty="0">
                        <a:solidFill>
                          <a:srgbClr val="0096D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96D6"/>
                          </a:solidFill>
                        </a:rPr>
                        <a:t>Static</a:t>
                      </a:r>
                      <a:r>
                        <a:rPr lang="en-US" sz="2000" b="1" baseline="0" dirty="0" smtClean="0">
                          <a:solidFill>
                            <a:srgbClr val="0096D6"/>
                          </a:solidFill>
                        </a:rPr>
                        <a:t> Automation Testing (SAST)</a:t>
                      </a:r>
                      <a:endParaRPr lang="en-US" sz="2000" b="1" dirty="0">
                        <a:solidFill>
                          <a:srgbClr val="0096D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96D6"/>
                          </a:solidFill>
                        </a:rPr>
                        <a:t>Continuous Integration</a:t>
                      </a:r>
                    </a:p>
                    <a:p>
                      <a:pPr algn="ctr"/>
                      <a:endParaRPr lang="en-US" sz="2000" b="1" dirty="0">
                        <a:solidFill>
                          <a:srgbClr val="0096D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20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800" b="1" dirty="0" smtClean="0">
                          <a:solidFill>
                            <a:srgbClr val="0000FF"/>
                          </a:solidFill>
                        </a:rPr>
                        <a:t>  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056" y="2865351"/>
            <a:ext cx="1461037" cy="50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897" y="2936067"/>
            <a:ext cx="2063535" cy="39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5" y="2962183"/>
            <a:ext cx="1884687" cy="33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073" y="2824574"/>
            <a:ext cx="1897302" cy="60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79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17" y="95787"/>
            <a:ext cx="7733095" cy="8572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Holy Grail of Application Security Automation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442"/>
            <a:ext cx="9144000" cy="360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3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838" y="496994"/>
            <a:ext cx="6172200" cy="8572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Configuring WebInspect with Jenkins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211" y="1804098"/>
            <a:ext cx="6355308" cy="154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4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753" y="599116"/>
            <a:ext cx="6172200" cy="8572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Configuring your WebInspect Scan in Jenkins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837" y="1919483"/>
            <a:ext cx="6270427" cy="17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4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P_PPT_Standard_template_16x9_Jan2013">
  <a:themeElements>
    <a:clrScheme name="Custom 2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HP_PPT_Events_template_16x9_Jan2013">
  <a:themeElements>
    <a:clrScheme name="Custom 218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HP_PPT_Standard_template_16x9_Jan2013</Template>
  <TotalTime>1867</TotalTime>
  <Words>174</Words>
  <Application>Microsoft Macintosh PowerPoint</Application>
  <PresentationFormat>On-screen Show (16:9)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HP_PPT_Standard_template_16x9_Jan2013</vt:lpstr>
      <vt:lpstr>HP_PPT_Events_template_16x9_Jan2013</vt:lpstr>
      <vt:lpstr>Integration with the SDLC</vt:lpstr>
      <vt:lpstr>Agenda</vt:lpstr>
      <vt:lpstr>Your Mission if you choose to accept it!</vt:lpstr>
      <vt:lpstr>We have a problem … Houston!</vt:lpstr>
      <vt:lpstr>There are only solutions!</vt:lpstr>
      <vt:lpstr>Application Security Automation Stack</vt:lpstr>
      <vt:lpstr>The Holy Grail of Application Security Automation</vt:lpstr>
      <vt:lpstr>Configuring WebInspect with Jenkins</vt:lpstr>
      <vt:lpstr>Configuring your WebInspect Scan in Jenkins</vt:lpstr>
      <vt:lpstr>PowerPoint Presentation</vt:lpstr>
    </vt:vector>
  </TitlesOfParts>
  <Company>Hewlett Packard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Dynamically Controllable Dynamic Scanning</dc:title>
  <dc:creator>Griggs, Jonathan</dc:creator>
  <cp:lastModifiedBy>Brandon Spruth</cp:lastModifiedBy>
  <cp:revision>36</cp:revision>
  <cp:lastPrinted>2012-04-13T15:38:33Z</cp:lastPrinted>
  <dcterms:created xsi:type="dcterms:W3CDTF">2014-06-20T16:05:09Z</dcterms:created>
  <dcterms:modified xsi:type="dcterms:W3CDTF">2014-08-15T18:06:26Z</dcterms:modified>
</cp:coreProperties>
</file>