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9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9DEEE2-D5DE-4742-BB40-1C2BAA6A5A1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58BC97D-8939-4B12-B998-6265B9E8C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9F9C28E-0BB7-446E-8FA1-B931B1227854}"/>
              </a:ext>
            </a:extLst>
          </p:cNvPr>
          <p:cNvSpPr>
            <a:spLocks noGrp="1"/>
          </p:cNvSpPr>
          <p:nvPr>
            <p:ph type="dt" sz="half" idx="10"/>
          </p:nvPr>
        </p:nvSpPr>
        <p:spPr/>
        <p:txBody>
          <a:bodyPr/>
          <a:lstStyle/>
          <a:p>
            <a:fld id="{8EAAC5B7-A941-4904-BFE1-1C4416788E4C}" type="datetimeFigureOut">
              <a:rPr lang="ru-RU" smtClean="0"/>
              <a:t>01.09.2022</a:t>
            </a:fld>
            <a:endParaRPr lang="ru-RU"/>
          </a:p>
        </p:txBody>
      </p:sp>
      <p:sp>
        <p:nvSpPr>
          <p:cNvPr id="5" name="Нижний колонтитул 4">
            <a:extLst>
              <a:ext uri="{FF2B5EF4-FFF2-40B4-BE49-F238E27FC236}">
                <a16:creationId xmlns:a16="http://schemas.microsoft.com/office/drawing/2014/main" id="{8E2C698F-F463-41EB-B85A-987B8165D70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9D59CF9-6ECB-41B3-A9A6-8B925D0CB5DD}"/>
              </a:ext>
            </a:extLst>
          </p:cNvPr>
          <p:cNvSpPr>
            <a:spLocks noGrp="1"/>
          </p:cNvSpPr>
          <p:nvPr>
            <p:ph type="sldNum" sz="quarter" idx="12"/>
          </p:nvPr>
        </p:nvSpPr>
        <p:spPr/>
        <p:txBody>
          <a:bodyPr/>
          <a:lstStyle/>
          <a:p>
            <a:fld id="{053D9C4B-13F7-40E3-A87D-51BCA21A0EF2}" type="slidenum">
              <a:rPr lang="ru-RU" smtClean="0"/>
              <a:t>‹#›</a:t>
            </a:fld>
            <a:endParaRPr lang="ru-RU"/>
          </a:p>
        </p:txBody>
      </p:sp>
    </p:spTree>
    <p:extLst>
      <p:ext uri="{BB962C8B-B14F-4D97-AF65-F5344CB8AC3E}">
        <p14:creationId xmlns:p14="http://schemas.microsoft.com/office/powerpoint/2010/main" val="239901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A2A6C0-C098-4A45-B861-BEF390CAAB9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C2F79D1-BC16-4631-A5E1-E02923550F9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33DC0D9-7649-4BC3-A20F-A370D8022326}"/>
              </a:ext>
            </a:extLst>
          </p:cNvPr>
          <p:cNvSpPr>
            <a:spLocks noGrp="1"/>
          </p:cNvSpPr>
          <p:nvPr>
            <p:ph type="dt" sz="half" idx="10"/>
          </p:nvPr>
        </p:nvSpPr>
        <p:spPr/>
        <p:txBody>
          <a:bodyPr/>
          <a:lstStyle/>
          <a:p>
            <a:fld id="{8EAAC5B7-A941-4904-BFE1-1C4416788E4C}" type="datetimeFigureOut">
              <a:rPr lang="ru-RU" smtClean="0"/>
              <a:t>01.09.2022</a:t>
            </a:fld>
            <a:endParaRPr lang="ru-RU"/>
          </a:p>
        </p:txBody>
      </p:sp>
      <p:sp>
        <p:nvSpPr>
          <p:cNvPr id="5" name="Нижний колонтитул 4">
            <a:extLst>
              <a:ext uri="{FF2B5EF4-FFF2-40B4-BE49-F238E27FC236}">
                <a16:creationId xmlns:a16="http://schemas.microsoft.com/office/drawing/2014/main" id="{DA5AA663-9978-4D40-8581-C2B5924535F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AC0D571-020D-4572-8C79-A081DDF9CC8F}"/>
              </a:ext>
            </a:extLst>
          </p:cNvPr>
          <p:cNvSpPr>
            <a:spLocks noGrp="1"/>
          </p:cNvSpPr>
          <p:nvPr>
            <p:ph type="sldNum" sz="quarter" idx="12"/>
          </p:nvPr>
        </p:nvSpPr>
        <p:spPr/>
        <p:txBody>
          <a:bodyPr/>
          <a:lstStyle/>
          <a:p>
            <a:fld id="{053D9C4B-13F7-40E3-A87D-51BCA21A0EF2}" type="slidenum">
              <a:rPr lang="ru-RU" smtClean="0"/>
              <a:t>‹#›</a:t>
            </a:fld>
            <a:endParaRPr lang="ru-RU"/>
          </a:p>
        </p:txBody>
      </p:sp>
    </p:spTree>
    <p:extLst>
      <p:ext uri="{BB962C8B-B14F-4D97-AF65-F5344CB8AC3E}">
        <p14:creationId xmlns:p14="http://schemas.microsoft.com/office/powerpoint/2010/main" val="145780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19327E5-4999-48DB-9BC6-F7D23DFF401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A271B93-0E5D-4447-941D-139487010D4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9CC91D7-332C-45D4-98FC-2C5C72E93266}"/>
              </a:ext>
            </a:extLst>
          </p:cNvPr>
          <p:cNvSpPr>
            <a:spLocks noGrp="1"/>
          </p:cNvSpPr>
          <p:nvPr>
            <p:ph type="dt" sz="half" idx="10"/>
          </p:nvPr>
        </p:nvSpPr>
        <p:spPr/>
        <p:txBody>
          <a:bodyPr/>
          <a:lstStyle/>
          <a:p>
            <a:fld id="{8EAAC5B7-A941-4904-BFE1-1C4416788E4C}" type="datetimeFigureOut">
              <a:rPr lang="ru-RU" smtClean="0"/>
              <a:t>01.09.2022</a:t>
            </a:fld>
            <a:endParaRPr lang="ru-RU"/>
          </a:p>
        </p:txBody>
      </p:sp>
      <p:sp>
        <p:nvSpPr>
          <p:cNvPr id="5" name="Нижний колонтитул 4">
            <a:extLst>
              <a:ext uri="{FF2B5EF4-FFF2-40B4-BE49-F238E27FC236}">
                <a16:creationId xmlns:a16="http://schemas.microsoft.com/office/drawing/2014/main" id="{ABEAC9AE-42D6-41C0-89CE-25C90B58844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CF31AAB-855F-4387-BC1A-AF54BB0C3116}"/>
              </a:ext>
            </a:extLst>
          </p:cNvPr>
          <p:cNvSpPr>
            <a:spLocks noGrp="1"/>
          </p:cNvSpPr>
          <p:nvPr>
            <p:ph type="sldNum" sz="quarter" idx="12"/>
          </p:nvPr>
        </p:nvSpPr>
        <p:spPr/>
        <p:txBody>
          <a:bodyPr/>
          <a:lstStyle/>
          <a:p>
            <a:fld id="{053D9C4B-13F7-40E3-A87D-51BCA21A0EF2}" type="slidenum">
              <a:rPr lang="ru-RU" smtClean="0"/>
              <a:t>‹#›</a:t>
            </a:fld>
            <a:endParaRPr lang="ru-RU"/>
          </a:p>
        </p:txBody>
      </p:sp>
    </p:spTree>
    <p:extLst>
      <p:ext uri="{BB962C8B-B14F-4D97-AF65-F5344CB8AC3E}">
        <p14:creationId xmlns:p14="http://schemas.microsoft.com/office/powerpoint/2010/main" val="360778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B00066-435F-419A-89A1-7271D762DCD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716484D-2DF4-4FD5-8489-CD6AC232F42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585CF31-B59A-4AB0-BC07-5AA1B2E734F9}"/>
              </a:ext>
            </a:extLst>
          </p:cNvPr>
          <p:cNvSpPr>
            <a:spLocks noGrp="1"/>
          </p:cNvSpPr>
          <p:nvPr>
            <p:ph type="dt" sz="half" idx="10"/>
          </p:nvPr>
        </p:nvSpPr>
        <p:spPr/>
        <p:txBody>
          <a:bodyPr/>
          <a:lstStyle/>
          <a:p>
            <a:fld id="{8EAAC5B7-A941-4904-BFE1-1C4416788E4C}" type="datetimeFigureOut">
              <a:rPr lang="ru-RU" smtClean="0"/>
              <a:t>01.09.2022</a:t>
            </a:fld>
            <a:endParaRPr lang="ru-RU"/>
          </a:p>
        </p:txBody>
      </p:sp>
      <p:sp>
        <p:nvSpPr>
          <p:cNvPr id="5" name="Нижний колонтитул 4">
            <a:extLst>
              <a:ext uri="{FF2B5EF4-FFF2-40B4-BE49-F238E27FC236}">
                <a16:creationId xmlns:a16="http://schemas.microsoft.com/office/drawing/2014/main" id="{BA60A25E-EB43-416D-8038-560715B2DD4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EDAA8C1-1D3B-490F-A183-4C2A3A74C2FD}"/>
              </a:ext>
            </a:extLst>
          </p:cNvPr>
          <p:cNvSpPr>
            <a:spLocks noGrp="1"/>
          </p:cNvSpPr>
          <p:nvPr>
            <p:ph type="sldNum" sz="quarter" idx="12"/>
          </p:nvPr>
        </p:nvSpPr>
        <p:spPr/>
        <p:txBody>
          <a:bodyPr/>
          <a:lstStyle/>
          <a:p>
            <a:fld id="{053D9C4B-13F7-40E3-A87D-51BCA21A0EF2}" type="slidenum">
              <a:rPr lang="ru-RU" smtClean="0"/>
              <a:t>‹#›</a:t>
            </a:fld>
            <a:endParaRPr lang="ru-RU"/>
          </a:p>
        </p:txBody>
      </p:sp>
    </p:spTree>
    <p:extLst>
      <p:ext uri="{BB962C8B-B14F-4D97-AF65-F5344CB8AC3E}">
        <p14:creationId xmlns:p14="http://schemas.microsoft.com/office/powerpoint/2010/main" val="92504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4546EF-BA6B-481A-8EF9-AE148B2138E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0295280-44DB-4E4A-AB66-8A5A69E04B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B4C1370-723F-4A93-844D-D558F9150082}"/>
              </a:ext>
            </a:extLst>
          </p:cNvPr>
          <p:cNvSpPr>
            <a:spLocks noGrp="1"/>
          </p:cNvSpPr>
          <p:nvPr>
            <p:ph type="dt" sz="half" idx="10"/>
          </p:nvPr>
        </p:nvSpPr>
        <p:spPr/>
        <p:txBody>
          <a:bodyPr/>
          <a:lstStyle/>
          <a:p>
            <a:fld id="{8EAAC5B7-A941-4904-BFE1-1C4416788E4C}" type="datetimeFigureOut">
              <a:rPr lang="ru-RU" smtClean="0"/>
              <a:t>01.09.2022</a:t>
            </a:fld>
            <a:endParaRPr lang="ru-RU"/>
          </a:p>
        </p:txBody>
      </p:sp>
      <p:sp>
        <p:nvSpPr>
          <p:cNvPr id="5" name="Нижний колонтитул 4">
            <a:extLst>
              <a:ext uri="{FF2B5EF4-FFF2-40B4-BE49-F238E27FC236}">
                <a16:creationId xmlns:a16="http://schemas.microsoft.com/office/drawing/2014/main" id="{2CA782B3-68B2-47B4-A6BB-A23C07E4FED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92CE7E9-B2B7-4734-B901-9846CEE6ECBC}"/>
              </a:ext>
            </a:extLst>
          </p:cNvPr>
          <p:cNvSpPr>
            <a:spLocks noGrp="1"/>
          </p:cNvSpPr>
          <p:nvPr>
            <p:ph type="sldNum" sz="quarter" idx="12"/>
          </p:nvPr>
        </p:nvSpPr>
        <p:spPr/>
        <p:txBody>
          <a:bodyPr/>
          <a:lstStyle/>
          <a:p>
            <a:fld id="{053D9C4B-13F7-40E3-A87D-51BCA21A0EF2}" type="slidenum">
              <a:rPr lang="ru-RU" smtClean="0"/>
              <a:t>‹#›</a:t>
            </a:fld>
            <a:endParaRPr lang="ru-RU"/>
          </a:p>
        </p:txBody>
      </p:sp>
    </p:spTree>
    <p:extLst>
      <p:ext uri="{BB962C8B-B14F-4D97-AF65-F5344CB8AC3E}">
        <p14:creationId xmlns:p14="http://schemas.microsoft.com/office/powerpoint/2010/main" val="287010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8E2DF4-8B18-4934-935A-AC1BD7D8DF9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5297B79-58CB-457C-8F10-888C20F92F9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3B4B5AB-E836-4CE2-906F-42072E872E2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EE7E0F0-03A3-4673-8EEB-A21609A11BAD}"/>
              </a:ext>
            </a:extLst>
          </p:cNvPr>
          <p:cNvSpPr>
            <a:spLocks noGrp="1"/>
          </p:cNvSpPr>
          <p:nvPr>
            <p:ph type="dt" sz="half" idx="10"/>
          </p:nvPr>
        </p:nvSpPr>
        <p:spPr/>
        <p:txBody>
          <a:bodyPr/>
          <a:lstStyle/>
          <a:p>
            <a:fld id="{8EAAC5B7-A941-4904-BFE1-1C4416788E4C}" type="datetimeFigureOut">
              <a:rPr lang="ru-RU" smtClean="0"/>
              <a:t>01.09.2022</a:t>
            </a:fld>
            <a:endParaRPr lang="ru-RU"/>
          </a:p>
        </p:txBody>
      </p:sp>
      <p:sp>
        <p:nvSpPr>
          <p:cNvPr id="6" name="Нижний колонтитул 5">
            <a:extLst>
              <a:ext uri="{FF2B5EF4-FFF2-40B4-BE49-F238E27FC236}">
                <a16:creationId xmlns:a16="http://schemas.microsoft.com/office/drawing/2014/main" id="{5DF5E626-1DBE-4073-879C-AA63239FF30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DEEDA78-6B6B-492E-B21B-46262C0BD92D}"/>
              </a:ext>
            </a:extLst>
          </p:cNvPr>
          <p:cNvSpPr>
            <a:spLocks noGrp="1"/>
          </p:cNvSpPr>
          <p:nvPr>
            <p:ph type="sldNum" sz="quarter" idx="12"/>
          </p:nvPr>
        </p:nvSpPr>
        <p:spPr/>
        <p:txBody>
          <a:bodyPr/>
          <a:lstStyle/>
          <a:p>
            <a:fld id="{053D9C4B-13F7-40E3-A87D-51BCA21A0EF2}" type="slidenum">
              <a:rPr lang="ru-RU" smtClean="0"/>
              <a:t>‹#›</a:t>
            </a:fld>
            <a:endParaRPr lang="ru-RU"/>
          </a:p>
        </p:txBody>
      </p:sp>
    </p:spTree>
    <p:extLst>
      <p:ext uri="{BB962C8B-B14F-4D97-AF65-F5344CB8AC3E}">
        <p14:creationId xmlns:p14="http://schemas.microsoft.com/office/powerpoint/2010/main" val="47041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AC5AB4-44B5-4F78-8B4F-6595A9BA53C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66A0199-E50A-479F-B5A4-38796483F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968E8B5-89B2-4B0A-8D91-5BA52571FF9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1FB02EA-0379-4237-8655-A4B4DAB36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4FC47AE-50B4-4182-85D3-9FED1805597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2022371-491F-41E2-AC1B-A426F079FC0A}"/>
              </a:ext>
            </a:extLst>
          </p:cNvPr>
          <p:cNvSpPr>
            <a:spLocks noGrp="1"/>
          </p:cNvSpPr>
          <p:nvPr>
            <p:ph type="dt" sz="half" idx="10"/>
          </p:nvPr>
        </p:nvSpPr>
        <p:spPr/>
        <p:txBody>
          <a:bodyPr/>
          <a:lstStyle/>
          <a:p>
            <a:fld id="{8EAAC5B7-A941-4904-BFE1-1C4416788E4C}" type="datetimeFigureOut">
              <a:rPr lang="ru-RU" smtClean="0"/>
              <a:t>01.09.2022</a:t>
            </a:fld>
            <a:endParaRPr lang="ru-RU"/>
          </a:p>
        </p:txBody>
      </p:sp>
      <p:sp>
        <p:nvSpPr>
          <p:cNvPr id="8" name="Нижний колонтитул 7">
            <a:extLst>
              <a:ext uri="{FF2B5EF4-FFF2-40B4-BE49-F238E27FC236}">
                <a16:creationId xmlns:a16="http://schemas.microsoft.com/office/drawing/2014/main" id="{D01AE3ED-6187-46B7-BC7E-0D08F825A5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9358033-27D0-4CD9-8C60-279174CC6549}"/>
              </a:ext>
            </a:extLst>
          </p:cNvPr>
          <p:cNvSpPr>
            <a:spLocks noGrp="1"/>
          </p:cNvSpPr>
          <p:nvPr>
            <p:ph type="sldNum" sz="quarter" idx="12"/>
          </p:nvPr>
        </p:nvSpPr>
        <p:spPr/>
        <p:txBody>
          <a:bodyPr/>
          <a:lstStyle/>
          <a:p>
            <a:fld id="{053D9C4B-13F7-40E3-A87D-51BCA21A0EF2}" type="slidenum">
              <a:rPr lang="ru-RU" smtClean="0"/>
              <a:t>‹#›</a:t>
            </a:fld>
            <a:endParaRPr lang="ru-RU"/>
          </a:p>
        </p:txBody>
      </p:sp>
    </p:spTree>
    <p:extLst>
      <p:ext uri="{BB962C8B-B14F-4D97-AF65-F5344CB8AC3E}">
        <p14:creationId xmlns:p14="http://schemas.microsoft.com/office/powerpoint/2010/main" val="217395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CD9A1B-3267-4714-A4FB-A9D991E7F64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094EFE9-0061-4E1D-9016-D1191A0E2802}"/>
              </a:ext>
            </a:extLst>
          </p:cNvPr>
          <p:cNvSpPr>
            <a:spLocks noGrp="1"/>
          </p:cNvSpPr>
          <p:nvPr>
            <p:ph type="dt" sz="half" idx="10"/>
          </p:nvPr>
        </p:nvSpPr>
        <p:spPr/>
        <p:txBody>
          <a:bodyPr/>
          <a:lstStyle/>
          <a:p>
            <a:fld id="{8EAAC5B7-A941-4904-BFE1-1C4416788E4C}" type="datetimeFigureOut">
              <a:rPr lang="ru-RU" smtClean="0"/>
              <a:t>01.09.2022</a:t>
            </a:fld>
            <a:endParaRPr lang="ru-RU"/>
          </a:p>
        </p:txBody>
      </p:sp>
      <p:sp>
        <p:nvSpPr>
          <p:cNvPr id="4" name="Нижний колонтитул 3">
            <a:extLst>
              <a:ext uri="{FF2B5EF4-FFF2-40B4-BE49-F238E27FC236}">
                <a16:creationId xmlns:a16="http://schemas.microsoft.com/office/drawing/2014/main" id="{8A2894AC-6473-4F58-87E2-928222108AA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6398FF1-E97C-4A5E-B6C8-8723ABABBAA4}"/>
              </a:ext>
            </a:extLst>
          </p:cNvPr>
          <p:cNvSpPr>
            <a:spLocks noGrp="1"/>
          </p:cNvSpPr>
          <p:nvPr>
            <p:ph type="sldNum" sz="quarter" idx="12"/>
          </p:nvPr>
        </p:nvSpPr>
        <p:spPr/>
        <p:txBody>
          <a:bodyPr/>
          <a:lstStyle/>
          <a:p>
            <a:fld id="{053D9C4B-13F7-40E3-A87D-51BCA21A0EF2}" type="slidenum">
              <a:rPr lang="ru-RU" smtClean="0"/>
              <a:t>‹#›</a:t>
            </a:fld>
            <a:endParaRPr lang="ru-RU"/>
          </a:p>
        </p:txBody>
      </p:sp>
    </p:spTree>
    <p:extLst>
      <p:ext uri="{BB962C8B-B14F-4D97-AF65-F5344CB8AC3E}">
        <p14:creationId xmlns:p14="http://schemas.microsoft.com/office/powerpoint/2010/main" val="120225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28DC7DF-E5BE-4AB2-8FBB-B5E89452C91C}"/>
              </a:ext>
            </a:extLst>
          </p:cNvPr>
          <p:cNvSpPr>
            <a:spLocks noGrp="1"/>
          </p:cNvSpPr>
          <p:nvPr>
            <p:ph type="dt" sz="half" idx="10"/>
          </p:nvPr>
        </p:nvSpPr>
        <p:spPr/>
        <p:txBody>
          <a:bodyPr/>
          <a:lstStyle/>
          <a:p>
            <a:fld id="{8EAAC5B7-A941-4904-BFE1-1C4416788E4C}" type="datetimeFigureOut">
              <a:rPr lang="ru-RU" smtClean="0"/>
              <a:t>01.09.2022</a:t>
            </a:fld>
            <a:endParaRPr lang="ru-RU"/>
          </a:p>
        </p:txBody>
      </p:sp>
      <p:sp>
        <p:nvSpPr>
          <p:cNvPr id="3" name="Нижний колонтитул 2">
            <a:extLst>
              <a:ext uri="{FF2B5EF4-FFF2-40B4-BE49-F238E27FC236}">
                <a16:creationId xmlns:a16="http://schemas.microsoft.com/office/drawing/2014/main" id="{11754215-AFEF-415F-B08B-ED97A22E5F8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C9DA9BE-15A3-482A-B6B2-BA55403D6DD4}"/>
              </a:ext>
            </a:extLst>
          </p:cNvPr>
          <p:cNvSpPr>
            <a:spLocks noGrp="1"/>
          </p:cNvSpPr>
          <p:nvPr>
            <p:ph type="sldNum" sz="quarter" idx="12"/>
          </p:nvPr>
        </p:nvSpPr>
        <p:spPr/>
        <p:txBody>
          <a:bodyPr/>
          <a:lstStyle/>
          <a:p>
            <a:fld id="{053D9C4B-13F7-40E3-A87D-51BCA21A0EF2}" type="slidenum">
              <a:rPr lang="ru-RU" smtClean="0"/>
              <a:t>‹#›</a:t>
            </a:fld>
            <a:endParaRPr lang="ru-RU"/>
          </a:p>
        </p:txBody>
      </p:sp>
    </p:spTree>
    <p:extLst>
      <p:ext uri="{BB962C8B-B14F-4D97-AF65-F5344CB8AC3E}">
        <p14:creationId xmlns:p14="http://schemas.microsoft.com/office/powerpoint/2010/main" val="292414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962E50-D098-415E-BAEC-DEFAAC1A71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6EE389E-F2C0-4962-B518-B38A75B0F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D5BDA14-8D83-49CE-9F74-8295F5C23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851B76B-3998-4DAC-9625-0CB03E066252}"/>
              </a:ext>
            </a:extLst>
          </p:cNvPr>
          <p:cNvSpPr>
            <a:spLocks noGrp="1"/>
          </p:cNvSpPr>
          <p:nvPr>
            <p:ph type="dt" sz="half" idx="10"/>
          </p:nvPr>
        </p:nvSpPr>
        <p:spPr/>
        <p:txBody>
          <a:bodyPr/>
          <a:lstStyle/>
          <a:p>
            <a:fld id="{8EAAC5B7-A941-4904-BFE1-1C4416788E4C}" type="datetimeFigureOut">
              <a:rPr lang="ru-RU" smtClean="0"/>
              <a:t>01.09.2022</a:t>
            </a:fld>
            <a:endParaRPr lang="ru-RU"/>
          </a:p>
        </p:txBody>
      </p:sp>
      <p:sp>
        <p:nvSpPr>
          <p:cNvPr id="6" name="Нижний колонтитул 5">
            <a:extLst>
              <a:ext uri="{FF2B5EF4-FFF2-40B4-BE49-F238E27FC236}">
                <a16:creationId xmlns:a16="http://schemas.microsoft.com/office/drawing/2014/main" id="{C89F39F0-490F-4203-B607-1CBAA8F3FCA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A427969-B88E-47FD-A057-D926D5D1F024}"/>
              </a:ext>
            </a:extLst>
          </p:cNvPr>
          <p:cNvSpPr>
            <a:spLocks noGrp="1"/>
          </p:cNvSpPr>
          <p:nvPr>
            <p:ph type="sldNum" sz="quarter" idx="12"/>
          </p:nvPr>
        </p:nvSpPr>
        <p:spPr/>
        <p:txBody>
          <a:bodyPr/>
          <a:lstStyle/>
          <a:p>
            <a:fld id="{053D9C4B-13F7-40E3-A87D-51BCA21A0EF2}" type="slidenum">
              <a:rPr lang="ru-RU" smtClean="0"/>
              <a:t>‹#›</a:t>
            </a:fld>
            <a:endParaRPr lang="ru-RU"/>
          </a:p>
        </p:txBody>
      </p:sp>
    </p:spTree>
    <p:extLst>
      <p:ext uri="{BB962C8B-B14F-4D97-AF65-F5344CB8AC3E}">
        <p14:creationId xmlns:p14="http://schemas.microsoft.com/office/powerpoint/2010/main" val="293066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B16616-2769-4920-9A4D-5CBE09582DB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2FE62C24-B843-4371-953B-D25326DD46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4649C12-FC8C-4D11-963A-CE49AC07E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E7AB18C-F4C7-437C-9D21-F99EB7C58205}"/>
              </a:ext>
            </a:extLst>
          </p:cNvPr>
          <p:cNvSpPr>
            <a:spLocks noGrp="1"/>
          </p:cNvSpPr>
          <p:nvPr>
            <p:ph type="dt" sz="half" idx="10"/>
          </p:nvPr>
        </p:nvSpPr>
        <p:spPr/>
        <p:txBody>
          <a:bodyPr/>
          <a:lstStyle/>
          <a:p>
            <a:fld id="{8EAAC5B7-A941-4904-BFE1-1C4416788E4C}" type="datetimeFigureOut">
              <a:rPr lang="ru-RU" smtClean="0"/>
              <a:t>01.09.2022</a:t>
            </a:fld>
            <a:endParaRPr lang="ru-RU"/>
          </a:p>
        </p:txBody>
      </p:sp>
      <p:sp>
        <p:nvSpPr>
          <p:cNvPr id="6" name="Нижний колонтитул 5">
            <a:extLst>
              <a:ext uri="{FF2B5EF4-FFF2-40B4-BE49-F238E27FC236}">
                <a16:creationId xmlns:a16="http://schemas.microsoft.com/office/drawing/2014/main" id="{A8BB8E7F-3CF6-482E-8D33-7AEFC9D3DE9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26B4AC2-3DE1-4404-B2EE-52984771DA58}"/>
              </a:ext>
            </a:extLst>
          </p:cNvPr>
          <p:cNvSpPr>
            <a:spLocks noGrp="1"/>
          </p:cNvSpPr>
          <p:nvPr>
            <p:ph type="sldNum" sz="quarter" idx="12"/>
          </p:nvPr>
        </p:nvSpPr>
        <p:spPr/>
        <p:txBody>
          <a:bodyPr/>
          <a:lstStyle/>
          <a:p>
            <a:fld id="{053D9C4B-13F7-40E3-A87D-51BCA21A0EF2}" type="slidenum">
              <a:rPr lang="ru-RU" smtClean="0"/>
              <a:t>‹#›</a:t>
            </a:fld>
            <a:endParaRPr lang="ru-RU"/>
          </a:p>
        </p:txBody>
      </p:sp>
    </p:spTree>
    <p:extLst>
      <p:ext uri="{BB962C8B-B14F-4D97-AF65-F5344CB8AC3E}">
        <p14:creationId xmlns:p14="http://schemas.microsoft.com/office/powerpoint/2010/main" val="40845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44001D-2A1D-4F84-8DB6-F59013476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10D0A49-8A56-4261-9BE2-EDAF32687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A80542-E60C-445B-92BE-094587444A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AC5B7-A941-4904-BFE1-1C4416788E4C}" type="datetimeFigureOut">
              <a:rPr lang="ru-RU" smtClean="0"/>
              <a:t>01.09.2022</a:t>
            </a:fld>
            <a:endParaRPr lang="ru-RU"/>
          </a:p>
        </p:txBody>
      </p:sp>
      <p:sp>
        <p:nvSpPr>
          <p:cNvPr id="5" name="Нижний колонтитул 4">
            <a:extLst>
              <a:ext uri="{FF2B5EF4-FFF2-40B4-BE49-F238E27FC236}">
                <a16:creationId xmlns:a16="http://schemas.microsoft.com/office/drawing/2014/main" id="{74E02EFD-D40F-4797-A1B8-3B0E666A7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B2790DA-962D-4A33-BC3B-3E85FEC1F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D9C4B-13F7-40E3-A87D-51BCA21A0EF2}" type="slidenum">
              <a:rPr lang="ru-RU" smtClean="0"/>
              <a:t>‹#›</a:t>
            </a:fld>
            <a:endParaRPr lang="ru-RU"/>
          </a:p>
        </p:txBody>
      </p:sp>
    </p:spTree>
    <p:extLst>
      <p:ext uri="{BB962C8B-B14F-4D97-AF65-F5344CB8AC3E}">
        <p14:creationId xmlns:p14="http://schemas.microsoft.com/office/powerpoint/2010/main" val="172324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29DF49-5CDF-4A0A-A3D5-054F9C960BB9}"/>
              </a:ext>
            </a:extLst>
          </p:cNvPr>
          <p:cNvSpPr>
            <a:spLocks noGrp="1"/>
          </p:cNvSpPr>
          <p:nvPr>
            <p:ph type="ctrTitle"/>
          </p:nvPr>
        </p:nvSpPr>
        <p:spPr/>
        <p:txBody>
          <a:bodyPr/>
          <a:lstStyle/>
          <a:p>
            <a:r>
              <a:rPr lang="ru-RU" dirty="0"/>
              <a:t>Основы информационной безопасности</a:t>
            </a:r>
          </a:p>
        </p:txBody>
      </p:sp>
      <p:sp>
        <p:nvSpPr>
          <p:cNvPr id="3" name="Подзаголовок 2">
            <a:extLst>
              <a:ext uri="{FF2B5EF4-FFF2-40B4-BE49-F238E27FC236}">
                <a16:creationId xmlns:a16="http://schemas.microsoft.com/office/drawing/2014/main" id="{4BBF0C11-0682-481C-A5B9-84FF8F06B9AC}"/>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033248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E8C009-A831-41CB-A2F1-976F7DACA496}"/>
              </a:ext>
            </a:extLst>
          </p:cNvPr>
          <p:cNvSpPr>
            <a:spLocks noGrp="1"/>
          </p:cNvSpPr>
          <p:nvPr>
            <p:ph type="title"/>
          </p:nvPr>
        </p:nvSpPr>
        <p:spPr/>
        <p:txBody>
          <a:bodyPr/>
          <a:lstStyle/>
          <a:p>
            <a:r>
              <a:rPr lang="ru-RU" dirty="0"/>
              <a:t>Основные понятия теории информационной безопасности</a:t>
            </a:r>
          </a:p>
        </p:txBody>
      </p:sp>
      <p:sp>
        <p:nvSpPr>
          <p:cNvPr id="3" name="Объект 2">
            <a:extLst>
              <a:ext uri="{FF2B5EF4-FFF2-40B4-BE49-F238E27FC236}">
                <a16:creationId xmlns:a16="http://schemas.microsoft.com/office/drawing/2014/main" id="{1ED0D686-2AA0-4D95-91EF-0EEF2D43859B}"/>
              </a:ext>
            </a:extLst>
          </p:cNvPr>
          <p:cNvSpPr>
            <a:spLocks noGrp="1"/>
          </p:cNvSpPr>
          <p:nvPr>
            <p:ph idx="1"/>
          </p:nvPr>
        </p:nvSpPr>
        <p:spPr/>
        <p:txBody>
          <a:bodyPr>
            <a:normAutofit fontScale="92500"/>
          </a:bodyPr>
          <a:lstStyle/>
          <a:p>
            <a:pPr algn="just"/>
            <a:r>
              <a:rPr lang="ru-RU" b="1" dirty="0"/>
              <a:t>Информационная безопасность </a:t>
            </a:r>
            <a:r>
              <a:rPr lang="ru-RU" dirty="0"/>
              <a:t>— состояние защищенности информационных ресурсов (информационной среды) от внутренних и внешних угроз, способных нанести ущерб интересам личности, общества, государства (национальным интересам).</a:t>
            </a:r>
          </a:p>
          <a:p>
            <a:pPr algn="just"/>
            <a:endParaRPr lang="ru-RU" dirty="0"/>
          </a:p>
          <a:p>
            <a:pPr algn="just"/>
            <a:r>
              <a:rPr lang="ru-RU" b="1" dirty="0"/>
              <a:t>Безопасность информации </a:t>
            </a:r>
            <a:r>
              <a:rPr lang="ru-RU" dirty="0"/>
              <a:t>— защищенность информации от нежелательного (для соответствующих субъектов информационных отношений) ее разглашения (нарушения конфиденциальности), искажения (нарушения целостности), утраты или снижения степени доступности информации, а также незаконного ее тиражирования.</a:t>
            </a:r>
          </a:p>
        </p:txBody>
      </p:sp>
    </p:spTree>
    <p:extLst>
      <p:ext uri="{BB962C8B-B14F-4D97-AF65-F5344CB8AC3E}">
        <p14:creationId xmlns:p14="http://schemas.microsoft.com/office/powerpoint/2010/main" val="102000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6F2C0F-BC97-4450-B7D0-202DB279037D}"/>
              </a:ext>
            </a:extLst>
          </p:cNvPr>
          <p:cNvSpPr>
            <a:spLocks noGrp="1"/>
          </p:cNvSpPr>
          <p:nvPr>
            <p:ph type="title"/>
          </p:nvPr>
        </p:nvSpPr>
        <p:spPr/>
        <p:txBody>
          <a:bodyPr/>
          <a:lstStyle/>
          <a:p>
            <a:r>
              <a:rPr lang="ru-RU" dirty="0"/>
              <a:t>Основные понятия теории информационной безопасности</a:t>
            </a:r>
          </a:p>
        </p:txBody>
      </p:sp>
      <p:sp>
        <p:nvSpPr>
          <p:cNvPr id="3" name="Объект 2">
            <a:extLst>
              <a:ext uri="{FF2B5EF4-FFF2-40B4-BE49-F238E27FC236}">
                <a16:creationId xmlns:a16="http://schemas.microsoft.com/office/drawing/2014/main" id="{25FDC20D-A50D-45CD-B029-739F0DFED304}"/>
              </a:ext>
            </a:extLst>
          </p:cNvPr>
          <p:cNvSpPr>
            <a:spLocks noGrp="1"/>
          </p:cNvSpPr>
          <p:nvPr>
            <p:ph idx="1"/>
          </p:nvPr>
        </p:nvSpPr>
        <p:spPr/>
        <p:txBody>
          <a:bodyPr/>
          <a:lstStyle/>
          <a:p>
            <a:pPr marL="0" indent="0" algn="just">
              <a:buNone/>
            </a:pPr>
            <a:r>
              <a:rPr lang="ru-RU" dirty="0"/>
              <a:t>Из определений «информационная безопасность» и «безопасность информации» можно сделать вывод, что защита информации направлена на обеспечение безопасности информации, безопасность информации обеспечивается с помощью ее защиты.</a:t>
            </a:r>
          </a:p>
          <a:p>
            <a:pPr marL="0" indent="0" algn="just">
              <a:buNone/>
            </a:pPr>
            <a:r>
              <a:rPr lang="ru-RU" dirty="0"/>
              <a:t>Нарушение безопасности информации в конечном итоге наносит ущерб ее собственнику. Чтобы установить, что защищать, в чьих интересах защищать, как и чем защищать, введена система понятий в области защиты информации.</a:t>
            </a:r>
          </a:p>
        </p:txBody>
      </p:sp>
    </p:spTree>
    <p:extLst>
      <p:ext uri="{BB962C8B-B14F-4D97-AF65-F5344CB8AC3E}">
        <p14:creationId xmlns:p14="http://schemas.microsoft.com/office/powerpoint/2010/main" val="264992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91757B-44E4-4A10-ABF8-2CC4D0BA9563}"/>
              </a:ext>
            </a:extLst>
          </p:cNvPr>
          <p:cNvSpPr>
            <a:spLocks noGrp="1"/>
          </p:cNvSpPr>
          <p:nvPr>
            <p:ph type="title"/>
          </p:nvPr>
        </p:nvSpPr>
        <p:spPr/>
        <p:txBody>
          <a:bodyPr/>
          <a:lstStyle/>
          <a:p>
            <a:r>
              <a:rPr lang="ru-RU" dirty="0"/>
              <a:t>Система понятий в области защиты информации</a:t>
            </a:r>
          </a:p>
        </p:txBody>
      </p:sp>
      <p:sp>
        <p:nvSpPr>
          <p:cNvPr id="3" name="Объект 2">
            <a:extLst>
              <a:ext uri="{FF2B5EF4-FFF2-40B4-BE49-F238E27FC236}">
                <a16:creationId xmlns:a16="http://schemas.microsoft.com/office/drawing/2014/main" id="{AFAFDD05-3567-4567-AA0E-A4E6DB4E95B1}"/>
              </a:ext>
            </a:extLst>
          </p:cNvPr>
          <p:cNvSpPr>
            <a:spLocks noGrp="1"/>
          </p:cNvSpPr>
          <p:nvPr>
            <p:ph idx="1"/>
          </p:nvPr>
        </p:nvSpPr>
        <p:spPr/>
        <p:txBody>
          <a:bodyPr/>
          <a:lstStyle/>
          <a:p>
            <a:pPr marL="0" indent="0" algn="just">
              <a:buNone/>
            </a:pPr>
            <a:r>
              <a:rPr lang="ru-RU" dirty="0"/>
              <a:t>Система понятий в области защиты информации включает в себя:</a:t>
            </a:r>
          </a:p>
          <a:p>
            <a:pPr algn="just"/>
            <a:r>
              <a:rPr lang="ru-RU" dirty="0"/>
              <a:t>понятия, связанные с определением информации, ее правового режима, правами собственности и доступа к защищаемой информации (правовые понятия в области информационных отношений). Данные понятия используются в правовых документах;</a:t>
            </a:r>
          </a:p>
          <a:p>
            <a:pPr algn="just"/>
            <a:r>
              <a:rPr lang="ru-RU" dirty="0"/>
              <a:t>понятия, связанные непосредственно с предметной областью защиты информации. Данные понятия используются в нормативных документах.</a:t>
            </a:r>
          </a:p>
        </p:txBody>
      </p:sp>
    </p:spTree>
    <p:extLst>
      <p:ext uri="{BB962C8B-B14F-4D97-AF65-F5344CB8AC3E}">
        <p14:creationId xmlns:p14="http://schemas.microsoft.com/office/powerpoint/2010/main" val="3904392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F38590-1698-43CC-80A9-7E90CD5DAC99}"/>
              </a:ext>
            </a:extLst>
          </p:cNvPr>
          <p:cNvSpPr>
            <a:spLocks noGrp="1"/>
          </p:cNvSpPr>
          <p:nvPr>
            <p:ph type="title"/>
          </p:nvPr>
        </p:nvSpPr>
        <p:spPr/>
        <p:txBody>
          <a:bodyPr/>
          <a:lstStyle/>
          <a:p>
            <a:r>
              <a:rPr lang="ru-RU" dirty="0"/>
              <a:t>Основные правовые документы</a:t>
            </a:r>
          </a:p>
        </p:txBody>
      </p:sp>
      <p:sp>
        <p:nvSpPr>
          <p:cNvPr id="3" name="Объект 2">
            <a:extLst>
              <a:ext uri="{FF2B5EF4-FFF2-40B4-BE49-F238E27FC236}">
                <a16:creationId xmlns:a16="http://schemas.microsoft.com/office/drawing/2014/main" id="{6CE49F96-2D27-4E3B-BDB7-A7140510D5D7}"/>
              </a:ext>
            </a:extLst>
          </p:cNvPr>
          <p:cNvSpPr>
            <a:spLocks noGrp="1"/>
          </p:cNvSpPr>
          <p:nvPr>
            <p:ph idx="1"/>
          </p:nvPr>
        </p:nvSpPr>
        <p:spPr/>
        <p:txBody>
          <a:bodyPr>
            <a:normAutofit fontScale="92500" lnSpcReduction="10000"/>
          </a:bodyPr>
          <a:lstStyle/>
          <a:p>
            <a:r>
              <a:rPr lang="ru-RU" dirty="0"/>
              <a:t>Федеральный закон «Об информации, информационных технологиях и о защите информации» от 27.07.06 № 149-ФЗ;</a:t>
            </a:r>
          </a:p>
          <a:p>
            <a:r>
              <a:rPr lang="ru-RU" dirty="0"/>
              <a:t>Федеральный закон «О государственной тайне» от 21.09.93 № 182;</a:t>
            </a:r>
          </a:p>
          <a:p>
            <a:r>
              <a:rPr lang="ru-RU" dirty="0"/>
              <a:t>«Гражданский кодекс Российской Федерации (часть четвертая)» от 18.12.2006 № 230-ФЗ. Глава 70. Авторское право;</a:t>
            </a:r>
          </a:p>
          <a:p>
            <a:r>
              <a:rPr lang="ru-RU" dirty="0"/>
              <a:t>Стратегия национальной безопасности Российской Федерации. Утверждена Указом Президента Российской Федерации от 31 декабря 2015 г. N 683;</a:t>
            </a:r>
          </a:p>
          <a:p>
            <a:r>
              <a:rPr lang="ru-RU" dirty="0" err="1"/>
              <a:t>Cтpaтeгия</a:t>
            </a:r>
            <a:r>
              <a:rPr lang="ru-RU" dirty="0"/>
              <a:t> </a:t>
            </a:r>
            <a:r>
              <a:rPr lang="ru-RU" dirty="0" err="1"/>
              <a:t>paзвития</a:t>
            </a:r>
            <a:r>
              <a:rPr lang="ru-RU" dirty="0"/>
              <a:t> </a:t>
            </a:r>
            <a:r>
              <a:rPr lang="ru-RU" dirty="0" err="1"/>
              <a:t>инфopмaциoннoгo</a:t>
            </a:r>
            <a:r>
              <a:rPr lang="ru-RU" dirty="0"/>
              <a:t> </a:t>
            </a:r>
            <a:r>
              <a:rPr lang="ru-RU" dirty="0" err="1"/>
              <a:t>oбщecтвa</a:t>
            </a:r>
            <a:r>
              <a:rPr lang="ru-RU" dirty="0"/>
              <a:t> в </a:t>
            </a:r>
            <a:r>
              <a:rPr lang="ru-RU" dirty="0" err="1"/>
              <a:t>Poccийcкoй</a:t>
            </a:r>
            <a:r>
              <a:rPr lang="ru-RU" dirty="0"/>
              <a:t> </a:t>
            </a:r>
            <a:r>
              <a:rPr lang="ru-RU" dirty="0" err="1"/>
              <a:t>Фeдepaции</a:t>
            </a:r>
            <a:r>
              <a:rPr lang="ru-RU" dirty="0"/>
              <a:t> </a:t>
            </a:r>
            <a:r>
              <a:rPr lang="ru-RU" dirty="0" err="1"/>
              <a:t>нa</a:t>
            </a:r>
            <a:r>
              <a:rPr lang="ru-RU" dirty="0"/>
              <a:t> 2017–2030 гг. Утверждена </a:t>
            </a:r>
            <a:r>
              <a:rPr lang="ru-RU" dirty="0" err="1"/>
              <a:t>Укaзом</a:t>
            </a:r>
            <a:r>
              <a:rPr lang="ru-RU" dirty="0"/>
              <a:t> </a:t>
            </a:r>
            <a:r>
              <a:rPr lang="ru-RU" dirty="0" err="1"/>
              <a:t>Пpeзидeнтa</a:t>
            </a:r>
            <a:r>
              <a:rPr lang="ru-RU" dirty="0"/>
              <a:t> </a:t>
            </a:r>
            <a:r>
              <a:rPr lang="ru-RU" dirty="0" err="1"/>
              <a:t>Poccийcкoй</a:t>
            </a:r>
            <a:r>
              <a:rPr lang="ru-RU" dirty="0"/>
              <a:t> </a:t>
            </a:r>
            <a:r>
              <a:rPr lang="ru-RU" dirty="0" err="1"/>
              <a:t>Фeдepaции</a:t>
            </a:r>
            <a:r>
              <a:rPr lang="ru-RU" dirty="0"/>
              <a:t> </a:t>
            </a:r>
            <a:r>
              <a:rPr lang="ru-RU" dirty="0" err="1"/>
              <a:t>oт</a:t>
            </a:r>
            <a:r>
              <a:rPr lang="ru-RU" dirty="0"/>
              <a:t> 09.05.2017 № 203.</a:t>
            </a:r>
          </a:p>
        </p:txBody>
      </p:sp>
    </p:spTree>
    <p:extLst>
      <p:ext uri="{BB962C8B-B14F-4D97-AF65-F5344CB8AC3E}">
        <p14:creationId xmlns:p14="http://schemas.microsoft.com/office/powerpoint/2010/main" val="2683753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DC7163-2754-491E-BE41-EB3815B0A092}"/>
              </a:ext>
            </a:extLst>
          </p:cNvPr>
          <p:cNvSpPr>
            <a:spLocks noGrp="1"/>
          </p:cNvSpPr>
          <p:nvPr>
            <p:ph type="title"/>
          </p:nvPr>
        </p:nvSpPr>
        <p:spPr/>
        <p:txBody>
          <a:bodyPr/>
          <a:lstStyle/>
          <a:p>
            <a:r>
              <a:rPr lang="ru-RU" dirty="0"/>
              <a:t>Основные нормативные документы</a:t>
            </a:r>
          </a:p>
        </p:txBody>
      </p:sp>
      <p:sp>
        <p:nvSpPr>
          <p:cNvPr id="3" name="Объект 2">
            <a:extLst>
              <a:ext uri="{FF2B5EF4-FFF2-40B4-BE49-F238E27FC236}">
                <a16:creationId xmlns:a16="http://schemas.microsoft.com/office/drawing/2014/main" id="{6996C6F3-E7BC-458B-AE96-7D25A9C44ECA}"/>
              </a:ext>
            </a:extLst>
          </p:cNvPr>
          <p:cNvSpPr>
            <a:spLocks noGrp="1"/>
          </p:cNvSpPr>
          <p:nvPr>
            <p:ph idx="1"/>
          </p:nvPr>
        </p:nvSpPr>
        <p:spPr>
          <a:xfrm>
            <a:off x="838200" y="1825625"/>
            <a:ext cx="10515600" cy="4667250"/>
          </a:xfrm>
        </p:spPr>
        <p:txBody>
          <a:bodyPr>
            <a:normAutofit fontScale="85000" lnSpcReduction="10000"/>
          </a:bodyPr>
          <a:lstStyle/>
          <a:p>
            <a:r>
              <a:rPr lang="ru-RU" dirty="0"/>
              <a:t>ГОСТ Р 50922–96. Защита информации. Основные термины и определения.</a:t>
            </a:r>
          </a:p>
          <a:p>
            <a:r>
              <a:rPr lang="ru-RU" dirty="0"/>
              <a:t>ГОСТ Р 50.1.053–2005 — Информационные технологии. Основные термины и определения в области технической защиты информации.</a:t>
            </a:r>
          </a:p>
          <a:p>
            <a:r>
              <a:rPr lang="ru-RU" dirty="0"/>
              <a:t>ГОСТ Р ИСО/МЭК 15408–1–2008 — Информационная технология. Методы и средства обеспечения безопасности. Критерии оценки безопасности информационных технологий. Часть 1. Введение и общая модель.</a:t>
            </a:r>
          </a:p>
          <a:p>
            <a:r>
              <a:rPr lang="ru-RU" dirty="0"/>
              <a:t>ГОСТ Р ИСО/МЭК 15408–2–2008 — Информационная технология. Методы и средства обеспечения безопасности. Критерии оценки безопасности информационных технологий. Часть 2. Функциональные требования безопасности.</a:t>
            </a:r>
          </a:p>
          <a:p>
            <a:r>
              <a:rPr lang="ru-RU" dirty="0"/>
              <a:t>ГОСТ Р ИСО/МЭК 15408–3–2008 — Информационная технология. Методы и средства обеспечения безопасности. Критерии оценки безопасности информационных технологий. Часть 3. Требования доверия к безопасности.</a:t>
            </a:r>
          </a:p>
        </p:txBody>
      </p:sp>
    </p:spTree>
    <p:extLst>
      <p:ext uri="{BB962C8B-B14F-4D97-AF65-F5344CB8AC3E}">
        <p14:creationId xmlns:p14="http://schemas.microsoft.com/office/powerpoint/2010/main" val="332337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DC7163-2754-491E-BE41-EB3815B0A092}"/>
              </a:ext>
            </a:extLst>
          </p:cNvPr>
          <p:cNvSpPr>
            <a:spLocks noGrp="1"/>
          </p:cNvSpPr>
          <p:nvPr>
            <p:ph type="title"/>
          </p:nvPr>
        </p:nvSpPr>
        <p:spPr/>
        <p:txBody>
          <a:bodyPr/>
          <a:lstStyle/>
          <a:p>
            <a:r>
              <a:rPr lang="ru-RU" dirty="0"/>
              <a:t>Основные нормативные документы</a:t>
            </a:r>
          </a:p>
        </p:txBody>
      </p:sp>
      <p:sp>
        <p:nvSpPr>
          <p:cNvPr id="3" name="Объект 2">
            <a:extLst>
              <a:ext uri="{FF2B5EF4-FFF2-40B4-BE49-F238E27FC236}">
                <a16:creationId xmlns:a16="http://schemas.microsoft.com/office/drawing/2014/main" id="{6996C6F3-E7BC-458B-AE96-7D25A9C44ECA}"/>
              </a:ext>
            </a:extLst>
          </p:cNvPr>
          <p:cNvSpPr>
            <a:spLocks noGrp="1"/>
          </p:cNvSpPr>
          <p:nvPr>
            <p:ph idx="1"/>
          </p:nvPr>
        </p:nvSpPr>
        <p:spPr/>
        <p:txBody>
          <a:bodyPr>
            <a:normAutofit/>
          </a:bodyPr>
          <a:lstStyle/>
          <a:p>
            <a:r>
              <a:rPr lang="ru-RU" dirty="0"/>
              <a:t>ГОСТ Р ИСО/МЭК 15408 — Общие критерии оценки безопасности информационных технологий.</a:t>
            </a:r>
          </a:p>
          <a:p>
            <a:r>
              <a:rPr lang="ru-RU" dirty="0"/>
              <a:t>ГОСТ Р ИСО/МЭК 27002 — Информационные технологии. Практические правила управления информационной безопасностью.</a:t>
            </a:r>
          </a:p>
          <a:p>
            <a:r>
              <a:rPr lang="ru-RU" dirty="0"/>
              <a:t>ГОСТ Р ИСО/МЭК 27001 — Информационные технологии. Методы безопасности. Система управления безопасностью информации. Требования.</a:t>
            </a:r>
          </a:p>
          <a:p>
            <a:r>
              <a:rPr lang="ru-RU" dirty="0"/>
              <a:t>Руководящие документы Гостехкомиссии России.</a:t>
            </a:r>
          </a:p>
        </p:txBody>
      </p:sp>
    </p:spTree>
    <p:extLst>
      <p:ext uri="{BB962C8B-B14F-4D97-AF65-F5344CB8AC3E}">
        <p14:creationId xmlns:p14="http://schemas.microsoft.com/office/powerpoint/2010/main" val="2087472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D34BBC-5EFA-4D11-8ED7-59E238FB729D}"/>
              </a:ext>
            </a:extLst>
          </p:cNvPr>
          <p:cNvSpPr>
            <a:spLocks noGrp="1"/>
          </p:cNvSpPr>
          <p:nvPr>
            <p:ph type="title"/>
          </p:nvPr>
        </p:nvSpPr>
        <p:spPr>
          <a:xfrm>
            <a:off x="838200" y="500062"/>
            <a:ext cx="10515600" cy="1325563"/>
          </a:xfrm>
        </p:spPr>
        <p:txBody>
          <a:bodyPr>
            <a:normAutofit fontScale="90000"/>
          </a:bodyPr>
          <a:lstStyle/>
          <a:p>
            <a:r>
              <a:rPr lang="ru-RU" dirty="0"/>
              <a:t>Основные термины и определения правовых понятий в области информационных отношений и защиты информации</a:t>
            </a:r>
          </a:p>
        </p:txBody>
      </p:sp>
      <p:sp>
        <p:nvSpPr>
          <p:cNvPr id="3" name="Объект 2">
            <a:extLst>
              <a:ext uri="{FF2B5EF4-FFF2-40B4-BE49-F238E27FC236}">
                <a16:creationId xmlns:a16="http://schemas.microsoft.com/office/drawing/2014/main" id="{74130080-89CA-4EF5-A4D3-1657DC9D08D3}"/>
              </a:ext>
            </a:extLst>
          </p:cNvPr>
          <p:cNvSpPr>
            <a:spLocks noGrp="1"/>
          </p:cNvSpPr>
          <p:nvPr>
            <p:ph idx="1"/>
          </p:nvPr>
        </p:nvSpPr>
        <p:spPr/>
        <p:txBody>
          <a:bodyPr/>
          <a:lstStyle/>
          <a:p>
            <a:pPr algn="just"/>
            <a:endParaRPr lang="ru-RU" dirty="0"/>
          </a:p>
          <a:p>
            <a:pPr marL="0" indent="0" algn="just">
              <a:buNone/>
            </a:pPr>
            <a:r>
              <a:rPr lang="ru-RU" dirty="0"/>
              <a:t>Основные термины и определения правовых понятий в изучаемой области установлены в Федеральном законе «Об информации, информационных технологиях и о защите информации».</a:t>
            </a:r>
          </a:p>
          <a:p>
            <a:pPr marL="0" indent="0" algn="just">
              <a:buNone/>
            </a:pPr>
            <a:endParaRPr lang="ru-RU" dirty="0"/>
          </a:p>
          <a:p>
            <a:pPr marL="0" indent="0" algn="just">
              <a:buNone/>
            </a:pPr>
            <a:r>
              <a:rPr lang="ru-RU" dirty="0"/>
              <a:t>В нем сформулировано понятие информации и информационных технологий, определены субъекты информационных отношений и защиты.</a:t>
            </a:r>
          </a:p>
        </p:txBody>
      </p:sp>
    </p:spTree>
    <p:extLst>
      <p:ext uri="{BB962C8B-B14F-4D97-AF65-F5344CB8AC3E}">
        <p14:creationId xmlns:p14="http://schemas.microsoft.com/office/powerpoint/2010/main" val="2267514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F9C703-4947-439B-ACB6-B402C9D07A0D}"/>
              </a:ext>
            </a:extLst>
          </p:cNvPr>
          <p:cNvSpPr>
            <a:spLocks noGrp="1"/>
          </p:cNvSpPr>
          <p:nvPr>
            <p:ph type="title"/>
          </p:nvPr>
        </p:nvSpPr>
        <p:spPr/>
        <p:txBody>
          <a:bodyPr/>
          <a:lstStyle/>
          <a:p>
            <a:r>
              <a:rPr lang="ru-RU" dirty="0"/>
              <a:t>Основные термины и определения правовых понятий</a:t>
            </a:r>
          </a:p>
        </p:txBody>
      </p:sp>
      <p:sp>
        <p:nvSpPr>
          <p:cNvPr id="3" name="Объект 2">
            <a:extLst>
              <a:ext uri="{FF2B5EF4-FFF2-40B4-BE49-F238E27FC236}">
                <a16:creationId xmlns:a16="http://schemas.microsoft.com/office/drawing/2014/main" id="{7D2D3E99-6373-4A4D-8712-25505F2A90A1}"/>
              </a:ext>
            </a:extLst>
          </p:cNvPr>
          <p:cNvSpPr>
            <a:spLocks noGrp="1"/>
          </p:cNvSpPr>
          <p:nvPr>
            <p:ph idx="1"/>
          </p:nvPr>
        </p:nvSpPr>
        <p:spPr>
          <a:xfrm>
            <a:off x="838200" y="1825624"/>
            <a:ext cx="10515600" cy="4566297"/>
          </a:xfrm>
        </p:spPr>
        <p:txBody>
          <a:bodyPr>
            <a:normAutofit fontScale="85000" lnSpcReduction="20000"/>
          </a:bodyPr>
          <a:lstStyle/>
          <a:p>
            <a:pPr algn="just"/>
            <a:r>
              <a:rPr lang="ru-RU" b="1" dirty="0"/>
              <a:t>Информация</a:t>
            </a:r>
            <a:r>
              <a:rPr lang="ru-RU" dirty="0"/>
              <a:t> — сведения (сообщения, данные) независимо от формы их представления.</a:t>
            </a:r>
          </a:p>
          <a:p>
            <a:pPr algn="just"/>
            <a:r>
              <a:rPr lang="ru-RU" b="1" dirty="0"/>
              <a:t>Информационные технологии </a:t>
            </a:r>
            <a:r>
              <a:rPr lang="ru-RU" dirty="0"/>
              <a:t>— процессы, методы поиска, сбора, хранения, обработки, предоставления, распространения информации и способы осуществления таких процессов и методов.</a:t>
            </a:r>
          </a:p>
          <a:p>
            <a:pPr algn="just"/>
            <a:r>
              <a:rPr lang="ru-RU" b="1" dirty="0"/>
              <a:t>Информационная система </a:t>
            </a:r>
            <a:r>
              <a:rPr lang="ru-RU" dirty="0"/>
              <a:t>— совокупность содержащейся в базах данных информации и обеспечивающих ее обработку информационных технологий и технических средств. </a:t>
            </a:r>
          </a:p>
          <a:p>
            <a:pPr algn="just"/>
            <a:r>
              <a:rPr lang="ru-RU" b="1" dirty="0"/>
              <a:t>Информационно-телекоммуникационная сеть </a:t>
            </a:r>
            <a:r>
              <a:rPr lang="ru-RU" dirty="0"/>
              <a:t>— технологическая система, предназначенная для передачи по линиям связи информации, доступ к которой осуществляется с использованием средств вычислительной техники.</a:t>
            </a:r>
          </a:p>
          <a:p>
            <a:pPr algn="just"/>
            <a:r>
              <a:rPr lang="ru-RU" b="1" dirty="0"/>
              <a:t>Обладатель информации </a:t>
            </a:r>
            <a:r>
              <a:rPr lang="ru-RU" dirty="0"/>
              <a:t>— лицо, самостоятельно создавшее информацию либо получившее на основании закона или договора право разрешать или ограничивать доступ к информации, определяемой по каким-либо признакам.</a:t>
            </a:r>
          </a:p>
        </p:txBody>
      </p:sp>
    </p:spTree>
    <p:extLst>
      <p:ext uri="{BB962C8B-B14F-4D97-AF65-F5344CB8AC3E}">
        <p14:creationId xmlns:p14="http://schemas.microsoft.com/office/powerpoint/2010/main" val="250722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F9C703-4947-439B-ACB6-B402C9D07A0D}"/>
              </a:ext>
            </a:extLst>
          </p:cNvPr>
          <p:cNvSpPr>
            <a:spLocks noGrp="1"/>
          </p:cNvSpPr>
          <p:nvPr>
            <p:ph type="title"/>
          </p:nvPr>
        </p:nvSpPr>
        <p:spPr/>
        <p:txBody>
          <a:bodyPr/>
          <a:lstStyle/>
          <a:p>
            <a:r>
              <a:rPr lang="ru-RU" dirty="0"/>
              <a:t>Основные термины и определения правовых понятий</a:t>
            </a:r>
          </a:p>
        </p:txBody>
      </p:sp>
      <p:sp>
        <p:nvSpPr>
          <p:cNvPr id="3" name="Объект 2">
            <a:extLst>
              <a:ext uri="{FF2B5EF4-FFF2-40B4-BE49-F238E27FC236}">
                <a16:creationId xmlns:a16="http://schemas.microsoft.com/office/drawing/2014/main" id="{7D2D3E99-6373-4A4D-8712-25505F2A90A1}"/>
              </a:ext>
            </a:extLst>
          </p:cNvPr>
          <p:cNvSpPr>
            <a:spLocks noGrp="1"/>
          </p:cNvSpPr>
          <p:nvPr>
            <p:ph idx="1"/>
          </p:nvPr>
        </p:nvSpPr>
        <p:spPr>
          <a:xfrm>
            <a:off x="838200" y="1825624"/>
            <a:ext cx="10515600" cy="4752729"/>
          </a:xfrm>
        </p:spPr>
        <p:txBody>
          <a:bodyPr>
            <a:normAutofit fontScale="92500" lnSpcReduction="10000"/>
          </a:bodyPr>
          <a:lstStyle/>
          <a:p>
            <a:pPr marL="0" indent="0" algn="just">
              <a:buNone/>
            </a:pPr>
            <a:r>
              <a:rPr lang="ru-RU" dirty="0"/>
              <a:t>Также к правовым понятиям относится понятие прав доступа к защищаемой информации. Ограничения доступа устанавливаются к сведениям, составляющим государственную тайну и иные виды тайны. В качестве собственников информации рассматриваются государство, организации и граждане (юридические и физические лица).</a:t>
            </a:r>
          </a:p>
          <a:p>
            <a:pPr algn="just"/>
            <a:r>
              <a:rPr lang="ru-RU" b="1" dirty="0"/>
              <a:t>Доступ к информации — возможность получения информации и ее использования.</a:t>
            </a:r>
          </a:p>
          <a:p>
            <a:pPr algn="just"/>
            <a:r>
              <a:rPr lang="ru-RU" b="1" dirty="0"/>
              <a:t>Предоставление информации </a:t>
            </a:r>
            <a:r>
              <a:rPr lang="ru-RU" dirty="0"/>
              <a:t>— действия, направленные на получение информации определенным кругом лиц или передачу информации определенному кругу лиц.</a:t>
            </a:r>
          </a:p>
          <a:p>
            <a:pPr algn="just"/>
            <a:r>
              <a:rPr lang="ru-RU" b="1" dirty="0"/>
              <a:t>Распространение информации </a:t>
            </a:r>
            <a:r>
              <a:rPr lang="ru-RU" dirty="0"/>
              <a:t>— действия, направленные на получение информации неопределенным кругом лиц или передачу информации неопределенному кругу лиц</a:t>
            </a:r>
          </a:p>
        </p:txBody>
      </p:sp>
    </p:spTree>
    <p:extLst>
      <p:ext uri="{BB962C8B-B14F-4D97-AF65-F5344CB8AC3E}">
        <p14:creationId xmlns:p14="http://schemas.microsoft.com/office/powerpoint/2010/main" val="397781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B1DA15-0BF6-4F32-8CA6-C9D216B1A30E}"/>
              </a:ext>
            </a:extLst>
          </p:cNvPr>
          <p:cNvSpPr>
            <a:spLocks noGrp="1"/>
          </p:cNvSpPr>
          <p:nvPr>
            <p:ph type="title"/>
          </p:nvPr>
        </p:nvSpPr>
        <p:spPr/>
        <p:txBody>
          <a:bodyPr/>
          <a:lstStyle/>
          <a:p>
            <a:r>
              <a:rPr lang="ru-RU" dirty="0"/>
              <a:t>Понятия предметной области «Защита информации»</a:t>
            </a:r>
          </a:p>
        </p:txBody>
      </p:sp>
      <p:sp>
        <p:nvSpPr>
          <p:cNvPr id="3" name="Объект 2">
            <a:extLst>
              <a:ext uri="{FF2B5EF4-FFF2-40B4-BE49-F238E27FC236}">
                <a16:creationId xmlns:a16="http://schemas.microsoft.com/office/drawing/2014/main" id="{283CCE25-B4A5-4E7E-9244-89B84B50C86A}"/>
              </a:ext>
            </a:extLst>
          </p:cNvPr>
          <p:cNvSpPr>
            <a:spLocks noGrp="1"/>
          </p:cNvSpPr>
          <p:nvPr>
            <p:ph idx="1"/>
          </p:nvPr>
        </p:nvSpPr>
        <p:spPr/>
        <p:txBody>
          <a:bodyPr/>
          <a:lstStyle/>
          <a:p>
            <a:pPr marL="0" indent="0" algn="just">
              <a:buNone/>
            </a:pPr>
            <a:r>
              <a:rPr lang="ru-RU" dirty="0"/>
              <a:t>Основные понятия предметной области «Защита информации» установлены стандартом ГОСТ Р 50922–96, а также в Руководящих документах Гостехкомиссии России.</a:t>
            </a:r>
          </a:p>
          <a:p>
            <a:pPr marL="0" indent="0" algn="just">
              <a:buNone/>
            </a:pPr>
            <a:r>
              <a:rPr lang="ru-RU" dirty="0"/>
              <a:t>Условно вся предметная область может быть разделена на две подгруппы. </a:t>
            </a:r>
          </a:p>
          <a:p>
            <a:pPr marL="0" indent="0" algn="just">
              <a:buNone/>
            </a:pPr>
            <a:r>
              <a:rPr lang="ru-RU" dirty="0"/>
              <a:t>Первая — это основные понятия в области защиты информации. </a:t>
            </a:r>
          </a:p>
          <a:p>
            <a:pPr marL="0" indent="0" algn="just">
              <a:buNone/>
            </a:pPr>
            <a:r>
              <a:rPr lang="ru-RU" dirty="0"/>
              <a:t>Вторая подгруппа — это понятия, связанные с организацией защиты информации.</a:t>
            </a:r>
          </a:p>
        </p:txBody>
      </p:sp>
    </p:spTree>
    <p:extLst>
      <p:ext uri="{BB962C8B-B14F-4D97-AF65-F5344CB8AC3E}">
        <p14:creationId xmlns:p14="http://schemas.microsoft.com/office/powerpoint/2010/main" val="254484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31512-74CF-4515-A795-A189A312B520}"/>
              </a:ext>
            </a:extLst>
          </p:cNvPr>
          <p:cNvSpPr>
            <a:spLocks noGrp="1"/>
          </p:cNvSpPr>
          <p:nvPr>
            <p:ph type="title"/>
          </p:nvPr>
        </p:nvSpPr>
        <p:spPr/>
        <p:txBody>
          <a:bodyPr/>
          <a:lstStyle/>
          <a:p>
            <a:r>
              <a:rPr lang="ru-RU" dirty="0"/>
              <a:t>Понятие информационной безопасности</a:t>
            </a:r>
          </a:p>
        </p:txBody>
      </p:sp>
      <p:sp>
        <p:nvSpPr>
          <p:cNvPr id="3" name="Объект 2">
            <a:extLst>
              <a:ext uri="{FF2B5EF4-FFF2-40B4-BE49-F238E27FC236}">
                <a16:creationId xmlns:a16="http://schemas.microsoft.com/office/drawing/2014/main" id="{71C39171-2019-4781-AC0D-76D397450106}"/>
              </a:ext>
            </a:extLst>
          </p:cNvPr>
          <p:cNvSpPr>
            <a:spLocks noGrp="1"/>
          </p:cNvSpPr>
          <p:nvPr>
            <p:ph idx="1"/>
          </p:nvPr>
        </p:nvSpPr>
        <p:spPr/>
        <p:txBody>
          <a:bodyPr>
            <a:normAutofit lnSpcReduction="10000"/>
          </a:bodyPr>
          <a:lstStyle/>
          <a:p>
            <a:pPr marL="0" indent="0" algn="just">
              <a:buNone/>
            </a:pPr>
            <a:r>
              <a:rPr lang="ru-RU" dirty="0"/>
              <a:t>Словосочетание "информационная безопасность" в разных контекстах может иметь различный смысл. </a:t>
            </a:r>
          </a:p>
          <a:p>
            <a:pPr marL="0" indent="0" algn="just">
              <a:buNone/>
            </a:pPr>
            <a:r>
              <a:rPr lang="ru-RU" dirty="0"/>
              <a:t>В </a:t>
            </a:r>
            <a:r>
              <a:rPr lang="ru-RU" b="1" dirty="0"/>
              <a:t>Доктрине информационной безопасности Российской Федерации </a:t>
            </a:r>
            <a:r>
              <a:rPr lang="ru-RU" dirty="0"/>
              <a:t>термин "информационная безопасность" используется в широком смысле. </a:t>
            </a:r>
          </a:p>
          <a:p>
            <a:pPr marL="0" indent="0" algn="just">
              <a:buNone/>
            </a:pPr>
            <a:r>
              <a:rPr lang="ru-RU" dirty="0"/>
              <a:t>Имеется в виду состояние защищенности национальных интересов в информационной сфере, определяемых совокупностью сбалансированных интересов личности, общества и государства.</a:t>
            </a:r>
          </a:p>
          <a:p>
            <a:pPr marL="0" indent="0" algn="just">
              <a:buNone/>
            </a:pPr>
            <a:endParaRPr lang="ru-RU" dirty="0"/>
          </a:p>
          <a:p>
            <a:pPr marL="0" indent="0" algn="just">
              <a:buNone/>
            </a:pPr>
            <a:r>
              <a:rPr lang="ru-RU" sz="1500" b="1" dirty="0"/>
              <a:t>Доктрина информационной безопасности Российской Федерации </a:t>
            </a:r>
            <a:r>
              <a:rPr lang="ru-RU" sz="1500" dirty="0"/>
              <a:t>— документ, представляющий собой систему официальных взглядов на обеспечение национальной безопасности Российской Федерации в информационной сфере.</a:t>
            </a:r>
          </a:p>
        </p:txBody>
      </p:sp>
    </p:spTree>
    <p:extLst>
      <p:ext uri="{BB962C8B-B14F-4D97-AF65-F5344CB8AC3E}">
        <p14:creationId xmlns:p14="http://schemas.microsoft.com/office/powerpoint/2010/main" val="3056060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E0958A-A013-4166-946C-F2BCF9BC20C0}"/>
              </a:ext>
            </a:extLst>
          </p:cNvPr>
          <p:cNvSpPr>
            <a:spLocks noGrp="1"/>
          </p:cNvSpPr>
          <p:nvPr>
            <p:ph type="title"/>
          </p:nvPr>
        </p:nvSpPr>
        <p:spPr/>
        <p:txBody>
          <a:bodyPr/>
          <a:lstStyle/>
          <a:p>
            <a:r>
              <a:rPr lang="ru-RU" dirty="0"/>
              <a:t>Основные понятия в области защиты информации</a:t>
            </a:r>
          </a:p>
        </p:txBody>
      </p:sp>
      <p:sp>
        <p:nvSpPr>
          <p:cNvPr id="3" name="Объект 2">
            <a:extLst>
              <a:ext uri="{FF2B5EF4-FFF2-40B4-BE49-F238E27FC236}">
                <a16:creationId xmlns:a16="http://schemas.microsoft.com/office/drawing/2014/main" id="{A92F8F42-BD72-4191-96F8-CD1193617683}"/>
              </a:ext>
            </a:extLst>
          </p:cNvPr>
          <p:cNvSpPr>
            <a:spLocks noGrp="1"/>
          </p:cNvSpPr>
          <p:nvPr>
            <p:ph idx="1"/>
          </p:nvPr>
        </p:nvSpPr>
        <p:spPr/>
        <p:txBody>
          <a:bodyPr>
            <a:normAutofit fontScale="92500" lnSpcReduction="20000"/>
          </a:bodyPr>
          <a:lstStyle/>
          <a:p>
            <a:pPr algn="just"/>
            <a:r>
              <a:rPr lang="ru-RU" b="1" dirty="0"/>
              <a:t>Защищаемая информация </a:t>
            </a:r>
            <a:r>
              <a:rPr lang="ru-RU" dirty="0"/>
              <a:t>— информация, являющаяся предметом собственности и подлежащая защите в соответствии с требованиями правовых документов или требованиями, устанавливаемыми собственником информации.</a:t>
            </a:r>
          </a:p>
          <a:p>
            <a:pPr marL="0" indent="0" algn="just">
              <a:buNone/>
            </a:pPr>
            <a:r>
              <a:rPr lang="ru-RU" dirty="0"/>
              <a:t>Собственником информации может быть: государство, юридическое лицо, группа физических лиц, отдельное физическое лицо.</a:t>
            </a:r>
          </a:p>
          <a:p>
            <a:pPr algn="just"/>
            <a:r>
              <a:rPr lang="ru-RU" b="1" dirty="0"/>
              <a:t>Защита информации </a:t>
            </a:r>
            <a:r>
              <a:rPr lang="ru-RU" dirty="0"/>
              <a:t>— принятие правовых, организационных и технических мер, направленных:</a:t>
            </a:r>
          </a:p>
          <a:p>
            <a:pPr marL="457200" lvl="1" indent="0" algn="just">
              <a:buNone/>
            </a:pPr>
            <a:r>
              <a:rPr lang="ru-RU" dirty="0"/>
              <a:t>1) на обеспечение защиты информации от неправомерного доступа, уничтожения, модифицирования, блокирования, копирования, предоставления, распространения, а также от иных неправомерных действий в отношении такой информации;</a:t>
            </a:r>
          </a:p>
          <a:p>
            <a:pPr marL="457200" lvl="1" indent="0" algn="just">
              <a:buNone/>
            </a:pPr>
            <a:r>
              <a:rPr lang="ru-RU" dirty="0"/>
              <a:t>2) соблюдение конфиденциальности информации ограниченного доступа;</a:t>
            </a:r>
          </a:p>
          <a:p>
            <a:pPr marL="457200" lvl="1" indent="0" algn="just">
              <a:buNone/>
            </a:pPr>
            <a:r>
              <a:rPr lang="ru-RU" dirty="0"/>
              <a:t>3) реализацию права на доступ к информации.</a:t>
            </a:r>
          </a:p>
        </p:txBody>
      </p:sp>
    </p:spTree>
    <p:extLst>
      <p:ext uri="{BB962C8B-B14F-4D97-AF65-F5344CB8AC3E}">
        <p14:creationId xmlns:p14="http://schemas.microsoft.com/office/powerpoint/2010/main" val="1029611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E0958A-A013-4166-946C-F2BCF9BC20C0}"/>
              </a:ext>
            </a:extLst>
          </p:cNvPr>
          <p:cNvSpPr>
            <a:spLocks noGrp="1"/>
          </p:cNvSpPr>
          <p:nvPr>
            <p:ph type="title"/>
          </p:nvPr>
        </p:nvSpPr>
        <p:spPr/>
        <p:txBody>
          <a:bodyPr/>
          <a:lstStyle/>
          <a:p>
            <a:r>
              <a:rPr lang="ru-RU" dirty="0"/>
              <a:t>Основные понятия в области защиты информации</a:t>
            </a:r>
          </a:p>
        </p:txBody>
      </p:sp>
      <p:sp>
        <p:nvSpPr>
          <p:cNvPr id="3" name="Объект 2">
            <a:extLst>
              <a:ext uri="{FF2B5EF4-FFF2-40B4-BE49-F238E27FC236}">
                <a16:creationId xmlns:a16="http://schemas.microsoft.com/office/drawing/2014/main" id="{A92F8F42-BD72-4191-96F8-CD1193617683}"/>
              </a:ext>
            </a:extLst>
          </p:cNvPr>
          <p:cNvSpPr>
            <a:spLocks noGrp="1"/>
          </p:cNvSpPr>
          <p:nvPr>
            <p:ph idx="1"/>
          </p:nvPr>
        </p:nvSpPr>
        <p:spPr/>
        <p:txBody>
          <a:bodyPr>
            <a:normAutofit lnSpcReduction="10000"/>
          </a:bodyPr>
          <a:lstStyle/>
          <a:p>
            <a:pPr algn="just"/>
            <a:r>
              <a:rPr lang="ru-RU" b="1" dirty="0"/>
              <a:t>Защита информации от утечки </a:t>
            </a:r>
            <a:r>
              <a:rPr lang="ru-RU" dirty="0"/>
              <a:t>— деятельность, направленная на предотвращение неконтролируемого распространения защищаемой информации в результате ее разглашения, несанкционированного доступа к информации и получения защищаемой информации разведками.</a:t>
            </a:r>
          </a:p>
          <a:p>
            <a:pPr algn="just"/>
            <a:r>
              <a:rPr lang="ru-RU" b="1" dirty="0"/>
              <a:t>Защита информации от несанкционированного воздействия </a:t>
            </a:r>
            <a:r>
              <a:rPr lang="ru-RU" dirty="0"/>
              <a:t>—деятельность, направленная на предотвращение воздействия на защищаемую информацию с нарушением установленных прав и (или) правил на изменение информации, приводящего к ее искажению, уничтожению, блокированию доступа к информации, а также к утрате, уничтожению или сбою функционирования носителя информации.</a:t>
            </a:r>
          </a:p>
        </p:txBody>
      </p:sp>
    </p:spTree>
    <p:extLst>
      <p:ext uri="{BB962C8B-B14F-4D97-AF65-F5344CB8AC3E}">
        <p14:creationId xmlns:p14="http://schemas.microsoft.com/office/powerpoint/2010/main" val="146267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E0958A-A013-4166-946C-F2BCF9BC20C0}"/>
              </a:ext>
            </a:extLst>
          </p:cNvPr>
          <p:cNvSpPr>
            <a:spLocks noGrp="1"/>
          </p:cNvSpPr>
          <p:nvPr>
            <p:ph type="title"/>
          </p:nvPr>
        </p:nvSpPr>
        <p:spPr/>
        <p:txBody>
          <a:bodyPr/>
          <a:lstStyle/>
          <a:p>
            <a:r>
              <a:rPr lang="ru-RU" dirty="0"/>
              <a:t>Основные понятия в области защиты информации</a:t>
            </a:r>
          </a:p>
        </p:txBody>
      </p:sp>
      <p:sp>
        <p:nvSpPr>
          <p:cNvPr id="3" name="Объект 2">
            <a:extLst>
              <a:ext uri="{FF2B5EF4-FFF2-40B4-BE49-F238E27FC236}">
                <a16:creationId xmlns:a16="http://schemas.microsoft.com/office/drawing/2014/main" id="{A92F8F42-BD72-4191-96F8-CD1193617683}"/>
              </a:ext>
            </a:extLst>
          </p:cNvPr>
          <p:cNvSpPr>
            <a:spLocks noGrp="1"/>
          </p:cNvSpPr>
          <p:nvPr>
            <p:ph idx="1"/>
          </p:nvPr>
        </p:nvSpPr>
        <p:spPr/>
        <p:txBody>
          <a:bodyPr>
            <a:normAutofit fontScale="92500" lnSpcReduction="10000"/>
          </a:bodyPr>
          <a:lstStyle/>
          <a:p>
            <a:pPr algn="just"/>
            <a:r>
              <a:rPr lang="ru-RU" b="1" dirty="0"/>
              <a:t>Защита информации от непреднамеренного воздействия </a:t>
            </a:r>
            <a:r>
              <a:rPr lang="ru-RU" dirty="0"/>
              <a:t>— деятельность, направленная на предотвращение воздействия на защищаемую информацию ошибок ее пользователя, сбоя технических и программных средств информационных систем, природных явлений или иных нецеленаправленных на изменение информации мероприятий, приводящих к искажению, уничтожению, копированию, блокированию доступа к информации, а также к утрате, уничтожению или сбою функционирования носителя информации.</a:t>
            </a:r>
          </a:p>
          <a:p>
            <a:pPr algn="just"/>
            <a:r>
              <a:rPr lang="ru-RU" b="1" dirty="0"/>
              <a:t>Защита информации от разглашения </a:t>
            </a:r>
            <a:r>
              <a:rPr lang="ru-RU" dirty="0"/>
              <a:t>— деятельность, направленная на предотвращение несанкционированного доведения защищаемой информации до потребителей, не имеющих права доступа к этой информации.</a:t>
            </a:r>
          </a:p>
        </p:txBody>
      </p:sp>
    </p:spTree>
    <p:extLst>
      <p:ext uri="{BB962C8B-B14F-4D97-AF65-F5344CB8AC3E}">
        <p14:creationId xmlns:p14="http://schemas.microsoft.com/office/powerpoint/2010/main" val="4214287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E0958A-A013-4166-946C-F2BCF9BC20C0}"/>
              </a:ext>
            </a:extLst>
          </p:cNvPr>
          <p:cNvSpPr>
            <a:spLocks noGrp="1"/>
          </p:cNvSpPr>
          <p:nvPr>
            <p:ph type="title"/>
          </p:nvPr>
        </p:nvSpPr>
        <p:spPr/>
        <p:txBody>
          <a:bodyPr/>
          <a:lstStyle/>
          <a:p>
            <a:r>
              <a:rPr lang="ru-RU" dirty="0"/>
              <a:t>Основные понятия в области защиты информации</a:t>
            </a:r>
          </a:p>
        </p:txBody>
      </p:sp>
      <p:sp>
        <p:nvSpPr>
          <p:cNvPr id="3" name="Объект 2">
            <a:extLst>
              <a:ext uri="{FF2B5EF4-FFF2-40B4-BE49-F238E27FC236}">
                <a16:creationId xmlns:a16="http://schemas.microsoft.com/office/drawing/2014/main" id="{A92F8F42-BD72-4191-96F8-CD1193617683}"/>
              </a:ext>
            </a:extLst>
          </p:cNvPr>
          <p:cNvSpPr>
            <a:spLocks noGrp="1"/>
          </p:cNvSpPr>
          <p:nvPr>
            <p:ph idx="1"/>
          </p:nvPr>
        </p:nvSpPr>
        <p:spPr/>
        <p:txBody>
          <a:bodyPr>
            <a:normAutofit lnSpcReduction="10000"/>
          </a:bodyPr>
          <a:lstStyle/>
          <a:p>
            <a:pPr algn="just"/>
            <a:r>
              <a:rPr lang="ru-RU" b="1" dirty="0"/>
              <a:t>Защита информации от несанкционированного доступа </a:t>
            </a:r>
            <a:r>
              <a:rPr lang="ru-RU" dirty="0"/>
              <a:t>— деятельность, направленная на предотвращение получения защищаемой информации заинтересованным субъектом с нарушением установленных правовыми документами или собственником, владельцем информации прав или правил доступа к защищаемой информации.</a:t>
            </a:r>
          </a:p>
          <a:p>
            <a:pPr marL="0" indent="0" algn="just">
              <a:buNone/>
            </a:pPr>
            <a:endParaRPr lang="ru-RU" dirty="0"/>
          </a:p>
          <a:p>
            <a:pPr marL="0" indent="0" algn="just">
              <a:buNone/>
            </a:pPr>
            <a:r>
              <a:rPr lang="ru-RU" dirty="0"/>
              <a:t>Заинтересованным субъектом, осуществляющим несанкционированный доступ к защищаемой информации, может быть: государство; юридическое лицо; группа физических лиц, в том числе общественная организация; отдельное физическое лицо.</a:t>
            </a:r>
          </a:p>
        </p:txBody>
      </p:sp>
    </p:spTree>
    <p:extLst>
      <p:ext uri="{BB962C8B-B14F-4D97-AF65-F5344CB8AC3E}">
        <p14:creationId xmlns:p14="http://schemas.microsoft.com/office/powerpoint/2010/main" val="1576691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E0958A-A013-4166-946C-F2BCF9BC20C0}"/>
              </a:ext>
            </a:extLst>
          </p:cNvPr>
          <p:cNvSpPr>
            <a:spLocks noGrp="1"/>
          </p:cNvSpPr>
          <p:nvPr>
            <p:ph type="title"/>
          </p:nvPr>
        </p:nvSpPr>
        <p:spPr/>
        <p:txBody>
          <a:bodyPr/>
          <a:lstStyle/>
          <a:p>
            <a:r>
              <a:rPr lang="ru-RU" dirty="0"/>
              <a:t>Основные понятия в области защиты информации</a:t>
            </a:r>
          </a:p>
        </p:txBody>
      </p:sp>
      <p:sp>
        <p:nvSpPr>
          <p:cNvPr id="3" name="Объект 2">
            <a:extLst>
              <a:ext uri="{FF2B5EF4-FFF2-40B4-BE49-F238E27FC236}">
                <a16:creationId xmlns:a16="http://schemas.microsoft.com/office/drawing/2014/main" id="{A92F8F42-BD72-4191-96F8-CD1193617683}"/>
              </a:ext>
            </a:extLst>
          </p:cNvPr>
          <p:cNvSpPr>
            <a:spLocks noGrp="1"/>
          </p:cNvSpPr>
          <p:nvPr>
            <p:ph idx="1"/>
          </p:nvPr>
        </p:nvSpPr>
        <p:spPr/>
        <p:txBody>
          <a:bodyPr>
            <a:normAutofit/>
          </a:bodyPr>
          <a:lstStyle/>
          <a:p>
            <a:pPr algn="just"/>
            <a:r>
              <a:rPr lang="ru-RU" b="1" dirty="0"/>
              <a:t>Защита информации от разведки </a:t>
            </a:r>
            <a:r>
              <a:rPr lang="ru-RU" dirty="0"/>
              <a:t>— деятельность, направленная на предотвращение получения защищаемой информации разведкой.</a:t>
            </a:r>
          </a:p>
          <a:p>
            <a:pPr algn="just"/>
            <a:r>
              <a:rPr lang="ru-RU" b="1" dirty="0"/>
              <a:t>Защита информации от технической разведки </a:t>
            </a:r>
            <a:r>
              <a:rPr lang="ru-RU" dirty="0"/>
              <a:t>— деятельность, направленная на предотвращение получения защищаемой информации разведкой с помощью технических средств.</a:t>
            </a:r>
          </a:p>
          <a:p>
            <a:pPr algn="just"/>
            <a:r>
              <a:rPr lang="ru-RU" b="1" dirty="0"/>
              <a:t>Защита информации от агентурной разведки </a:t>
            </a:r>
            <a:r>
              <a:rPr lang="ru-RU" dirty="0"/>
              <a:t>— деятельность, направленная на предотвращение получения защищаемой информации агентурной разведкой.</a:t>
            </a:r>
          </a:p>
        </p:txBody>
      </p:sp>
    </p:spTree>
    <p:extLst>
      <p:ext uri="{BB962C8B-B14F-4D97-AF65-F5344CB8AC3E}">
        <p14:creationId xmlns:p14="http://schemas.microsoft.com/office/powerpoint/2010/main" val="1818167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E0958A-A013-4166-946C-F2BCF9BC20C0}"/>
              </a:ext>
            </a:extLst>
          </p:cNvPr>
          <p:cNvSpPr>
            <a:spLocks noGrp="1"/>
          </p:cNvSpPr>
          <p:nvPr>
            <p:ph type="title"/>
          </p:nvPr>
        </p:nvSpPr>
        <p:spPr/>
        <p:txBody>
          <a:bodyPr/>
          <a:lstStyle/>
          <a:p>
            <a:r>
              <a:rPr lang="ru-RU" dirty="0"/>
              <a:t>Основные понятия в области защиты информации</a:t>
            </a:r>
          </a:p>
        </p:txBody>
      </p:sp>
      <p:sp>
        <p:nvSpPr>
          <p:cNvPr id="3" name="Объект 2">
            <a:extLst>
              <a:ext uri="{FF2B5EF4-FFF2-40B4-BE49-F238E27FC236}">
                <a16:creationId xmlns:a16="http://schemas.microsoft.com/office/drawing/2014/main" id="{A92F8F42-BD72-4191-96F8-CD1193617683}"/>
              </a:ext>
            </a:extLst>
          </p:cNvPr>
          <p:cNvSpPr>
            <a:spLocks noGrp="1"/>
          </p:cNvSpPr>
          <p:nvPr>
            <p:ph idx="1"/>
          </p:nvPr>
        </p:nvSpPr>
        <p:spPr/>
        <p:txBody>
          <a:bodyPr>
            <a:normAutofit/>
          </a:bodyPr>
          <a:lstStyle/>
          <a:p>
            <a:pPr algn="just"/>
            <a:r>
              <a:rPr lang="ru-RU" b="1" dirty="0"/>
              <a:t>Цель защиты информации </a:t>
            </a:r>
            <a:r>
              <a:rPr lang="ru-RU" dirty="0"/>
              <a:t>— заранее намеченный результат защиты информации. Целью защиты информации может быть предотвращение ущерба собственнику, владельцу, пользователю информации в результате возможной утечки информации и (или) несанкционированного и непреднамеренного воздействия на информацию.</a:t>
            </a:r>
          </a:p>
          <a:p>
            <a:pPr algn="just"/>
            <a:r>
              <a:rPr lang="ru-RU" b="1" dirty="0"/>
              <a:t>Замысел защиты информации </a:t>
            </a:r>
            <a:r>
              <a:rPr lang="ru-RU" dirty="0"/>
              <a:t>— основная идея, раскрывающая состав, содержание, взаимосвязь и последовательность осуществления технических и организационных мероприятий, необходимых для достижения цели защиты информации.</a:t>
            </a:r>
          </a:p>
        </p:txBody>
      </p:sp>
    </p:spTree>
    <p:extLst>
      <p:ext uri="{BB962C8B-B14F-4D97-AF65-F5344CB8AC3E}">
        <p14:creationId xmlns:p14="http://schemas.microsoft.com/office/powerpoint/2010/main" val="64886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E0958A-A013-4166-946C-F2BCF9BC20C0}"/>
              </a:ext>
            </a:extLst>
          </p:cNvPr>
          <p:cNvSpPr>
            <a:spLocks noGrp="1"/>
          </p:cNvSpPr>
          <p:nvPr>
            <p:ph type="title"/>
          </p:nvPr>
        </p:nvSpPr>
        <p:spPr/>
        <p:txBody>
          <a:bodyPr/>
          <a:lstStyle/>
          <a:p>
            <a:r>
              <a:rPr lang="ru-RU" dirty="0"/>
              <a:t>Основные понятия в области защиты информации</a:t>
            </a:r>
          </a:p>
        </p:txBody>
      </p:sp>
      <p:sp>
        <p:nvSpPr>
          <p:cNvPr id="3" name="Объект 2">
            <a:extLst>
              <a:ext uri="{FF2B5EF4-FFF2-40B4-BE49-F238E27FC236}">
                <a16:creationId xmlns:a16="http://schemas.microsoft.com/office/drawing/2014/main" id="{A92F8F42-BD72-4191-96F8-CD1193617683}"/>
              </a:ext>
            </a:extLst>
          </p:cNvPr>
          <p:cNvSpPr>
            <a:spLocks noGrp="1"/>
          </p:cNvSpPr>
          <p:nvPr>
            <p:ph idx="1"/>
          </p:nvPr>
        </p:nvSpPr>
        <p:spPr/>
        <p:txBody>
          <a:bodyPr/>
          <a:lstStyle/>
          <a:p>
            <a:pPr algn="just"/>
            <a:r>
              <a:rPr lang="ru-RU" b="1" dirty="0"/>
              <a:t>Эффективность защиты информации </a:t>
            </a:r>
            <a:r>
              <a:rPr lang="ru-RU" dirty="0"/>
              <a:t>— степень соответствия результатов защиты информации поставленной цели.</a:t>
            </a:r>
          </a:p>
          <a:p>
            <a:pPr algn="just"/>
            <a:r>
              <a:rPr lang="ru-RU" b="1" dirty="0"/>
              <a:t>Показатель эффективности защиты информации </a:t>
            </a:r>
            <a:r>
              <a:rPr lang="ru-RU" dirty="0"/>
              <a:t>— мера или характеристика для оценки эффективности защиты информации.</a:t>
            </a:r>
          </a:p>
          <a:p>
            <a:pPr algn="just"/>
            <a:r>
              <a:rPr lang="ru-RU" b="1" dirty="0"/>
              <a:t>Нормы эффективности защиты информации </a:t>
            </a:r>
            <a:r>
              <a:rPr lang="ru-RU" dirty="0"/>
              <a:t>— значения по- казателей эффективности защиты информации, установленные нормативными документами.</a:t>
            </a:r>
          </a:p>
        </p:txBody>
      </p:sp>
    </p:spTree>
    <p:extLst>
      <p:ext uri="{BB962C8B-B14F-4D97-AF65-F5344CB8AC3E}">
        <p14:creationId xmlns:p14="http://schemas.microsoft.com/office/powerpoint/2010/main" val="832870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F5A09D-413E-4016-9C45-9B1244F24BB6}"/>
              </a:ext>
            </a:extLst>
          </p:cNvPr>
          <p:cNvSpPr>
            <a:spLocks noGrp="1"/>
          </p:cNvSpPr>
          <p:nvPr>
            <p:ph type="title"/>
          </p:nvPr>
        </p:nvSpPr>
        <p:spPr/>
        <p:txBody>
          <a:bodyPr/>
          <a:lstStyle/>
          <a:p>
            <a:r>
              <a:rPr lang="ru-RU" dirty="0"/>
              <a:t>Понятия, связанные с организацией защиты информации</a:t>
            </a:r>
          </a:p>
        </p:txBody>
      </p:sp>
      <p:sp>
        <p:nvSpPr>
          <p:cNvPr id="3" name="Объект 2">
            <a:extLst>
              <a:ext uri="{FF2B5EF4-FFF2-40B4-BE49-F238E27FC236}">
                <a16:creationId xmlns:a16="http://schemas.microsoft.com/office/drawing/2014/main" id="{85059604-0CE8-421F-AFE5-7B42346E903A}"/>
              </a:ext>
            </a:extLst>
          </p:cNvPr>
          <p:cNvSpPr>
            <a:spLocks noGrp="1"/>
          </p:cNvSpPr>
          <p:nvPr>
            <p:ph idx="1"/>
          </p:nvPr>
        </p:nvSpPr>
        <p:spPr/>
        <p:txBody>
          <a:bodyPr>
            <a:normAutofit lnSpcReduction="10000"/>
          </a:bodyPr>
          <a:lstStyle/>
          <a:p>
            <a:pPr algn="just"/>
            <a:r>
              <a:rPr lang="ru-RU" b="1" dirty="0"/>
              <a:t>Организация защиты информации </a:t>
            </a:r>
            <a:r>
              <a:rPr lang="ru-RU" dirty="0"/>
              <a:t>— содержание и порядок действий, направленных на обеспечение защиты информации.</a:t>
            </a:r>
          </a:p>
          <a:p>
            <a:pPr algn="just"/>
            <a:r>
              <a:rPr lang="ru-RU" b="1" dirty="0"/>
              <a:t>Система защиты информации </a:t>
            </a:r>
            <a:r>
              <a:rPr lang="ru-RU" dirty="0"/>
              <a:t>— совокупность органов и (или) исполнителей, используемой ими техники защиты информации, а также объектов защиты, организованная и функционирующая по правилам, установленным соответствующими правовыми, организационно-распорядительными и нормативными документами в области защиты информации.</a:t>
            </a:r>
          </a:p>
          <a:p>
            <a:pPr algn="just"/>
            <a:r>
              <a:rPr lang="ru-RU" b="1" dirty="0"/>
              <a:t>Мероприятие по защите информации </a:t>
            </a:r>
            <a:r>
              <a:rPr lang="ru-RU" dirty="0"/>
              <a:t>— совокупность действий, направленных на разработку и (или) практическое применение способов и средств защиты информации.</a:t>
            </a:r>
          </a:p>
        </p:txBody>
      </p:sp>
    </p:spTree>
    <p:extLst>
      <p:ext uri="{BB962C8B-B14F-4D97-AF65-F5344CB8AC3E}">
        <p14:creationId xmlns:p14="http://schemas.microsoft.com/office/powerpoint/2010/main" val="146775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31512-74CF-4515-A795-A189A312B520}"/>
              </a:ext>
            </a:extLst>
          </p:cNvPr>
          <p:cNvSpPr>
            <a:spLocks noGrp="1"/>
          </p:cNvSpPr>
          <p:nvPr>
            <p:ph type="title"/>
          </p:nvPr>
        </p:nvSpPr>
        <p:spPr/>
        <p:txBody>
          <a:bodyPr/>
          <a:lstStyle/>
          <a:p>
            <a:r>
              <a:rPr lang="ru-RU" dirty="0"/>
              <a:t>Понятие информационной безопасности</a:t>
            </a:r>
          </a:p>
        </p:txBody>
      </p:sp>
      <p:sp>
        <p:nvSpPr>
          <p:cNvPr id="3" name="Объект 2">
            <a:extLst>
              <a:ext uri="{FF2B5EF4-FFF2-40B4-BE49-F238E27FC236}">
                <a16:creationId xmlns:a16="http://schemas.microsoft.com/office/drawing/2014/main" id="{71C39171-2019-4781-AC0D-76D397450106}"/>
              </a:ext>
            </a:extLst>
          </p:cNvPr>
          <p:cNvSpPr>
            <a:spLocks noGrp="1"/>
          </p:cNvSpPr>
          <p:nvPr>
            <p:ph idx="1"/>
          </p:nvPr>
        </p:nvSpPr>
        <p:spPr/>
        <p:txBody>
          <a:bodyPr>
            <a:normAutofit/>
          </a:bodyPr>
          <a:lstStyle/>
          <a:p>
            <a:pPr marL="0" indent="0" algn="just">
              <a:buNone/>
            </a:pPr>
            <a:r>
              <a:rPr lang="ru-RU" dirty="0"/>
              <a:t>В </a:t>
            </a:r>
            <a:r>
              <a:rPr lang="ru-RU" b="1" dirty="0"/>
              <a:t>Законе РФ "Об участии в международном информационном обмене" </a:t>
            </a:r>
            <a:r>
              <a:rPr lang="ru-RU" dirty="0"/>
              <a:t>информационная безопасность определяется аналогичным образом – как состояние защищенности информационной среды общества, обеспечивающее ее формирование, использование и развитие в интересах граждан, организаций, государства.</a:t>
            </a:r>
          </a:p>
          <a:p>
            <a:pPr marL="0" indent="0" algn="just">
              <a:buNone/>
            </a:pPr>
            <a:endParaRPr lang="ru-RU" dirty="0"/>
          </a:p>
          <a:p>
            <a:pPr marL="0" indent="0" algn="just">
              <a:buNone/>
            </a:pPr>
            <a:r>
              <a:rPr lang="ru-RU" sz="1200" dirty="0"/>
              <a:t>Цели настоящего Федерального закона - создание условий для эффективного участия России в международном информационном обмене в рамках единого мирового информационного пространства, защита интересов Российской Федерации, субъектов Российской Федерации и муниципальных образований при международном информационном обмене, защита интересов, прав и свобод физических и юридических лиц при международном информационном обмене.</a:t>
            </a:r>
          </a:p>
          <a:p>
            <a:pPr marL="0" indent="0" algn="just">
              <a:buNone/>
            </a:pPr>
            <a:endParaRPr lang="ru-RU" dirty="0"/>
          </a:p>
          <a:p>
            <a:pPr marL="0" indent="0" algn="just">
              <a:buNone/>
            </a:pPr>
            <a:endParaRPr lang="ru-RU" dirty="0"/>
          </a:p>
        </p:txBody>
      </p:sp>
    </p:spTree>
    <p:extLst>
      <p:ext uri="{BB962C8B-B14F-4D97-AF65-F5344CB8AC3E}">
        <p14:creationId xmlns:p14="http://schemas.microsoft.com/office/powerpoint/2010/main" val="146317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6DAA8F-35F2-4E23-A74E-27159A33F36D}"/>
              </a:ext>
            </a:extLst>
          </p:cNvPr>
          <p:cNvSpPr>
            <a:spLocks noGrp="1"/>
          </p:cNvSpPr>
          <p:nvPr>
            <p:ph type="title"/>
          </p:nvPr>
        </p:nvSpPr>
        <p:spPr/>
        <p:txBody>
          <a:bodyPr/>
          <a:lstStyle/>
          <a:p>
            <a:r>
              <a:rPr lang="ru-RU" dirty="0"/>
              <a:t>Понятие информационной безопасности</a:t>
            </a:r>
          </a:p>
        </p:txBody>
      </p:sp>
      <p:sp>
        <p:nvSpPr>
          <p:cNvPr id="3" name="Объект 2">
            <a:extLst>
              <a:ext uri="{FF2B5EF4-FFF2-40B4-BE49-F238E27FC236}">
                <a16:creationId xmlns:a16="http://schemas.microsoft.com/office/drawing/2014/main" id="{66C4CC76-52A8-452F-BCE3-42407182C9E9}"/>
              </a:ext>
            </a:extLst>
          </p:cNvPr>
          <p:cNvSpPr>
            <a:spLocks noGrp="1"/>
          </p:cNvSpPr>
          <p:nvPr>
            <p:ph idx="1"/>
          </p:nvPr>
        </p:nvSpPr>
        <p:spPr/>
        <p:txBody>
          <a:bodyPr>
            <a:noAutofit/>
          </a:bodyPr>
          <a:lstStyle/>
          <a:p>
            <a:pPr marL="0" indent="0" algn="just">
              <a:buNone/>
            </a:pPr>
            <a:r>
              <a:rPr lang="ru-RU" dirty="0"/>
              <a:t>В данном курсе под </a:t>
            </a:r>
            <a:r>
              <a:rPr lang="ru-RU" b="1" dirty="0"/>
              <a:t>информационной безопасностью </a:t>
            </a:r>
            <a:r>
              <a:rPr lang="ru-RU" dirty="0"/>
              <a:t>мы будем понимать защищенность информации и поддерживающей инфраструктуры от случайных или преднамеренных воздействий естественного или искусственного характера, которые могут нанести неприемлемый ущерб субъектам информационных отношений, в том числе владельцам и пользователям информации и поддерживающей инфраструктуры.</a:t>
            </a:r>
          </a:p>
          <a:p>
            <a:pPr marL="0" indent="0" algn="just">
              <a:buNone/>
            </a:pPr>
            <a:endParaRPr lang="ru-RU" dirty="0"/>
          </a:p>
          <a:p>
            <a:pPr marL="0" indent="0" algn="just">
              <a:buNone/>
            </a:pPr>
            <a:r>
              <a:rPr lang="ru-RU" b="1" dirty="0"/>
              <a:t>Защита информации </a:t>
            </a:r>
            <a:r>
              <a:rPr lang="ru-RU" dirty="0"/>
              <a:t>– это комплекс мероприятий, направленных на обеспечение информационной безопасности.</a:t>
            </a:r>
          </a:p>
        </p:txBody>
      </p:sp>
    </p:spTree>
    <p:extLst>
      <p:ext uri="{BB962C8B-B14F-4D97-AF65-F5344CB8AC3E}">
        <p14:creationId xmlns:p14="http://schemas.microsoft.com/office/powerpoint/2010/main" val="170586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6DAA8F-35F2-4E23-A74E-27159A33F36D}"/>
              </a:ext>
            </a:extLst>
          </p:cNvPr>
          <p:cNvSpPr>
            <a:spLocks noGrp="1"/>
          </p:cNvSpPr>
          <p:nvPr>
            <p:ph type="title"/>
          </p:nvPr>
        </p:nvSpPr>
        <p:spPr/>
        <p:txBody>
          <a:bodyPr/>
          <a:lstStyle/>
          <a:p>
            <a:r>
              <a:rPr lang="ru-RU" dirty="0"/>
              <a:t>Основные составляющие информационной безопасности</a:t>
            </a:r>
          </a:p>
        </p:txBody>
      </p:sp>
      <p:sp>
        <p:nvSpPr>
          <p:cNvPr id="3" name="Объект 2">
            <a:extLst>
              <a:ext uri="{FF2B5EF4-FFF2-40B4-BE49-F238E27FC236}">
                <a16:creationId xmlns:a16="http://schemas.microsoft.com/office/drawing/2014/main" id="{66C4CC76-52A8-452F-BCE3-42407182C9E9}"/>
              </a:ext>
            </a:extLst>
          </p:cNvPr>
          <p:cNvSpPr>
            <a:spLocks noGrp="1"/>
          </p:cNvSpPr>
          <p:nvPr>
            <p:ph idx="1"/>
          </p:nvPr>
        </p:nvSpPr>
        <p:spPr/>
        <p:txBody>
          <a:bodyPr>
            <a:noAutofit/>
          </a:bodyPr>
          <a:lstStyle/>
          <a:p>
            <a:pPr marL="0" indent="0" algn="just">
              <a:buNone/>
            </a:pPr>
            <a:r>
              <a:rPr lang="ru-RU" dirty="0"/>
              <a:t>Информационная безопасность – многогранная область деятельности, в которой успех может принести только систематический, комплексный подход.</a:t>
            </a:r>
          </a:p>
          <a:p>
            <a:pPr marL="0" indent="0" algn="just">
              <a:buNone/>
            </a:pPr>
            <a:endParaRPr lang="ru-RU" dirty="0"/>
          </a:p>
          <a:p>
            <a:pPr marL="0" indent="0" algn="just">
              <a:buNone/>
            </a:pPr>
            <a:r>
              <a:rPr lang="ru-RU" dirty="0"/>
              <a:t>Спектр интересов субъектов, связанных с использованием информационных систем, можно разделить на следующие категории: обеспечение </a:t>
            </a:r>
            <a:r>
              <a:rPr lang="ru-RU" b="1" dirty="0"/>
              <a:t>доступности</a:t>
            </a:r>
            <a:r>
              <a:rPr lang="ru-RU" dirty="0"/>
              <a:t>, </a:t>
            </a:r>
            <a:r>
              <a:rPr lang="ru-RU" b="1" dirty="0"/>
              <a:t>целостности</a:t>
            </a:r>
            <a:r>
              <a:rPr lang="ru-RU" dirty="0"/>
              <a:t> и </a:t>
            </a:r>
            <a:r>
              <a:rPr lang="ru-RU" b="1" dirty="0"/>
              <a:t>конфиденциальности</a:t>
            </a:r>
            <a:r>
              <a:rPr lang="ru-RU" dirty="0"/>
              <a:t> информационных ресурсов и поддерживающей инфраструктуры.</a:t>
            </a:r>
          </a:p>
        </p:txBody>
      </p:sp>
    </p:spTree>
    <p:extLst>
      <p:ext uri="{BB962C8B-B14F-4D97-AF65-F5344CB8AC3E}">
        <p14:creationId xmlns:p14="http://schemas.microsoft.com/office/powerpoint/2010/main" val="260016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1CA189-B7C0-4984-9CB5-C6D5C54093B7}"/>
              </a:ext>
            </a:extLst>
          </p:cNvPr>
          <p:cNvSpPr>
            <a:spLocks noGrp="1"/>
          </p:cNvSpPr>
          <p:nvPr>
            <p:ph type="title"/>
          </p:nvPr>
        </p:nvSpPr>
        <p:spPr/>
        <p:txBody>
          <a:bodyPr/>
          <a:lstStyle/>
          <a:p>
            <a:r>
              <a:rPr lang="ru-RU" dirty="0"/>
              <a:t>Доступность</a:t>
            </a:r>
          </a:p>
        </p:txBody>
      </p:sp>
      <p:sp>
        <p:nvSpPr>
          <p:cNvPr id="3" name="Объект 2">
            <a:extLst>
              <a:ext uri="{FF2B5EF4-FFF2-40B4-BE49-F238E27FC236}">
                <a16:creationId xmlns:a16="http://schemas.microsoft.com/office/drawing/2014/main" id="{D3D4658A-599B-4195-80C0-8A1547ECA6F8}"/>
              </a:ext>
            </a:extLst>
          </p:cNvPr>
          <p:cNvSpPr>
            <a:spLocks noGrp="1"/>
          </p:cNvSpPr>
          <p:nvPr>
            <p:ph idx="1"/>
          </p:nvPr>
        </p:nvSpPr>
        <p:spPr/>
        <p:txBody>
          <a:bodyPr>
            <a:normAutofit/>
          </a:bodyPr>
          <a:lstStyle/>
          <a:p>
            <a:pPr marL="0" indent="0" algn="just">
              <a:buNone/>
            </a:pPr>
            <a:r>
              <a:rPr lang="ru-RU" b="1" dirty="0"/>
              <a:t>Доступность</a:t>
            </a:r>
            <a:r>
              <a:rPr lang="ru-RU" dirty="0"/>
              <a:t> – это возможность за приемлемое время получить требуемую информационную услугу. </a:t>
            </a:r>
          </a:p>
          <a:p>
            <a:pPr marL="0" indent="0" algn="just">
              <a:buNone/>
            </a:pPr>
            <a:endParaRPr lang="ru-RU" dirty="0"/>
          </a:p>
          <a:p>
            <a:pPr marL="0" indent="0" algn="just">
              <a:buNone/>
            </a:pPr>
            <a:r>
              <a:rPr lang="ru-RU" dirty="0"/>
              <a:t>Информационные системы создаются (приобретаются) для получения определенных информационных услуг. Если по тем или иным причинам предоставить эти услуги пользователям становится невозможно, это, очевидно, наносит ущерб всем субъектам информационных отношений. Именно поэтому доступность выделяется как важнейший элемент информационной безопасности. </a:t>
            </a:r>
          </a:p>
        </p:txBody>
      </p:sp>
    </p:spTree>
    <p:extLst>
      <p:ext uri="{BB962C8B-B14F-4D97-AF65-F5344CB8AC3E}">
        <p14:creationId xmlns:p14="http://schemas.microsoft.com/office/powerpoint/2010/main" val="16506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FE205C-F324-47A4-A07A-7375FA5D50DF}"/>
              </a:ext>
            </a:extLst>
          </p:cNvPr>
          <p:cNvSpPr>
            <a:spLocks noGrp="1"/>
          </p:cNvSpPr>
          <p:nvPr>
            <p:ph type="title"/>
          </p:nvPr>
        </p:nvSpPr>
        <p:spPr/>
        <p:txBody>
          <a:bodyPr/>
          <a:lstStyle/>
          <a:p>
            <a:r>
              <a:rPr lang="ru-RU" dirty="0"/>
              <a:t>Целостность</a:t>
            </a:r>
          </a:p>
        </p:txBody>
      </p:sp>
      <p:sp>
        <p:nvSpPr>
          <p:cNvPr id="3" name="Объект 2">
            <a:extLst>
              <a:ext uri="{FF2B5EF4-FFF2-40B4-BE49-F238E27FC236}">
                <a16:creationId xmlns:a16="http://schemas.microsoft.com/office/drawing/2014/main" id="{021D9EB5-FC3E-4424-9A6C-D611A10A40C3}"/>
              </a:ext>
            </a:extLst>
          </p:cNvPr>
          <p:cNvSpPr>
            <a:spLocks noGrp="1"/>
          </p:cNvSpPr>
          <p:nvPr>
            <p:ph idx="1"/>
          </p:nvPr>
        </p:nvSpPr>
        <p:spPr>
          <a:xfrm>
            <a:off x="838200" y="1825625"/>
            <a:ext cx="10515600" cy="4667250"/>
          </a:xfrm>
        </p:spPr>
        <p:txBody>
          <a:bodyPr>
            <a:normAutofit lnSpcReduction="10000"/>
          </a:bodyPr>
          <a:lstStyle/>
          <a:p>
            <a:pPr marL="0" indent="0" algn="just">
              <a:buNone/>
            </a:pPr>
            <a:r>
              <a:rPr lang="ru-RU" b="1" dirty="0"/>
              <a:t>Целостность</a:t>
            </a:r>
            <a:r>
              <a:rPr lang="ru-RU" dirty="0"/>
              <a:t> - это актуальность и непротиворечивость информации, ее защищенность от разрушения и несанкционированного изменения.</a:t>
            </a:r>
          </a:p>
          <a:p>
            <a:pPr marL="0" indent="0" algn="just">
              <a:buNone/>
            </a:pPr>
            <a:endParaRPr lang="ru-RU" dirty="0"/>
          </a:p>
          <a:p>
            <a:pPr marL="0" indent="0" algn="just">
              <a:buNone/>
            </a:pPr>
            <a:r>
              <a:rPr lang="ru-RU" dirty="0"/>
              <a:t>Целостность можно подразделить на статическую (понимаемую как неизменность информационных объектов) и динамическую (относящуюся к корректному выполнению сложных действий (транзакций)). </a:t>
            </a:r>
          </a:p>
          <a:p>
            <a:pPr marL="0" indent="0" algn="just">
              <a:buNone/>
            </a:pPr>
            <a:r>
              <a:rPr lang="ru-RU" dirty="0"/>
              <a:t>Средства контроля динамической целостности применяются, в частности, при анализе потока финансовых сообщений с целью выявления кражи, переупорядочения или дублирования отдельных сообщений.</a:t>
            </a:r>
          </a:p>
          <a:p>
            <a:pPr algn="just"/>
            <a:endParaRPr lang="ru-RU" dirty="0"/>
          </a:p>
        </p:txBody>
      </p:sp>
    </p:spTree>
    <p:extLst>
      <p:ext uri="{BB962C8B-B14F-4D97-AF65-F5344CB8AC3E}">
        <p14:creationId xmlns:p14="http://schemas.microsoft.com/office/powerpoint/2010/main" val="294229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A8D59C-182B-42CA-AF16-1CCAD757D369}"/>
              </a:ext>
            </a:extLst>
          </p:cNvPr>
          <p:cNvSpPr>
            <a:spLocks noGrp="1"/>
          </p:cNvSpPr>
          <p:nvPr>
            <p:ph type="title"/>
          </p:nvPr>
        </p:nvSpPr>
        <p:spPr/>
        <p:txBody>
          <a:bodyPr/>
          <a:lstStyle/>
          <a:p>
            <a:r>
              <a:rPr lang="ru-RU" dirty="0"/>
              <a:t>Конфиденциальность</a:t>
            </a:r>
          </a:p>
        </p:txBody>
      </p:sp>
      <p:sp>
        <p:nvSpPr>
          <p:cNvPr id="3" name="Объект 2">
            <a:extLst>
              <a:ext uri="{FF2B5EF4-FFF2-40B4-BE49-F238E27FC236}">
                <a16:creationId xmlns:a16="http://schemas.microsoft.com/office/drawing/2014/main" id="{2B5D5E12-F760-4824-BA16-CC4A2FCE314D}"/>
              </a:ext>
            </a:extLst>
          </p:cNvPr>
          <p:cNvSpPr>
            <a:spLocks noGrp="1"/>
          </p:cNvSpPr>
          <p:nvPr>
            <p:ph idx="1"/>
          </p:nvPr>
        </p:nvSpPr>
        <p:spPr/>
        <p:txBody>
          <a:bodyPr>
            <a:noAutofit/>
          </a:bodyPr>
          <a:lstStyle/>
          <a:p>
            <a:pPr algn="just"/>
            <a:r>
              <a:rPr lang="ru-RU" b="1" dirty="0"/>
              <a:t>Конфиденциальность</a:t>
            </a:r>
            <a:r>
              <a:rPr lang="ru-RU" dirty="0"/>
              <a:t> – это защита от несанкционированного доступа к информации.</a:t>
            </a:r>
          </a:p>
          <a:p>
            <a:pPr marL="0" indent="0" algn="just">
              <a:buNone/>
            </a:pPr>
            <a:r>
              <a:rPr lang="ru-RU" dirty="0"/>
              <a:t>Данный аспект является самым проработанным в нашей стране. </a:t>
            </a:r>
          </a:p>
          <a:p>
            <a:pPr marL="0" indent="0" algn="just">
              <a:buNone/>
            </a:pPr>
            <a:r>
              <a:rPr lang="ru-RU" sz="2000" dirty="0"/>
              <a:t>При этом практическая реализация мер по обеспечению конфиденциальности современных информационных систем в России имеет ряд определенных трудностей:</a:t>
            </a:r>
          </a:p>
          <a:p>
            <a:pPr algn="just"/>
            <a:r>
              <a:rPr lang="ru-RU" sz="2000" dirty="0"/>
              <a:t>сведения о технических каналах утечки информации являются закрытыми и  большинство пользователей лишено возможности составить представление о потенциальных рисках;</a:t>
            </a:r>
          </a:p>
          <a:p>
            <a:pPr algn="just"/>
            <a:r>
              <a:rPr lang="ru-RU" sz="2000" dirty="0"/>
              <a:t>при использовании пользовательской криптографии как основного средства обеспечения</a:t>
            </a:r>
            <a:br>
              <a:rPr lang="ru-RU" sz="2000" dirty="0"/>
            </a:br>
            <a:r>
              <a:rPr lang="ru-RU" sz="2000" dirty="0"/>
              <a:t>конфиденциальности стоят многочисленные законодательные препоны и технические проблемы. </a:t>
            </a:r>
          </a:p>
          <a:p>
            <a:pPr marL="0" indent="0" algn="just">
              <a:buNone/>
            </a:pPr>
            <a:endParaRPr lang="ru-RU" dirty="0"/>
          </a:p>
        </p:txBody>
      </p:sp>
    </p:spTree>
    <p:extLst>
      <p:ext uri="{BB962C8B-B14F-4D97-AF65-F5344CB8AC3E}">
        <p14:creationId xmlns:p14="http://schemas.microsoft.com/office/powerpoint/2010/main" val="140364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709B8F-634E-4461-AE0A-1D865E2E183D}"/>
              </a:ext>
            </a:extLst>
          </p:cNvPr>
          <p:cNvSpPr>
            <a:spLocks noGrp="1"/>
          </p:cNvSpPr>
          <p:nvPr>
            <p:ph type="title"/>
          </p:nvPr>
        </p:nvSpPr>
        <p:spPr/>
        <p:txBody>
          <a:bodyPr/>
          <a:lstStyle/>
          <a:p>
            <a:r>
              <a:rPr lang="ru-RU" dirty="0"/>
              <a:t>Предметная область информационной безопасности</a:t>
            </a:r>
          </a:p>
        </p:txBody>
      </p:sp>
      <p:sp>
        <p:nvSpPr>
          <p:cNvPr id="3" name="Объект 2">
            <a:extLst>
              <a:ext uri="{FF2B5EF4-FFF2-40B4-BE49-F238E27FC236}">
                <a16:creationId xmlns:a16="http://schemas.microsoft.com/office/drawing/2014/main" id="{6FC75903-3B38-405A-BF11-9E44544E0EB9}"/>
              </a:ext>
            </a:extLst>
          </p:cNvPr>
          <p:cNvSpPr>
            <a:spLocks noGrp="1"/>
          </p:cNvSpPr>
          <p:nvPr>
            <p:ph idx="1"/>
          </p:nvPr>
        </p:nvSpPr>
        <p:spPr/>
        <p:txBody>
          <a:bodyPr>
            <a:normAutofit fontScale="92500" lnSpcReduction="20000"/>
          </a:bodyPr>
          <a:lstStyle/>
          <a:p>
            <a:r>
              <a:rPr lang="ru-RU" dirty="0"/>
              <a:t>информация и ее свойства;</a:t>
            </a:r>
          </a:p>
          <a:p>
            <a:r>
              <a:rPr lang="ru-RU" dirty="0"/>
              <a:t>угрозы безопасности информации и ее собственникам;</a:t>
            </a:r>
          </a:p>
          <a:p>
            <a:r>
              <a:rPr lang="ru-RU" dirty="0"/>
              <a:t>политика безопасности и модели безопасности;</a:t>
            </a:r>
          </a:p>
          <a:p>
            <a:r>
              <a:rPr lang="ru-RU" dirty="0"/>
              <a:t>способы, методы и средства защиты информации;</a:t>
            </a:r>
          </a:p>
          <a:p>
            <a:r>
              <a:rPr lang="ru-RU" dirty="0"/>
              <a:t>классификация систем защиты;</a:t>
            </a:r>
          </a:p>
          <a:p>
            <a:r>
              <a:rPr lang="ru-RU" dirty="0"/>
              <a:t>требования к защищенности информационных систем;</a:t>
            </a:r>
          </a:p>
          <a:p>
            <a:r>
              <a:rPr lang="ru-RU" dirty="0"/>
              <a:t>методология оценки защищенности информационных систем и проектирования защиты;</a:t>
            </a:r>
          </a:p>
          <a:p>
            <a:r>
              <a:rPr lang="ru-RU" dirty="0"/>
              <a:t>конкретные системы защиты информации, применяемые в различных органах управления, учреждениях и на предприятиях различных форм собственности.</a:t>
            </a:r>
          </a:p>
        </p:txBody>
      </p:sp>
    </p:spTree>
    <p:extLst>
      <p:ext uri="{BB962C8B-B14F-4D97-AF65-F5344CB8AC3E}">
        <p14:creationId xmlns:p14="http://schemas.microsoft.com/office/powerpoint/2010/main" val="85810659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316EB98EE852BF4EB993C80B6BFA10AA" ma:contentTypeVersion="0" ma:contentTypeDescription="Создание документа." ma:contentTypeScope="" ma:versionID="b571976ec4dc8a83fb31bf98a9b2be44">
  <xsd:schema xmlns:xsd="http://www.w3.org/2001/XMLSchema" xmlns:xs="http://www.w3.org/2001/XMLSchema" xmlns:p="http://schemas.microsoft.com/office/2006/metadata/properties" targetNamespace="http://schemas.microsoft.com/office/2006/metadata/properties" ma:root="true" ma:fieldsID="35b3fbc7b90e30c3e6e9a5c02c6ede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E986D1-846B-4F1E-A408-43335271426A}"/>
</file>

<file path=customXml/itemProps2.xml><?xml version="1.0" encoding="utf-8"?>
<ds:datastoreItem xmlns:ds="http://schemas.openxmlformats.org/officeDocument/2006/customXml" ds:itemID="{86F16B59-4E63-4ED1-9D50-EEBCABB60855}"/>
</file>

<file path=customXml/itemProps3.xml><?xml version="1.0" encoding="utf-8"?>
<ds:datastoreItem xmlns:ds="http://schemas.openxmlformats.org/officeDocument/2006/customXml" ds:itemID="{D81E5B8D-F348-44FD-8C8B-221C6C25C6B4}"/>
</file>

<file path=docProps/app.xml><?xml version="1.0" encoding="utf-8"?>
<Properties xmlns="http://schemas.openxmlformats.org/officeDocument/2006/extended-properties" xmlns:vt="http://schemas.openxmlformats.org/officeDocument/2006/docPropsVTypes">
  <TotalTime>167</TotalTime>
  <Words>1981</Words>
  <Application>Microsoft Office PowerPoint</Application>
  <PresentationFormat>Широкоэкранный</PresentationFormat>
  <Paragraphs>124</Paragraphs>
  <Slides>27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27</vt:i4>
      </vt:variant>
    </vt:vector>
  </HeadingPairs>
  <TitlesOfParts>
    <vt:vector size="31" baseType="lpstr">
      <vt:lpstr>Arial</vt:lpstr>
      <vt:lpstr>Calibri</vt:lpstr>
      <vt:lpstr>Calibri Light</vt:lpstr>
      <vt:lpstr>Тема Office</vt:lpstr>
      <vt:lpstr>Основы информационной безопасности</vt:lpstr>
      <vt:lpstr>Понятие информационной безопасности</vt:lpstr>
      <vt:lpstr>Понятие информационной безопасности</vt:lpstr>
      <vt:lpstr>Понятие информационной безопасности</vt:lpstr>
      <vt:lpstr>Основные составляющие информационной безопасности</vt:lpstr>
      <vt:lpstr>Доступность</vt:lpstr>
      <vt:lpstr>Целостность</vt:lpstr>
      <vt:lpstr>Конфиденциальность</vt:lpstr>
      <vt:lpstr>Предметная область информационной безопасности</vt:lpstr>
      <vt:lpstr>Основные понятия теории информационной безопасности</vt:lpstr>
      <vt:lpstr>Основные понятия теории информационной безопасности</vt:lpstr>
      <vt:lpstr>Система понятий в области защиты информации</vt:lpstr>
      <vt:lpstr>Основные правовые документы</vt:lpstr>
      <vt:lpstr>Основные нормативные документы</vt:lpstr>
      <vt:lpstr>Основные нормативные документы</vt:lpstr>
      <vt:lpstr>Основные термины и определения правовых понятий в области информационных отношений и защиты информации</vt:lpstr>
      <vt:lpstr>Основные термины и определения правовых понятий</vt:lpstr>
      <vt:lpstr>Основные термины и определения правовых понятий</vt:lpstr>
      <vt:lpstr>Понятия предметной области «Защита информации»</vt:lpstr>
      <vt:lpstr>Основные понятия в области защиты информации</vt:lpstr>
      <vt:lpstr>Основные понятия в области защиты информации</vt:lpstr>
      <vt:lpstr>Основные понятия в области защиты информации</vt:lpstr>
      <vt:lpstr>Основные понятия в области защиты информации</vt:lpstr>
      <vt:lpstr>Основные понятия в области защиты информации</vt:lpstr>
      <vt:lpstr>Основные понятия в области защиты информации</vt:lpstr>
      <vt:lpstr>Основные понятия в области защиты информации</vt:lpstr>
      <vt:lpstr>Понятия, связанные с организацией защиты информации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информационной безопасности</dc:title>
  <dc:creator>Natalia Tsyganova</dc:creator>
  <cp:lastModifiedBy>Admin</cp:lastModifiedBy>
  <cp:revision>17</cp:revision>
  <dcterms:created xsi:type="dcterms:W3CDTF">2021-02-14T11:54:43Z</dcterms:created>
  <dcterms:modified xsi:type="dcterms:W3CDTF">2022-09-01T14:37:58Z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0x010100316EB98EE852BF4EB993C80B6BFA10AA</vt:lpwstr>
  </property>
</Properties>
</file>