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DEEE2-D5DE-4742-BB40-1C2BAA6A5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8BC97D-8939-4B12-B998-6265B9E8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9C28E-0BB7-446E-8FA1-B931B122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C698F-F463-41EB-B85A-987B8165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D59CF9-6ECB-41B3-A9A6-8B925D0C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0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2A6C0-C098-4A45-B861-BEF390CA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2F79D1-BC16-4631-A5E1-E02923550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DC0D9-7649-4BC3-A20F-A370D80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5AA663-9978-4D40-8581-C2B59245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C0D571-020D-4572-8C79-A081DDF9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80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9327E5-4999-48DB-9BC6-F7D23DFF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271B93-0E5D-4447-941D-13948701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C91D7-332C-45D4-98FC-2C5C72E9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EAC9AE-42D6-41C0-89CE-25C90B58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1AAB-855F-4387-BC1A-AF54BB0C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7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00066-435F-419A-89A1-7271D762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6484D-2DF4-4FD5-8489-CD6AC232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5CF31-B59A-4AB0-BC07-5AA1B2E7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0A25E-EB43-416D-8038-560715B2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AA8C1-1D3B-490F-A183-4C2A3A74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0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546EF-BA6B-481A-8EF9-AE148B21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95280-44DB-4E4A-AB66-8A5A69E0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C1370-723F-4A93-844D-D558F915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782B3-68B2-47B4-A6BB-A23C07E4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CE7E9-B2B7-4734-B901-9846CEE6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0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E2DF4-8B18-4934-935A-AC1BD7D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97B79-58CB-457C-8F10-888C20F92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4B5AB-E836-4CE2-906F-42072E87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7E0F0-03A3-4673-8EEB-A21609A1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5E626-1DBE-4073-879C-AA63239F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EEDA78-6B6B-492E-B21B-46262C0B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5AB4-44B5-4F78-8B4F-6595A9BA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A0199-E50A-479F-B5A4-38796483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8E8B5-89B2-4B0A-8D91-5BA52571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FB02EA-0379-4237-8655-A4B4DAB3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FC47AE-50B4-4182-85D3-9FED18055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022371-491F-41E2-AC1B-A426F079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1AE3ED-6187-46B7-BC7E-0D08F825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358033-27D0-4CD9-8C60-279174CC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D9A1B-3267-4714-A4FB-A9D991E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94EFE9-0061-4E1D-9016-D1191A0E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2894AC-6473-4F58-87E2-92822210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8FF1-E97C-4A5E-B6C8-8723ABAB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8DC7DF-E5BE-4AB2-8FBB-B5E89452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54215-AFEF-415F-B08B-ED97A22E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9DA9BE-15A3-482A-B6B2-BA55403D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62E50-D098-415E-BAEC-DEFAAC1A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E389E-F2C0-4962-B518-B38A75B0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BDA14-8D83-49CE-9F74-8295F5C2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1B76B-3998-4DAC-9625-0CB03E06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9F39F0-490F-4203-B607-1CBAA8F3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427969-B88E-47FD-A057-D926D5D1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6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16616-2769-4920-9A4D-5CBE0958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E62C24-B843-4371-953B-D25326DD4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649C12-FC8C-4D11-963A-CE49AC07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7AB18C-F4C7-437C-9D21-F99EB7C5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BB8E7F-3CF6-482E-8D33-7AEFC9D3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B4AC2-3DE1-4404-B2EE-5298477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4001D-2A1D-4F84-8DB6-F5901347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D0A49-8A56-4261-9BE2-EDAF3268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80542-E60C-445B-92BE-094587444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C5B7-A941-4904-BFE1-1C4416788E4C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E02EFD-D40F-4797-A1B8-3B0E666A7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2790DA-962D-4A33-BC3B-3E85FEC1F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B-13F7-40E3-A87D-51BCA21A0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9DF49-5CDF-4A0A-A3D5-054F9C960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информационной безопасности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F0C11-0682-481C-A5B9-84FF8F06B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4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CFE2A-8185-49ED-AD6A-0E19CD00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D7A8C-44E8-4EA1-99AD-A3D9B590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Системный подход к защите информационной системы предполагает необходимость учета всех взаимосвязанных, взаимодействующих и изменяющихся во времени элементов, условий и факторов:</a:t>
            </a:r>
          </a:p>
          <a:p>
            <a:pPr algn="just"/>
            <a:r>
              <a:rPr lang="ru-RU" dirty="0"/>
              <a:t>при всех видах информационной деятельности и информационного проявления;</a:t>
            </a:r>
          </a:p>
          <a:p>
            <a:pPr algn="just"/>
            <a:r>
              <a:rPr lang="ru-RU" dirty="0"/>
              <a:t>во всех структурных элементах;</a:t>
            </a:r>
          </a:p>
          <a:p>
            <a:pPr algn="just"/>
            <a:r>
              <a:rPr lang="ru-RU" dirty="0"/>
              <a:t>при всех режимах функционирования;</a:t>
            </a:r>
          </a:p>
          <a:p>
            <a:pPr algn="just"/>
            <a:r>
              <a:rPr lang="ru-RU" dirty="0"/>
              <a:t>на всех этапах жизненного цикла;</a:t>
            </a:r>
          </a:p>
          <a:p>
            <a:pPr algn="just"/>
            <a:r>
              <a:rPr lang="ru-RU" dirty="0"/>
              <a:t>с учетом взаимодействия объекта защиты с внешней средой.</a:t>
            </a:r>
          </a:p>
        </p:txBody>
      </p:sp>
    </p:spTree>
    <p:extLst>
      <p:ext uri="{BB962C8B-B14F-4D97-AF65-F5344CB8AC3E}">
        <p14:creationId xmlns:p14="http://schemas.microsoft.com/office/powerpoint/2010/main" val="120771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BBC25-8CD7-43E6-AC76-788756C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B0160-9F84-48A2-93B3-BD4DFBAE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Комплексное использование предполагает согласование разнородных средств при построении целостной системы защиты, перекрывающей все существенные каналы реализации угроз и не содержащей слабых мест на стыках отдельных ее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350352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84D3D-CCC3-4ABF-970B-573684A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Непрерывность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E30C9-DCDE-4AFA-9F94-3C37EC4A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Защита информации — это непрерывный целенаправленный процесс, предполагающий принятие соответствующих мер на всех этапах жизненного цикла информационной системы, начиная с самых ранних стадий проектирования. </a:t>
            </a:r>
          </a:p>
          <a:p>
            <a:pPr marL="0" indent="0" algn="just">
              <a:buNone/>
            </a:pPr>
            <a:r>
              <a:rPr lang="ru-RU" dirty="0"/>
              <a:t>Разработка системы защиты должна вестись параллельно с разработкой самой защищаемой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99478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742C7-DF7D-4561-A55E-B9F19696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Разумная достаточность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7697-859F-4B65-958B-35FA0B7F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Создать абсолютно непреодолимую систему защиты принципиально невозможно: при достаточных времени и средствах можно преодолеть любую защиту. Следовательно, возможно достижение лишь некоторого приемлемого уровня безопасности.</a:t>
            </a:r>
          </a:p>
          <a:p>
            <a:pPr marL="0" indent="0" algn="just">
              <a:buNone/>
            </a:pPr>
            <a:r>
              <a:rPr lang="ru-RU" dirty="0"/>
              <a:t>Высокоэффективная система защиты требует больших ресурсов (финансовых, материальных, вычислительных, временных) и может создавать ощутимые дополнительные неудобства пользователям. </a:t>
            </a:r>
          </a:p>
          <a:p>
            <a:pPr marL="0" indent="0" algn="just">
              <a:buNone/>
            </a:pPr>
            <a:r>
              <a:rPr lang="ru-RU" dirty="0"/>
              <a:t>Важно правильно выбрать тот достаточный уровень зашиты, при котором затраты, риск и размер возможного ущерба были бы приемлемыми (задача анализа риска).</a:t>
            </a:r>
          </a:p>
        </p:txBody>
      </p:sp>
    </p:spTree>
    <p:extLst>
      <p:ext uri="{BB962C8B-B14F-4D97-AF65-F5344CB8AC3E}">
        <p14:creationId xmlns:p14="http://schemas.microsoft.com/office/powerpoint/2010/main" val="127132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67579-82C3-4285-BDC2-A8F7F233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Гибкость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04D7A-CB60-4CD1-BB6F-3CDE527B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Внешние условия и требования с течением времени меняются. </a:t>
            </a:r>
          </a:p>
          <a:p>
            <a:pPr marL="0" indent="0" algn="just">
              <a:buNone/>
            </a:pPr>
            <a:r>
              <a:rPr lang="ru-RU" dirty="0"/>
              <a:t>Принятые меры и установленные средства защиты могут обеспечивать как чрезмерный, так и недостаточный уровень защиты. </a:t>
            </a:r>
          </a:p>
          <a:p>
            <a:pPr marL="0" indent="0" algn="just">
              <a:buNone/>
            </a:pPr>
            <a:r>
              <a:rPr lang="ru-RU" dirty="0"/>
              <a:t>Для обеспечения возможности варьирования уровня защищенности средства защиты должны обладать определенной гибкостью.</a:t>
            </a:r>
          </a:p>
        </p:txBody>
      </p:sp>
    </p:spTree>
    <p:extLst>
      <p:ext uri="{BB962C8B-B14F-4D97-AF65-F5344CB8AC3E}">
        <p14:creationId xmlns:p14="http://schemas.microsoft.com/office/powerpoint/2010/main" val="214512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DB5AF-8500-4DF8-94C2-9DFD9521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Открытость алгоритмов и механизмов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29691-583B-41A5-AE5A-B5B47E75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Суть принципа открытости механизмов и алгоритмов защиты состоит в том, что знание алгоритмов работы системы защиты не должно давать возможности ее преодоления даже разработчику защиты. </a:t>
            </a:r>
          </a:p>
          <a:p>
            <a:pPr marL="0" indent="0" algn="just">
              <a:buNone/>
            </a:pPr>
            <a:r>
              <a:rPr lang="ru-RU" dirty="0"/>
              <a:t>Однако это вовсе не означает, что информация о конкретной системе защиты должна быть общедоступна, необходимо обеспечивать защиту от угрозы раскрытия параметров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25639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FFF5E-D0C8-466E-8E54-531EA7AA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Простота применения средств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3C631-BEB4-4022-B576-4AA493F0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Механизмы защиты должны быть интуитивно понятны и просты в использовании. </a:t>
            </a:r>
          </a:p>
          <a:p>
            <a:pPr marL="0" indent="0" algn="just">
              <a:buNone/>
            </a:pPr>
            <a:r>
              <a:rPr lang="ru-RU" dirty="0"/>
              <a:t>Применение средств защиты не должно быть связано с выполнением действий, требующих значительных дополнительных трудозатрат при обычной работе законных пользователей, а также не должно требовать от пользователя выполнения малопонятных ему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335431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3446E-A829-4F2B-9997-5FCF5ED3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комплексной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05F6C-D3B4-43B9-B5C5-28008EB7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К концепции комплексной защиты предъявляется ряд требований:</a:t>
            </a:r>
          </a:p>
          <a:p>
            <a:pPr marL="0" indent="0" algn="just">
              <a:buNone/>
            </a:pPr>
            <a:r>
              <a:rPr lang="ru-RU" dirty="0"/>
              <a:t>1. Разработка и доведение до уровня регулярного использования всех необходимых механизмов гарантированного обеспечения требуемого уровня защищенности информации;</a:t>
            </a:r>
          </a:p>
          <a:p>
            <a:pPr marL="0" indent="0" algn="just">
              <a:buNone/>
            </a:pPr>
            <a:r>
              <a:rPr lang="ru-RU" dirty="0"/>
              <a:t>2. Существование механизмов практической реализации требуемого уровня защищенности;</a:t>
            </a:r>
          </a:p>
          <a:p>
            <a:pPr marL="0" indent="0" algn="just">
              <a:buNone/>
            </a:pPr>
            <a:r>
              <a:rPr lang="ru-RU" dirty="0"/>
              <a:t>3. Наличие средств рациональной реализации всех необходимых мероприятий по защите информации на базе достигнутого уровня развития науки и техники;</a:t>
            </a:r>
          </a:p>
          <a:p>
            <a:pPr marL="0" indent="0" algn="just">
              <a:buNone/>
            </a:pPr>
            <a:r>
              <a:rPr lang="ru-RU" dirty="0"/>
              <a:t>4. Разработка способов оптимальной организации и обеспечения проведения всех мероприятий по защите в процессе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990429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DA6E2-2207-4990-8589-CEB8B5D1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17734-B99F-4E8C-8995-2D64B82F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Функция защиты </a:t>
            </a:r>
            <a:r>
              <a:rPr lang="ru-RU" dirty="0"/>
              <a:t>— совокупность однородных в функциональном отношении мероприятий, регулярно осуществляемых в информационной системе различными средствами и методами в целях создания, поддержания и обеспечения условий, объективно необходимых для надежной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89793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393F1-6254-404E-BC73-FC20D3BB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Полное множество функций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71DF6-2170-4EC8-97DF-8E2B4D1D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предупреждение возникновения условий, благоприятствующих появлению дестабилизирующих факторов;</a:t>
            </a:r>
          </a:p>
          <a:p>
            <a:r>
              <a:rPr lang="ru-RU" dirty="0"/>
              <a:t>предупреждение непосредственного проявления дестабилизирующих факторов;</a:t>
            </a:r>
          </a:p>
          <a:p>
            <a:r>
              <a:rPr lang="ru-RU" dirty="0"/>
              <a:t>обнаружение проявившихся дестабилизирующих факторов;</a:t>
            </a:r>
          </a:p>
          <a:p>
            <a:r>
              <a:rPr lang="ru-RU" dirty="0"/>
              <a:t>предупреждение воздействия на защищаемую информацию проявившихся дестабилизирующих факторов;</a:t>
            </a:r>
          </a:p>
          <a:p>
            <a:r>
              <a:rPr lang="ru-RU" dirty="0"/>
              <a:t>обнаружение воздействия дестабилизирующих факторов;</a:t>
            </a:r>
          </a:p>
          <a:p>
            <a:r>
              <a:rPr lang="ru-RU" dirty="0"/>
              <a:t>локализация воздействия дестабилизирующих факторов;</a:t>
            </a:r>
          </a:p>
          <a:p>
            <a:r>
              <a:rPr lang="ru-RU" dirty="0"/>
              <a:t>ликвидация последствий локализованного воздействия дестабилизирующих факторов.</a:t>
            </a:r>
          </a:p>
        </p:txBody>
      </p:sp>
    </p:spTree>
    <p:extLst>
      <p:ext uri="{BB962C8B-B14F-4D97-AF65-F5344CB8AC3E}">
        <p14:creationId xmlns:p14="http://schemas.microsoft.com/office/powerpoint/2010/main" val="150330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31512-74CF-4515-A795-A189A312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39171-2019-4781-AC0D-76D39745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Словосочетание "информационная безопасность" в разных контекстах может иметь различный смысл. </a:t>
            </a:r>
          </a:p>
          <a:p>
            <a:pPr marL="0" indent="0" algn="just">
              <a:buNone/>
            </a:pPr>
            <a:r>
              <a:rPr lang="ru-RU" dirty="0"/>
              <a:t>В </a:t>
            </a:r>
            <a:r>
              <a:rPr lang="ru-RU" b="1" dirty="0"/>
              <a:t>Доктрине информационной безопасности Российской Федерации </a:t>
            </a:r>
            <a:r>
              <a:rPr lang="ru-RU" dirty="0"/>
              <a:t>термин "информационная безопасность" используется в широком смысле. </a:t>
            </a:r>
          </a:p>
          <a:p>
            <a:pPr marL="0" indent="0" algn="just">
              <a:buNone/>
            </a:pPr>
            <a:r>
              <a:rPr lang="ru-RU" dirty="0"/>
              <a:t>Имеется в виду состояние защищенности национальных интересов в информационной сфере, определяемых совокупностью сбалансированных интересов личности, общества и государства.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1500" b="1" dirty="0"/>
              <a:t>Доктрина информационной безопасности Российской Федерации </a:t>
            </a:r>
            <a:r>
              <a:rPr lang="ru-RU" sz="1500" dirty="0"/>
              <a:t>— документ, представляющий собой систему официальных взглядов на обеспечение национальной безопасности Российской Федерации в информационной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305606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69E8-E6FD-46A1-91DF-2D93DF94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C461B-2A1E-43E2-9195-63BEE8D7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Все задачи, необходимые для осуществления функций обеспечения защиты, могут быть объединены в классы:</a:t>
            </a:r>
          </a:p>
          <a:p>
            <a:r>
              <a:rPr lang="ru-RU" dirty="0"/>
              <a:t>введение избыточности элементов системы;</a:t>
            </a:r>
          </a:p>
          <a:p>
            <a:r>
              <a:rPr lang="ru-RU" dirty="0"/>
              <a:t>резервирование элементов системы;</a:t>
            </a:r>
          </a:p>
          <a:p>
            <a:r>
              <a:rPr lang="ru-RU" dirty="0"/>
              <a:t>регулирование доступа к элементам системы;</a:t>
            </a:r>
          </a:p>
          <a:p>
            <a:r>
              <a:rPr lang="ru-RU" dirty="0"/>
              <a:t>регулирование использования элементов системы;</a:t>
            </a:r>
          </a:p>
          <a:p>
            <a:r>
              <a:rPr lang="ru-RU" dirty="0"/>
              <a:t>маскировка информации;</a:t>
            </a:r>
          </a:p>
          <a:p>
            <a:r>
              <a:rPr lang="ru-RU" dirty="0"/>
              <a:t>контроль элементов системы;</a:t>
            </a:r>
          </a:p>
          <a:p>
            <a:r>
              <a:rPr lang="ru-RU" dirty="0"/>
              <a:t>регистрация сведений;</a:t>
            </a:r>
          </a:p>
          <a:p>
            <a:r>
              <a:rPr lang="ru-RU" dirty="0"/>
              <a:t>уничтожение информации;</a:t>
            </a:r>
          </a:p>
          <a:p>
            <a:r>
              <a:rPr lang="ru-RU" dirty="0"/>
              <a:t>сигнализация;</a:t>
            </a:r>
          </a:p>
          <a:p>
            <a:r>
              <a:rPr lang="ru-RU" dirty="0"/>
              <a:t>реагирование.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51949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F676F-A852-4E15-822F-EE2F19A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  <a:br>
              <a:rPr lang="ru-RU" dirty="0"/>
            </a:br>
            <a:r>
              <a:rPr lang="ru-RU" dirty="0"/>
              <a:t>комплексной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50D7B-0387-4597-873F-77CD83DE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Все средства защиты делятся на </a:t>
            </a:r>
            <a:r>
              <a:rPr lang="ru-RU" b="1" dirty="0"/>
              <a:t>формальные</a:t>
            </a:r>
            <a:r>
              <a:rPr lang="ru-RU" dirty="0"/>
              <a:t> (выполняющие защитные функции строго по заранее предусмотренной процедуре без непосредственного участия человека) и </a:t>
            </a:r>
            <a:r>
              <a:rPr lang="ru-RU" b="1" dirty="0"/>
              <a:t>неформальные</a:t>
            </a:r>
            <a:r>
              <a:rPr lang="ru-RU" dirty="0"/>
              <a:t> (определяются целенаправленной деятельностью человека либо регламентируют эту деятельность).</a:t>
            </a:r>
          </a:p>
        </p:txBody>
      </p:sp>
    </p:spTree>
    <p:extLst>
      <p:ext uri="{BB962C8B-B14F-4D97-AF65-F5344CB8AC3E}">
        <p14:creationId xmlns:p14="http://schemas.microsoft.com/office/powerpoint/2010/main" val="327892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3ABDD-0169-498C-8D18-4267F3A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30033-72E5-41B9-91C0-4A286999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Технические средства реализуются в виде электрических, электромеханических и электронных устройств. Вся совокупность технических средств делится на аппаратные и физические.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Под </a:t>
            </a:r>
            <a:r>
              <a:rPr lang="ru-RU" b="1" dirty="0"/>
              <a:t>аппаратными техническими средствами </a:t>
            </a:r>
            <a:r>
              <a:rPr lang="ru-RU" dirty="0"/>
              <a:t>принято понимать устройства, встраиваемые непосредственно в телекоммуникационную аппаратуру, или устройства, которые сопрягаются с подобной аппаратурой по стандартному интерфейсу.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Физические средства</a:t>
            </a:r>
            <a:r>
              <a:rPr lang="ru-RU" dirty="0"/>
              <a:t> реализуются в виде автономных устройств и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161535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574F5-7D02-476D-9E78-61DA729E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0BAFF-B9FA-48D8-BE53-B0B249EE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Программные средства представляют собой программное обеспечение, специально предназначенное для выполнения функций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5081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1DBB6-A874-4DED-A5B2-0F818A2A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86A5B-48B8-414C-83EC-E58322EF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Организационные средства защиты представляют собой организационно-технические и организационно-правовые мероприятия, осуществляемые в процессе создания и эксплуатации аппаратуры телекоммуникаций для обеспечения защиты информации. </a:t>
            </a:r>
          </a:p>
          <a:p>
            <a:pPr marL="0" indent="0" algn="just">
              <a:buNone/>
            </a:pPr>
            <a:r>
              <a:rPr lang="ru-RU" dirty="0"/>
              <a:t>Организационные мероприятия охватывают все структурные элементы системы на всех этапах их жизненного цикла.</a:t>
            </a:r>
          </a:p>
        </p:txBody>
      </p:sp>
    </p:spTree>
    <p:extLst>
      <p:ext uri="{BB962C8B-B14F-4D97-AF65-F5344CB8AC3E}">
        <p14:creationId xmlns:p14="http://schemas.microsoft.com/office/powerpoint/2010/main" val="36766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3E03D-9CF0-4DFE-B4FF-EA95632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Законодательные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62055-E371-41D9-9748-747FF76D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Законодательные средства защиты определяются законодательными актами страны, которыми регламентируются правила использования, обработки и передачи информации ограниченного доступа и устанавливаются меры ответственности за нарушение этих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176851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5EA8-3612-480D-A6AA-205D7DD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Морально-этические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D67E4-67A6-4FF9-9303-3F4F90B5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Морально-этические средства защиты реализуются в виде всевозможных норм, которые сложились традиционно или складываются по мере распространения вычислительной техники и средств связи в данной стране или обществе. </a:t>
            </a:r>
          </a:p>
          <a:p>
            <a:pPr marL="0" indent="0" algn="just">
              <a:buNone/>
            </a:pPr>
            <a:r>
              <a:rPr lang="ru-RU" dirty="0"/>
              <a:t>Эти нормы большей частью не являются обязательными, как законодательные меры, однако несоблюдение их ведет обычно к потере авторитета и престижа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22004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DAA8F-35F2-4E23-A74E-27159A33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4CC76-52A8-452F-BCE3-42407182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Защита информации </a:t>
            </a:r>
            <a:r>
              <a:rPr lang="ru-RU" dirty="0"/>
              <a:t>– это комплекс мероприятий, направленных на обеспечение информационной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17058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DAA8F-35F2-4E23-A74E-27159A33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составляющие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4CC76-52A8-452F-BCE3-42407182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Спектр интересов субъектов, связанных с использованием информационных систем, можно разделить на следующие категории: обеспечение </a:t>
            </a:r>
            <a:r>
              <a:rPr lang="ru-RU" b="1" dirty="0"/>
              <a:t>доступности</a:t>
            </a:r>
            <a:r>
              <a:rPr lang="ru-RU" dirty="0"/>
              <a:t>, </a:t>
            </a:r>
            <a:r>
              <a:rPr lang="ru-RU" b="1" dirty="0"/>
              <a:t>целостности</a:t>
            </a:r>
            <a:r>
              <a:rPr lang="ru-RU" dirty="0"/>
              <a:t> и </a:t>
            </a:r>
            <a:r>
              <a:rPr lang="ru-RU" b="1" dirty="0"/>
              <a:t>конфиденциальности</a:t>
            </a:r>
            <a:r>
              <a:rPr lang="ru-RU" dirty="0"/>
              <a:t> информационных ресурсов и поддерживающей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26001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5A09D-413E-4016-9C45-9B1244F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Понятия, связанные с организацией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59604-0CE8-421F-AFE5-7B42346E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b="1" dirty="0"/>
              <a:t>Мероприятие по контролю эффективности защиты информации </a:t>
            </a:r>
            <a:r>
              <a:rPr lang="ru-RU" dirty="0"/>
              <a:t>— совокупность действий, направленных на разработку и (или) практическое применение способов и средств контроля эффективности защиты информации.</a:t>
            </a:r>
          </a:p>
          <a:p>
            <a:pPr algn="just"/>
            <a:r>
              <a:rPr lang="ru-RU" b="1" dirty="0"/>
              <a:t>Техника защиты информации </a:t>
            </a:r>
            <a:r>
              <a:rPr lang="ru-RU" dirty="0"/>
              <a:t>— средства защиты информации, средства контроля эффективности защиты информации, средства и системы управления, предназначенные для обеспечения защиты информации.</a:t>
            </a:r>
          </a:p>
          <a:p>
            <a:pPr algn="just"/>
            <a:r>
              <a:rPr lang="ru-RU" b="1" dirty="0"/>
              <a:t>Объект защиты информации </a:t>
            </a:r>
            <a:r>
              <a:rPr lang="ru-RU" dirty="0"/>
              <a:t>— информация или носитель информации, или информационный процесс, которые необходимо защищать в соответствии с поставленной целью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6647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5A09D-413E-4016-9C45-9B1244F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Понятия, связанные с организацией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59604-0CE8-421F-AFE5-7B42346E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Способ защиты информации </a:t>
            </a:r>
            <a:r>
              <a:rPr lang="ru-RU" dirty="0"/>
              <a:t>— порядок и правила применения определенных принципов и средств защиты информации.</a:t>
            </a:r>
          </a:p>
          <a:p>
            <a:pPr algn="just"/>
            <a:r>
              <a:rPr lang="ru-RU" b="1" dirty="0"/>
              <a:t>Категорирование защищаемой информации </a:t>
            </a:r>
            <a:r>
              <a:rPr lang="ru-RU" dirty="0"/>
              <a:t>(объекта защиты) — установление градации важности защищаемой информации (объекта защиты).</a:t>
            </a:r>
          </a:p>
          <a:p>
            <a:pPr algn="just"/>
            <a:r>
              <a:rPr lang="ru-RU" b="1" dirty="0"/>
              <a:t>Контроль состояния защиты информации </a:t>
            </a:r>
            <a:r>
              <a:rPr lang="ru-RU" dirty="0"/>
              <a:t>— проверка соответствия организации и эффективности защиты информации установленным требованиям и (или) нормам зашиты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0450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42504B-AB57-4F15-8EE6-EF48A0B6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Все рассмотренные понятия являются общеметодологическими и применимы в целом для теории информационной безопасности.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Основные понятия, связанные с защитой информации в информационных системах, определены также в Руководящем документе Гостехкомиссии «Термины и определения в области</a:t>
            </a:r>
          </a:p>
          <a:p>
            <a:pPr marL="0" indent="0" algn="just">
              <a:buNone/>
            </a:pPr>
            <a:r>
              <a:rPr lang="ru-RU" dirty="0"/>
              <a:t>защиты от НСД к информации».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Установленные термины обязательны для применения во всех видах документации. Для каждого понятия установлен один термин. Применение его синонимов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14307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B7B74-6A7A-4176-9F0A-AB02982F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построения систем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ED65B-F3AA-48F9-A725-531D692C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защиты информации в информационных системах могут быть сформулированы следующие принципы:</a:t>
            </a:r>
          </a:p>
          <a:p>
            <a:r>
              <a:rPr lang="ru-RU" dirty="0"/>
              <a:t>Законность и обоснованность защиты;</a:t>
            </a:r>
          </a:p>
          <a:p>
            <a:r>
              <a:rPr lang="ru-RU" dirty="0"/>
              <a:t>Системность;</a:t>
            </a:r>
          </a:p>
          <a:p>
            <a:r>
              <a:rPr lang="ru-RU" dirty="0"/>
              <a:t>Комплексность;</a:t>
            </a:r>
          </a:p>
          <a:p>
            <a:r>
              <a:rPr lang="ru-RU" dirty="0"/>
              <a:t>Непрерывность защиты;</a:t>
            </a:r>
          </a:p>
          <a:p>
            <a:r>
              <a:rPr lang="ru-RU" dirty="0"/>
              <a:t>Разумная достаточность;</a:t>
            </a:r>
          </a:p>
          <a:p>
            <a:r>
              <a:rPr lang="ru-RU" dirty="0"/>
              <a:t>Гибкость;</a:t>
            </a:r>
          </a:p>
          <a:p>
            <a:r>
              <a:rPr lang="ru-RU" dirty="0"/>
              <a:t>Открытость алгоритмов и механизмов защиты;</a:t>
            </a:r>
          </a:p>
          <a:p>
            <a:r>
              <a:rPr lang="ru-RU" dirty="0"/>
              <a:t>Простота применения средств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73587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338E0-0E1C-4844-9B2A-CBCB1EAF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Законность и обоснованность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18B6B-DAFE-4CDB-9BA9-66CA9820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Принцип законности и обоснованности предусматривает то, что защищаемая информация по своему правовому статусу относится к информации, которой требуется защита в соответствии с законодательством</a:t>
            </a:r>
          </a:p>
        </p:txBody>
      </p:sp>
    </p:spTree>
    <p:extLst>
      <p:ext uri="{BB962C8B-B14F-4D97-AF65-F5344CB8AC3E}">
        <p14:creationId xmlns:p14="http://schemas.microsoft.com/office/powerpoint/2010/main" val="405739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16EB98EE852BF4EB993C80B6BFA10AA" ma:contentTypeVersion="2" ma:contentTypeDescription="Создание документа." ma:contentTypeScope="" ma:versionID="b926ab5aaa3a8ff4054f4309970c15f5">
  <xsd:schema xmlns:xsd="http://www.w3.org/2001/XMLSchema" xmlns:xs="http://www.w3.org/2001/XMLSchema" xmlns:p="http://schemas.microsoft.com/office/2006/metadata/properties" xmlns:ns2="d4eacabf-847b-45ab-a1fc-df6f7132de4a" targetNamespace="http://schemas.microsoft.com/office/2006/metadata/properties" ma:root="true" ma:fieldsID="d3cce039c5cedf66b8ae89521bf17abe" ns2:_="">
    <xsd:import namespace="d4eacabf-847b-45ab-a1fc-df6f7132d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acabf-847b-45ab-a1fc-df6f7132d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B0F0D-64A0-409D-BAD9-736441F0F60F}"/>
</file>

<file path=customXml/itemProps2.xml><?xml version="1.0" encoding="utf-8"?>
<ds:datastoreItem xmlns:ds="http://schemas.openxmlformats.org/officeDocument/2006/customXml" ds:itemID="{1385F38E-7865-40C6-BCEA-83095ADBB160}"/>
</file>

<file path=customXml/itemProps3.xml><?xml version="1.0" encoding="utf-8"?>
<ds:datastoreItem xmlns:ds="http://schemas.openxmlformats.org/officeDocument/2006/customXml" ds:itemID="{D1C9DDF5-50A6-4336-987F-61EEF3754CC7}"/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1223</Words>
  <Application>Microsoft Office PowerPoint</Application>
  <PresentationFormat>Широкоэкранный</PresentationFormat>
  <Paragraphs>111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Основы информационной безопасности</vt:lpstr>
      <vt:lpstr>Понятие информационной безопасности</vt:lpstr>
      <vt:lpstr>Понятие информационной безопасности</vt:lpstr>
      <vt:lpstr>Основные составляющие информационной безопасности</vt:lpstr>
      <vt:lpstr>Понятия, связанные с организацией защиты информации</vt:lpstr>
      <vt:lpstr>Понятия, связанные с организацией защиты информации</vt:lpstr>
      <vt:lpstr>Презентация PowerPoint</vt:lpstr>
      <vt:lpstr>Основные принципы построения систем защиты</vt:lpstr>
      <vt:lpstr>Законность и обоснованность защиты</vt:lpstr>
      <vt:lpstr>Системность</vt:lpstr>
      <vt:lpstr>Комплексность</vt:lpstr>
      <vt:lpstr>Непрерывность защиты</vt:lpstr>
      <vt:lpstr>Разумная достаточность</vt:lpstr>
      <vt:lpstr>Гибкость</vt:lpstr>
      <vt:lpstr>Открытость алгоритмов и механизмов защиты</vt:lpstr>
      <vt:lpstr>Простота применения средств защиты</vt:lpstr>
      <vt:lpstr>Концепция комплексной защиты информации</vt:lpstr>
      <vt:lpstr>Функция защиты</vt:lpstr>
      <vt:lpstr>Полное множество функций защиты</vt:lpstr>
      <vt:lpstr>Задачи защиты информации</vt:lpstr>
      <vt:lpstr>Средства реализации комплексной защиты информации</vt:lpstr>
      <vt:lpstr>Технические средства</vt:lpstr>
      <vt:lpstr>Программные средства</vt:lpstr>
      <vt:lpstr>Организационные средства</vt:lpstr>
      <vt:lpstr>Законодательные средства</vt:lpstr>
      <vt:lpstr>Морально-этические средства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информационной безопасности</dc:title>
  <dc:creator>Natalia Tsyganova</dc:creator>
  <cp:lastModifiedBy>Admin</cp:lastModifiedBy>
  <cp:revision>17</cp:revision>
  <dcterms:created xsi:type="dcterms:W3CDTF">2021-02-14T11:54:43Z</dcterms:created>
  <dcterms:modified xsi:type="dcterms:W3CDTF">2022-09-07T07:30:41Z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0x010100316EB98EE852BF4EB993C80B6BFA10AA</vt:lpwstr>
  </property>
</Properties>
</file>