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DCB9A5-7DC3-47BC-BFA7-B145E4B79D0E}" v="1" dt="2021-02-28T12:08:19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63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61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B1FFC-FAD5-485B-87D5-566B0F887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26E382-320B-4274-A023-2FA99EC19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FC5571-90C2-450F-B5CA-1BA8F056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02D-BEF2-47B9-AC8A-480699B512B3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51376-3410-4283-B61E-7F65E2A1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DE9C13-EB7F-43E2-BAD8-AD52963B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1865-93D8-48AC-98BA-90AFE50FC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42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E6F23-6828-4EC5-AE18-5EAACFC5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EE23C3-7EB1-4818-B786-863AF8821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146794-07CB-47DC-A9B2-2108C469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02D-BEF2-47B9-AC8A-480699B512B3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00C3E8-E549-4A0B-AD45-67F2111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F0DFCB-269C-4E73-BD1A-841129C1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1865-93D8-48AC-98BA-90AFE50FC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4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7808828-5F8C-427F-AC8D-AB2179A2C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55638D-22C7-41C5-80B5-784047F53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CCC28D-1202-46C6-85DA-DE3B7043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02D-BEF2-47B9-AC8A-480699B512B3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39D5BA-6A6D-45A9-8DDE-3E4F862C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726AEB-37FF-406B-86A4-EB4DEB2E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1865-93D8-48AC-98BA-90AFE50FC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84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A7B2F-3A64-41BC-8FBB-4CD8FD37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058AE6-9840-427B-8BF2-8182DB56B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43C620-750B-490D-892F-50A8CB1A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02D-BEF2-47B9-AC8A-480699B512B3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90B937-7F21-47A0-82D4-7CE65CEA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6FB477-4F94-4494-A364-2E97C98A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1865-93D8-48AC-98BA-90AFE50FC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66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17A73-52E2-43C1-BF16-2729CCA7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2D4E85-736D-4D7D-B2EB-FE51E4E15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2AF5A8-042F-471A-9160-3FDAD4E4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02D-BEF2-47B9-AC8A-480699B512B3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9FB183-5164-4287-9EE1-A9B843E6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DFB0D8-B251-4D80-BD7E-A9D6EF34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1865-93D8-48AC-98BA-90AFE50FC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08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263AB-9568-4DCB-82A5-F9B663B5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CF03F1-EA79-4310-A47A-726863211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C2F6CC-22B8-4605-84C7-3B39719AC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A8B67E-3BAF-4D99-9C53-98A5E666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02D-BEF2-47B9-AC8A-480699B512B3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8E16F1-6C95-4A3C-8282-3DF29E1F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6A4F80-A06F-4A3E-8EA3-32174E93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1865-93D8-48AC-98BA-90AFE50FC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32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ADE17-1A6A-4CEB-8BFF-FA2CCD14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9877B8-CA1B-44F2-A64C-A581AB6E6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AC5C41-7410-463C-820C-968A76830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5AF3680-2DEA-4170-A11C-1A2BD8749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DEF5CE-78A4-4BBF-A206-0EDB1B957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5B69646-6F0D-4748-A78C-3BCC7F6C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02D-BEF2-47B9-AC8A-480699B512B3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FF43F0D-A045-49C2-B2C1-88B074A2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05357D-628A-4551-9CC6-25F126C7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1865-93D8-48AC-98BA-90AFE50FC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34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297C9-43EF-4C89-BB9A-37033D5A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B250DF-688A-4DE3-8A0E-67162CA5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02D-BEF2-47B9-AC8A-480699B512B3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8E38EE3-D739-4C51-8172-241B58C7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C60B84E-ABC2-40DF-BBA4-7C2CAC92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1865-93D8-48AC-98BA-90AFE50FC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59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F093A5-3E27-404F-806F-8D767570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02D-BEF2-47B9-AC8A-480699B512B3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909671-7F60-40D6-AF7C-F9FF71E0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4B7CC-30BA-4ED5-AE4F-22E1FE4B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1865-93D8-48AC-98BA-90AFE50FC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12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1B0FB-99BF-4A6A-8408-8DA5EDDF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9B1561-4D05-42B5-BD7A-76ED35E20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88CF14-6732-417E-A63E-D17406005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ADE79A-8721-4C13-9382-DC37BC01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02D-BEF2-47B9-AC8A-480699B512B3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7F1B80-DE4A-4031-ABCF-599ED850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14473F-F3C0-4F3F-AF08-22EEEA86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1865-93D8-48AC-98BA-90AFE50FC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47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EA441-F341-42E9-A38E-3A6757AD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E105C05-DFA1-4B2C-82DC-C4608CD18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9CCA73-4D10-40FB-A7FE-A2C71489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CFADB3-2589-43D5-B3DB-F32D0D51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02D-BEF2-47B9-AC8A-480699B512B3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EBE6C7-A33C-40A6-91DD-65FF0FE7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139948-19A0-4E16-996A-FEAF493E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1865-93D8-48AC-98BA-90AFE50FC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11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0B166-C784-45F4-A8A6-CD60888D7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9A466D-7B8D-40B6-8915-9669EA47F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16C1F2-603F-4098-B121-F6312377B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F02D-BEF2-47B9-AC8A-480699B512B3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237476-8421-4A3B-95B8-5FC703701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AE8E37-55F2-46D3-AAB4-205B4594B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41865-93D8-48AC-98BA-90AFE50FC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1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BE5FE-AF17-4411-A797-601C62AE1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Информация как объект защиты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E2E0D4-0750-4ED5-95B3-6A3ABB59E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37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D03A0-4F22-47E5-84DC-0E44EA5F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Уровень носителей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01DB87-7AB7-43DB-9EAC-32C41911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Энергетические носители </a:t>
            </a:r>
            <a:r>
              <a:rPr lang="ru-RU" dirty="0"/>
              <a:t>— это электромагнитное и акустическое поля.</a:t>
            </a:r>
          </a:p>
          <a:p>
            <a:pPr marL="0" indent="0">
              <a:buNone/>
            </a:pPr>
            <a:r>
              <a:rPr lang="ru-RU" dirty="0"/>
              <a:t>Особенности энергетических носителей:</a:t>
            </a:r>
          </a:p>
          <a:p>
            <a:r>
              <a:rPr lang="ru-RU" dirty="0"/>
              <a:t>используются в основном для передачи информации;</a:t>
            </a:r>
          </a:p>
          <a:p>
            <a:r>
              <a:rPr lang="ru-RU" dirty="0"/>
              <a:t>не стареют;</a:t>
            </a:r>
          </a:p>
          <a:p>
            <a:r>
              <a:rPr lang="ru-RU" dirty="0"/>
              <a:t>бесконтрольно распространяются в пространстве;</a:t>
            </a:r>
          </a:p>
          <a:p>
            <a:r>
              <a:rPr lang="ru-RU" dirty="0"/>
              <a:t>способны к взаимному преобразованию;</a:t>
            </a:r>
          </a:p>
          <a:p>
            <a:r>
              <a:rPr lang="ru-RU" dirty="0"/>
              <a:t>запись информации связана с изменением параметров поля (различные виды модуляции).</a:t>
            </a:r>
          </a:p>
        </p:txBody>
      </p:sp>
    </p:spTree>
    <p:extLst>
      <p:ext uri="{BB962C8B-B14F-4D97-AF65-F5344CB8AC3E}">
        <p14:creationId xmlns:p14="http://schemas.microsoft.com/office/powerpoint/2010/main" val="3022335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D03A0-4F22-47E5-84DC-0E44EA5F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Уровень носителей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01DB87-7AB7-43DB-9EAC-32C41911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Основные способы защиты информации на энергетическом</a:t>
            </a:r>
          </a:p>
          <a:p>
            <a:pPr marL="0" indent="0">
              <a:buNone/>
            </a:pPr>
            <a:r>
              <a:rPr lang="ru-RU" dirty="0"/>
              <a:t>носителе: </a:t>
            </a:r>
          </a:p>
          <a:p>
            <a:r>
              <a:rPr lang="ru-RU" dirty="0"/>
              <a:t>обеспечение помехоустойчивости при выборе кодирования (модуляции), </a:t>
            </a:r>
          </a:p>
          <a:p>
            <a:r>
              <a:rPr lang="ru-RU" dirty="0"/>
              <a:t>обеспечение требуемой энергетики сигнала, </a:t>
            </a:r>
          </a:p>
          <a:p>
            <a:r>
              <a:rPr lang="ru-RU" dirty="0"/>
              <a:t>защита от утечки, в том числе через побочные электромагнитные излучения и наводки (ПЭМИН), </a:t>
            </a:r>
          </a:p>
          <a:p>
            <a:r>
              <a:rPr lang="ru-RU" dirty="0"/>
              <a:t>защита от перехвата в основном канале.</a:t>
            </a:r>
          </a:p>
        </p:txBody>
      </p:sp>
    </p:spTree>
    <p:extLst>
      <p:ext uri="{BB962C8B-B14F-4D97-AF65-F5344CB8AC3E}">
        <p14:creationId xmlns:p14="http://schemas.microsoft.com/office/powerpoint/2010/main" val="238051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7BB47B-45C8-401F-8C0D-28665E9A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Уровень средств взаимодействия с носителем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BC18A5-9809-4D12-A801-D78BCB2C4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Непосредственное взаимодействие с носителем не всегда возможно и часто осуществляется через сложные технические устройства. </a:t>
            </a:r>
          </a:p>
          <a:p>
            <a:pPr marL="0" indent="0">
              <a:buNone/>
            </a:pPr>
            <a:r>
              <a:rPr lang="ru-RU" dirty="0"/>
              <a:t>Для защиты на этом уровне нужно следить за исправностью устройств считывания информации, за отсутствием технических средств несанкционированного доступа к информации (так называемых «закладок»), задачей которых является перехват или перенаправление потока считываемой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490038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19934F-8FD8-4DAE-9AE3-423E666B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BF0EA6-F527-4121-8A78-2646AFB4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 логическом уровне в информационной системе информация может быть представлена в виде логических дисков, каталогов, файлов</a:t>
            </a:r>
            <a:r>
              <a:rPr lang="ru-RU" dirty="0" smtClean="0"/>
              <a:t>, </a:t>
            </a:r>
            <a:r>
              <a:rPr lang="ru-RU" dirty="0"/>
              <a:t>секторов, кластеров. </a:t>
            </a:r>
          </a:p>
          <a:p>
            <a:pPr marL="0" indent="0">
              <a:buNone/>
            </a:pPr>
            <a:r>
              <a:rPr lang="ru-RU" dirty="0"/>
              <a:t>В современных операционных системах уровни отдельных байтов, кластеров, секторов не видны, поэтому часто забываются. </a:t>
            </a:r>
          </a:p>
          <a:p>
            <a:pPr marL="0" indent="0">
              <a:buNone/>
            </a:pPr>
            <a:r>
              <a:rPr lang="ru-RU" dirty="0"/>
              <a:t>Следует помнить, что удаление информации на высоком логическом уровне (например, на уровне файла) не приводит к удалению информации на нижних уровнях, откуда она может быть считана.</a:t>
            </a:r>
          </a:p>
        </p:txBody>
      </p:sp>
    </p:spTree>
    <p:extLst>
      <p:ext uri="{BB962C8B-B14F-4D97-AF65-F5344CB8AC3E}">
        <p14:creationId xmlns:p14="http://schemas.microsoft.com/office/powerpoint/2010/main" val="1399828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1F295-9CDF-46DC-8F9E-56C1FF6E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Синтаксический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A29EF-D52D-44BB-86C8-85F4144D7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Синтаксический уровень представления информации связан с кодированием. </a:t>
            </a:r>
          </a:p>
          <a:p>
            <a:pPr marL="0" indent="0">
              <a:buNone/>
            </a:pPr>
            <a:r>
              <a:rPr lang="ru-RU" dirty="0"/>
              <a:t>Информация записывается и передаётся при помощи символов. </a:t>
            </a:r>
          </a:p>
          <a:p>
            <a:pPr marL="0" indent="0">
              <a:buNone/>
            </a:pPr>
            <a:r>
              <a:rPr lang="ru-RU" dirty="0"/>
              <a:t>Символ — это некоторый знак, которому придаётся определённый смысл. </a:t>
            </a:r>
          </a:p>
          <a:p>
            <a:pPr marL="0" indent="0">
              <a:buNone/>
            </a:pPr>
            <a:r>
              <a:rPr lang="ru-RU" dirty="0"/>
              <a:t>Линейный набор символов образует алфавит. </a:t>
            </a:r>
          </a:p>
          <a:p>
            <a:pPr marL="0" indent="0">
              <a:buNone/>
            </a:pPr>
            <a:r>
              <a:rPr lang="ru-RU" dirty="0"/>
              <a:t>В процессе кодирования один алфавит может быть преобразован в другой.</a:t>
            </a:r>
          </a:p>
        </p:txBody>
      </p:sp>
    </p:spTree>
    <p:extLst>
      <p:ext uri="{BB962C8B-B14F-4D97-AF65-F5344CB8AC3E}">
        <p14:creationId xmlns:p14="http://schemas.microsoft.com/office/powerpoint/2010/main" val="3373732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1F295-9CDF-46DC-8F9E-56C1FF6E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Синтаксический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A29EF-D52D-44BB-86C8-85F4144D7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зависимости от целей различаются следующие виды кодирования:</a:t>
            </a:r>
          </a:p>
          <a:p>
            <a:r>
              <a:rPr lang="ru-RU" dirty="0"/>
              <a:t>с целью устранения избыточности — архивирование, линейное кодирование;</a:t>
            </a:r>
          </a:p>
          <a:p>
            <a:r>
              <a:rPr lang="ru-RU" dirty="0"/>
              <a:t>с целью устранения ошибок — помехоустойчивое кодирование;</a:t>
            </a:r>
          </a:p>
          <a:p>
            <a:r>
              <a:rPr lang="ru-RU" dirty="0"/>
              <a:t>с целью недоступности информации — криптографическое кодирование.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381085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A98A6-2845-41D3-93C0-386C23A9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Семантический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AE9EE0-958C-49BE-81D8-FB05A147C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Семантический уровень связан со смыслом передаваемой информации. </a:t>
            </a:r>
          </a:p>
          <a:p>
            <a:pPr marL="0" indent="0">
              <a:buNone/>
            </a:pPr>
            <a:r>
              <a:rPr lang="ru-RU" dirty="0"/>
              <a:t>Одинаковые лексические конструкции могут иметь различный смысл в разном контексте. </a:t>
            </a:r>
          </a:p>
          <a:p>
            <a:pPr marL="0" indent="0">
              <a:buNone/>
            </a:pPr>
            <a:r>
              <a:rPr lang="ru-RU" dirty="0"/>
              <a:t>Использование профессионализмов, многозначных слов и слов, значение которых изменилось с течением времени, может исказить смысл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3518500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1955B-7A1F-44E3-8C6E-C98F3659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свойства защищаемой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44F7C-2F7E-4983-81A2-7289B7939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Информация как объект познания и объект защиты обладает множеством свойств. Перечислим важнейшие из них.</a:t>
            </a:r>
          </a:p>
          <a:p>
            <a:pPr marL="0" indent="0">
              <a:buNone/>
            </a:pPr>
            <a:r>
              <a:rPr lang="ru-RU" b="1" dirty="0"/>
              <a:t>Ценность. </a:t>
            </a:r>
            <a:r>
              <a:rPr lang="ru-RU" dirty="0"/>
              <a:t>Как предмет собственности информация имеет определенную ценность. Именно потому, что информация имеет ценность, ее необходимо защищать.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Секретность</a:t>
            </a:r>
            <a:r>
              <a:rPr lang="ru-RU" dirty="0"/>
              <a:t> (конфиденциальность) информации — субъективно определяемая характеристика информации, указывающая на необходимость введения ограничений на круг субъектов, имеющих доступ к данной информации. </a:t>
            </a:r>
          </a:p>
          <a:p>
            <a:pPr marL="0" indent="0">
              <a:buNone/>
            </a:pPr>
            <a:r>
              <a:rPr lang="ru-RU" dirty="0"/>
              <a:t>Эта характеристика обеспечивается способностью системы сохранять указанную информацию в тайне от субъектов, не имеющих полномочий на доступ к ней. </a:t>
            </a:r>
          </a:p>
        </p:txBody>
      </p:sp>
    </p:spTree>
    <p:extLst>
      <p:ext uri="{BB962C8B-B14F-4D97-AF65-F5344CB8AC3E}">
        <p14:creationId xmlns:p14="http://schemas.microsoft.com/office/powerpoint/2010/main" val="3544187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1955B-7A1F-44E3-8C6E-C98F3659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свойства защищаемой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44F7C-2F7E-4983-81A2-7289B7939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347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Целостность информации </a:t>
            </a:r>
            <a:r>
              <a:rPr lang="ru-RU" dirty="0"/>
              <a:t>— свойство информации существовать в неискаженном виде.  Обычно интересует обеспечение более широкого свойства — достоверности информации, которое складывается из адекватности (полноты и точности) отображения состояния предметной области и непосредственно целостности информации, то есть ее неискаженности. </a:t>
            </a:r>
          </a:p>
          <a:p>
            <a:pPr marL="0" indent="0">
              <a:buNone/>
            </a:pPr>
            <a:r>
              <a:rPr lang="ru-RU" b="1" dirty="0"/>
              <a:t>Доступность информации </a:t>
            </a:r>
            <a:r>
              <a:rPr lang="ru-RU" dirty="0"/>
              <a:t>— свойство системы, в которой циркулирует информация, обеспечивать своевременный беспрепятственный доступ субъектов к интересующей их информации и готовность к обслуживанию поступающих от субъектов запросов всегда, когда в обращении к ним возникает необходимость.</a:t>
            </a:r>
          </a:p>
        </p:txBody>
      </p:sp>
    </p:spTree>
    <p:extLst>
      <p:ext uri="{BB962C8B-B14F-4D97-AF65-F5344CB8AC3E}">
        <p14:creationId xmlns:p14="http://schemas.microsoft.com/office/powerpoint/2010/main" val="1725779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1955B-7A1F-44E3-8C6E-C98F3659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свойства защищаемой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44F7C-2F7E-4983-81A2-7289B7939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13473" cy="47691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Концентрация. </a:t>
            </a:r>
            <a:r>
              <a:rPr lang="ru-RU" dirty="0"/>
              <a:t>Суммарное количество информации может оказаться секретным, сводные данные обычно секретнее, чем одиночные.</a:t>
            </a:r>
          </a:p>
          <a:p>
            <a:pPr marL="0" indent="0">
              <a:buNone/>
            </a:pPr>
            <a:r>
              <a:rPr lang="ru-RU" b="1" dirty="0"/>
              <a:t>Рассеяние. </a:t>
            </a:r>
            <a:r>
              <a:rPr lang="ru-RU" dirty="0"/>
              <a:t>Ценная информация может быть разделена на части и перемешана с менее ценной с целью маскировки самого факта наличия информации. Примеры использования этого свойства — компьютерная стеганография</a:t>
            </a:r>
          </a:p>
          <a:p>
            <a:pPr marL="0" indent="0">
              <a:buNone/>
            </a:pPr>
            <a:r>
              <a:rPr lang="ru-RU" b="1" dirty="0"/>
              <a:t>Сжатие. </a:t>
            </a:r>
            <a:r>
              <a:rPr lang="ru-RU" dirty="0"/>
              <a:t>Возможно сжатие без потери информации, например архивирование. Для уменьшения объема информации или увеличения пропускной способности канала передачи информации применяется сжатие с частичной потерей (например, сжатие в графических форматах типа </a:t>
            </a:r>
            <a:r>
              <a:rPr lang="ru-RU" dirty="0" err="1"/>
              <a:t>jpg</a:t>
            </a:r>
            <a:r>
              <a:rPr lang="ru-RU" dirty="0"/>
              <a:t>). Используется также необратимое сжатие (например, алгоритм электронно-цифровой подписи (ЭЦП), одностороннее ХЭШ-преобразование).</a:t>
            </a:r>
          </a:p>
        </p:txBody>
      </p:sp>
    </p:spTree>
    <p:extLst>
      <p:ext uri="{BB962C8B-B14F-4D97-AF65-F5344CB8AC3E}">
        <p14:creationId xmlns:p14="http://schemas.microsoft.com/office/powerpoint/2010/main" val="405639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A1D9FD-7CFE-4702-B574-68FC7676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об информации как объекте защиты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FC20AD-5C3F-4031-B8AE-62D17CC94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общем случае </a:t>
            </a:r>
            <a:r>
              <a:rPr lang="ru-RU" b="1" dirty="0"/>
              <a:t>информация</a:t>
            </a:r>
            <a:r>
              <a:rPr lang="ru-RU" dirty="0"/>
              <a:t> – </a:t>
            </a:r>
            <a:r>
              <a:rPr lang="ru-RU" b="1" dirty="0"/>
              <a:t>это знания </a:t>
            </a:r>
            <a:r>
              <a:rPr lang="ru-RU" dirty="0"/>
              <a:t>в широком значении этого слова. Не только образовательные или научные знания, а сведения и данные, которые присутствуют в любом объекте и необходимы для функционирования любых информационных систем ( живых существ или созданных человеком).</a:t>
            </a:r>
          </a:p>
        </p:txBody>
      </p:sp>
    </p:spTree>
    <p:extLst>
      <p:ext uri="{BB962C8B-B14F-4D97-AF65-F5344CB8AC3E}">
        <p14:creationId xmlns:p14="http://schemas.microsoft.com/office/powerpoint/2010/main" val="3327576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1955B-7A1F-44E3-8C6E-C98F3659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свойства защищаемой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44F7C-2F7E-4983-81A2-7289B7939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13473" cy="4769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Прагматические свойства:</a:t>
            </a:r>
          </a:p>
          <a:p>
            <a:r>
              <a:rPr lang="ru-RU" dirty="0"/>
              <a:t>важность;</a:t>
            </a:r>
          </a:p>
          <a:p>
            <a:r>
              <a:rPr lang="ru-RU" dirty="0"/>
              <a:t>полнота (степень уменьшения априорной неопределенности);</a:t>
            </a:r>
          </a:p>
          <a:p>
            <a:r>
              <a:rPr lang="ru-RU" dirty="0"/>
              <a:t>достоверность;</a:t>
            </a:r>
          </a:p>
          <a:p>
            <a:r>
              <a:rPr lang="ru-RU" dirty="0"/>
              <a:t>своевременность;</a:t>
            </a:r>
          </a:p>
          <a:p>
            <a:r>
              <a:rPr lang="ru-RU" dirty="0"/>
              <a:t>целесообразность;</a:t>
            </a:r>
          </a:p>
          <a:p>
            <a:r>
              <a:rPr lang="ru-RU" dirty="0" err="1"/>
              <a:t>соотносимость</a:t>
            </a:r>
            <a:r>
              <a:rPr lang="ru-RU" dirty="0"/>
              <a:t> с фактами, явлениями.</a:t>
            </a:r>
          </a:p>
        </p:txBody>
      </p:sp>
    </p:spTree>
    <p:extLst>
      <p:ext uri="{BB962C8B-B14F-4D97-AF65-F5344CB8AC3E}">
        <p14:creationId xmlns:p14="http://schemas.microsoft.com/office/powerpoint/2010/main" val="330049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1955B-7A1F-44E3-8C6E-C98F3659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свойства защищаемой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44F7C-2F7E-4983-81A2-7289B7939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13473" cy="47691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Для удовлетворения законных прав и интересов владельцев информации необходимо прежде всего постоянно поддерживать секретность, целостность и доступность информации. </a:t>
            </a:r>
          </a:p>
          <a:p>
            <a:pPr marL="0" indent="0">
              <a:buNone/>
            </a:pPr>
            <a:r>
              <a:rPr lang="ru-RU" dirty="0"/>
              <a:t>При нарушении хотя бы одного из этих свойств ценность информации снижается либо теряется вообще:</a:t>
            </a:r>
          </a:p>
          <a:p>
            <a:r>
              <a:rPr lang="ru-RU" dirty="0"/>
              <a:t>если ценность теряется при ее раскрытии, то говорят, что имеется опасность нарушения секретности информации;</a:t>
            </a:r>
          </a:p>
          <a:p>
            <a:r>
              <a:rPr lang="ru-RU" dirty="0"/>
              <a:t>если ценность информации теряется при изменении или уничтожении информации, то говорят, что имеется опасность для целостности информации;</a:t>
            </a:r>
          </a:p>
          <a:p>
            <a:r>
              <a:rPr lang="ru-RU" dirty="0"/>
              <a:t>если ценность информации теряется при ее неоперативном использовании, то говорят, что имеется опасность нарушения доступности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422213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1955B-7A1F-44E3-8C6E-C98F3659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свойства защищаемой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44F7C-2F7E-4983-81A2-7289B7939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13473" cy="4769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Ценность информации изменяется во времени. К изменению ценности информации приводят распространение информации и ее использование. Характер изменения ценности во времени зависит от вида информации. Для большинства видов можно представить общую схему жизненного цикла информации 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59977C-89F6-4438-9D21-3E02FD1D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456" y="3929062"/>
            <a:ext cx="4834957" cy="266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19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1955B-7A1F-44E3-8C6E-C98F3659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свойства защищаемой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44F7C-2F7E-4983-81A2-7289B7939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13473" cy="47691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Ценность большинства видов информации, циркулирующей в информационной системе, со временем уменьшается — информация стареет. Старение информации </a:t>
            </a:r>
            <a:r>
              <a:rPr lang="ru-RU" b="1" dirty="0"/>
              <a:t>С</a:t>
            </a:r>
            <a:r>
              <a:rPr lang="ru-RU" b="1" baseline="-25000" dirty="0"/>
              <a:t>и</a:t>
            </a:r>
            <a:r>
              <a:rPr lang="ru-RU" dirty="0"/>
              <a:t> в первом приближении можно аппроксимировать выражением вида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где С</a:t>
            </a:r>
            <a:r>
              <a:rPr lang="ru-RU" baseline="-25000" dirty="0"/>
              <a:t>0</a:t>
            </a:r>
            <a:r>
              <a:rPr lang="ru-RU" dirty="0"/>
              <a:t> — ценность информации в момент ее возникновения (создания); </a:t>
            </a:r>
          </a:p>
          <a:p>
            <a:pPr marL="0" indent="0">
              <a:buNone/>
            </a:pPr>
            <a:r>
              <a:rPr lang="ru-RU" dirty="0"/>
              <a:t>t — время от момента возникновения информации до момента ее использования; </a:t>
            </a:r>
          </a:p>
          <a:p>
            <a:pPr marL="0" indent="0">
              <a:buNone/>
            </a:pPr>
            <a:r>
              <a:rPr lang="ru-RU" dirty="0" err="1"/>
              <a:t>t</a:t>
            </a:r>
            <a:r>
              <a:rPr lang="ru-RU" baseline="-25000" dirty="0" err="1"/>
              <a:t>ж.ц</a:t>
            </a:r>
            <a:r>
              <a:rPr lang="ru-RU" baseline="-25000" dirty="0"/>
              <a:t> </a:t>
            </a:r>
            <a:r>
              <a:rPr lang="ru-RU" dirty="0"/>
              <a:t>— продолжительность жизненного цикла информации (от момента возникновения до момента устаревания).</a:t>
            </a:r>
          </a:p>
          <a:p>
            <a:pPr marL="0" indent="0">
              <a:buNone/>
            </a:pPr>
            <a:r>
              <a:rPr lang="ru-RU" dirty="0"/>
              <a:t>В соответствии с этим выражением за время жизненного цикла ценность информации уменьшается в 10 раз.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2B66CE-D481-4F97-BB16-A9934CADC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658" y="3221182"/>
            <a:ext cx="3362875" cy="61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06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CAC99-EA26-4101-B22F-F8CEA44E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Виды и формы представления информации.</a:t>
            </a:r>
            <a:br>
              <a:rPr lang="ru-RU" dirty="0"/>
            </a:br>
            <a:r>
              <a:rPr lang="ru-RU" dirty="0"/>
              <a:t>Информационные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DF4668-AA9A-492D-92A6-A753B270B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0455" cy="46672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В соответствии с законодательством вводится понятие информационных ресурсов.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Информационные ресурсы </a:t>
            </a:r>
            <a:r>
              <a:rPr lang="ru-RU" dirty="0"/>
              <a:t>предприятия, организации, учреждения, компании и других государственных и негосударственных структур включают в себя отдельные документы и отдельные массивы документов (дела), документы и комплексы документов в информационных системах (библиотеках, архивах, фондах, банках данных электронно-информационных систем) на любых носителях, в том числе обеспечивающих работу вычислительной и организационной техники.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Информационные ресурсы являются объектами отношений физических и юридических лиц между собой и с государством. В совокупности они составляют информационные ресурсы России и защищаются наравне с другими видами ресурсов. Обязательным условием для включения в информационные ресурсы является документирование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29115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D03A0-4F22-47E5-84DC-0E44EA5F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об информации как объекте защиты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01DB87-7AB7-43DB-9EAC-32C41911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Информация </a:t>
            </a:r>
            <a:r>
              <a:rPr lang="ru-RU" b="1" dirty="0"/>
              <a:t>как объект познания </a:t>
            </a:r>
            <a:r>
              <a:rPr lang="ru-RU" dirty="0"/>
              <a:t>имеет ряд особенностей:</a:t>
            </a:r>
          </a:p>
          <a:p>
            <a:r>
              <a:rPr lang="ru-RU" dirty="0"/>
              <a:t>нематериальна по своей природе, отображается в виде символов на носителях;</a:t>
            </a:r>
          </a:p>
          <a:p>
            <a:r>
              <a:rPr lang="ru-RU" dirty="0"/>
              <a:t>после записи на носитель информация приобретает определённые параметры и может быть измерена в объеме;</a:t>
            </a:r>
          </a:p>
          <a:p>
            <a:r>
              <a:rPr lang="ru-RU" dirty="0"/>
              <a:t>информация, записанная на материальный носитель, может храниться, обрабатываться, передаваться по различным каналам связи;</a:t>
            </a:r>
          </a:p>
          <a:p>
            <a:r>
              <a:rPr lang="ru-RU" dirty="0"/>
              <a:t>перемещаясь по линиям связи, информация создает физические поля, которые отражают ее содержание.</a:t>
            </a:r>
          </a:p>
        </p:txBody>
      </p:sp>
    </p:spTree>
    <p:extLst>
      <p:ext uri="{BB962C8B-B14F-4D97-AF65-F5344CB8AC3E}">
        <p14:creationId xmlns:p14="http://schemas.microsoft.com/office/powerpoint/2010/main" val="11878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D03A0-4F22-47E5-84DC-0E44EA5F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об информации как объекте защиты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01DB87-7AB7-43DB-9EAC-32C41911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обработке, хранении, передаче информация циркулирует в информационной системе. Простейшая информационная система состоит из источника информации, канала связи и получателя информации.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Из этого следует, что нельзя поставить знак равенства между защитой информации и защитой информационной системы.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405E05-24F3-440B-8B90-DA39DA277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954" y="3671455"/>
            <a:ext cx="7352235" cy="95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0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D03A0-4F22-47E5-84DC-0E44EA5F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представления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01DB87-7AB7-43DB-9EAC-32C41911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Можно выделить несколько уровней представления информации:</a:t>
            </a:r>
          </a:p>
          <a:p>
            <a:r>
              <a:rPr lang="ru-RU" dirty="0"/>
              <a:t>уровень носителей;</a:t>
            </a:r>
          </a:p>
          <a:p>
            <a:r>
              <a:rPr lang="ru-RU" dirty="0"/>
              <a:t>уровень средств взаимодействия с носителем;</a:t>
            </a:r>
          </a:p>
          <a:p>
            <a:r>
              <a:rPr lang="ru-RU" dirty="0"/>
              <a:t>логический уровень;</a:t>
            </a:r>
          </a:p>
          <a:p>
            <a:r>
              <a:rPr lang="ru-RU" dirty="0"/>
              <a:t>синтаксический уровень;</a:t>
            </a:r>
          </a:p>
          <a:p>
            <a:r>
              <a:rPr lang="ru-RU" dirty="0"/>
              <a:t>семантический уровень.</a:t>
            </a:r>
          </a:p>
        </p:txBody>
      </p:sp>
    </p:spTree>
    <p:extLst>
      <p:ext uri="{BB962C8B-B14F-4D97-AF65-F5344CB8AC3E}">
        <p14:creationId xmlns:p14="http://schemas.microsoft.com/office/powerpoint/2010/main" val="269145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D03A0-4F22-47E5-84DC-0E44EA5F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Уровень носителей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01DB87-7AB7-43DB-9EAC-32C41911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Все носители имеют две категории информации:</a:t>
            </a:r>
          </a:p>
          <a:p>
            <a:r>
              <a:rPr lang="ru-RU" dirty="0"/>
              <a:t>признаковая информация: информация носителя «о себе», о видовых признаках: форма, размер, структура, химические и физические свойства, энергетические параметры;</a:t>
            </a:r>
          </a:p>
          <a:p>
            <a:r>
              <a:rPr lang="ru-RU" dirty="0"/>
              <a:t>семантическая информация: то, что не зависит от вида носителя, продукт абстрактного мышления на языке символов.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Роль </a:t>
            </a:r>
            <a:r>
              <a:rPr lang="ru-RU" b="1" dirty="0"/>
              <a:t>человека</a:t>
            </a:r>
            <a:r>
              <a:rPr lang="ru-RU" dirty="0"/>
              <a:t> по отношению к информации многообразна: человек может быть не только носителем информации, но и генератором новой информации, источником информации, владельцем, пользователем. </a:t>
            </a:r>
          </a:p>
          <a:p>
            <a:pPr marL="0" indent="0">
              <a:buNone/>
            </a:pPr>
            <a:r>
              <a:rPr lang="ru-RU" dirty="0"/>
              <a:t>По отношению к вопросам защиты человек может выступать и как нарушитель, и как защитник.</a:t>
            </a:r>
          </a:p>
        </p:txBody>
      </p:sp>
    </p:spTree>
    <p:extLst>
      <p:ext uri="{BB962C8B-B14F-4D97-AF65-F5344CB8AC3E}">
        <p14:creationId xmlns:p14="http://schemas.microsoft.com/office/powerpoint/2010/main" val="1398754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D03A0-4F22-47E5-84DC-0E44EA5F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Уровень носителей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01DB87-7AB7-43DB-9EAC-32C41911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Вещественные носители </a:t>
            </a:r>
            <a:r>
              <a:rPr lang="ru-RU" dirty="0"/>
              <a:t>разнообразны по своим качествам, среди них есть такие, которые используются уже тысячелетиями, есть созданные в последние годы. К наиболее распространённым в настоящее время относятся: бумага, электронные носители информации. </a:t>
            </a:r>
          </a:p>
        </p:txBody>
      </p:sp>
    </p:spTree>
    <p:extLst>
      <p:ext uri="{BB962C8B-B14F-4D97-AF65-F5344CB8AC3E}">
        <p14:creationId xmlns:p14="http://schemas.microsoft.com/office/powerpoint/2010/main" val="140901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D03A0-4F22-47E5-84DC-0E44EA5F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Уровень носителей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01DB87-7AB7-43DB-9EAC-32C41911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Особенности вещественных носителей:</a:t>
            </a:r>
          </a:p>
          <a:p>
            <a:r>
              <a:rPr lang="ru-RU" dirty="0"/>
              <a:t>придают информации свойство статичности (постоянства во времени), в связи с этим обычно используются для хранения информации;</a:t>
            </a:r>
          </a:p>
          <a:p>
            <a:r>
              <a:rPr lang="ru-RU" dirty="0"/>
              <a:t>информация фиксируется прочно, её трудно уничтожить, не повредив носителя;</a:t>
            </a:r>
          </a:p>
          <a:p>
            <a:r>
              <a:rPr lang="ru-RU" dirty="0"/>
              <a:t>со временем вещественные носители разрушаются и стареют, при этом информация гибнет вместе с носителем;</a:t>
            </a:r>
          </a:p>
          <a:p>
            <a:r>
              <a:rPr lang="ru-RU" dirty="0"/>
              <a:t>запись информации связана с изменением физических и химических свойств носителей.</a:t>
            </a:r>
          </a:p>
        </p:txBody>
      </p:sp>
    </p:spTree>
    <p:extLst>
      <p:ext uri="{BB962C8B-B14F-4D97-AF65-F5344CB8AC3E}">
        <p14:creationId xmlns:p14="http://schemas.microsoft.com/office/powerpoint/2010/main" val="263803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D03A0-4F22-47E5-84DC-0E44EA5F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Уровень носителей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01DB87-7AB7-43DB-9EAC-32C41911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Вещественные носители следует защищать от повреждения, преждевременного </a:t>
            </a:r>
            <a:r>
              <a:rPr lang="ru-RU" dirty="0" smtClean="0"/>
              <a:t>износа, хищения</a:t>
            </a:r>
            <a:r>
              <a:rPr lang="ru-RU" dirty="0"/>
              <a:t>, утери. Необходима также защита при копировании информации. </a:t>
            </a:r>
          </a:p>
          <a:p>
            <a:pPr marL="0" indent="0">
              <a:buNone/>
            </a:pPr>
            <a:r>
              <a:rPr lang="ru-RU" dirty="0"/>
              <a:t>Копирование — процесс переноса информации на аналогичный или иной носитель без изменения количества и качества. Копирование легко обеспечивается при помощи современных технологий. </a:t>
            </a:r>
          </a:p>
          <a:p>
            <a:pPr marL="0" indent="0">
              <a:buNone/>
            </a:pPr>
            <a:r>
              <a:rPr lang="ru-RU" dirty="0"/>
              <a:t>В результате копирования одна и та же информация размещается в разных точках пространства на разных носителях, следовательно, нужна охрана всех носителей во всех местах дислокации.</a:t>
            </a:r>
          </a:p>
        </p:txBody>
      </p:sp>
    </p:spTree>
    <p:extLst>
      <p:ext uri="{BB962C8B-B14F-4D97-AF65-F5344CB8AC3E}">
        <p14:creationId xmlns:p14="http://schemas.microsoft.com/office/powerpoint/2010/main" val="4043449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316EB98EE852BF4EB993C80B6BFA10AA" ma:contentTypeVersion="2" ma:contentTypeDescription="Создание документа." ma:contentTypeScope="" ma:versionID="b926ab5aaa3a8ff4054f4309970c15f5">
  <xsd:schema xmlns:xsd="http://www.w3.org/2001/XMLSchema" xmlns:xs="http://www.w3.org/2001/XMLSchema" xmlns:p="http://schemas.microsoft.com/office/2006/metadata/properties" xmlns:ns2="d4eacabf-847b-45ab-a1fc-df6f7132de4a" targetNamespace="http://schemas.microsoft.com/office/2006/metadata/properties" ma:root="true" ma:fieldsID="d3cce039c5cedf66b8ae89521bf17abe" ns2:_="">
    <xsd:import namespace="d4eacabf-847b-45ab-a1fc-df6f7132de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eacabf-847b-45ab-a1fc-df6f7132de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A058D9-9BA0-47A9-B8A4-F6193A60DCF2}"/>
</file>

<file path=customXml/itemProps2.xml><?xml version="1.0" encoding="utf-8"?>
<ds:datastoreItem xmlns:ds="http://schemas.openxmlformats.org/officeDocument/2006/customXml" ds:itemID="{CD6D6D19-3D62-4096-A405-309D5E810805}"/>
</file>

<file path=customXml/itemProps3.xml><?xml version="1.0" encoding="utf-8"?>
<ds:datastoreItem xmlns:ds="http://schemas.openxmlformats.org/officeDocument/2006/customXml" ds:itemID="{F4D3FFF4-2F89-4D5A-8E85-28920D4FC3B4}"/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1483</Words>
  <Application>Microsoft Office PowerPoint</Application>
  <PresentationFormat>Широкоэкранный</PresentationFormat>
  <Paragraphs>121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Тема Office</vt:lpstr>
      <vt:lpstr>Информация как объект защиты</vt:lpstr>
      <vt:lpstr>Понятие об информации как объекте защиты</vt:lpstr>
      <vt:lpstr>Понятие об информации как объекте защиты</vt:lpstr>
      <vt:lpstr>Понятие об информации как объекте защиты</vt:lpstr>
      <vt:lpstr>Уровни представления информации</vt:lpstr>
      <vt:lpstr>Уровень носителей информации</vt:lpstr>
      <vt:lpstr>Уровень носителей информации</vt:lpstr>
      <vt:lpstr>Уровень носителей информации</vt:lpstr>
      <vt:lpstr>Уровень носителей информации</vt:lpstr>
      <vt:lpstr>Уровень носителей информации</vt:lpstr>
      <vt:lpstr>Уровень носителей информации</vt:lpstr>
      <vt:lpstr>Уровень средств взаимодействия с носителем</vt:lpstr>
      <vt:lpstr>Логический уровень</vt:lpstr>
      <vt:lpstr>Синтаксический уровень</vt:lpstr>
      <vt:lpstr>Синтаксический уровень</vt:lpstr>
      <vt:lpstr>Семантический уровень</vt:lpstr>
      <vt:lpstr>Основные свойства защищаемой информации</vt:lpstr>
      <vt:lpstr>Основные свойства защищаемой информации</vt:lpstr>
      <vt:lpstr>Основные свойства защищаемой информации</vt:lpstr>
      <vt:lpstr>Основные свойства защищаемой информации</vt:lpstr>
      <vt:lpstr>Основные свойства защищаемой информации</vt:lpstr>
      <vt:lpstr>Основные свойства защищаемой информации</vt:lpstr>
      <vt:lpstr>Основные свойства защищаемой информации</vt:lpstr>
      <vt:lpstr>Виды и формы представления информации. Информационные ресурсы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Информация как объект защиты</dc:title>
  <dc:creator>Natalia Tsyganova</dc:creator>
  <cp:lastModifiedBy>Admin</cp:lastModifiedBy>
  <cp:revision>5</cp:revision>
  <dcterms:created xsi:type="dcterms:W3CDTF">2021-02-28T09:27:31Z</dcterms:created>
  <dcterms:modified xsi:type="dcterms:W3CDTF">2022-09-20T13:40:22Z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0x010100316EB98EE852BF4EB993C80B6BFA10AA</vt:lpwstr>
  </property>
</Properties>
</file>