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C38F71-10D8-44AA-BA26-F2F6FA65C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9BDFFC-47C0-49C5-841E-C066C85F8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79FE9F-F4FF-4A52-8F42-697C1ACCE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BCD6-85B9-4AEA-BBE8-D8197EEF8ECA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5A0BD0-B99F-4670-A8FD-EE2048919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FDF2EA-ABF9-4938-87B0-2A69C9BB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07708-3D6A-4B9C-B6BB-EF57D6AC0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42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A06148-A22E-4EC2-846D-B4702CCC8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728175D-FF2C-4476-82E3-EFB10DE50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DE46DB-2395-403A-A658-FFF2B62F6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BCD6-85B9-4AEA-BBE8-D8197EEF8ECA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4CF0AA-E814-4D2E-A482-6C1FA72C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8BC081-5D30-4A04-8FF4-09F8B4FA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07708-3D6A-4B9C-B6BB-EF57D6AC0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996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7C9820C-7B24-4D09-99D9-3C18E6F2EC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DE2608B-1667-4FB4-A365-9574AD670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4598FD-C53F-4E25-AACD-819348F57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BCD6-85B9-4AEA-BBE8-D8197EEF8ECA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1FEA18-796E-4F3A-A9AF-FC52064B5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52D030-0CF9-48E1-91E0-F894D519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07708-3D6A-4B9C-B6BB-EF57D6AC0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39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EB121B-7478-44F8-A766-A55CD378A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5324EE-1A3E-44E9-92EA-FA59D6806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7F24F2-6FC7-4C0C-86DD-CE11AB0D4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BCD6-85B9-4AEA-BBE8-D8197EEF8ECA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A4FB4E-95CB-410B-8059-5546007A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EE5063-2A9D-4F63-931B-8A308E5FD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07708-3D6A-4B9C-B6BB-EF57D6AC0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103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36A034-87FF-45E7-9071-1ED8DFAEB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7A3DAD-E091-467F-94A3-8ABB16F9A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805325-70D0-4D9F-8D1B-57EB6CE05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BCD6-85B9-4AEA-BBE8-D8197EEF8ECA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605AA0-3248-4CA9-B9A8-430744F45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E41115-919C-4049-914F-6655581E2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07708-3D6A-4B9C-B6BB-EF57D6AC0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80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07D96A-8F5C-4D4F-85DC-E4C19422F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093AB8-4E2B-46F7-B2CF-BBAC8E6B9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CA44DED-89BD-4BB4-9021-B0E14B373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4382B9-DEA1-4F1B-8EC7-F8EF18B51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BCD6-85B9-4AEA-BBE8-D8197EEF8ECA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08A4E3-AD7C-4652-8A13-159062B7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086CAB-E741-4ACF-85BD-21DF52652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07708-3D6A-4B9C-B6BB-EF57D6AC0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36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B655BE-B8F2-4687-8ABA-8B288EA06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C03582-2F22-4CD5-9625-30CB965F4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F52AF2-0762-4594-A98A-7018D9A39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FF2A7B5-029A-41A9-8A6C-A795A9285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94D0EB6-EE3A-404D-8569-A4B3EEEE13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F77A844-DACB-41B9-BCAE-ABBF84405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BCD6-85B9-4AEA-BBE8-D8197EEF8ECA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1E0B090-4CE0-4E47-BB8A-EC44304EF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DFE2D5D-CC0E-4B7F-8AD4-12A06C47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07708-3D6A-4B9C-B6BB-EF57D6AC0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362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A5FC88-9315-4854-A105-6E5055105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FE199C-EA75-4558-86FA-BDBED962B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BCD6-85B9-4AEA-BBE8-D8197EEF8ECA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FAED9A0-84FA-4EB4-AA79-3AC8DD5B0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ED0B25-9304-450D-9484-6C14BF531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07708-3D6A-4B9C-B6BB-EF57D6AC0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18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DAD878E-F782-4A41-8DDD-ACB3F56D5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BCD6-85B9-4AEA-BBE8-D8197EEF8ECA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38F0C33-08A0-4B5D-B5BB-10B12F7E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707490-AA6C-4521-8004-E1BBD616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07708-3D6A-4B9C-B6BB-EF57D6AC0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787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D8C99F-8053-4586-9690-23C0CC714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02D926-EBE3-4BBB-ACFF-F5A2E30B6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BE8160-D2B1-426C-9594-DDEDB5D66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A6D59F-0A69-4501-845A-8D7D3BA2B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BCD6-85B9-4AEA-BBE8-D8197EEF8ECA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362694-E6B9-46CE-A183-B2D18B504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20FF7E-F3CB-4A83-8207-4AB9853F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07708-3D6A-4B9C-B6BB-EF57D6AC0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95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5B98E8-7588-445D-B518-F8C49765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7C37EB2-4149-4BEB-AF14-6B5972E96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E1CB57-6C33-484D-A38A-B792B7D0E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17EA6B-F645-4D5B-A30E-8DD8FBCF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BCD6-85B9-4AEA-BBE8-D8197EEF8ECA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A589C7A-547D-4F84-8694-1A4330FE0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5316F6-105A-4515-975A-008AADF2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07708-3D6A-4B9C-B6BB-EF57D6AC0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59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EE4755-C70D-48CC-A5E0-5FE037CFB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16E540-3A99-4BAC-8C3D-8BD3089C9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3451B3-5E2E-4D92-9CDA-B66D4332A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CBCD6-85B9-4AEA-BBE8-D8197EEF8ECA}" type="datetimeFigureOut">
              <a:rPr lang="ru-RU" smtClean="0"/>
              <a:t>28.03.2021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87CC52-86A9-4DDD-AF95-9D32C91FD7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9CB09E-D36C-470E-A271-26EEF486D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07708-3D6A-4B9C-B6BB-EF57D6AC0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17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631978-6C31-439D-BF0E-873214F57A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Угрозы информационной безопасности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ECACB0-93BE-4CE0-9165-7641BAC0A2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618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D7695-8B1F-460F-A1BE-1022A1A3E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угроз информационной безопасности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3EFE88-6770-4E82-A61F-946152900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Данные виды угроз можно считать первичными, или непосредственными, т. к. если рассматривать понятие угрозы как некоторой потенциальной опасности, реализация которой наносит ущерб информационной системе, то реализация вышеперечисленных угроз приведет к непосредственному воздействию на защищаемую информацию. </a:t>
            </a:r>
          </a:p>
          <a:p>
            <a:pPr marL="0" indent="0">
              <a:buNone/>
            </a:pPr>
            <a:r>
              <a:rPr lang="ru-RU" dirty="0"/>
              <a:t>В то же время непосредственное воздействие на информацию возможно для атакующей стороны в том случае, если система, в которой циркулирует информация, для нее «прозрачна», т. е. не существует никаких систем защиты или других препятствий.</a:t>
            </a:r>
          </a:p>
        </p:txBody>
      </p:sp>
    </p:spTree>
    <p:extLst>
      <p:ext uri="{BB962C8B-B14F-4D97-AF65-F5344CB8AC3E}">
        <p14:creationId xmlns:p14="http://schemas.microsoft.com/office/powerpoint/2010/main" val="1322419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D7695-8B1F-460F-A1BE-1022A1A3E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угроз информационной безопасности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3EFE88-6770-4E82-A61F-946152900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 современном этапе развития информационных технологий подсистемы или функции защиты являются неотъемлемой частью комплексов по обработке информации. Информация не представляется «в чистом виде», на пути к ней имеется хотя бы какая-нибудь система защиты, и поэтому, чтобы угрожать, атакующая сторона должна преодолеть эту систему. </a:t>
            </a:r>
          </a:p>
          <a:p>
            <a:pPr marL="0" indent="0">
              <a:buNone/>
            </a:pPr>
            <a:r>
              <a:rPr lang="ru-RU" dirty="0"/>
              <a:t>Поскольку преодоление защиты также представляет собой угрозу, для защищенных систем будем рассматривается ее четвертый вид — </a:t>
            </a:r>
            <a:r>
              <a:rPr lang="ru-RU" i="1" dirty="0"/>
              <a:t>угроза раскрытия параметров системы</a:t>
            </a:r>
            <a:r>
              <a:rPr lang="ru-RU" dirty="0"/>
              <a:t>, включающей в себя систему защиты. </a:t>
            </a:r>
          </a:p>
        </p:txBody>
      </p:sp>
    </p:spTree>
    <p:extLst>
      <p:ext uri="{BB962C8B-B14F-4D97-AF65-F5344CB8AC3E}">
        <p14:creationId xmlns:p14="http://schemas.microsoft.com/office/powerpoint/2010/main" val="3250278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D7695-8B1F-460F-A1BE-1022A1A3E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угроз информационной безопасности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3EFE88-6770-4E82-A61F-946152900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На практике любое проводимое мероприятие предваряется этапом разведки, в ходе которой определяются основные параметры системы, ее характеристики и т. п. Результатом разведки является уточнение поставленной задачи, а также выбор наиболее оптимального технического средства.</a:t>
            </a:r>
          </a:p>
          <a:p>
            <a:pPr marL="0" indent="0">
              <a:buNone/>
            </a:pPr>
            <a:r>
              <a:rPr lang="ru-RU" dirty="0"/>
              <a:t>Угрозу раскрытия параметров системы можно рассматривать как опосредованную. Последствия ее реализации не причиняют какой-либо ущерб обрабатываемой информации, но дают возможность реализоваться первичным, или непосредственным, угрозам, перечисленным выше. Введение данного вида угроз позволяет описывать с отличия защищенных информационных систем от открытых. Для последних угроза разведки параметров системы считается реализованной.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3964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695527-C638-4406-8CFE-C4039EF8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направления и методы реализации угроз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9CD283-0A80-4B06-9B94-BDDB5038C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К </a:t>
            </a:r>
            <a:r>
              <a:rPr lang="ru-RU" b="1" dirty="0"/>
              <a:t>основным направлениям реализации </a:t>
            </a:r>
            <a:r>
              <a:rPr lang="ru-RU" dirty="0"/>
              <a:t>злоумышленником информационных угроз относятся:</a:t>
            </a:r>
          </a:p>
          <a:p>
            <a:r>
              <a:rPr lang="ru-RU" dirty="0"/>
              <a:t>непосредственное обращение к объектам доступа;</a:t>
            </a:r>
          </a:p>
          <a:p>
            <a:r>
              <a:rPr lang="ru-RU" dirty="0"/>
              <a:t>создание программных и технических средств, выполняющих обращение к объектам доступа в обход средств защиты;</a:t>
            </a:r>
          </a:p>
          <a:p>
            <a:r>
              <a:rPr lang="ru-RU" dirty="0"/>
              <a:t>модификация средств защиты, позволяющая реализовать угрозы информационной безопасности;</a:t>
            </a:r>
          </a:p>
          <a:p>
            <a:r>
              <a:rPr lang="ru-RU" dirty="0"/>
              <a:t>внедрение в технические средства программных или технических механизмов, нарушающих предполагаемую структуру и функции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2593601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695527-C638-4406-8CFE-C4039EF8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направления и методы реализации угроз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9CD283-0A80-4B06-9B94-BDDB5038C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К числу основных методов реализации угроз информационной безопасности относятся:</a:t>
            </a:r>
          </a:p>
          <a:p>
            <a:r>
              <a:rPr lang="ru-RU" dirty="0"/>
              <a:t>определение злоумышленником типа и параметров носителей информации;</a:t>
            </a:r>
          </a:p>
          <a:p>
            <a:r>
              <a:rPr lang="ru-RU" dirty="0"/>
              <a:t>получение злоумышленником информации о программно-аппаратной среде, типе и параметрах средств вычислительной техники, типе и версии операционной системы, составе прикладного программного обеспечения;</a:t>
            </a:r>
          </a:p>
          <a:p>
            <a:r>
              <a:rPr lang="ru-RU" dirty="0"/>
              <a:t>получение злоумышленником детальной информации о функциях, выполняемых системой;</a:t>
            </a:r>
          </a:p>
          <a:p>
            <a:r>
              <a:rPr lang="ru-RU" dirty="0"/>
              <a:t>получение злоумышленником данных о применяемых системах защиты;</a:t>
            </a:r>
          </a:p>
          <a:p>
            <a:r>
              <a:rPr lang="ru-RU" dirty="0"/>
              <a:t>определение способа представления информации;</a:t>
            </a:r>
          </a:p>
        </p:txBody>
      </p:sp>
    </p:spTree>
    <p:extLst>
      <p:ext uri="{BB962C8B-B14F-4D97-AF65-F5344CB8AC3E}">
        <p14:creationId xmlns:p14="http://schemas.microsoft.com/office/powerpoint/2010/main" val="2310115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695527-C638-4406-8CFE-C4039EF8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направления и методы реализации угроз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9CD283-0A80-4B06-9B94-BDDB5038C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определение злоумышленником содержания данных, обрабатываемых в системе, на качественном уровне (применяется для мониторинга и для дешифрования сообщений);</a:t>
            </a:r>
          </a:p>
          <a:p>
            <a:r>
              <a:rPr lang="ru-RU" dirty="0"/>
              <a:t>хищение (копирование) машинных носителей информации, содержащих конфиденциальные данные;</a:t>
            </a:r>
          </a:p>
          <a:p>
            <a:r>
              <a:rPr lang="ru-RU" dirty="0"/>
              <a:t>использование специальных технических средств для перехвата побочных электромагнитных излучений и наводок (ПЭМИН);</a:t>
            </a:r>
          </a:p>
          <a:p>
            <a:r>
              <a:rPr lang="ru-RU" dirty="0"/>
              <a:t>уничтожение средств вычислительной техники и носителей информации;</a:t>
            </a:r>
          </a:p>
          <a:p>
            <a:r>
              <a:rPr lang="ru-RU" dirty="0"/>
              <a:t>несанкционированный доступ пользователя к ресурсам системы в обход или путем преодоления систем защиты с использованием специальных средств, приемов, методов;</a:t>
            </a:r>
          </a:p>
        </p:txBody>
      </p:sp>
    </p:spTree>
    <p:extLst>
      <p:ext uri="{BB962C8B-B14F-4D97-AF65-F5344CB8AC3E}">
        <p14:creationId xmlns:p14="http://schemas.microsoft.com/office/powerpoint/2010/main" val="3032993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695527-C638-4406-8CFE-C4039EF8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направления и методы реализации угроз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9CD283-0A80-4B06-9B94-BDDB5038C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несанкционированное превышение пользователем своих полномочий;</a:t>
            </a:r>
          </a:p>
          <a:p>
            <a:r>
              <a:rPr lang="ru-RU" dirty="0"/>
              <a:t>несанкционированное копирование программного обеспечения;</a:t>
            </a:r>
          </a:p>
          <a:p>
            <a:r>
              <a:rPr lang="ru-RU" dirty="0"/>
              <a:t>перехват данных, передаваемых по каналам связи;</a:t>
            </a:r>
          </a:p>
          <a:p>
            <a:r>
              <a:rPr lang="ru-RU" dirty="0"/>
              <a:t>визуальное наблюдение;</a:t>
            </a:r>
          </a:p>
          <a:p>
            <a:r>
              <a:rPr lang="ru-RU" dirty="0"/>
              <a:t>раскрытие представления информации (дешифрование данных);</a:t>
            </a:r>
          </a:p>
          <a:p>
            <a:r>
              <a:rPr lang="ru-RU" dirty="0"/>
              <a:t>раскрытие содержания информации на семантическом уровне;</a:t>
            </a:r>
          </a:p>
          <a:p>
            <a:r>
              <a:rPr lang="ru-RU" dirty="0"/>
              <a:t>уничтожение носителей информации;</a:t>
            </a:r>
          </a:p>
        </p:txBody>
      </p:sp>
    </p:spTree>
    <p:extLst>
      <p:ext uri="{BB962C8B-B14F-4D97-AF65-F5344CB8AC3E}">
        <p14:creationId xmlns:p14="http://schemas.microsoft.com/office/powerpoint/2010/main" val="1319671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695527-C638-4406-8CFE-C4039EF8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направления и методы реализации угроз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9CD283-0A80-4B06-9B94-BDDB5038C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 внесение пользователем несанкционированных изменений в программно-аппаратные компоненты системы и обрабатываемые данные;</a:t>
            </a:r>
          </a:p>
          <a:p>
            <a:r>
              <a:rPr lang="ru-RU" dirty="0"/>
              <a:t>установка и использование нештатного аппаратного и/или программного обеспечения;</a:t>
            </a:r>
          </a:p>
          <a:p>
            <a:r>
              <a:rPr lang="ru-RU" dirty="0"/>
              <a:t>заражение программными вирусами;</a:t>
            </a:r>
          </a:p>
          <a:p>
            <a:r>
              <a:rPr lang="ru-RU" dirty="0"/>
              <a:t>внесение искажений в представление данных, уничтожение данных на уровне представления, искажение информации при передаче по линиям связи;</a:t>
            </a:r>
          </a:p>
          <a:p>
            <a:r>
              <a:rPr lang="ru-RU" dirty="0"/>
              <a:t>внедрение дезинформации;</a:t>
            </a:r>
          </a:p>
        </p:txBody>
      </p:sp>
    </p:spTree>
    <p:extLst>
      <p:ext uri="{BB962C8B-B14F-4D97-AF65-F5344CB8AC3E}">
        <p14:creationId xmlns:p14="http://schemas.microsoft.com/office/powerpoint/2010/main" val="3098319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695527-C638-4406-8CFE-C4039EF8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направления и методы реализации угроз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9CD283-0A80-4B06-9B94-BDDB5038C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выведение из строя носителей информации без уничтожения;</a:t>
            </a:r>
          </a:p>
          <a:p>
            <a:r>
              <a:rPr lang="ru-RU" dirty="0"/>
              <a:t>проявление ошибок проектирования и разработки аппаратных и программных компонентов;</a:t>
            </a:r>
          </a:p>
          <a:p>
            <a:r>
              <a:rPr lang="ru-RU" dirty="0"/>
              <a:t>искажение соответствия синтаксических и семантических конструкций языка;</a:t>
            </a:r>
          </a:p>
          <a:p>
            <a:r>
              <a:rPr lang="ru-RU" dirty="0"/>
              <a:t>запрет на использование информации.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Перечисленные методы реализации угроз охватывают все уровни представления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966391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695527-C638-4406-8CFE-C4039EF8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Неформальная модель нарушителя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9CD283-0A80-4B06-9B94-BDDB5038C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/>
              <a:t>Нарушитель</a:t>
            </a:r>
            <a:r>
              <a:rPr lang="ru-RU" dirty="0"/>
              <a:t> — это лицо, предпринявшее попытку выполнения запрещенных операций (действий) по ошибке, незнанию или осознанно со злым умыслом (из корыстных интересов) или без такового (ради игры или удовольствия, с целью самоутверждения и т. п.) и использующее для этого различные возможности, методы и средства.</a:t>
            </a:r>
          </a:p>
          <a:p>
            <a:pPr marL="0" indent="0">
              <a:buNone/>
            </a:pPr>
            <a:r>
              <a:rPr lang="ru-RU" i="1" dirty="0"/>
              <a:t>Злоумышленник</a:t>
            </a:r>
            <a:r>
              <a:rPr lang="ru-RU" dirty="0"/>
              <a:t> — нарушитель, намеренно идущий на нарушение из корыстных побуждений.</a:t>
            </a:r>
          </a:p>
        </p:txBody>
      </p:sp>
    </p:spTree>
    <p:extLst>
      <p:ext uri="{BB962C8B-B14F-4D97-AF65-F5344CB8AC3E}">
        <p14:creationId xmlns:p14="http://schemas.microsoft.com/office/powerpoint/2010/main" val="250743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D7695-8B1F-460F-A1BE-1022A1A3E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уязвимостей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3EFE88-6770-4E82-A61F-946152900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При построении системы защиты информации обязательно нужно определить, что следует защищать и от кого (или чего) следует строить защиту.</a:t>
            </a:r>
          </a:p>
          <a:p>
            <a:pPr marL="0" indent="0">
              <a:buNone/>
            </a:pPr>
            <a:r>
              <a:rPr lang="ru-RU" dirty="0"/>
              <a:t>Защищаться следует от множества угроз, которые проявляются через действия нарушителя. </a:t>
            </a:r>
          </a:p>
          <a:p>
            <a:pPr marL="0" indent="0">
              <a:buNone/>
            </a:pPr>
            <a:r>
              <a:rPr lang="ru-RU" dirty="0"/>
              <a:t>Угрозы возникают в случае наличия в системе уязвимостей, то есть таких свойств информационной системы, которые могут привести к нарушению информационной безопасности.</a:t>
            </a:r>
          </a:p>
          <a:p>
            <a:pPr marL="0" indent="0">
              <a:buNone/>
            </a:pPr>
            <a:r>
              <a:rPr lang="ru-RU" dirty="0"/>
              <a:t>Определение перечня угроз и построение модели нарушителя являются обязательным этапом проектирования системы защиты. </a:t>
            </a:r>
          </a:p>
          <a:p>
            <a:pPr marL="0" indent="0">
              <a:buNone/>
            </a:pPr>
            <a:r>
              <a:rPr lang="ru-RU" dirty="0"/>
              <a:t>Для каждой системы перечень наиболее вероятных угроз безопасности, а также характеристика наиболее вероятного нарушителя индивидуальны, поэтому перечень и модель должны носить неформальный характер. </a:t>
            </a:r>
          </a:p>
          <a:p>
            <a:pPr marL="0" indent="0">
              <a:buNone/>
            </a:pPr>
            <a:r>
              <a:rPr lang="ru-RU" dirty="0"/>
              <a:t>Защищенность информации обеспечивается только при соответствии предполагаемых угроз и качеств нарушителя реальной обстановке.</a:t>
            </a:r>
          </a:p>
        </p:txBody>
      </p:sp>
    </p:spTree>
    <p:extLst>
      <p:ext uri="{BB962C8B-B14F-4D97-AF65-F5344CB8AC3E}">
        <p14:creationId xmlns:p14="http://schemas.microsoft.com/office/powerpoint/2010/main" val="2383374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695527-C638-4406-8CFE-C4039EF8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Неформальная модель нарушителя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9CD283-0A80-4B06-9B94-BDDB5038C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Неформальная модель нарушителя отражает его практические и теоретические возможности, априорные знания, время и место действия и т. п. </a:t>
            </a:r>
          </a:p>
          <a:p>
            <a:pPr marL="0" indent="0">
              <a:buNone/>
            </a:pPr>
            <a:r>
              <a:rPr lang="ru-RU" dirty="0"/>
              <a:t>Исследовав причины нарушений, можно либо повлиять на сами эти причины, либо точнее определить требования к системе защиты от данного вида нарушений или преступлений.</a:t>
            </a:r>
          </a:p>
          <a:p>
            <a:pPr marL="0" indent="0">
              <a:buNone/>
            </a:pPr>
            <a:r>
              <a:rPr lang="ru-RU" dirty="0"/>
              <a:t>В каждом конкретном случае исходя из конкретной технологии обработки информации может быть определена модель нарушителя, которая должна быть адекватна реальному нарушителю для данной системы.</a:t>
            </a:r>
          </a:p>
          <a:p>
            <a:pPr marL="0" indent="0">
              <a:buNone/>
            </a:pPr>
            <a:r>
              <a:rPr lang="ru-RU" dirty="0"/>
              <a:t>Неформальная модель нарушителя разрабатывается при проектировании системы защиты и оценке защищенности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1766687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695527-C638-4406-8CFE-C4039EF8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Неформальная модель нарушителя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9CD283-0A80-4B06-9B94-BDDB5038C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При разработке модели нарушителя определяются:</a:t>
            </a:r>
          </a:p>
          <a:p>
            <a:r>
              <a:rPr lang="ru-RU" dirty="0"/>
              <a:t>предположения о категориях лиц, к которым может принадлежать нарушитель;</a:t>
            </a:r>
          </a:p>
          <a:p>
            <a:r>
              <a:rPr lang="ru-RU" dirty="0"/>
              <a:t>предположения о мотивах действий нарушителя (преследуемых нарушителем целях);</a:t>
            </a:r>
          </a:p>
          <a:p>
            <a:r>
              <a:rPr lang="ru-RU" dirty="0"/>
              <a:t>предположения о квалификации нарушителя и его технической оснащенности (об используемых для совершения нарушения методах и средствах);</a:t>
            </a:r>
          </a:p>
          <a:p>
            <a:r>
              <a:rPr lang="ru-RU" dirty="0"/>
              <a:t>ограничения и предположения о характере возможных действий нарушителей.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 отношению к системе нарушители могут быть внутренними (из числа персонала системы) или внешними (посторонними лицами). Практика показывает, что на долю внутренних нарушителей приходится более 2/3 от общего числа нарушений.</a:t>
            </a:r>
          </a:p>
        </p:txBody>
      </p:sp>
    </p:spTree>
    <p:extLst>
      <p:ext uri="{BB962C8B-B14F-4D97-AF65-F5344CB8AC3E}">
        <p14:creationId xmlns:p14="http://schemas.microsoft.com/office/powerpoint/2010/main" val="3420852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695527-C638-4406-8CFE-C4039EF8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Неформальная модель нарушителя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9CD283-0A80-4B06-9B94-BDDB5038C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Внутренним нарушителем может быть лицо из следующих категорий персонала:</a:t>
            </a:r>
          </a:p>
          <a:p>
            <a:r>
              <a:rPr lang="ru-RU" dirty="0"/>
              <a:t>руководители различных уровней должностной иерархии.</a:t>
            </a:r>
          </a:p>
          <a:p>
            <a:r>
              <a:rPr lang="ru-RU" dirty="0"/>
              <a:t>пользователи системы;</a:t>
            </a:r>
          </a:p>
          <a:p>
            <a:r>
              <a:rPr lang="ru-RU" dirty="0"/>
              <a:t>сотрудники отделов разработки и сопровождения программного обеспечения;</a:t>
            </a:r>
          </a:p>
          <a:p>
            <a:r>
              <a:rPr lang="ru-RU" dirty="0"/>
              <a:t>персонал, обслуживающий технические средства;</a:t>
            </a:r>
          </a:p>
          <a:p>
            <a:r>
              <a:rPr lang="ru-RU" dirty="0"/>
              <a:t>технический персонал, обслуживающий здания (уборщики, электрики, сантехники и др.);</a:t>
            </a:r>
          </a:p>
          <a:p>
            <a:r>
              <a:rPr lang="ru-RU" dirty="0"/>
              <a:t>сотрудники службы безопасности.</a:t>
            </a:r>
          </a:p>
        </p:txBody>
      </p:sp>
    </p:spTree>
    <p:extLst>
      <p:ext uri="{BB962C8B-B14F-4D97-AF65-F5344CB8AC3E}">
        <p14:creationId xmlns:p14="http://schemas.microsoft.com/office/powerpoint/2010/main" val="985372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695527-C638-4406-8CFE-C4039EF8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Неформальная модель нарушителя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9CD283-0A80-4B06-9B94-BDDB5038C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Посторонние лица, которые могут быть нарушителями:</a:t>
            </a:r>
          </a:p>
          <a:p>
            <a:r>
              <a:rPr lang="ru-RU" dirty="0"/>
              <a:t>посетители;</a:t>
            </a:r>
          </a:p>
          <a:p>
            <a:r>
              <a:rPr lang="ru-RU" dirty="0"/>
              <a:t>клиенты;</a:t>
            </a:r>
          </a:p>
          <a:p>
            <a:r>
              <a:rPr lang="ru-RU" dirty="0"/>
              <a:t>представители организаций, взаимодействующих по вопросам обеспечения жизнедеятельности организации (энерго-, водо-, теплоснабжения и т. п.);</a:t>
            </a:r>
          </a:p>
          <a:p>
            <a:r>
              <a:rPr lang="ru-RU" dirty="0"/>
              <a:t>представители конкурирующих организаций (иностранных спецслужб) или лица, действующие по их заданию;</a:t>
            </a:r>
          </a:p>
          <a:p>
            <a:r>
              <a:rPr lang="ru-RU" dirty="0"/>
              <a:t>лица, случайно или умышленно нарушившие пропускной режим (без цели нарушить безопасность);</a:t>
            </a:r>
          </a:p>
          <a:p>
            <a:r>
              <a:rPr lang="ru-RU" dirty="0"/>
              <a:t>любые лица за пределами контролируемой территории.</a:t>
            </a:r>
          </a:p>
        </p:txBody>
      </p:sp>
    </p:spTree>
    <p:extLst>
      <p:ext uri="{BB962C8B-B14F-4D97-AF65-F5344CB8AC3E}">
        <p14:creationId xmlns:p14="http://schemas.microsoft.com/office/powerpoint/2010/main" val="2980244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695527-C638-4406-8CFE-C4039EF8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Неформальная модель нарушителя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9CD283-0A80-4B06-9B94-BDDB5038C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Можно выделить три основных мотива нарушений: безответственность, самоутверждение и корыстный интерес.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При нарушениях, вызванных безответственностью, пользователь целенаправленно или случайно производит какие-либо разрушающие действия, не связанные тем не менее со злым умыслом. В большинстве случаев это следствие некомпетентности или небрежности.</a:t>
            </a:r>
          </a:p>
        </p:txBody>
      </p:sp>
    </p:spTree>
    <p:extLst>
      <p:ext uri="{BB962C8B-B14F-4D97-AF65-F5344CB8AC3E}">
        <p14:creationId xmlns:p14="http://schemas.microsoft.com/office/powerpoint/2010/main" val="428328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695527-C638-4406-8CFE-C4039EF8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Неформальная модель нарушителя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9CD283-0A80-4B06-9B94-BDDB5038C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Классификация нарушителей</a:t>
            </a:r>
          </a:p>
          <a:p>
            <a:pPr marL="0" indent="0">
              <a:buNone/>
            </a:pPr>
            <a:r>
              <a:rPr lang="ru-RU" i="1" dirty="0"/>
              <a:t>По уровню знаний о системе:</a:t>
            </a:r>
          </a:p>
          <a:p>
            <a:pPr marL="514350" indent="-514350">
              <a:buAutoNum type="arabicParenR"/>
            </a:pPr>
            <a:r>
              <a:rPr lang="ru-RU" dirty="0"/>
              <a:t>знание функциональных особенностей, основных закономерностей формирования в системе массивов данных и потоков запросов к ним, умение пользоваться штатными средствами;</a:t>
            </a:r>
          </a:p>
          <a:p>
            <a:pPr marL="514350" indent="-514350">
              <a:buAutoNum type="arabicParenR"/>
            </a:pPr>
            <a:r>
              <a:rPr lang="ru-RU" dirty="0"/>
              <a:t>обладание высоким уровнем знаний и опытом работы с техническими средствами системы, а также опытом их обслуживания;</a:t>
            </a:r>
          </a:p>
        </p:txBody>
      </p:sp>
    </p:spTree>
    <p:extLst>
      <p:ext uri="{BB962C8B-B14F-4D97-AF65-F5344CB8AC3E}">
        <p14:creationId xmlns:p14="http://schemas.microsoft.com/office/powerpoint/2010/main" val="2972174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695527-C638-4406-8CFE-C4039EF8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Неформальная модель нарушителя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9CD283-0A80-4B06-9B94-BDDB5038C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3) обладание высоким уровнем знаний в области программирования и вычислительной техники, проектирования и эксплуатации автоматизированных информационных систем;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4) знание структуры, функций и механизмов действия средств защиты, их сильные и слабые стороны.</a:t>
            </a:r>
          </a:p>
        </p:txBody>
      </p:sp>
    </p:spTree>
    <p:extLst>
      <p:ext uri="{BB962C8B-B14F-4D97-AF65-F5344CB8AC3E}">
        <p14:creationId xmlns:p14="http://schemas.microsoft.com/office/powerpoint/2010/main" val="2816780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695527-C638-4406-8CFE-C4039EF8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Неформальная модель нарушителя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9CD283-0A80-4B06-9B94-BDDB5038C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i="1" dirty="0"/>
              <a:t>По уровню возможностей:</a:t>
            </a:r>
          </a:p>
          <a:p>
            <a:pPr marL="0" indent="0">
              <a:buNone/>
            </a:pPr>
            <a:r>
              <a:rPr lang="ru-RU" dirty="0"/>
              <a:t>Первый уровень определяет самый низкий уровень возможностей ведения диалога: запуск задач (программ) из фиксированного набора, реализующих заранее предусмотренные функции по обработке информации.</a:t>
            </a:r>
          </a:p>
          <a:p>
            <a:pPr marL="0" indent="0">
              <a:buNone/>
            </a:pPr>
            <a:r>
              <a:rPr lang="ru-RU" dirty="0"/>
              <a:t>Второй уровень определяет возможность создания и запуска собственных программ с новыми функциями по обработке информации.</a:t>
            </a:r>
          </a:p>
          <a:p>
            <a:pPr marL="0" indent="0">
              <a:buNone/>
            </a:pPr>
            <a:r>
              <a:rPr lang="ru-RU" dirty="0"/>
              <a:t>Третий уровень определяет возможность управления функционированием системы, т. е. воздействием на базовое программное обеспечение системы и на состав и конфигурацию ее оборудования.</a:t>
            </a:r>
          </a:p>
          <a:p>
            <a:pPr marL="0" indent="0">
              <a:buNone/>
            </a:pPr>
            <a:r>
              <a:rPr lang="ru-RU" dirty="0"/>
              <a:t>Четвертый уровень определяет весь объем возможностей лиц, осуществляющих проектирование, реализацию и ремонт технических средств системы, вплоть до включения в составь собственных технических средств с новыми функциями по обработке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325602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695527-C638-4406-8CFE-C4039EF8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Неформальная модель нарушителя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9CD283-0A80-4B06-9B94-BDDB5038C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Классификация является иерархической, т. е. каждый следующий уровень включает в себя функциональные возможности предыдущего.</a:t>
            </a:r>
          </a:p>
          <a:p>
            <a:pPr marL="0" indent="0">
              <a:buNone/>
            </a:pPr>
            <a:r>
              <a:rPr lang="ru-RU" dirty="0"/>
              <a:t>В своем уровне нарушитель является специалистом высшей квалификации, знает все о информационной системе, в частности, о системе и средствах ее защиты.</a:t>
            </a:r>
          </a:p>
          <a:p>
            <a:pPr marL="0" indent="0">
              <a:buNone/>
            </a:pPr>
            <a:r>
              <a:rPr lang="ru-RU" dirty="0"/>
              <a:t>Классификация по уровню возможностей приводится в руководящем документе Гостехкомиссии «Концепция защиты средств вычислительной техники и автоматизированных систем от несанкционированного доступа к информации» в разделе «Модель нарушителя в автоматизированной системе».</a:t>
            </a:r>
          </a:p>
        </p:txBody>
      </p:sp>
    </p:spTree>
    <p:extLst>
      <p:ext uri="{BB962C8B-B14F-4D97-AF65-F5344CB8AC3E}">
        <p14:creationId xmlns:p14="http://schemas.microsoft.com/office/powerpoint/2010/main" val="6934201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695527-C638-4406-8CFE-C4039EF8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Неформальная модель нарушителя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9CD283-0A80-4B06-9B94-BDDB5038C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 времени действия:</a:t>
            </a:r>
          </a:p>
          <a:p>
            <a:r>
              <a:rPr lang="ru-RU" dirty="0"/>
              <a:t>в процессе функционирования (во время работы компонентов системы);</a:t>
            </a:r>
          </a:p>
          <a:p>
            <a:r>
              <a:rPr lang="ru-RU" dirty="0"/>
              <a:t>в период неактивности компонентов системы (в нерабочее время, во время плановых перерывов в ее работе, перерывов для обслуживания и ремонта и т. п.);</a:t>
            </a:r>
          </a:p>
          <a:p>
            <a:r>
              <a:rPr lang="ru-RU" dirty="0"/>
              <a:t>как в процессе функционирования, так и в период неактивности компонентов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1883867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D7695-8B1F-460F-A1BE-1022A1A3E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уязвимостей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3EFE88-6770-4E82-A61F-946152900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При наличии в системе уязвимости потенциальная угроза безопасности может реализоваться в виде атаки. </a:t>
            </a:r>
          </a:p>
          <a:p>
            <a:pPr marL="0" indent="0">
              <a:buNone/>
            </a:pPr>
            <a:r>
              <a:rPr lang="ru-RU" dirty="0"/>
              <a:t>Атаки принято классифицировать в зависимости от целей, мотивов, используемого механизма, места в архитектуре системы и местонахождения нарушителя.</a:t>
            </a:r>
          </a:p>
          <a:p>
            <a:pPr marL="0" indent="0">
              <a:buNone/>
            </a:pPr>
            <a:r>
              <a:rPr lang="ru-RU" dirty="0"/>
              <a:t>Для предупреждения успешных атак необходим поиск и анализ уязвимостей системы. </a:t>
            </a:r>
          </a:p>
          <a:p>
            <a:pPr marL="0" indent="0">
              <a:buNone/>
            </a:pPr>
            <a:r>
              <a:rPr lang="ru-RU" dirty="0"/>
              <a:t>Уязвимости различаются в зависимости от источника возникновения, степени риска, распространенности, места в жизненном цикле системы, соотношения с подсистемами защиты. </a:t>
            </a:r>
          </a:p>
          <a:p>
            <a:pPr marL="0" indent="0">
              <a:buNone/>
            </a:pPr>
            <a:r>
              <a:rPr lang="ru-RU" dirty="0"/>
              <a:t>Анализ уязвимостей — обязательная процедура при аттестации объекта информатизации. В связи с возможностью появления новых уязвимостей необходим их периодический анализ на уже аттестованном объекте.</a:t>
            </a:r>
          </a:p>
        </p:txBody>
      </p:sp>
    </p:spTree>
    <p:extLst>
      <p:ext uri="{BB962C8B-B14F-4D97-AF65-F5344CB8AC3E}">
        <p14:creationId xmlns:p14="http://schemas.microsoft.com/office/powerpoint/2010/main" val="2010319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695527-C638-4406-8CFE-C4039EF8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Неформальная модель нарушителя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9CD283-0A80-4B06-9B94-BDDB5038C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 месту действия:</a:t>
            </a:r>
          </a:p>
          <a:p>
            <a:r>
              <a:rPr lang="ru-RU" dirty="0"/>
              <a:t>без доступа на контролируемую территорию организации;</a:t>
            </a:r>
          </a:p>
          <a:p>
            <a:r>
              <a:rPr lang="ru-RU" dirty="0"/>
              <a:t>с контролируемой территории без доступа в здания и сооружения;</a:t>
            </a:r>
          </a:p>
          <a:p>
            <a:r>
              <a:rPr lang="ru-RU" dirty="0"/>
              <a:t>внутри помещений, но без доступа к техническим средствам;</a:t>
            </a:r>
          </a:p>
          <a:p>
            <a:r>
              <a:rPr lang="ru-RU" dirty="0"/>
              <a:t>с рабочих мест конечных пользователей (операторов);</a:t>
            </a:r>
          </a:p>
          <a:p>
            <a:r>
              <a:rPr lang="ru-RU" dirty="0"/>
              <a:t>с доступом в зону данных (баз данных, архивов и т. п.);</a:t>
            </a:r>
          </a:p>
          <a:p>
            <a:r>
              <a:rPr lang="ru-RU" dirty="0"/>
              <a:t>с доступом в зону управления средствами обеспечения безопасности.</a:t>
            </a:r>
          </a:p>
        </p:txBody>
      </p:sp>
    </p:spTree>
    <p:extLst>
      <p:ext uri="{BB962C8B-B14F-4D97-AF65-F5344CB8AC3E}">
        <p14:creationId xmlns:p14="http://schemas.microsoft.com/office/powerpoint/2010/main" val="2489614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695527-C638-4406-8CFE-C4039EF8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Неформальная модель нарушителя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9CD283-0A80-4B06-9B94-BDDB5038C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Определение конкретных характеристик возможных нарушителей в значительной степени субъективно. </a:t>
            </a:r>
          </a:p>
          <a:p>
            <a:pPr marL="0" indent="0">
              <a:buNone/>
            </a:pPr>
            <a:r>
              <a:rPr lang="ru-RU" dirty="0"/>
              <a:t>Модель нарушителя, построенная с учетом особенностей конкретной предметной области и технологии обработки информации, может быть представлена перечислением нескольких вариантов его облика. </a:t>
            </a:r>
          </a:p>
          <a:p>
            <a:pPr marL="0" indent="0">
              <a:buNone/>
            </a:pPr>
            <a:r>
              <a:rPr lang="ru-RU" dirty="0"/>
              <a:t>Каждый вид нарушителя должен быть определен с помощью рассмотренных характеристик.</a:t>
            </a:r>
          </a:p>
        </p:txBody>
      </p:sp>
    </p:spTree>
    <p:extLst>
      <p:ext uri="{BB962C8B-B14F-4D97-AF65-F5344CB8AC3E}">
        <p14:creationId xmlns:p14="http://schemas.microsoft.com/office/powerpoint/2010/main" val="14603264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695527-C638-4406-8CFE-C4039EF8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уязвимости системы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3BB46D4-B9EF-4CC1-B0DD-B97DE5787D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8535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F86F224-BF0A-4E11-AE9D-380D973A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уязвимости системы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4DAFB0E-486F-4E8A-ADC2-41313B852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При решении практических задач защиты информации большое значение имеет количественная оценка ее уязвимости.</a:t>
            </a:r>
          </a:p>
          <a:p>
            <a:pPr marL="0" indent="0">
              <a:buNone/>
            </a:pPr>
            <a:r>
              <a:rPr lang="ru-RU" dirty="0"/>
              <a:t>Ряд специалистов в области информационной безопасности разделяют методы и средства защиты от случайных и от преднамеренных угроз.</a:t>
            </a:r>
          </a:p>
          <a:p>
            <a:pPr marL="0" indent="0">
              <a:buNone/>
            </a:pPr>
            <a:r>
              <a:rPr lang="ru-RU" dirty="0"/>
              <a:t>Для защиты от случайных угроз используются средства повышения надежности функционирования автоматизированных систем, средства повышения достоверности и резервирования информации.</a:t>
            </a:r>
          </a:p>
          <a:p>
            <a:pPr marL="0" indent="0">
              <a:buNone/>
            </a:pPr>
            <a:r>
              <a:rPr lang="ru-RU" dirty="0"/>
              <a:t>При проектировании защиты от преднамеренных угроз определяются перечень и классификация по характеру, размещению, важности и времени жизни данных, подлежащих защите в заданной информационной системе. </a:t>
            </a:r>
          </a:p>
          <a:p>
            <a:pPr marL="0" indent="0">
              <a:buNone/>
            </a:pPr>
            <a:r>
              <a:rPr lang="ru-RU" dirty="0"/>
              <a:t>В соответствии с характером и важностью этих данных выбираются ожидаемая квалификация и модель поведения потенциального нарушителя.</a:t>
            </a:r>
          </a:p>
        </p:txBody>
      </p:sp>
    </p:spTree>
    <p:extLst>
      <p:ext uri="{BB962C8B-B14F-4D97-AF65-F5344CB8AC3E}">
        <p14:creationId xmlns:p14="http://schemas.microsoft.com/office/powerpoint/2010/main" val="21201262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F86F224-BF0A-4E11-AE9D-380D973A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уязвимости системы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4DAFB0E-486F-4E8A-ADC2-41313B852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соответствии с моделью нарушителя в проектируемой системе выявляются виды и количество возможных каналов несанкционированного доступа к защищаемым данным. </a:t>
            </a:r>
          </a:p>
          <a:p>
            <a:pPr marL="0" indent="0">
              <a:buNone/>
            </a:pPr>
            <a:r>
              <a:rPr lang="ru-RU" dirty="0"/>
              <a:t>Данные каналы делятся на технически контролируемые и неконтролируемые. </a:t>
            </a:r>
          </a:p>
          <a:p>
            <a:pPr marL="0" indent="0">
              <a:buNone/>
            </a:pPr>
            <a:r>
              <a:rPr lang="ru-RU" dirty="0"/>
              <a:t>Например, вход в систему со стороны клавиатуры может контролироваться специальной программой, а каналы связи территориально-распределенной системы — не всегда.</a:t>
            </a:r>
          </a:p>
          <a:p>
            <a:pPr marL="0" indent="0">
              <a:buNone/>
            </a:pPr>
            <a:r>
              <a:rPr lang="ru-RU" dirty="0"/>
              <a:t>На основе анализа каналов выбираются готовые или создаются новые средства защиты с целью перекрытия этих каналов.</a:t>
            </a:r>
          </a:p>
        </p:txBody>
      </p:sp>
    </p:spTree>
    <p:extLst>
      <p:ext uri="{BB962C8B-B14F-4D97-AF65-F5344CB8AC3E}">
        <p14:creationId xmlns:p14="http://schemas.microsoft.com/office/powerpoint/2010/main" val="4077355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F86F224-BF0A-4E11-AE9D-380D973A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уязвимости системы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4DAFB0E-486F-4E8A-ADC2-41313B852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Для создания единого постоянно действующего механизма защиты средства защиты с помощью специально выделенных средств централизованного управления объединяются в одну автоматизированную систему безопасности информации, которая путем анализа ее состава и принципов построения проверяется на предмет наличия возможных путей ее обхода. </a:t>
            </a:r>
          </a:p>
          <a:p>
            <a:pPr marL="0" indent="0">
              <a:buNone/>
            </a:pPr>
            <a:r>
              <a:rPr lang="ru-RU" dirty="0"/>
              <a:t>Если таковые обнаруживаются, то они перекрываются соответствующими средствами, которые также включаются в состав защитной оболочки. В результате будет построена замкнутая виртуальная оболочка защиты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7421655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F86F224-BF0A-4E11-AE9D-380D973A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уязвимости системы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4DAFB0E-486F-4E8A-ADC2-41313B852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Степень защиты определяется полнотой перекрытия каналов утечки информации и возможных путей обхода средств защиты, а также прочностью защиты. </a:t>
            </a:r>
          </a:p>
          <a:p>
            <a:pPr marL="0" indent="0">
              <a:buNone/>
            </a:pPr>
            <a:r>
              <a:rPr lang="ru-RU" dirty="0"/>
              <a:t>Согласно принятой модели поведения нарушителя прочность защитной оболочки определяется средством защиты с наименьшим значением прочности из числа средств, составляющих эту оболочку.</a:t>
            </a:r>
          </a:p>
        </p:txBody>
      </p:sp>
    </p:spTree>
    <p:extLst>
      <p:ext uri="{BB962C8B-B14F-4D97-AF65-F5344CB8AC3E}">
        <p14:creationId xmlns:p14="http://schemas.microsoft.com/office/powerpoint/2010/main" val="34384264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F86F224-BF0A-4E11-AE9D-380D973A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уязвимости системы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4DAFB0E-486F-4E8A-ADC2-41313B852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Под </a:t>
            </a:r>
            <a:r>
              <a:rPr lang="ru-RU" i="1" dirty="0"/>
              <a:t>прочностью защиты </a:t>
            </a:r>
            <a:r>
              <a:rPr lang="ru-RU" dirty="0"/>
              <a:t>(преграды) понимается величина вероятности ее </a:t>
            </a:r>
            <a:r>
              <a:rPr lang="ru-RU" dirty="0" err="1"/>
              <a:t>непреодоления</a:t>
            </a:r>
            <a:r>
              <a:rPr lang="ru-RU" dirty="0"/>
              <a:t> нарушителем.</a:t>
            </a:r>
          </a:p>
          <a:p>
            <a:pPr marL="0" indent="0">
              <a:buNone/>
            </a:pPr>
            <a:r>
              <a:rPr lang="ru-RU" dirty="0"/>
              <a:t>Прочность защитной преграды является достаточной, если время преодоления ее нарушителем больше времени жизни предмета защиты или больше времени обнаружения и блокировки доступа при отсутствии путей обхода этой преграды.</a:t>
            </a:r>
          </a:p>
        </p:txBody>
      </p:sp>
    </p:spTree>
    <p:extLst>
      <p:ext uri="{BB962C8B-B14F-4D97-AF65-F5344CB8AC3E}">
        <p14:creationId xmlns:p14="http://schemas.microsoft.com/office/powerpoint/2010/main" val="39116238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F86F224-BF0A-4E11-AE9D-380D973A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уязвимости системы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4DAFB0E-486F-4E8A-ADC2-41313B852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Защитная оболочка должна состоять из средств защиты, построенных по одному принципу (контроля или предупреждения несанкционированного доступа) и размещаемых на каналах доступа одного типа (технически контролируемых или неконтролируемых). </a:t>
            </a:r>
          </a:p>
          <a:p>
            <a:pPr marL="0" indent="0">
              <a:buNone/>
            </a:pPr>
            <a:r>
              <a:rPr lang="ru-RU" dirty="0"/>
              <a:t>На контролируемых каналах нарушитель рискует быть пойманным, а на неконтролируемых он может работать в комфортных условиях, не ограниченных временем и средствами. </a:t>
            </a:r>
          </a:p>
          <a:p>
            <a:pPr marL="0" indent="0">
              <a:buNone/>
            </a:pPr>
            <a:r>
              <a:rPr lang="ru-RU" dirty="0"/>
              <a:t>Прочность защиты во втором случае должна быть значительно выше. Поэтому целесообразно в информационной системе иметь отдельные виртуальные защитные оболочки: контролируемую и превентивную.</a:t>
            </a:r>
          </a:p>
          <a:p>
            <a:pPr marL="0" indent="0">
              <a:buNone/>
            </a:pPr>
            <a:r>
              <a:rPr lang="ru-RU" dirty="0"/>
              <a:t>Кроме того, необходимо учитывать применение организационных мероприятий, которые в совокупности могут образовать свою защитную оболочку.</a:t>
            </a:r>
          </a:p>
        </p:txBody>
      </p:sp>
    </p:spTree>
    <p:extLst>
      <p:ext uri="{BB962C8B-B14F-4D97-AF65-F5344CB8AC3E}">
        <p14:creationId xmlns:p14="http://schemas.microsoft.com/office/powerpoint/2010/main" val="22385945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F86F224-BF0A-4E11-AE9D-380D973A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уязвимости системы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4DAFB0E-486F-4E8A-ADC2-41313B852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Стратегия и тактика защиты от преднамеренного несанкционированного доступа заключается в применении на возможных каналах доступа к информации средств контроля, блокировки и предупреждения событий. </a:t>
            </a:r>
          </a:p>
          <a:p>
            <a:pPr marL="0" indent="0">
              <a:buNone/>
            </a:pPr>
            <a:r>
              <a:rPr lang="ru-RU" dirty="0"/>
              <a:t>Средства контроля и блокировки устанавливаются на возможных каналах доступа, где это возможно технически или организационно, а средства предупреждения (превентивные средства) применяются там, где такие возможности отсутствуют.</a:t>
            </a:r>
          </a:p>
          <a:p>
            <a:pPr marL="0" indent="0">
              <a:buNone/>
            </a:pPr>
            <a:r>
              <a:rPr lang="ru-RU" dirty="0"/>
              <a:t>При расчете прочности средства защиты учитывается временной фактор, позволяющий получить количественную оценку его прочности — ожидаемую величину вероятности </a:t>
            </a:r>
            <a:r>
              <a:rPr lang="ru-RU" dirty="0" err="1"/>
              <a:t>непреодоления</a:t>
            </a:r>
            <a:r>
              <a:rPr lang="ru-RU" dirty="0"/>
              <a:t> его потенциальным нарушителем.</a:t>
            </a:r>
          </a:p>
        </p:txBody>
      </p:sp>
    </p:spTree>
    <p:extLst>
      <p:ext uri="{BB962C8B-B14F-4D97-AF65-F5344CB8AC3E}">
        <p14:creationId xmlns:p14="http://schemas.microsoft.com/office/powerpoint/2010/main" val="274264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D7695-8B1F-460F-A1BE-1022A1A3E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угроз информационной безопасности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3EFE88-6770-4E82-A61F-946152900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Угроза — это фактор, стремящийся нарушить работу системы.</a:t>
            </a:r>
          </a:p>
          <a:p>
            <a:pPr marL="0" indent="0">
              <a:buNone/>
            </a:pPr>
            <a:r>
              <a:rPr lang="ru-RU" dirty="0"/>
              <a:t>В настоящее время рассматривается достаточно обширный перечень угроз информационной безопасности, насчитывающий сотни пунктов.</a:t>
            </a:r>
          </a:p>
          <a:p>
            <a:pPr marL="0" indent="0">
              <a:buNone/>
            </a:pPr>
            <a:r>
              <a:rPr lang="ru-RU" dirty="0"/>
              <a:t>Кроме выявления возможных угроз, должен быть проведен анализ этих угроз на основе их классификации по ряду признаков. Каждый из признаков классификации отражает одно из требований к системе защиты. </a:t>
            </a:r>
          </a:p>
          <a:p>
            <a:pPr marL="0" indent="0">
              <a:buNone/>
            </a:pPr>
            <a:r>
              <a:rPr lang="ru-RU" dirty="0"/>
              <a:t>Для защищаемой системы составляют не полный перечень угроз, а перечень классов угроз, определяемых по ряду базовых признаков. Это связано с тем, что описать полное множество угроз невозможно из-за большого количества факторов, влияющих на информацию.</a:t>
            </a:r>
          </a:p>
        </p:txBody>
      </p:sp>
    </p:spTree>
    <p:extLst>
      <p:ext uri="{BB962C8B-B14F-4D97-AF65-F5344CB8AC3E}">
        <p14:creationId xmlns:p14="http://schemas.microsoft.com/office/powerpoint/2010/main" val="11764517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F86F224-BF0A-4E11-AE9D-380D973A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уязвимости системы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4DAFB0E-486F-4E8A-ADC2-41313B852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простейшем случае предмет защиты помещен в замкнутую однородную защитную оболочку.</a:t>
            </a:r>
          </a:p>
          <a:p>
            <a:pPr marL="0" indent="0">
              <a:buNone/>
            </a:pPr>
            <a:r>
              <a:rPr lang="ru-RU" dirty="0"/>
              <a:t>Прочность защиты зависит от свойств преграды. Считается, что прочность созданной преграды достаточна, если стоимость ожидаемых затрат на ее преодоление потенциальным нарушителем превышает стоимость защищаемой информации.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B7F5BEA-0B9D-4949-B4D0-D8DF03C14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896" y="4516807"/>
            <a:ext cx="4840561" cy="179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740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F86F224-BF0A-4E11-AE9D-380D973A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уязвимости системы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4DAFB0E-486F-4E8A-ADC2-41313B852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Если обозначить вероятность </a:t>
            </a:r>
            <a:r>
              <a:rPr lang="ru-RU" dirty="0" err="1"/>
              <a:t>непреодоления</a:t>
            </a:r>
            <a:r>
              <a:rPr lang="ru-RU" dirty="0"/>
              <a:t> преграды нарушителем через </a:t>
            </a:r>
            <a:r>
              <a:rPr lang="ru-RU" dirty="0" err="1"/>
              <a:t>Р</a:t>
            </a:r>
            <a:r>
              <a:rPr lang="ru-RU" baseline="-25000" dirty="0" err="1"/>
              <a:t>н</a:t>
            </a:r>
            <a:r>
              <a:rPr lang="ru-RU" dirty="0"/>
              <a:t>, вероятность преодоления преграды нарушителем через </a:t>
            </a:r>
            <a:r>
              <a:rPr lang="ru-RU" dirty="0" err="1"/>
              <a:t>Р</a:t>
            </a:r>
            <a:r>
              <a:rPr lang="ru-RU" baseline="-25000" dirty="0" err="1"/>
              <a:t>п</a:t>
            </a:r>
            <a:r>
              <a:rPr lang="ru-RU" dirty="0"/>
              <a:t>, то согласно теории вероятности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ru-RU" dirty="0" err="1"/>
              <a:t>Р</a:t>
            </a:r>
            <a:r>
              <a:rPr lang="ru-RU" baseline="-25000" dirty="0" err="1"/>
              <a:t>н</a:t>
            </a:r>
            <a:r>
              <a:rPr lang="en-US" dirty="0"/>
              <a:t> </a:t>
            </a:r>
            <a:r>
              <a:rPr lang="ru-RU" dirty="0"/>
              <a:t>+ </a:t>
            </a:r>
            <a:r>
              <a:rPr lang="ru-RU" dirty="0" err="1"/>
              <a:t>Р</a:t>
            </a:r>
            <a:r>
              <a:rPr lang="ru-RU" baseline="-25000" dirty="0" err="1"/>
              <a:t>п</a:t>
            </a:r>
            <a:r>
              <a:rPr lang="ru-RU" dirty="0"/>
              <a:t> = 1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В реальном случае у преграды могут быть пути ее обхода.</a:t>
            </a:r>
          </a:p>
        </p:txBody>
      </p:sp>
    </p:spTree>
    <p:extLst>
      <p:ext uri="{BB962C8B-B14F-4D97-AF65-F5344CB8AC3E}">
        <p14:creationId xmlns:p14="http://schemas.microsoft.com/office/powerpoint/2010/main" val="4571374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F86F224-BF0A-4E11-AE9D-380D973A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уязвимости системы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4DAFB0E-486F-4E8A-ADC2-41313B852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Обозначим вероятность обхода преграды нарушителем через</a:t>
            </a:r>
            <a:r>
              <a:rPr lang="en-US" dirty="0"/>
              <a:t> </a:t>
            </a:r>
            <a:r>
              <a:rPr lang="ru-RU" dirty="0" err="1"/>
              <a:t>Р</a:t>
            </a:r>
            <a:r>
              <a:rPr lang="ru-RU" baseline="-25000" dirty="0" err="1"/>
              <a:t>о</a:t>
            </a:r>
            <a:r>
              <a:rPr lang="ru-RU" dirty="0"/>
              <a:t>.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Нарушитель, действующий в одиночку, выберет один из путей: преодоление преграды или обходной вариант. Тогда, учитывая несовместность событий, формальное выражение прочности преграды можно представить в виде</a:t>
            </a:r>
          </a:p>
          <a:p>
            <a:pPr marL="0" indent="0">
              <a:buNone/>
            </a:pPr>
            <a:r>
              <a:rPr lang="ru-RU" dirty="0" err="1"/>
              <a:t>Р</a:t>
            </a:r>
            <a:r>
              <a:rPr lang="ru-RU" baseline="-25000" dirty="0" err="1"/>
              <a:t>н</a:t>
            </a:r>
            <a:r>
              <a:rPr lang="ru-RU" dirty="0"/>
              <a:t> = </a:t>
            </a:r>
            <a:r>
              <a:rPr lang="ru-RU" dirty="0" err="1"/>
              <a:t>min</a:t>
            </a:r>
            <a:r>
              <a:rPr lang="ru-RU" dirty="0"/>
              <a:t> {(1 — </a:t>
            </a:r>
            <a:r>
              <a:rPr lang="ru-RU" dirty="0" err="1"/>
              <a:t>Р</a:t>
            </a:r>
            <a:r>
              <a:rPr lang="ru-RU" baseline="-25000" dirty="0" err="1"/>
              <a:t>п</a:t>
            </a:r>
            <a:r>
              <a:rPr lang="ru-RU" dirty="0"/>
              <a:t>), (1 — </a:t>
            </a:r>
            <a:r>
              <a:rPr lang="ru-RU" dirty="0" err="1"/>
              <a:t>Р</a:t>
            </a:r>
            <a:r>
              <a:rPr lang="ru-RU" baseline="-25000" dirty="0" err="1"/>
              <a:t>о</a:t>
            </a:r>
            <a:r>
              <a:rPr lang="ru-RU" dirty="0"/>
              <a:t>)}.</a:t>
            </a:r>
          </a:p>
        </p:txBody>
      </p:sp>
    </p:spTree>
    <p:extLst>
      <p:ext uri="{BB962C8B-B14F-4D97-AF65-F5344CB8AC3E}">
        <p14:creationId xmlns:p14="http://schemas.microsoft.com/office/powerpoint/2010/main" val="7333267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F86F224-BF0A-4E11-AE9D-380D973A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уязвимости системы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4DAFB0E-486F-4E8A-ADC2-41313B852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У преграды может быть несколько путей обхода. Тогда последнее выражение примет вид</a:t>
            </a:r>
          </a:p>
          <a:p>
            <a:pPr marL="0" indent="0">
              <a:buNone/>
            </a:pPr>
            <a:r>
              <a:rPr lang="ru-RU" dirty="0" err="1"/>
              <a:t>Р</a:t>
            </a:r>
            <a:r>
              <a:rPr lang="ru-RU" baseline="-25000" dirty="0" err="1"/>
              <a:t>н</a:t>
            </a:r>
            <a:r>
              <a:rPr lang="ru-RU" dirty="0"/>
              <a:t> = </a:t>
            </a:r>
            <a:r>
              <a:rPr lang="ru-RU" dirty="0" err="1"/>
              <a:t>min</a:t>
            </a:r>
            <a:r>
              <a:rPr lang="ru-RU" dirty="0"/>
              <a:t> {(1 — </a:t>
            </a:r>
            <a:r>
              <a:rPr lang="ru-RU" dirty="0" err="1"/>
              <a:t>Р</a:t>
            </a:r>
            <a:r>
              <a:rPr lang="ru-RU" baseline="-25000" dirty="0" err="1"/>
              <a:t>п</a:t>
            </a:r>
            <a:r>
              <a:rPr lang="ru-RU" dirty="0"/>
              <a:t>), (1 — Р</a:t>
            </a:r>
            <a:r>
              <a:rPr lang="ru-RU" baseline="-25000" dirty="0"/>
              <a:t>о1</a:t>
            </a:r>
            <a:r>
              <a:rPr lang="ru-RU" dirty="0"/>
              <a:t>), (1 — Р</a:t>
            </a:r>
            <a:r>
              <a:rPr lang="ru-RU" baseline="-25000" dirty="0"/>
              <a:t>о2</a:t>
            </a:r>
            <a:r>
              <a:rPr lang="ru-RU" dirty="0"/>
              <a:t>), (1 — Р</a:t>
            </a:r>
            <a:r>
              <a:rPr lang="ru-RU" baseline="-25000" dirty="0"/>
              <a:t>о3</a:t>
            </a:r>
            <a:r>
              <a:rPr lang="ru-RU" dirty="0"/>
              <a:t>), … (1 — </a:t>
            </a:r>
            <a:r>
              <a:rPr lang="ru-RU" dirty="0" err="1"/>
              <a:t>Р</a:t>
            </a:r>
            <a:r>
              <a:rPr lang="ru-RU" baseline="-25000" dirty="0" err="1"/>
              <a:t>оk</a:t>
            </a:r>
            <a:r>
              <a:rPr lang="ru-RU" dirty="0"/>
              <a:t>)},</a:t>
            </a:r>
          </a:p>
          <a:p>
            <a:pPr marL="0" indent="0">
              <a:buNone/>
            </a:pPr>
            <a:r>
              <a:rPr lang="ru-RU" dirty="0"/>
              <a:t>где k — количество путей обхода.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Для случая, когда нарушителей более одного и они действуют</a:t>
            </a:r>
            <a:r>
              <a:rPr lang="en-US" dirty="0"/>
              <a:t> </a:t>
            </a:r>
            <a:r>
              <a:rPr lang="ru-RU" dirty="0"/>
              <a:t>одновременно (организованная группа) по каждому пути, это</a:t>
            </a:r>
            <a:r>
              <a:rPr lang="en-US" dirty="0"/>
              <a:t> </a:t>
            </a:r>
            <a:r>
              <a:rPr lang="ru-RU" dirty="0"/>
              <a:t>выражение с учетом совместности действий будет выглядеть так: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err="1"/>
              <a:t>Р</a:t>
            </a:r>
            <a:r>
              <a:rPr lang="ru-RU" baseline="-25000" dirty="0" err="1"/>
              <a:t>н</a:t>
            </a:r>
            <a:r>
              <a:rPr lang="en-US" dirty="0"/>
              <a:t> </a:t>
            </a:r>
            <a:r>
              <a:rPr lang="ru-RU" dirty="0"/>
              <a:t>= (1 — </a:t>
            </a:r>
            <a:r>
              <a:rPr lang="ru-RU" dirty="0" err="1"/>
              <a:t>Р</a:t>
            </a:r>
            <a:r>
              <a:rPr lang="ru-RU" baseline="-25000" dirty="0" err="1"/>
              <a:t>п</a:t>
            </a:r>
            <a:r>
              <a:rPr lang="ru-RU" dirty="0"/>
              <a:t>) (1 — Р</a:t>
            </a:r>
            <a:r>
              <a:rPr lang="ru-RU" baseline="-25000" dirty="0"/>
              <a:t>о1</a:t>
            </a:r>
            <a:r>
              <a:rPr lang="ru-RU" dirty="0"/>
              <a:t>) (1 — Р</a:t>
            </a:r>
            <a:r>
              <a:rPr lang="ru-RU" baseline="-25000" dirty="0"/>
              <a:t>о2</a:t>
            </a:r>
            <a:r>
              <a:rPr lang="ru-RU" dirty="0"/>
              <a:t>) (1 — Р</a:t>
            </a:r>
            <a:r>
              <a:rPr lang="ru-RU" baseline="-25000" dirty="0"/>
              <a:t>о3</a:t>
            </a:r>
            <a:r>
              <a:rPr lang="ru-RU" dirty="0"/>
              <a:t>) … (1 — </a:t>
            </a:r>
            <a:r>
              <a:rPr lang="ru-RU" dirty="0" err="1"/>
              <a:t>Р</a:t>
            </a:r>
            <a:r>
              <a:rPr lang="ru-RU" baseline="-25000" dirty="0" err="1"/>
              <a:t>оk</a:t>
            </a:r>
            <a:r>
              <a:rPr lang="ru-RU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Данная формула применима для неконтролируемой преграды.</a:t>
            </a:r>
          </a:p>
        </p:txBody>
      </p:sp>
    </p:spTree>
    <p:extLst>
      <p:ext uri="{BB962C8B-B14F-4D97-AF65-F5344CB8AC3E}">
        <p14:creationId xmlns:p14="http://schemas.microsoft.com/office/powerpoint/2010/main" val="19183403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F86F224-BF0A-4E11-AE9D-380D973A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уязвимости системы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4DAFB0E-486F-4E8A-ADC2-41313B852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Когда к предмету защиты, имеющему постоянную ценность, необходимо и технически возможно</a:t>
            </a:r>
            <a:r>
              <a:rPr lang="en-US" dirty="0"/>
              <a:t> </a:t>
            </a:r>
            <a:r>
              <a:rPr lang="ru-RU" dirty="0"/>
              <a:t>обеспечить контроль доступа, обычно применяется постоянно действующая преграда, обладающая свойствами обнаружения и блокировки доступа нарушителя к предмету или объекту защиты.</a:t>
            </a:r>
          </a:p>
        </p:txBody>
      </p:sp>
    </p:spTree>
    <p:extLst>
      <p:ext uri="{BB962C8B-B14F-4D97-AF65-F5344CB8AC3E}">
        <p14:creationId xmlns:p14="http://schemas.microsoft.com/office/powerpoint/2010/main" val="22818540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F86F224-BF0A-4E11-AE9D-380D973A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уязвимости системы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4DAFB0E-486F-4E8A-ADC2-41313B852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Для анализа ситуации рассмотрим временную диаграмму</a:t>
            </a:r>
            <a:r>
              <a:rPr lang="en-US" dirty="0"/>
              <a:t> </a:t>
            </a:r>
            <a:r>
              <a:rPr lang="ru-RU" dirty="0"/>
              <a:t>процесса контроля и обнаружения несанкционированного доступа, приведенную на рисунке: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1800" i="1" dirty="0">
                <a:solidFill>
                  <a:srgbClr val="231F20"/>
                </a:solidFill>
                <a:effectLst/>
                <a:latin typeface="Newton-Italic"/>
              </a:rPr>
              <a:t>Т</a:t>
            </a:r>
            <a:r>
              <a:rPr lang="ru-RU" sz="1800" i="0" dirty="0">
                <a:solidFill>
                  <a:srgbClr val="231F20"/>
                </a:solidFill>
                <a:effectLst/>
                <a:latin typeface="Newton-Regular"/>
              </a:rPr>
              <a:t>— период опроса датчиков; </a:t>
            </a:r>
            <a:r>
              <a:rPr lang="ru-RU" sz="1800" i="1" dirty="0" err="1">
                <a:solidFill>
                  <a:srgbClr val="231F20"/>
                </a:solidFill>
                <a:effectLst/>
                <a:latin typeface="Newton-Italic"/>
              </a:rPr>
              <a:t>Т</a:t>
            </a:r>
            <a:r>
              <a:rPr lang="ru-RU" sz="1800" i="0" dirty="0" err="1">
                <a:solidFill>
                  <a:srgbClr val="231F20"/>
                </a:solidFill>
                <a:effectLst/>
                <a:latin typeface="Newton-Regular"/>
              </a:rPr>
              <a:t>об</a:t>
            </a:r>
            <a:r>
              <a:rPr lang="ru-RU" sz="1800" i="0" dirty="0">
                <a:solidFill>
                  <a:srgbClr val="231F20"/>
                </a:solidFill>
                <a:effectLst/>
                <a:latin typeface="Newton-Regular"/>
              </a:rPr>
              <a:t> — время передачи сигнала и обнаружения НСД; </a:t>
            </a:r>
          </a:p>
          <a:p>
            <a:pPr marL="0" indent="0">
              <a:buNone/>
            </a:pPr>
            <a:r>
              <a:rPr lang="ru-RU" sz="1800" i="1" dirty="0">
                <a:solidFill>
                  <a:srgbClr val="231F20"/>
                </a:solidFill>
                <a:effectLst/>
                <a:latin typeface="Newton-Italic"/>
              </a:rPr>
              <a:t>Т</a:t>
            </a:r>
            <a:r>
              <a:rPr lang="ru-RU" sz="1800" i="0" dirty="0">
                <a:solidFill>
                  <a:srgbClr val="231F20"/>
                </a:solidFill>
                <a:effectLst/>
                <a:latin typeface="Newton-Regular"/>
              </a:rPr>
              <a:t>б — время блокировки доступа; </a:t>
            </a:r>
            <a:r>
              <a:rPr lang="ru-RU" sz="1800" i="1" dirty="0" err="1">
                <a:solidFill>
                  <a:srgbClr val="231F20"/>
                </a:solidFill>
                <a:effectLst/>
                <a:latin typeface="Newton-Italic"/>
              </a:rPr>
              <a:t>Т</a:t>
            </a:r>
            <a:r>
              <a:rPr lang="ru-RU" sz="1800" i="0" dirty="0" err="1">
                <a:solidFill>
                  <a:srgbClr val="231F20"/>
                </a:solidFill>
                <a:effectLst/>
                <a:latin typeface="Newton-Regular"/>
              </a:rPr>
              <a:t>нр</a:t>
            </a:r>
            <a:r>
              <a:rPr lang="ru-RU" sz="1800" i="0" dirty="0">
                <a:solidFill>
                  <a:srgbClr val="231F20"/>
                </a:solidFill>
                <a:effectLst/>
                <a:latin typeface="Newton-Regular"/>
              </a:rPr>
              <a:t> — время нарушения</a:t>
            </a:r>
            <a:br>
              <a:rPr lang="ru-RU" sz="1800" i="0" dirty="0">
                <a:solidFill>
                  <a:srgbClr val="231F20"/>
                </a:solidFill>
                <a:effectLst/>
                <a:latin typeface="Newton-Regular"/>
              </a:rPr>
            </a:b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43C77E1-1C46-4EA3-A1F5-922FC8D2D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651" y="2993993"/>
            <a:ext cx="4635624" cy="160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076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F86F224-BF0A-4E11-AE9D-380D973A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уязвимости системы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4DAFB0E-486F-4E8A-ADC2-41313B852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Нарушитель может быть не обнаружен в двух случаях:</a:t>
            </a:r>
          </a:p>
          <a:p>
            <a:pPr marL="0" indent="0">
              <a:buNone/>
            </a:pPr>
            <a:r>
              <a:rPr lang="ru-RU" dirty="0"/>
              <a:t>а) когда время нарушения меньше периода опроса датчиков: </a:t>
            </a:r>
          </a:p>
          <a:p>
            <a:pPr marL="0" indent="0">
              <a:buNone/>
            </a:pPr>
            <a:r>
              <a:rPr lang="ru-RU" dirty="0" err="1"/>
              <a:t>Тнр</a:t>
            </a:r>
            <a:r>
              <a:rPr lang="ru-RU" dirty="0"/>
              <a:t> &lt; Т;</a:t>
            </a:r>
          </a:p>
          <a:p>
            <a:pPr marL="0" indent="0">
              <a:buNone/>
            </a:pPr>
            <a:r>
              <a:rPr lang="ru-RU" dirty="0"/>
              <a:t>б) когда Т &lt; </a:t>
            </a:r>
            <a:r>
              <a:rPr lang="ru-RU" dirty="0" err="1"/>
              <a:t>Тнр</a:t>
            </a:r>
            <a:r>
              <a:rPr lang="ru-RU" dirty="0"/>
              <a:t> &lt; </a:t>
            </a:r>
            <a:r>
              <a:rPr lang="ru-RU" dirty="0" err="1"/>
              <a:t>Тоб</a:t>
            </a:r>
            <a:r>
              <a:rPr lang="ru-RU" dirty="0"/>
              <a:t> + Тб.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 случае а) требуется дополнительное условие — попадание интервала времени t в интервал Т, т. е. необходима синхронизация действий нарушителя с частотой опроса датчиков обнаружения.</a:t>
            </a:r>
          </a:p>
        </p:txBody>
      </p:sp>
    </p:spTree>
    <p:extLst>
      <p:ext uri="{BB962C8B-B14F-4D97-AF65-F5344CB8AC3E}">
        <p14:creationId xmlns:p14="http://schemas.microsoft.com/office/powerpoint/2010/main" val="41422837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F86F224-BF0A-4E11-AE9D-380D973A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уязвимости системы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4DAFB0E-486F-4E8A-ADC2-41313B852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Формально эту задачу можно представить следующим образом. Есть последовательное множество событий в виде контрольных импульсов с расстоянием Т между ними и есть определенное множество элементарных событий в виде отрезка длиной </a:t>
            </a:r>
            <a:r>
              <a:rPr lang="ru-RU" dirty="0" err="1"/>
              <a:t>Тнр</a:t>
            </a:r>
            <a:r>
              <a:rPr lang="ru-RU" dirty="0"/>
              <a:t>, который случайным образом накладывается на первое множество. </a:t>
            </a:r>
          </a:p>
          <a:p>
            <a:pPr marL="0" indent="0">
              <a:buNone/>
            </a:pPr>
            <a:r>
              <a:rPr lang="ru-RU" dirty="0"/>
              <a:t>Задача состоит в определении вероятности попадания отрезка </a:t>
            </a:r>
            <a:r>
              <a:rPr lang="ru-RU" dirty="0" err="1"/>
              <a:t>Тнр</a:t>
            </a:r>
            <a:r>
              <a:rPr lang="ru-RU" dirty="0"/>
              <a:t> на контрольный импульс, если </a:t>
            </a:r>
            <a:r>
              <a:rPr lang="ru-RU" dirty="0" err="1"/>
              <a:t>Тнр</a:t>
            </a:r>
            <a:r>
              <a:rPr lang="ru-RU" dirty="0"/>
              <a:t> &lt; Т.</a:t>
            </a:r>
          </a:p>
        </p:txBody>
      </p:sp>
    </p:spTree>
    <p:extLst>
      <p:ext uri="{BB962C8B-B14F-4D97-AF65-F5344CB8AC3E}">
        <p14:creationId xmlns:p14="http://schemas.microsoft.com/office/powerpoint/2010/main" val="40988725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F86F224-BF0A-4E11-AE9D-380D973A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уязвимости системы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4DAFB0E-486F-4E8A-ADC2-41313B852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Если обозначить вероятность попадания отрезка на контрольный импульс, то есть вероятность обнаружения нарушения, через Р1, то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 случае б), когда Т &lt; </a:t>
            </a:r>
            <a:r>
              <a:rPr lang="ru-RU" dirty="0" err="1"/>
              <a:t>Тнр</a:t>
            </a:r>
            <a:r>
              <a:rPr lang="ru-RU" dirty="0"/>
              <a:t> &lt; </a:t>
            </a:r>
            <a:r>
              <a:rPr lang="ru-RU" dirty="0" err="1"/>
              <a:t>Тоб</a:t>
            </a:r>
            <a:r>
              <a:rPr lang="ru-RU" dirty="0"/>
              <a:t> + Т, несанкционированный доступ фиксируется наверняка и вероятность обнаружения действий нарушителя будет определяться соотношением между </a:t>
            </a:r>
            <a:r>
              <a:rPr lang="ru-RU" dirty="0" err="1"/>
              <a:t>Тнр</a:t>
            </a:r>
            <a:r>
              <a:rPr lang="ru-RU" dirty="0"/>
              <a:t> и (</a:t>
            </a:r>
            <a:r>
              <a:rPr lang="ru-RU" dirty="0" err="1"/>
              <a:t>Тоб</a:t>
            </a:r>
            <a:r>
              <a:rPr lang="ru-RU" dirty="0"/>
              <a:t> + Тб).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93E1CCF-6ACF-442B-9F74-898ED1053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857" y="2774487"/>
            <a:ext cx="2710266" cy="149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753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F86F224-BF0A-4E11-AE9D-380D973A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уязвимости системы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4DAFB0E-486F-4E8A-ADC2-41313B852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Величина ожидаемого </a:t>
            </a:r>
            <a:r>
              <a:rPr lang="ru-RU" dirty="0" err="1"/>
              <a:t>Тнр</a:t>
            </a:r>
            <a:r>
              <a:rPr lang="ru-RU" dirty="0"/>
              <a:t> зависит от многих факторов:</a:t>
            </a:r>
          </a:p>
          <a:p>
            <a:r>
              <a:rPr lang="ru-RU" dirty="0"/>
              <a:t>характера поставленной задачи нарушения,</a:t>
            </a:r>
          </a:p>
          <a:p>
            <a:r>
              <a:rPr lang="ru-RU" dirty="0"/>
              <a:t>метода и способа нарушения,</a:t>
            </a:r>
          </a:p>
          <a:p>
            <a:r>
              <a:rPr lang="ru-RU" dirty="0"/>
              <a:t>технических возможностей и квалификации нарушителя,</a:t>
            </a:r>
          </a:p>
          <a:p>
            <a:r>
              <a:rPr lang="ru-RU" dirty="0"/>
              <a:t>технических возможностей автоматизированной системы.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Поэтому можно говорить о вероятностном характере величины </a:t>
            </a:r>
            <a:r>
              <a:rPr lang="ru-RU" dirty="0" err="1"/>
              <a:t>Тнр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15067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D7695-8B1F-460F-A1BE-1022A1A3E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угроз информационной безопасности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3EFE88-6770-4E82-A61F-946152900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Например, можно предложить классифицировать угрозы по следующим признакам:</a:t>
            </a:r>
          </a:p>
          <a:p>
            <a:pPr marL="514350" indent="-514350">
              <a:buAutoNum type="arabicPeriod"/>
            </a:pPr>
            <a:r>
              <a:rPr lang="ru-RU" dirty="0"/>
              <a:t>Природа возникновения: естественные угрозы (связанные с природными процессами) и искусственные (вызванные деятельностью человека).</a:t>
            </a:r>
          </a:p>
          <a:p>
            <a:pPr marL="514350" indent="-514350">
              <a:buAutoNum type="arabicPeriod"/>
            </a:pPr>
            <a:r>
              <a:rPr lang="ru-RU" dirty="0"/>
              <a:t>Степень преднамеренности проявления: случайные или преднамеренные.</a:t>
            </a:r>
          </a:p>
          <a:p>
            <a:pPr marL="514350" indent="-514350">
              <a:buAutoNum type="arabicPeriod"/>
            </a:pPr>
            <a:r>
              <a:rPr lang="ru-RU" dirty="0"/>
              <a:t>Источник угроз: природная среда, человек, санкционированные программно-аппаратные средства, несанкционированные программно-аппаратные средства.</a:t>
            </a:r>
          </a:p>
          <a:p>
            <a:pPr marL="514350" indent="-514350">
              <a:buAutoNum type="arabicPeriod"/>
            </a:pPr>
            <a:r>
              <a:rPr lang="ru-RU" dirty="0"/>
              <a:t>Положение источника угроз: в пределах или вне контролируемой зоны.</a:t>
            </a:r>
          </a:p>
        </p:txBody>
      </p:sp>
    </p:spTree>
    <p:extLst>
      <p:ext uri="{BB962C8B-B14F-4D97-AF65-F5344CB8AC3E}">
        <p14:creationId xmlns:p14="http://schemas.microsoft.com/office/powerpoint/2010/main" val="2697971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F86F224-BF0A-4E11-AE9D-380D973A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уязвимости системы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4DAFB0E-486F-4E8A-ADC2-41313B852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Если обозначить вероятность обнаружения и блокировки доступа через Р2, то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Для более полного формального представления прочности преграды в виде системы обнаружения и блокировки несанкционированного доступа необходимо учитывать надежность ее функционирования и пути возможного обхода ее нарушителем.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228E030-2609-46F4-9052-F438B1406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660" y="2883624"/>
            <a:ext cx="2068667" cy="109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053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F86F224-BF0A-4E11-AE9D-380D973A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уязвимости системы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4DAFB0E-486F-4E8A-ADC2-41313B852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Вероятность отказа системы определяется по формуле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где </a:t>
            </a:r>
            <a:r>
              <a:rPr lang="el-GR" dirty="0"/>
              <a:t>λ</a:t>
            </a:r>
            <a:r>
              <a:rPr lang="ru-RU" dirty="0"/>
              <a:t> — интенсивность отказов группы технических средств, составляющих систему обнаружения и блокировки; t — рассматриваемый интервал времени функционирования системы обнаружения и блокировки.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1DCD291-8A33-4B4F-AFA1-549791FA0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119" y="2547982"/>
            <a:ext cx="1686499" cy="60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559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F86F224-BF0A-4E11-AE9D-380D973A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уязвимости системы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4DAFB0E-486F-4E8A-ADC2-41313B852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Исходя из наиболее опасной ситуации, считаем, что отказ системы контроля и НСД могут быть совместными событиями. Поэтому, с учетом этой ситуации формула прочности контролируемой преграды примет вид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/>
              <a:t>Рн</a:t>
            </a:r>
            <a:r>
              <a:rPr lang="ru-RU" dirty="0"/>
              <a:t> = </a:t>
            </a:r>
            <a:r>
              <a:rPr lang="ru-RU" dirty="0" err="1"/>
              <a:t>min</a:t>
            </a:r>
            <a:r>
              <a:rPr lang="ru-RU" dirty="0"/>
              <a:t>{Р2 (1 — </a:t>
            </a:r>
            <a:r>
              <a:rPr lang="ru-RU" dirty="0" err="1"/>
              <a:t>Ротк</a:t>
            </a:r>
            <a:r>
              <a:rPr lang="ru-RU" dirty="0"/>
              <a:t>), (1 — Ро1), (1 — Ро2), (1 — Ро3), … (1 — </a:t>
            </a:r>
            <a:r>
              <a:rPr lang="ru-RU" dirty="0" err="1"/>
              <a:t>Роk</a:t>
            </a:r>
            <a:r>
              <a:rPr lang="ru-RU" dirty="0"/>
              <a:t>)},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где </a:t>
            </a:r>
            <a:r>
              <a:rPr lang="ru-RU" dirty="0" err="1"/>
              <a:t>Ро</a:t>
            </a:r>
            <a:r>
              <a:rPr lang="ru-RU" dirty="0"/>
              <a:t> и количество путей обхода k определяются экспертным путем на основе анализа принципов построения конкретной системы контроля и блокировки несанкционированного доступа.</a:t>
            </a:r>
          </a:p>
        </p:txBody>
      </p:sp>
    </p:spTree>
    <p:extLst>
      <p:ext uri="{BB962C8B-B14F-4D97-AF65-F5344CB8AC3E}">
        <p14:creationId xmlns:p14="http://schemas.microsoft.com/office/powerpoint/2010/main" val="8719427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F86F224-BF0A-4E11-AE9D-380D973A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уязвимости системы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4DAFB0E-486F-4E8A-ADC2-41313B852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случае, если ценность информации падает с течением времени, за условие достаточности защиты можно принять превышение затрат времени на преодоление преграды нарушителем над временем жизни информации. </a:t>
            </a:r>
          </a:p>
          <a:p>
            <a:pPr marL="0" indent="0">
              <a:buNone/>
            </a:pPr>
            <a:r>
              <a:rPr lang="ru-RU" dirty="0"/>
              <a:t>В качестве такой защиты может быть использовано криптографическое преобразование информации. </a:t>
            </a:r>
          </a:p>
          <a:p>
            <a:pPr marL="0" indent="0">
              <a:buNone/>
            </a:pPr>
            <a:r>
              <a:rPr lang="ru-RU" dirty="0"/>
              <a:t>Возможными путями обхода криптографической преграды могут быть криптоанализ исходного текста зашифрованного сообщения или доступ к действительным значениям ключей шифрования при хранении и передаче.</a:t>
            </a:r>
          </a:p>
        </p:txBody>
      </p:sp>
    </p:spTree>
    <p:extLst>
      <p:ext uri="{BB962C8B-B14F-4D97-AF65-F5344CB8AC3E}">
        <p14:creationId xmlns:p14="http://schemas.microsoft.com/office/powerpoint/2010/main" val="38301066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F86F224-BF0A-4E11-AE9D-380D973A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уязвимости системы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4DAFB0E-486F-4E8A-ADC2-41313B852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 практике в большинстве случаев защитный контур (оболочка) состоит из нескольких соединенных между собой преград с различной прочностью: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148C8CB-2EBC-48D0-9EB1-3701D6F16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266" y="3523787"/>
            <a:ext cx="3651467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7185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F86F224-BF0A-4E11-AE9D-380D973A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уязвимости системы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4DAFB0E-486F-4E8A-ADC2-41313B852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Примером такого вида защиты может служить помещение, в котором хранится аппаратура. </a:t>
            </a:r>
          </a:p>
          <a:p>
            <a:pPr marL="0" indent="0">
              <a:buNone/>
            </a:pPr>
            <a:r>
              <a:rPr lang="ru-RU" dirty="0"/>
              <a:t>В качестве преград с различной прочностью здесь могут служить стены, потолок, пол, окна и замок на двери.</a:t>
            </a:r>
          </a:p>
          <a:p>
            <a:pPr marL="0" indent="0">
              <a:buNone/>
            </a:pPr>
            <a:r>
              <a:rPr lang="ru-RU" dirty="0"/>
              <a:t>Формальное описание прочности многозвенной оболочки защиты почти полностью совпадает с однозвенной, т. к. наличие нескольких путей обхода одной преграды, не удовлетворяющих заданным требованиям, потребует их перекрытия другими преградами, которые в конечном итоге образуют многозвенную оболочку защиты.</a:t>
            </a:r>
          </a:p>
        </p:txBody>
      </p:sp>
    </p:spTree>
    <p:extLst>
      <p:ext uri="{BB962C8B-B14F-4D97-AF65-F5344CB8AC3E}">
        <p14:creationId xmlns:p14="http://schemas.microsoft.com/office/powerpoint/2010/main" val="7679334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F86F224-BF0A-4E11-AE9D-380D973A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уязвимости системы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4DAFB0E-486F-4E8A-ADC2-41313B852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Прочность многозвенной защиты из неконтролируемых преград, построенной для противостояния одному нарушителю, определяется по формуле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/>
              <a:t>Рзи</a:t>
            </a:r>
            <a:r>
              <a:rPr lang="ru-RU" dirty="0"/>
              <a:t> = </a:t>
            </a:r>
            <a:r>
              <a:rPr lang="ru-RU" dirty="0" err="1"/>
              <a:t>min</a:t>
            </a:r>
            <a:r>
              <a:rPr lang="ru-RU" dirty="0"/>
              <a:t>{Рсзи1, Рсзи2, </a:t>
            </a:r>
            <a:r>
              <a:rPr lang="ru-RU" dirty="0" err="1"/>
              <a:t>Рсзиi</a:t>
            </a:r>
            <a:r>
              <a:rPr lang="ru-RU" dirty="0"/>
              <a:t>, (1 — Ро1), (1 — Ро2), (1 — Ро3), … (1 — </a:t>
            </a:r>
            <a:r>
              <a:rPr lang="ru-RU" dirty="0" err="1"/>
              <a:t>Роk</a:t>
            </a:r>
            <a:r>
              <a:rPr lang="ru-RU" dirty="0"/>
              <a:t>)},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где </a:t>
            </a:r>
            <a:r>
              <a:rPr lang="ru-RU" dirty="0" err="1"/>
              <a:t>Рсзиi</a:t>
            </a:r>
            <a:r>
              <a:rPr lang="ru-RU" dirty="0"/>
              <a:t> — прочность i-й преграды; </a:t>
            </a:r>
            <a:r>
              <a:rPr lang="ru-RU" dirty="0" err="1"/>
              <a:t>Роk</a:t>
            </a:r>
            <a:r>
              <a:rPr lang="ru-RU" dirty="0"/>
              <a:t> — вероятность обхода преграды по k-</a:t>
            </a:r>
            <a:r>
              <a:rPr lang="ru-RU" dirty="0" err="1"/>
              <a:t>мy</a:t>
            </a:r>
            <a:r>
              <a:rPr lang="ru-RU" dirty="0"/>
              <a:t> пути.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Прочность многозвенной защитной оболочки от одного нарушителя равна прочности ее слабейшего звена. Это правило справедливо и для защиты от неорганизованной группы нарушителей, действующих самостоятельно.</a:t>
            </a:r>
          </a:p>
        </p:txBody>
      </p:sp>
    </p:spTree>
    <p:extLst>
      <p:ext uri="{BB962C8B-B14F-4D97-AF65-F5344CB8AC3E}">
        <p14:creationId xmlns:p14="http://schemas.microsoft.com/office/powerpoint/2010/main" val="15101781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F86F224-BF0A-4E11-AE9D-380D973A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уязвимости системы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4DAFB0E-486F-4E8A-ADC2-41313B852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Прочность многозвенной защиты, построенной из неконтролируемых преград для защиты от организованной группы квалифицированных нарушителей, рассчитывается следующим образом: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Рзи0 = Рсзи1 ∙ Рсзи2 ∙ …</a:t>
            </a:r>
            <a:r>
              <a:rPr lang="ru-RU" dirty="0" err="1"/>
              <a:t>Рсзиi</a:t>
            </a:r>
            <a:r>
              <a:rPr lang="ru-RU" dirty="0"/>
              <a:t> (1 — Ро1) (1 — Ро2) (1 — Ро3) … (1 — </a:t>
            </a:r>
            <a:r>
              <a:rPr lang="ru-RU" dirty="0" err="1"/>
              <a:t>Роk</a:t>
            </a:r>
            <a:r>
              <a:rPr lang="ru-RU" dirty="0"/>
              <a:t>).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Прочность многозвенной защиты от организованной группы нарушителей равна произведению вероятностей </a:t>
            </a:r>
            <a:r>
              <a:rPr lang="ru-RU" dirty="0" err="1"/>
              <a:t>непреодоления</a:t>
            </a:r>
            <a:r>
              <a:rPr lang="ru-RU" dirty="0"/>
              <a:t> потенциальным нарушителем каждого из звеньев, составляющих эту защиту.</a:t>
            </a:r>
          </a:p>
        </p:txBody>
      </p:sp>
    </p:spTree>
    <p:extLst>
      <p:ext uri="{BB962C8B-B14F-4D97-AF65-F5344CB8AC3E}">
        <p14:creationId xmlns:p14="http://schemas.microsoft.com/office/powerpoint/2010/main" val="25008903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F86F224-BF0A-4E11-AE9D-380D973A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уязвимости системы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4DAFB0E-486F-4E8A-ADC2-41313B852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Расчет прочности многозвенной защиты с контролируемыми преградами аналогичен.</a:t>
            </a:r>
          </a:p>
          <a:p>
            <a:pPr marL="0" indent="0">
              <a:buNone/>
            </a:pPr>
            <a:r>
              <a:rPr lang="ru-RU" dirty="0"/>
              <a:t>Расчеты итоговых прочностей защиты для неконтролируемых и контролируемых преград должны быть раздельными, поскольку исходные данные для них различны и, следовательно, на разные задачи должны быть разные решения — две разные оболочки защиты одного уровня.</a:t>
            </a:r>
          </a:p>
          <a:p>
            <a:pPr marL="0" indent="0">
              <a:buNone/>
            </a:pPr>
            <a:r>
              <a:rPr lang="ru-RU" dirty="0"/>
              <a:t>Если прочность слабейшего звена защиты удовлетворяет предъявленным требованиям оболочки защиты в целом, возникает вопрос об избыточности прочности на остальных звеньях данной оболочки. Отсюда следует, что экономически целесообразно применять в многозвенной оболочке защиты равнопрочные преграды.</a:t>
            </a:r>
          </a:p>
        </p:txBody>
      </p:sp>
    </p:spTree>
    <p:extLst>
      <p:ext uri="{BB962C8B-B14F-4D97-AF65-F5344CB8AC3E}">
        <p14:creationId xmlns:p14="http://schemas.microsoft.com/office/powerpoint/2010/main" val="8085444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F86F224-BF0A-4E11-AE9D-380D973A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уязвимости системы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4DAFB0E-486F-4E8A-ADC2-41313B852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Если звено защиты не удовлетворяет предъявленным требованиям, преграду в этом звене следует заменить на более прочную или данная преграда дублируется еще одной преградой, а иногда двумя и более. </a:t>
            </a:r>
          </a:p>
          <a:p>
            <a:pPr marL="0" indent="0">
              <a:buNone/>
            </a:pPr>
            <a:r>
              <a:rPr lang="ru-RU" dirty="0"/>
              <a:t>Дополнительные преграды должны перекрывать то же количество или более возможных каналов несанкционированного доступа, что и первая.</a:t>
            </a:r>
          </a:p>
          <a:p>
            <a:pPr marL="0" indent="0">
              <a:buNone/>
            </a:pPr>
            <a:r>
              <a:rPr lang="ru-RU" dirty="0"/>
              <a:t>В этом случае, если обозначить прочность дублирующих друг друга преград соответственно через Рд1, Рд2, Рд3, …, </a:t>
            </a:r>
            <a:r>
              <a:rPr lang="ru-RU" dirty="0" err="1"/>
              <a:t>Рдi</a:t>
            </a:r>
            <a:r>
              <a:rPr lang="ru-RU" dirty="0"/>
              <a:t>, то вероятность преодоления каждой из них определяется как вероятность противоположного события: (1 — Рд1), (1 — Рд2),(1 — Рд3), … (1 — </a:t>
            </a:r>
            <a:r>
              <a:rPr lang="ru-RU" dirty="0" err="1"/>
              <a:t>Рдi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464820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D7695-8B1F-460F-A1BE-1022A1A3E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угроз информационной безопасности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3EFE88-6770-4E82-A61F-946152900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5. Зависимость от активности системы: проявляются только в процессе обработки данных или в любое время.</a:t>
            </a:r>
          </a:p>
          <a:p>
            <a:pPr marL="0" indent="0">
              <a:buNone/>
            </a:pPr>
            <a:r>
              <a:rPr lang="ru-RU" dirty="0"/>
              <a:t>6. Степень воздействия на систему: пассивные, активные (вносят изменения в структуру и содержание системы).</a:t>
            </a:r>
          </a:p>
          <a:p>
            <a:pPr marL="0" indent="0">
              <a:buNone/>
            </a:pPr>
            <a:r>
              <a:rPr lang="ru-RU" dirty="0"/>
              <a:t>7. Этап доступа к ресурсам: на этапе доступа, после получения доступа.</a:t>
            </a:r>
          </a:p>
          <a:p>
            <a:pPr marL="0" indent="0">
              <a:buNone/>
            </a:pPr>
            <a:r>
              <a:rPr lang="ru-RU" dirty="0"/>
              <a:t>8. Способ доступа к ресурсам: стандартный, нестандартный.</a:t>
            </a:r>
          </a:p>
          <a:p>
            <a:pPr marL="0" indent="0">
              <a:buNone/>
            </a:pPr>
            <a:r>
              <a:rPr lang="ru-RU" dirty="0"/>
              <a:t>9. Место расположения информации: внешние носители, оперативная помять, линии связи, устройства ввода-вывода.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Вне зависимости от конкретных видов угроз было признано целесообразным связать угрозы с основными свойствами защищаемой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20419576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F86F224-BF0A-4E11-AE9D-380D973A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уязвимости системы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4DAFB0E-486F-4E8A-ADC2-41313B852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Считаем, что факты преодоления этих преград нарушителем — события совместные. Это позволяет вероятность преодоления суммарной преграды нарушителем представить в виде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/>
              <a:t>Рп</a:t>
            </a:r>
            <a:r>
              <a:rPr lang="ru-RU" dirty="0"/>
              <a:t> = (1 — Рд1) (1 — Рд2) (1 — Рд3) … (1 — </a:t>
            </a:r>
            <a:r>
              <a:rPr lang="ru-RU" dirty="0" err="1"/>
              <a:t>Рдi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553486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F86F224-BF0A-4E11-AE9D-380D973A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уязвимости системы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4DAFB0E-486F-4E8A-ADC2-41313B852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ответственных случаях при повышенных требованиях к защите применяется многоуровневая защита, модель которой представлена на рисунке.</a:t>
            </a:r>
          </a:p>
          <a:p>
            <a:pPr marL="0" indent="0">
              <a:buNone/>
            </a:pPr>
            <a:r>
              <a:rPr lang="ru-RU" dirty="0"/>
              <a:t>При расчете суммарной прочности многоуровневой защиты суммируются прочности отдельных уровней.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C40FA40-104F-43B3-9971-A8D852F78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239" y="4001294"/>
            <a:ext cx="38671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48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F86F224-BF0A-4E11-AE9D-380D973A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уязвимости системы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4DAFB0E-486F-4E8A-ADC2-41313B852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Система защиты информации должна предусматривать защиту от всех видов случайных и преднамеренных воздействий: стихийных бедствий и аварий, сбоев и отказов технических средств, ошибок персонала и пользователей, ошибок в программах и от преднамеренных действий злоумышленников.</a:t>
            </a:r>
          </a:p>
          <a:p>
            <a:r>
              <a:rPr lang="ru-RU" dirty="0"/>
              <a:t>Имеется широчайший спектр вариантов путей и методов доступа к данным и вмешательства в процессы обработки и обмена информацией. Анализ всех уязвимостей системы, оценка возможного ущерба позволят верно определить мероприятия по защите информации. Расчет эффективности защитных мероприятий можно производить различными методами в зависимости от свойств защищаемой информации и модели нарушителя.</a:t>
            </a:r>
          </a:p>
          <a:p>
            <a:r>
              <a:rPr lang="ru-RU" dirty="0"/>
              <a:t>Правильно построенная (адекватная реальности) модель нарушителя, в которой отражаются его практические и теоретические возможности, априорные знания, время и место действия и другие характеристики, является важной составляющей успешного проведения анализа риска и определения требований к составу и характеристикам системы защиты.</a:t>
            </a:r>
          </a:p>
        </p:txBody>
      </p:sp>
    </p:spTree>
    <p:extLst>
      <p:ext uri="{BB962C8B-B14F-4D97-AF65-F5344CB8AC3E}">
        <p14:creationId xmlns:p14="http://schemas.microsoft.com/office/powerpoint/2010/main" val="1018996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D7695-8B1F-460F-A1BE-1022A1A3E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угроз информационной безопасности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3EFE88-6770-4E82-A61F-946152900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Соответственно для информационных систем было предложено рассматривать три основных вида угроз:</a:t>
            </a:r>
          </a:p>
          <a:p>
            <a:r>
              <a:rPr lang="ru-RU" i="1" dirty="0"/>
              <a:t>Угроза нарушения конфиденциальности </a:t>
            </a:r>
            <a:r>
              <a:rPr lang="ru-RU" dirty="0"/>
              <a:t>реализуется в том случае, если информация становится известной лицу, не располагающему полномочиями доступа к ней. Угроза нарушения конфиденциальности имеет место всякий раз, когда получен доступ к некоторой секретной информации, хранящейся в информационной системе или передаваемой от одной системы к другой. Иногда в связи с угрозой нарушения конфиденциальности используется термин «утечка».</a:t>
            </a:r>
          </a:p>
        </p:txBody>
      </p:sp>
    </p:spTree>
    <p:extLst>
      <p:ext uri="{BB962C8B-B14F-4D97-AF65-F5344CB8AC3E}">
        <p14:creationId xmlns:p14="http://schemas.microsoft.com/office/powerpoint/2010/main" val="2557483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D7695-8B1F-460F-A1BE-1022A1A3E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угроз информационной безопасности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3EFE88-6770-4E82-A61F-946152900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i="1" dirty="0"/>
              <a:t>Угроза нарушения целостности </a:t>
            </a:r>
            <a:r>
              <a:rPr lang="ru-RU" dirty="0"/>
              <a:t>реализуется при несанкционированном изменении информации, хранящейся в информационной системе или передаваемой из одной системы в другую. Когда злоумышленники преднамеренно изменяют информацию, говорится, что целостность информации нарушена. Целостность также будет нарушена, если к несанкционированному изменению приводит случайная ошибка программного или аппаратного обеспечения. </a:t>
            </a:r>
          </a:p>
          <a:p>
            <a:pPr marL="0" indent="0">
              <a:buNone/>
            </a:pPr>
            <a:r>
              <a:rPr lang="ru-RU" dirty="0"/>
              <a:t>Санкционированными изменениями являются те, которые сделаны уполномоченными лицами с обоснованной целью (например, санкционированным изменением является периодическая запланированная коррекция некоторой базы данных).</a:t>
            </a:r>
          </a:p>
        </p:txBody>
      </p:sp>
    </p:spTree>
    <p:extLst>
      <p:ext uri="{BB962C8B-B14F-4D97-AF65-F5344CB8AC3E}">
        <p14:creationId xmlns:p14="http://schemas.microsoft.com/office/powerpoint/2010/main" val="775797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D7695-8B1F-460F-A1BE-1022A1A3E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угроз информационной безопасности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3EFE88-6770-4E82-A61F-946152900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/>
              <a:t>Угроза нарушения доступности </a:t>
            </a:r>
            <a:r>
              <a:rPr lang="ru-RU" dirty="0"/>
              <a:t>(отказа служб) реализуется, когда в результате преднамеренных действий, предпринимаемых другим пользователем или злоумышленником, блокируется доступ к некоторому ресурсу вычислительной системы. Блокирование может быть постоянным — запрашиваемый ресурс никогда не будет получен, или может вызывать только задержку запрашиваемого ресурса</a:t>
            </a:r>
          </a:p>
        </p:txBody>
      </p:sp>
    </p:spTree>
    <p:extLst>
      <p:ext uri="{BB962C8B-B14F-4D97-AF65-F5344CB8AC3E}">
        <p14:creationId xmlns:p14="http://schemas.microsoft.com/office/powerpoint/2010/main" val="19079658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316EB98EE852BF4EB993C80B6BFA10AA" ma:contentTypeVersion="2" ma:contentTypeDescription="Создание документа." ma:contentTypeScope="" ma:versionID="b926ab5aaa3a8ff4054f4309970c15f5">
  <xsd:schema xmlns:xsd="http://www.w3.org/2001/XMLSchema" xmlns:xs="http://www.w3.org/2001/XMLSchema" xmlns:p="http://schemas.microsoft.com/office/2006/metadata/properties" xmlns:ns2="d4eacabf-847b-45ab-a1fc-df6f7132de4a" targetNamespace="http://schemas.microsoft.com/office/2006/metadata/properties" ma:root="true" ma:fieldsID="d3cce039c5cedf66b8ae89521bf17abe" ns2:_="">
    <xsd:import namespace="d4eacabf-847b-45ab-a1fc-df6f7132de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eacabf-847b-45ab-a1fc-df6f7132de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BDF656-7E5C-438C-9977-5C64245C8DD2}"/>
</file>

<file path=customXml/itemProps2.xml><?xml version="1.0" encoding="utf-8"?>
<ds:datastoreItem xmlns:ds="http://schemas.openxmlformats.org/officeDocument/2006/customXml" ds:itemID="{03009693-7C4A-45FC-9F61-CA2EFC3DCCAE}"/>
</file>

<file path=customXml/itemProps3.xml><?xml version="1.0" encoding="utf-8"?>
<ds:datastoreItem xmlns:ds="http://schemas.openxmlformats.org/officeDocument/2006/customXml" ds:itemID="{27CBB7CF-82C3-4B65-A3C6-056E7256084C}"/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4220</Words>
  <Application>Microsoft Office PowerPoint</Application>
  <PresentationFormat>Широкоэкранный</PresentationFormat>
  <Paragraphs>311</Paragraphs>
  <Slides>62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62</vt:i4>
      </vt:variant>
    </vt:vector>
  </HeadingPairs>
  <TitlesOfParts>
    <vt:vector size="68" baseType="lpstr">
      <vt:lpstr>Arial</vt:lpstr>
      <vt:lpstr>Calibri</vt:lpstr>
      <vt:lpstr>Calibri Light</vt:lpstr>
      <vt:lpstr>Newton-Italic</vt:lpstr>
      <vt:lpstr>Newton-Regular</vt:lpstr>
      <vt:lpstr>Тема Office</vt:lpstr>
      <vt:lpstr>Угрозы информационной безопасности</vt:lpstr>
      <vt:lpstr>Анализ уязвимостей системы</vt:lpstr>
      <vt:lpstr>Анализ уязвимостей системы</vt:lpstr>
      <vt:lpstr>Классификация угроз информационной безопасности</vt:lpstr>
      <vt:lpstr>Классификация угроз информационной безопасности</vt:lpstr>
      <vt:lpstr>Классификация угроз информационной безопасности</vt:lpstr>
      <vt:lpstr>Классификация угроз информационной безопасности</vt:lpstr>
      <vt:lpstr>Классификация угроз информационной безопасности</vt:lpstr>
      <vt:lpstr>Классификация угроз информационной безопасности</vt:lpstr>
      <vt:lpstr>Классификация угроз информационной безопасности</vt:lpstr>
      <vt:lpstr>Классификация угроз информационной безопасности</vt:lpstr>
      <vt:lpstr>Классификация угроз информационной безопасности</vt:lpstr>
      <vt:lpstr>Основные направления и методы реализации угроз</vt:lpstr>
      <vt:lpstr>Основные направления и методы реализации угроз</vt:lpstr>
      <vt:lpstr>Основные направления и методы реализации угроз</vt:lpstr>
      <vt:lpstr>Основные направления и методы реализации угроз</vt:lpstr>
      <vt:lpstr>Основные направления и методы реализации угроз</vt:lpstr>
      <vt:lpstr>Основные направления и методы реализации угроз</vt:lpstr>
      <vt:lpstr>Неформальная модель нарушителя</vt:lpstr>
      <vt:lpstr>Неформальная модель нарушителя</vt:lpstr>
      <vt:lpstr>Неформальная модель нарушителя</vt:lpstr>
      <vt:lpstr>Неформальная модель нарушителя</vt:lpstr>
      <vt:lpstr>Неформальная модель нарушителя</vt:lpstr>
      <vt:lpstr>Неформальная модель нарушителя</vt:lpstr>
      <vt:lpstr>Неформальная модель нарушителя</vt:lpstr>
      <vt:lpstr>Неформальная модель нарушителя</vt:lpstr>
      <vt:lpstr>Неформальная модель нарушителя</vt:lpstr>
      <vt:lpstr>Неформальная модель нарушителя</vt:lpstr>
      <vt:lpstr>Неформальная модель нарушителя</vt:lpstr>
      <vt:lpstr>Неформальная модель нарушителя</vt:lpstr>
      <vt:lpstr>Неформальная модель нарушителя</vt:lpstr>
      <vt:lpstr>Оценка уязвимости системы</vt:lpstr>
      <vt:lpstr>Оценка уязвимости системы</vt:lpstr>
      <vt:lpstr>Оценка уязвимости системы</vt:lpstr>
      <vt:lpstr>Оценка уязвимости системы</vt:lpstr>
      <vt:lpstr>Оценка уязвимости системы</vt:lpstr>
      <vt:lpstr>Оценка уязвимости системы</vt:lpstr>
      <vt:lpstr>Оценка уязвимости системы</vt:lpstr>
      <vt:lpstr>Оценка уязвимости системы</vt:lpstr>
      <vt:lpstr>Оценка уязвимости системы</vt:lpstr>
      <vt:lpstr>Оценка уязвимости системы</vt:lpstr>
      <vt:lpstr>Оценка уязвимости системы</vt:lpstr>
      <vt:lpstr>Оценка уязвимости системы</vt:lpstr>
      <vt:lpstr>Оценка уязвимости системы</vt:lpstr>
      <vt:lpstr>Оценка уязвимости системы</vt:lpstr>
      <vt:lpstr>Оценка уязвимости системы</vt:lpstr>
      <vt:lpstr>Оценка уязвимости системы</vt:lpstr>
      <vt:lpstr>Оценка уязвимости системы</vt:lpstr>
      <vt:lpstr>Оценка уязвимости системы</vt:lpstr>
      <vt:lpstr>Оценка уязвимости системы</vt:lpstr>
      <vt:lpstr>Оценка уязвимости системы</vt:lpstr>
      <vt:lpstr>Оценка уязвимости системы</vt:lpstr>
      <vt:lpstr>Оценка уязвимости системы</vt:lpstr>
      <vt:lpstr>Оценка уязвимости системы</vt:lpstr>
      <vt:lpstr>Оценка уязвимости системы</vt:lpstr>
      <vt:lpstr>Оценка уязвимости системы</vt:lpstr>
      <vt:lpstr>Оценка уязвимости системы</vt:lpstr>
      <vt:lpstr>Оценка уязвимости системы</vt:lpstr>
      <vt:lpstr>Оценка уязвимости системы</vt:lpstr>
      <vt:lpstr>Оценка уязвимости системы</vt:lpstr>
      <vt:lpstr>Оценка уязвимости системы</vt:lpstr>
      <vt:lpstr>Оценка уязвимости системы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Угрозы информационной безопасности</dc:title>
  <dc:creator>Natalia Tsyganova</dc:creator>
  <cp:lastModifiedBy>Natalia Tsyganova</cp:lastModifiedBy>
  <cp:revision>11</cp:revision>
  <dcterms:created xsi:type="dcterms:W3CDTF">2021-03-28T16:48:07Z</dcterms:created>
  <dcterms:modified xsi:type="dcterms:W3CDTF">2021-03-28T18:12:14Z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0x010100316EB98EE852BF4EB993C80B6BFA10AA</vt:lpwstr>
  </property>
</Properties>
</file>