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0A5EE-6976-48C2-842E-0E366157450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5D14C0D-AE0F-4D42-9D74-515AC88C5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3794EA2-2730-4B00-BBD0-A89D5693C434}"/>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DA401D3C-A68E-4356-9AD0-4533968734D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CEFF4D4-A728-4713-AC53-DCBAE01BDE80}"/>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42754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73EA6A-9FBE-4518-A207-2AF53DFC1AF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8B43CA1-27A2-4889-A8F4-7B0B0B6BAEE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57380E-445D-4FB1-8053-06E24865F3CE}"/>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E892A649-C027-4235-B041-A40A9CB9E697}"/>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BE6BAFCC-DE73-43A8-9A08-B309FEA95E92}"/>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420172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BCB1BE1-7A75-4EE1-A6C9-E2CA0FBF2BF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FE608F7-D2BB-4433-879F-682E747A090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3F21B25-FEB3-4F34-95F1-126F28BFD72D}"/>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EF12DDAB-ABE5-413F-8767-0CCB7EA849D8}"/>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B6AF5FC9-D07F-4565-897B-45FCB90B15BA}"/>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31142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FD2611-DA21-441E-A0C8-44FC200820C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D1186EC-7824-4980-BA35-0F82B6EC18A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BB7484A-B50C-475D-8BC4-5E6BE0124ECD}"/>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DE088118-F09C-450C-8AF8-195A6A49733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930685B5-5C3B-40F2-BB2C-6AEB027AE1AB}"/>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2613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FF18DC-4D39-4C50-A8DB-6CAFBA4B82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4CD6829-2D81-43F4-8C13-AA9B53F02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9B2D985-9B6C-4CC1-8204-40143D4DC5B6}"/>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AB15AD9B-9840-4C67-9491-78C18CBD5555}"/>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AAC56AD8-9098-457F-9A3B-2E67AEA51A65}"/>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70529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60CA1-CAC4-415D-A165-6B3E63DFBF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877C57-1CF1-422C-BF4C-F67D542E7EF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874074-7A35-4EA8-96D4-4EAA5D72133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C7B846F-A626-4619-83B6-7D52C9CF6183}"/>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6" name="Нижний колонтитул 5">
            <a:extLst>
              <a:ext uri="{FF2B5EF4-FFF2-40B4-BE49-F238E27FC236}">
                <a16:creationId xmlns:a16="http://schemas.microsoft.com/office/drawing/2014/main" id="{2AD3DB4E-9F0C-4A52-89E3-57EC4DBA206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A3905454-D4B2-4B53-94AE-B334B4E2686E}"/>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412449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24F00F-CEF3-43E1-B425-08EC37092AB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A896938-5C63-4AFD-9FEC-D4403F0F7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C050446-25EB-4C16-8807-B50E3CA3DEF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D3504DD-0846-4B20-BA1C-4311D0446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411E9FF-A513-4F5D-814B-D28FE8A6C0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C23E643-92FC-4560-B173-A079C77E9B5B}"/>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8" name="Нижний колонтитул 7">
            <a:extLst>
              <a:ext uri="{FF2B5EF4-FFF2-40B4-BE49-F238E27FC236}">
                <a16:creationId xmlns:a16="http://schemas.microsoft.com/office/drawing/2014/main" id="{2D9E3909-F6EF-4886-B0D2-564AC4D6DAA5}"/>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08E774CD-1E89-4343-9486-AF5DAEFF5DEF}"/>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206192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5BB4E-53EC-462E-A621-AC820CCC8F2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2F791FD-A872-40F2-877F-A5AC303CE6FC}"/>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4" name="Нижний колонтитул 3">
            <a:extLst>
              <a:ext uri="{FF2B5EF4-FFF2-40B4-BE49-F238E27FC236}">
                <a16:creationId xmlns:a16="http://schemas.microsoft.com/office/drawing/2014/main" id="{9BDEB81F-6037-4646-89DE-6B2903A0CCB7}"/>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4BA8B964-22E9-4545-935F-357A12F40EBB}"/>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8724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D9B797B-00CA-42EF-9055-2DA576E9B567}"/>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3" name="Нижний колонтитул 2">
            <a:extLst>
              <a:ext uri="{FF2B5EF4-FFF2-40B4-BE49-F238E27FC236}">
                <a16:creationId xmlns:a16="http://schemas.microsoft.com/office/drawing/2014/main" id="{C1B30F5B-6035-4ABD-B79E-4AF5FD16DB31}"/>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CF2282C3-D914-4C52-A95E-8D307753F63C}"/>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302092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E6B3AF-FDD8-4D28-8034-6E07EF70CC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7AC4B48-A8AF-46BE-9CD5-F24577FCF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1FF0E43-CA59-443F-9C25-8DB657B2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CF48ABA-B9BB-46EA-9600-7DB89ED1E893}"/>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6" name="Нижний колонтитул 5">
            <a:extLst>
              <a:ext uri="{FF2B5EF4-FFF2-40B4-BE49-F238E27FC236}">
                <a16:creationId xmlns:a16="http://schemas.microsoft.com/office/drawing/2014/main" id="{9BB87E3C-7566-465A-99A4-5C599F457E2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6AD37BE4-9913-42FA-9114-3B86912F4691}"/>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215514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4F9BD3-3E64-446F-811C-B0BD94EA21E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8B7F866-C798-4BB5-B82C-126B1AF23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E0361589-DE1A-4CE2-B070-32AC42536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0DDEF79-C74E-4A5E-A5DA-59881F72D4D5}"/>
              </a:ext>
            </a:extLst>
          </p:cNvPr>
          <p:cNvSpPr>
            <a:spLocks noGrp="1"/>
          </p:cNvSpPr>
          <p:nvPr>
            <p:ph type="dt" sz="half" idx="10"/>
          </p:nvPr>
        </p:nvSpPr>
        <p:spPr/>
        <p:txBody>
          <a:bodyPr/>
          <a:lstStyle/>
          <a:p>
            <a:fld id="{081E818B-FA57-4763-98D6-56A74B0AA83A}" type="datetimeFigureOut">
              <a:rPr lang="ru-RU" smtClean="0"/>
              <a:t>11.04.2021</a:t>
            </a:fld>
            <a:endParaRPr lang="ru-RU" dirty="0"/>
          </a:p>
        </p:txBody>
      </p:sp>
      <p:sp>
        <p:nvSpPr>
          <p:cNvPr id="6" name="Нижний колонтитул 5">
            <a:extLst>
              <a:ext uri="{FF2B5EF4-FFF2-40B4-BE49-F238E27FC236}">
                <a16:creationId xmlns:a16="http://schemas.microsoft.com/office/drawing/2014/main" id="{0ECD2646-D92D-4C34-ABCC-6EB9CD1A4957}"/>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417F6C4-A968-4E38-86FB-12588888473E}"/>
              </a:ext>
            </a:extLst>
          </p:cNvPr>
          <p:cNvSpPr>
            <a:spLocks noGrp="1"/>
          </p:cNvSpPr>
          <p:nvPr>
            <p:ph type="sldNum" sz="quarter" idx="12"/>
          </p:nvPr>
        </p:nvSpPr>
        <p:spPr/>
        <p:txBody>
          <a:bodyPr/>
          <a:lstStyle/>
          <a:p>
            <a:fld id="{6C028D01-15EF-4129-8450-B90776FEAEEF}" type="slidenum">
              <a:rPr lang="ru-RU" smtClean="0"/>
              <a:t>‹#›</a:t>
            </a:fld>
            <a:endParaRPr lang="ru-RU" dirty="0"/>
          </a:p>
        </p:txBody>
      </p:sp>
    </p:spTree>
    <p:extLst>
      <p:ext uri="{BB962C8B-B14F-4D97-AF65-F5344CB8AC3E}">
        <p14:creationId xmlns:p14="http://schemas.microsoft.com/office/powerpoint/2010/main" val="310235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BCAA69-E07F-47BD-B071-8E09191C6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5CDF768-78B0-4839-A1F7-0902D898E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E8529F5-7B2F-443C-A2D1-DEA3050EE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E818B-FA57-4763-98D6-56A74B0AA83A}" type="datetimeFigureOut">
              <a:rPr lang="ru-RU" smtClean="0"/>
              <a:t>11.04.2021</a:t>
            </a:fld>
            <a:endParaRPr lang="ru-RU" dirty="0"/>
          </a:p>
        </p:txBody>
      </p:sp>
      <p:sp>
        <p:nvSpPr>
          <p:cNvPr id="5" name="Нижний колонтитул 4">
            <a:extLst>
              <a:ext uri="{FF2B5EF4-FFF2-40B4-BE49-F238E27FC236}">
                <a16:creationId xmlns:a16="http://schemas.microsoft.com/office/drawing/2014/main" id="{40965CD9-046F-4D21-8EBB-6C52A1E34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E037078A-B89A-4286-AF3E-0E09AF6C4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28D01-15EF-4129-8450-B90776FEAEEF}" type="slidenum">
              <a:rPr lang="ru-RU" smtClean="0"/>
              <a:t>‹#›</a:t>
            </a:fld>
            <a:endParaRPr lang="ru-RU" dirty="0"/>
          </a:p>
        </p:txBody>
      </p:sp>
    </p:spTree>
    <p:extLst>
      <p:ext uri="{BB962C8B-B14F-4D97-AF65-F5344CB8AC3E}">
        <p14:creationId xmlns:p14="http://schemas.microsoft.com/office/powerpoint/2010/main" val="2298623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AB33E-B80B-43DE-AC05-D9581094C725}"/>
              </a:ext>
            </a:extLst>
          </p:cNvPr>
          <p:cNvSpPr>
            <a:spLocks noGrp="1"/>
          </p:cNvSpPr>
          <p:nvPr>
            <p:ph type="ctrTitle"/>
          </p:nvPr>
        </p:nvSpPr>
        <p:spPr>
          <a:xfrm>
            <a:off x="1524000" y="1565564"/>
            <a:ext cx="9144000" cy="2387600"/>
          </a:xfrm>
        </p:spPr>
        <p:txBody>
          <a:bodyPr>
            <a:normAutofit fontScale="90000"/>
          </a:bodyPr>
          <a:lstStyle/>
          <a:p>
            <a:r>
              <a:rPr lang="ru-RU" dirty="0"/>
              <a:t>Построение систем защиты</a:t>
            </a:r>
            <a:br>
              <a:rPr lang="ru-RU" dirty="0"/>
            </a:br>
            <a:r>
              <a:rPr lang="ru-RU" dirty="0"/>
              <a:t>от угрозы нарушения конфиденциальности</a:t>
            </a:r>
          </a:p>
        </p:txBody>
      </p:sp>
      <p:sp>
        <p:nvSpPr>
          <p:cNvPr id="3" name="Подзаголовок 2">
            <a:extLst>
              <a:ext uri="{FF2B5EF4-FFF2-40B4-BE49-F238E27FC236}">
                <a16:creationId xmlns:a16="http://schemas.microsoft.com/office/drawing/2014/main" id="{9FACF644-831B-4A2D-BD48-14F5A0F03609}"/>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4388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Организационные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a:bodyPr>
          <a:lstStyle/>
          <a:p>
            <a:r>
              <a:rPr lang="ru-RU" dirty="0"/>
              <a:t>организация взаимодействия с государственными органами власти, имеющими полномочия по контролю определенных видов деятельности предприятий и фирм;</a:t>
            </a:r>
          </a:p>
          <a:p>
            <a:r>
              <a:rPr lang="ru-RU" dirty="0"/>
              <a:t>наличие охраны, пропускного и внутриобъектового режимов;</a:t>
            </a:r>
          </a:p>
          <a:p>
            <a:r>
              <a:rPr lang="ru-RU" dirty="0"/>
              <a:t>плановость разработки и осуществления мер по защите информации, систематический контроль за эффективностью принимаемых мер;</a:t>
            </a:r>
          </a:p>
          <a:p>
            <a:r>
              <a:rPr lang="ru-RU" dirty="0"/>
              <a:t>создание системы обучения исполнителей правилам обеспечения сохранности информации.</a:t>
            </a:r>
          </a:p>
        </p:txBody>
      </p:sp>
    </p:spTree>
    <p:extLst>
      <p:ext uri="{BB962C8B-B14F-4D97-AF65-F5344CB8AC3E}">
        <p14:creationId xmlns:p14="http://schemas.microsoft.com/office/powerpoint/2010/main" val="212503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a:xfrm>
            <a:off x="838200" y="1825625"/>
            <a:ext cx="10515600" cy="4548542"/>
          </a:xfrm>
        </p:spPr>
        <p:txBody>
          <a:bodyPr>
            <a:normAutofit fontScale="85000" lnSpcReduction="10000"/>
          </a:bodyPr>
          <a:lstStyle/>
          <a:p>
            <a:pPr marL="0" indent="0">
              <a:buNone/>
            </a:pPr>
            <a:r>
              <a:rPr lang="ru-RU" dirty="0"/>
              <a:t>Нарушение конфиденциальности происходит в результате утечки информации. </a:t>
            </a:r>
          </a:p>
          <a:p>
            <a:pPr marL="0" indent="0">
              <a:buNone/>
            </a:pPr>
            <a:endParaRPr lang="ru-RU" dirty="0"/>
          </a:p>
          <a:p>
            <a:pPr marL="0" indent="0">
              <a:buNone/>
            </a:pPr>
            <a:r>
              <a:rPr lang="ru-RU" dirty="0"/>
              <a:t>Защита информации от утечки — это деятельность, направленная на предотвращение неконтролируемого распространения защищаемой информации в результате ее разглашения, несанкционированного доступа к информации и получения защищаемой информации разведками.</a:t>
            </a:r>
          </a:p>
          <a:p>
            <a:pPr marL="0" indent="0">
              <a:buNone/>
            </a:pPr>
            <a:endParaRPr lang="ru-RU" dirty="0"/>
          </a:p>
          <a:p>
            <a:pPr marL="0" indent="0">
              <a:buNone/>
            </a:pPr>
            <a:r>
              <a:rPr lang="ru-RU" dirty="0"/>
              <a:t>Основными причинами утечки информации являются:</a:t>
            </a:r>
          </a:p>
          <a:p>
            <a:r>
              <a:rPr lang="ru-RU" dirty="0"/>
              <a:t>несоблюдение персоналом норм, требований, правил эксплуатации;</a:t>
            </a:r>
          </a:p>
          <a:p>
            <a:r>
              <a:rPr lang="ru-RU" dirty="0"/>
              <a:t>ошибки в проектировании системы и систем защиты;</a:t>
            </a:r>
          </a:p>
          <a:p>
            <a:r>
              <a:rPr lang="ru-RU" dirty="0"/>
              <a:t>ведение противостоящей стороной технической и агентурной разведок.</a:t>
            </a:r>
          </a:p>
        </p:txBody>
      </p:sp>
    </p:spTree>
    <p:extLst>
      <p:ext uri="{BB962C8B-B14F-4D97-AF65-F5344CB8AC3E}">
        <p14:creationId xmlns:p14="http://schemas.microsoft.com/office/powerpoint/2010/main" val="428142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lstStyle/>
          <a:p>
            <a:pPr marL="0" indent="0">
              <a:buNone/>
            </a:pPr>
            <a:r>
              <a:rPr lang="ru-RU" dirty="0"/>
              <a:t>Причины утечки информации достаточно тесно связаны с видами утечки информации.</a:t>
            </a:r>
          </a:p>
          <a:p>
            <a:pPr marL="0" indent="0">
              <a:buNone/>
            </a:pPr>
            <a:r>
              <a:rPr lang="ru-RU" dirty="0"/>
              <a:t>В соответствии с ГОСТ Р 50922–96 рассматриваются три вида утечки информации:</a:t>
            </a:r>
          </a:p>
          <a:p>
            <a:r>
              <a:rPr lang="ru-RU" dirty="0"/>
              <a:t>разглашение;</a:t>
            </a:r>
          </a:p>
          <a:p>
            <a:r>
              <a:rPr lang="ru-RU" dirty="0"/>
              <a:t>несанкционированный доступ к информации;</a:t>
            </a:r>
          </a:p>
          <a:p>
            <a:r>
              <a:rPr lang="ru-RU" dirty="0"/>
              <a:t>получение защищаемой информации разведками (как отечественными, так и иностранными).</a:t>
            </a:r>
          </a:p>
        </p:txBody>
      </p:sp>
    </p:spTree>
    <p:extLst>
      <p:ext uri="{BB962C8B-B14F-4D97-AF65-F5344CB8AC3E}">
        <p14:creationId xmlns:p14="http://schemas.microsoft.com/office/powerpoint/2010/main" val="356273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77500" lnSpcReduction="20000"/>
          </a:bodyPr>
          <a:lstStyle/>
          <a:p>
            <a:pPr marL="0" indent="0">
              <a:buNone/>
            </a:pPr>
            <a:r>
              <a:rPr lang="ru-RU" dirty="0"/>
              <a:t>Канал утечки информации — совокупность источника информации, материального носителя или среды распространения несущего указанную информацию сигнала и средства выделения информации из сигнала или носителя. Одним из основных свойств канала является месторасположение средства выделения информации из сигнала или носителя, которое может быть в пределах контролируемой зоны или вне ее.</a:t>
            </a:r>
          </a:p>
          <a:p>
            <a:pPr marL="0" indent="0">
              <a:buNone/>
            </a:pPr>
            <a:r>
              <a:rPr lang="ru-RU" dirty="0"/>
              <a:t>При выявлении каналов утечки информации необходимо рассматривать всю совокупность элементов системы, включающую основное оборудование технических средств обработки информации, оконечные устройства, соединительные линии, распределительные и коммутационные устройства, системы электропитания, системы заземления и т. п.</a:t>
            </a:r>
          </a:p>
          <a:p>
            <a:pPr marL="0" indent="0">
              <a:buNone/>
            </a:pPr>
            <a:r>
              <a:rPr lang="ru-RU" dirty="0"/>
              <a:t>Наряду с основными техническими средствами, непосредственно связанными с обработкой и передачей информации, необходимо учитывать и вспомогательные технические средства и системы, такие как технические средства открытой телефонной, факсимильной, громкоговорящей связи, системы охранной и пожарной сигнализации, электрификации, радиофикации, часофикации, электробытовые приборы и др.</a:t>
            </a:r>
          </a:p>
        </p:txBody>
      </p:sp>
    </p:spTree>
    <p:extLst>
      <p:ext uri="{BB962C8B-B14F-4D97-AF65-F5344CB8AC3E}">
        <p14:creationId xmlns:p14="http://schemas.microsoft.com/office/powerpoint/2010/main" val="160147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ru-RU" dirty="0"/>
              <a:t>В качестве каналов утечки большой интерес представляют вспомогательные средства, выходящие за пределы контролируемой зоны, а также посторонние провода и кабели, к ним не относящиеся, но проходящие через помещения с установленными в них основными и вспомогательными техническими средствами, металлические трубы систем отопления, водоснабжения и другие токопроводящие металлоконструкции.</a:t>
            </a:r>
          </a:p>
          <a:p>
            <a:pPr marL="0" indent="0">
              <a:buNone/>
            </a:pPr>
            <a:r>
              <a:rPr lang="ru-RU" dirty="0"/>
              <a:t>Следует помнить о внутренних каналах утечки информации, связанных с действиями администрации и обслуживающего персонала, с качеством организации режима работы, тем более что обычно им не придают должного внимания. </a:t>
            </a:r>
          </a:p>
          <a:p>
            <a:pPr marL="0" indent="0">
              <a:buNone/>
            </a:pPr>
            <a:r>
              <a:rPr lang="ru-RU" dirty="0"/>
              <a:t>Из них в первую очередь можно отметить такие каналы утечки, как хищение носителей информации, использование производственных и технологических отходов, визуальный съем информации с монитора и принтера, несанкционированное копирование и т. п.</a:t>
            </a:r>
          </a:p>
        </p:txBody>
      </p:sp>
    </p:spTree>
    <p:extLst>
      <p:ext uri="{BB962C8B-B14F-4D97-AF65-F5344CB8AC3E}">
        <p14:creationId xmlns:p14="http://schemas.microsoft.com/office/powerpoint/2010/main" val="215977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85000" lnSpcReduction="20000"/>
          </a:bodyPr>
          <a:lstStyle/>
          <a:p>
            <a:pPr marL="0" indent="0">
              <a:buNone/>
            </a:pPr>
            <a:r>
              <a:rPr lang="ru-RU" dirty="0"/>
              <a:t>Каналы утечки информации по физическим принципам можно разделить на следующие группы:</a:t>
            </a:r>
          </a:p>
          <a:p>
            <a:r>
              <a:rPr lang="ru-RU" dirty="0"/>
              <a:t>акустические (включая и </a:t>
            </a:r>
            <a:r>
              <a:rPr lang="ru-RU" dirty="0" err="1"/>
              <a:t>акустопреобразовательные</a:t>
            </a:r>
            <a:r>
              <a:rPr lang="ru-RU" dirty="0"/>
              <a:t>). Связаны с распространением звуковых волн в воздухе или упругих колебаний в других средах;</a:t>
            </a:r>
          </a:p>
          <a:p>
            <a:r>
              <a:rPr lang="ru-RU" dirty="0"/>
              <a:t>электромагнитные (в том числе магнитные и электрические);</a:t>
            </a:r>
          </a:p>
          <a:p>
            <a:r>
              <a:rPr lang="ru-RU" dirty="0"/>
              <a:t>визуально-оптические (наблюдение, фотографирование). В качестве средства выделения информации в данном случае могут рассматриваться фото-, видеокамеры и т. п.;</a:t>
            </a:r>
          </a:p>
          <a:p>
            <a:r>
              <a:rPr lang="ru-RU" dirty="0"/>
              <a:t>материально-вещественные (бумага, фото, магнитные носители, отходы и т. п.);</a:t>
            </a:r>
          </a:p>
          <a:p>
            <a:r>
              <a:rPr lang="ru-RU" dirty="0"/>
              <a:t>информационные. Связаны с доступом к элементам системы, носителям информации, самой вводимой и выводимой информации, к программному обеспечению, а также с подключением к линиям связи.</a:t>
            </a:r>
          </a:p>
        </p:txBody>
      </p:sp>
    </p:spTree>
    <p:extLst>
      <p:ext uri="{BB962C8B-B14F-4D97-AF65-F5344CB8AC3E}">
        <p14:creationId xmlns:p14="http://schemas.microsoft.com/office/powerpoint/2010/main" val="133018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a:xfrm>
            <a:off x="248575" y="365125"/>
            <a:ext cx="11816178" cy="1325563"/>
          </a:xfrm>
        </p:spPr>
        <p:txBody>
          <a:bodyPr>
            <a:normAutofit/>
          </a:bodyPr>
          <a:lstStyle/>
          <a:p>
            <a:r>
              <a:rPr lang="ru-RU" dirty="0"/>
              <a:t>Инженерно-технические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a:xfrm>
            <a:off x="838200" y="1825625"/>
            <a:ext cx="10515600" cy="4592930"/>
          </a:xfrm>
        </p:spPr>
        <p:txBody>
          <a:bodyPr>
            <a:normAutofit/>
          </a:bodyPr>
          <a:lstStyle/>
          <a:p>
            <a:pPr marL="0" indent="0">
              <a:buNone/>
            </a:pPr>
            <a:r>
              <a:rPr lang="ru-RU" sz="1800" i="0" dirty="0">
                <a:solidFill>
                  <a:srgbClr val="231F20"/>
                </a:solidFill>
                <a:effectLst/>
                <a:latin typeface="Newton-Regular"/>
              </a:rPr>
              <a:t>На практике применяется также деление каналов утечки на технические (к ним относятся акустические, визуально-оптические и электромагнитные) и информационные. </a:t>
            </a:r>
          </a:p>
          <a:p>
            <a:pPr marL="0" indent="0">
              <a:buNone/>
            </a:pPr>
            <a:r>
              <a:rPr lang="ru-RU" sz="1800" i="0" dirty="0">
                <a:solidFill>
                  <a:srgbClr val="231F20"/>
                </a:solidFill>
                <a:effectLst/>
                <a:latin typeface="Newton-Regular"/>
              </a:rPr>
              <a:t>При оценке степени опасности технических каналов утечки следует иметь в виду, что не всегда наличие носителя (акустического или электромагнитного поля) является фактором, достаточным для съема информации. Например, при </a:t>
            </a:r>
            <a:r>
              <a:rPr lang="ru-RU" sz="1800" i="0" dirty="0" err="1">
                <a:solidFill>
                  <a:srgbClr val="231F20"/>
                </a:solidFill>
                <a:effectLst/>
                <a:latin typeface="Newton-Regular"/>
              </a:rPr>
              <a:t>низкоразборчивости</a:t>
            </a:r>
            <a:r>
              <a:rPr lang="ru-RU" sz="1800" i="0" dirty="0">
                <a:solidFill>
                  <a:srgbClr val="231F20"/>
                </a:solidFill>
                <a:effectLst/>
                <a:latin typeface="Newton-Regular"/>
              </a:rPr>
              <a:t> речи невозможно восстановить ее смысл. </a:t>
            </a:r>
          </a:p>
          <a:p>
            <a:pPr marL="0" indent="0">
              <a:buNone/>
            </a:pPr>
            <a:r>
              <a:rPr lang="ru-RU" sz="1800" i="0" dirty="0">
                <a:solidFill>
                  <a:srgbClr val="231F20"/>
                </a:solidFill>
                <a:effectLst/>
                <a:latin typeface="Newton-Regular"/>
              </a:rPr>
              <a:t>Побочные электромагнитные излучения электронной аппаратуры могут не нести информативного сигнала (например, излучение, возникшее вследствие генерации тактовых импульсов средств вычислительной техники). </a:t>
            </a:r>
          </a:p>
          <a:p>
            <a:pPr marL="0" indent="0">
              <a:buNone/>
            </a:pPr>
            <a:r>
              <a:rPr lang="ru-RU" sz="1800" i="0" dirty="0">
                <a:solidFill>
                  <a:srgbClr val="231F20"/>
                </a:solidFill>
                <a:effectLst/>
                <a:latin typeface="Newton-Regular"/>
              </a:rPr>
              <a:t>Для объективной оценки проводят специальные исследования оборудования и специальные проверки рабочих помещений. Такого рода исследования и проверки выполняются организациями, имеющими лицензии на соответствующий вид деятельности. При выявлении технических каналов утечки информации применяются меры по их перекрытию.</a:t>
            </a:r>
            <a:endParaRPr lang="ru-RU" dirty="0"/>
          </a:p>
        </p:txBody>
      </p:sp>
    </p:spTree>
    <p:extLst>
      <p:ext uri="{BB962C8B-B14F-4D97-AF65-F5344CB8AC3E}">
        <p14:creationId xmlns:p14="http://schemas.microsoft.com/office/powerpoint/2010/main" val="401747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lstStyle/>
          <a:p>
            <a:r>
              <a:rPr lang="ru-RU" dirty="0"/>
              <a:t>Идентификация и аутентификация</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ru-RU" dirty="0"/>
              <a:t>К категории технологических методов защиты от НСД относятся идентификация и аутентификация.</a:t>
            </a:r>
          </a:p>
          <a:p>
            <a:pPr marL="0" indent="0">
              <a:buNone/>
            </a:pPr>
            <a:r>
              <a:rPr lang="ru-RU" dirty="0"/>
              <a:t>Под безопасностью (стойкостью) системы идентификации и аутентификации будем понимать гарантированность того, что злоумышленник не способен пройти аутентификацию от имени другого пользователя. </a:t>
            </a:r>
          </a:p>
          <a:p>
            <a:pPr marL="0" indent="0">
              <a:buNone/>
            </a:pPr>
            <a:r>
              <a:rPr lang="ru-RU" dirty="0"/>
              <a:t>В этом смысле, чем выше стойкость системы аутентификации, тем сложнее злоумышленнику решить указанную задачу. </a:t>
            </a:r>
          </a:p>
          <a:p>
            <a:pPr marL="0" indent="0">
              <a:buNone/>
            </a:pPr>
            <a:r>
              <a:rPr lang="ru-RU" dirty="0"/>
              <a:t>Система идентификации и аутентификации является одним из ключевых элементов инфраструктуры защиты от НСД любой информационной системы. Различают три группы методов аутентификации, основанных на наличии у пользователей:</a:t>
            </a:r>
          </a:p>
          <a:p>
            <a:r>
              <a:rPr lang="ru-RU" dirty="0"/>
              <a:t>индивидуального объекта заданного типа;</a:t>
            </a:r>
          </a:p>
          <a:p>
            <a:r>
              <a:rPr lang="ru-RU" dirty="0"/>
              <a:t>индивидуальных биометрических характеристик;</a:t>
            </a:r>
          </a:p>
          <a:p>
            <a:r>
              <a:rPr lang="ru-RU" dirty="0"/>
              <a:t>знаний некоторой известной только пользователю и проверяющей стороне информации.</a:t>
            </a:r>
          </a:p>
        </p:txBody>
      </p:sp>
    </p:spTree>
    <p:extLst>
      <p:ext uri="{BB962C8B-B14F-4D97-AF65-F5344CB8AC3E}">
        <p14:creationId xmlns:p14="http://schemas.microsoft.com/office/powerpoint/2010/main" val="2728403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lstStyle/>
          <a:p>
            <a:r>
              <a:rPr lang="ru-RU" dirty="0"/>
              <a:t>Идентификация и аутентификация</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ru-RU" dirty="0"/>
              <a:t>К первой группе относятся методы аутентификации, предполагающие использование удостоверений, пропуска, магнитных карт и других носимых устройства, которые широко применяются для контроля доступа в помещения, а также входят в состав программно-аппаратных комплексов защиты от НСД к средствам вычислительной техники.</a:t>
            </a:r>
          </a:p>
          <a:p>
            <a:pPr marL="0" indent="0">
              <a:buNone/>
            </a:pPr>
            <a:r>
              <a:rPr lang="ru-RU" dirty="0"/>
              <a:t>Во вторую группу входят методы аутентификации, основанные на применении оборудования для измерения и сравнения с эталоном заданных индивидуальных характеристик пользователя: тембра голоса, отпечатков пальцев, структуры радужной оболочки глаза и др. Такие средства позволяют с высокой точностью аутентифицировать обладателя конкретного биометрического признака, причем «подделать» биометрические параметры практически невозможно.</a:t>
            </a:r>
          </a:p>
          <a:p>
            <a:pPr marL="0" indent="0">
              <a:buNone/>
            </a:pPr>
            <a:r>
              <a:rPr lang="ru-RU" dirty="0"/>
              <a:t>Последнюю группу составляют методы аутентификации, при которых используются пароли. По экономическим причинам они включаются в качестве базовых средств защиты во многие программно-аппаратные комплексы защиты информации. Все современные операционные системы и многие приложения имеют встроенные механизмы парольной защиты.</a:t>
            </a:r>
          </a:p>
        </p:txBody>
      </p:sp>
    </p:spTree>
    <p:extLst>
      <p:ext uri="{BB962C8B-B14F-4D97-AF65-F5344CB8AC3E}">
        <p14:creationId xmlns:p14="http://schemas.microsoft.com/office/powerpoint/2010/main" val="241801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lstStyle/>
          <a:p>
            <a:r>
              <a:rPr lang="ru-RU" dirty="0"/>
              <a:t>Идентификация и аутентификация</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85000" lnSpcReduction="10000"/>
          </a:bodyPr>
          <a:lstStyle/>
          <a:p>
            <a:pPr marL="0" indent="0">
              <a:buNone/>
            </a:pPr>
            <a:r>
              <a:rPr lang="ru-RU" dirty="0"/>
              <a:t>Если в процедуре аутентификации участвуют только две стороны, устанавливающие подлинность друг друга, такая процедура называется непосредственной аутентификацией. </a:t>
            </a:r>
          </a:p>
          <a:p>
            <a:pPr marL="0" indent="0">
              <a:buNone/>
            </a:pPr>
            <a:r>
              <a:rPr lang="ru-RU" dirty="0"/>
              <a:t>Если же в процессе аутентификации участвуют не только эти стороны, но и другие, вспомогательные, говорят об аутентификации с участием доверенной стороны. Третью сторону называют сервером аутентификации или арбитром.</a:t>
            </a:r>
          </a:p>
          <a:p>
            <a:pPr marL="0" indent="0">
              <a:buNone/>
            </a:pPr>
            <a:r>
              <a:rPr lang="ru-RU" dirty="0"/>
              <a:t>Выбирая тот или иной протокол аутентификации, необходимо определить, какая именно аутентификация требуется — односторонняя или взаимная, нужно ли использовать доверенное третье лицо и если да, то какая из сторон — претендент или верификатор — будет с ним взаимодействовать. </a:t>
            </a:r>
          </a:p>
          <a:p>
            <a:pPr marL="0" indent="0">
              <a:buNone/>
            </a:pPr>
            <a:r>
              <a:rPr lang="ru-RU" dirty="0"/>
              <a:t>Протоколы </a:t>
            </a:r>
            <a:r>
              <a:rPr lang="ru-RU" dirty="0" err="1"/>
              <a:t>бездиалоговой</a:t>
            </a:r>
            <a:r>
              <a:rPr lang="ru-RU" dirty="0"/>
              <a:t> аутентификации часто осуществляют еще и контроль целостности данных.</a:t>
            </a:r>
          </a:p>
        </p:txBody>
      </p:sp>
    </p:spTree>
    <p:extLst>
      <p:ext uri="{BB962C8B-B14F-4D97-AF65-F5344CB8AC3E}">
        <p14:creationId xmlns:p14="http://schemas.microsoft.com/office/powerpoint/2010/main" val="90219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 Определение и основные способы</a:t>
            </a:r>
            <a:br>
              <a:rPr lang="ru-RU" dirty="0"/>
            </a:br>
            <a:r>
              <a:rPr lang="ru-RU" dirty="0"/>
              <a:t>несанкционированного доступа</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92500" lnSpcReduction="10000"/>
          </a:bodyPr>
          <a:lstStyle/>
          <a:p>
            <a:r>
              <a:rPr lang="ru-RU" dirty="0"/>
              <a:t>В соответствии с определением – несанкционированный доступ является одним из видов утечки информации.</a:t>
            </a:r>
          </a:p>
          <a:p>
            <a:r>
              <a:rPr lang="ru-RU" dirty="0"/>
              <a:t>Несанкционированным доступом к информации (НСД), согласно руководящим документам Гостехкомиссии, является доступ к информации, нарушающий установленные правила разграничения доступа.</a:t>
            </a:r>
          </a:p>
          <a:p>
            <a:r>
              <a:rPr lang="ru-RU" dirty="0"/>
              <a:t>НСД может носить случайный или преднамеренный характер.</a:t>
            </a:r>
          </a:p>
          <a:p>
            <a:r>
              <a:rPr lang="ru-RU" dirty="0"/>
              <a:t>В результате НСД чаще всего реализуется угроза конфиденциальности информации, однако целью злоумышленника может быть и реализация других видов угроз (целостности информации, раскрытия параметров системы).</a:t>
            </a:r>
          </a:p>
        </p:txBody>
      </p:sp>
    </p:spTree>
    <p:extLst>
      <p:ext uri="{BB962C8B-B14F-4D97-AF65-F5344CB8AC3E}">
        <p14:creationId xmlns:p14="http://schemas.microsoft.com/office/powerpoint/2010/main" val="180448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ru-RU" dirty="0"/>
              <a:t>При построении защищенных систем роль криптографических методов для решения различных задач информационной безопасности трудно переоценить. </a:t>
            </a:r>
          </a:p>
          <a:p>
            <a:pPr marL="0" indent="0">
              <a:buNone/>
            </a:pPr>
            <a:r>
              <a:rPr lang="ru-RU" dirty="0"/>
              <a:t>Криптографические методы в настоящее время являются базовыми для обеспечения надежной аутентификации сторон информационного обмена, защиты информации в транспортной подсистеме, подтверждения целостности объектов информационной системы и т. д.</a:t>
            </a:r>
          </a:p>
          <a:p>
            <a:pPr marL="0" indent="0">
              <a:buNone/>
            </a:pPr>
            <a:r>
              <a:rPr lang="ru-RU" dirty="0"/>
              <a:t>Проблемой защиты информации путем ее преобразования занимается </a:t>
            </a:r>
            <a:r>
              <a:rPr lang="ru-RU" dirty="0" err="1"/>
              <a:t>криптология</a:t>
            </a:r>
            <a:r>
              <a:rPr lang="ru-RU" dirty="0"/>
              <a:t> (лат. </a:t>
            </a:r>
            <a:r>
              <a:rPr lang="ru-RU" dirty="0" err="1"/>
              <a:t>kryptos</a:t>
            </a:r>
            <a:r>
              <a:rPr lang="ru-RU" dirty="0"/>
              <a:t> — тайный, </a:t>
            </a:r>
            <a:r>
              <a:rPr lang="ru-RU" dirty="0" err="1"/>
              <a:t>logos</a:t>
            </a:r>
            <a:r>
              <a:rPr lang="ru-RU" dirty="0"/>
              <a:t> — наука). </a:t>
            </a:r>
            <a:r>
              <a:rPr lang="ru-RU" dirty="0" err="1"/>
              <a:t>Криптология</a:t>
            </a:r>
            <a:r>
              <a:rPr lang="ru-RU" dirty="0"/>
              <a:t> разделяется на два направления — криптографию и криптоанализ. Цели этих направлений прямо противоположны.</a:t>
            </a:r>
          </a:p>
          <a:p>
            <a:pPr marL="0" indent="0">
              <a:buNone/>
            </a:pPr>
            <a:r>
              <a:rPr lang="ru-RU" dirty="0"/>
              <a:t>Криптография занимается поиском и исследованием математических методов преобразования информации. Криптография дает возможность преобразовать информацию таким образом, что ее прочтение (восстановление) возможно только признании ключа.</a:t>
            </a:r>
          </a:p>
          <a:p>
            <a:pPr marL="0" indent="0">
              <a:buNone/>
            </a:pPr>
            <a:r>
              <a:rPr lang="ru-RU" dirty="0"/>
              <a:t>Сфера интересов криптоанализа — исследование возможности расшифровывания информации без знания ключей.</a:t>
            </a:r>
          </a:p>
        </p:txBody>
      </p:sp>
    </p:spTree>
    <p:extLst>
      <p:ext uri="{BB962C8B-B14F-4D97-AF65-F5344CB8AC3E}">
        <p14:creationId xmlns:p14="http://schemas.microsoft.com/office/powerpoint/2010/main" val="6572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92500" lnSpcReduction="20000"/>
          </a:bodyPr>
          <a:lstStyle/>
          <a:p>
            <a:pPr marL="0" indent="0">
              <a:buNone/>
            </a:pPr>
            <a:r>
              <a:rPr lang="ru-RU" dirty="0"/>
              <a:t>Основные направления и цели использования криптографических методов:</a:t>
            </a:r>
          </a:p>
          <a:p>
            <a:r>
              <a:rPr lang="ru-RU" dirty="0"/>
              <a:t>передача конфиденциальной информации по каналам связи (например, электронная почта);</a:t>
            </a:r>
          </a:p>
          <a:p>
            <a:r>
              <a:rPr lang="ru-RU" dirty="0"/>
              <a:t>обеспечение достоверности и целостности информации;</a:t>
            </a:r>
          </a:p>
          <a:p>
            <a:r>
              <a:rPr lang="ru-RU" dirty="0"/>
              <a:t>установление подлинности передаваемых сообщений;</a:t>
            </a:r>
          </a:p>
          <a:p>
            <a:r>
              <a:rPr lang="ru-RU" dirty="0"/>
              <a:t>хранение информации (документов, баз данных) на носителях в зашифрованном виде;</a:t>
            </a:r>
          </a:p>
          <a:p>
            <a:r>
              <a:rPr lang="ru-RU" dirty="0"/>
              <a:t>выработка информации, используемой для идентификации и аутентификации субъектов, пользователей и устройств;</a:t>
            </a:r>
          </a:p>
          <a:p>
            <a:r>
              <a:rPr lang="ru-RU" dirty="0"/>
              <a:t>выработка информации, используемой для защиты аутентифицирующих элементов защищенной системы.</a:t>
            </a:r>
          </a:p>
        </p:txBody>
      </p:sp>
    </p:spTree>
    <p:extLst>
      <p:ext uri="{BB962C8B-B14F-4D97-AF65-F5344CB8AC3E}">
        <p14:creationId xmlns:p14="http://schemas.microsoft.com/office/powerpoint/2010/main" val="387442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92500" lnSpcReduction="10000"/>
          </a:bodyPr>
          <a:lstStyle/>
          <a:p>
            <a:pPr marL="0" indent="0">
              <a:buNone/>
            </a:pPr>
            <a:r>
              <a:rPr lang="ru-RU" dirty="0"/>
              <a:t>В качестве информации, подлежащей шифрованию и дешифрованию, будут рассматриваться тексты, построенные на некотором алфавите.</a:t>
            </a:r>
          </a:p>
          <a:p>
            <a:r>
              <a:rPr lang="ru-RU" i="1" dirty="0"/>
              <a:t>Алфавит</a:t>
            </a:r>
            <a:r>
              <a:rPr lang="ru-RU" dirty="0"/>
              <a:t> — конечное множество используемых для кодирования информации знаков.</a:t>
            </a:r>
          </a:p>
          <a:p>
            <a:r>
              <a:rPr lang="ru-RU" i="1" dirty="0"/>
              <a:t>Текст</a:t>
            </a:r>
            <a:r>
              <a:rPr lang="ru-RU" dirty="0"/>
              <a:t> — упорядоченный набор из элементов алфавита. В качестве примеров алфавитов, используемых в современных информационных системах, можно привести следующие:</a:t>
            </a:r>
          </a:p>
          <a:p>
            <a:pPr lvl="1"/>
            <a:r>
              <a:rPr lang="ru-RU" dirty="0"/>
              <a:t>алфавит Z33–32 буквы русского алфавита и пробел;</a:t>
            </a:r>
          </a:p>
          <a:p>
            <a:pPr lvl="1"/>
            <a:r>
              <a:rPr lang="ru-RU" dirty="0"/>
              <a:t>алфавит Z256 — символы, входящие в стандартные коды</a:t>
            </a:r>
          </a:p>
          <a:p>
            <a:pPr lvl="1"/>
            <a:r>
              <a:rPr lang="ru-RU" dirty="0"/>
              <a:t>ASCII и КОИ-8;</a:t>
            </a:r>
          </a:p>
          <a:p>
            <a:pPr lvl="1"/>
            <a:r>
              <a:rPr lang="ru-RU" dirty="0"/>
              <a:t>бинарный алфавит — Z2 = {0,1};</a:t>
            </a:r>
          </a:p>
          <a:p>
            <a:pPr lvl="1"/>
            <a:r>
              <a:rPr lang="ru-RU" dirty="0"/>
              <a:t>восьмеричный алфавит или шестнадцатеричный алфавит.</a:t>
            </a:r>
          </a:p>
        </p:txBody>
      </p:sp>
    </p:spTree>
    <p:extLst>
      <p:ext uri="{BB962C8B-B14F-4D97-AF65-F5344CB8AC3E}">
        <p14:creationId xmlns:p14="http://schemas.microsoft.com/office/powerpoint/2010/main" val="508598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lstStyle/>
          <a:p>
            <a:r>
              <a:rPr lang="ru-RU" i="1" dirty="0"/>
              <a:t>Шифрование</a:t>
            </a:r>
            <a:r>
              <a:rPr lang="ru-RU" dirty="0"/>
              <a:t> — преобразовательный процесс: исходный текст, который носит также название открытого текста, заменяется шифрованным текстом:</a:t>
            </a:r>
          </a:p>
          <a:p>
            <a:endParaRPr lang="ru-RU" dirty="0"/>
          </a:p>
        </p:txBody>
      </p:sp>
      <p:pic>
        <p:nvPicPr>
          <p:cNvPr id="5" name="Рисунок 4">
            <a:extLst>
              <a:ext uri="{FF2B5EF4-FFF2-40B4-BE49-F238E27FC236}">
                <a16:creationId xmlns:a16="http://schemas.microsoft.com/office/drawing/2014/main" id="{AA7DBDB5-78A4-4418-9329-5C0683F4CCB8}"/>
              </a:ext>
            </a:extLst>
          </p:cNvPr>
          <p:cNvPicPr>
            <a:picLocks noChangeAspect="1"/>
          </p:cNvPicPr>
          <p:nvPr/>
        </p:nvPicPr>
        <p:blipFill>
          <a:blip r:embed="rId2"/>
          <a:stretch>
            <a:fillRect/>
          </a:stretch>
        </p:blipFill>
        <p:spPr>
          <a:xfrm>
            <a:off x="3390665" y="3513569"/>
            <a:ext cx="5410669" cy="1449049"/>
          </a:xfrm>
          <a:prstGeom prst="rect">
            <a:avLst/>
          </a:prstGeom>
        </p:spPr>
      </p:pic>
    </p:spTree>
    <p:extLst>
      <p:ext uri="{BB962C8B-B14F-4D97-AF65-F5344CB8AC3E}">
        <p14:creationId xmlns:p14="http://schemas.microsoft.com/office/powerpoint/2010/main" val="46970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lstStyle/>
          <a:p>
            <a:r>
              <a:rPr lang="ru-RU" i="1" dirty="0"/>
              <a:t>Дешифрование</a:t>
            </a:r>
            <a:r>
              <a:rPr lang="ru-RU" dirty="0"/>
              <a:t> — обратный шифрованию процесс. На основе ключа шифрованный текст преобразуется в исходный:</a:t>
            </a:r>
          </a:p>
          <a:p>
            <a:endParaRPr lang="ru-RU" dirty="0"/>
          </a:p>
        </p:txBody>
      </p:sp>
      <p:pic>
        <p:nvPicPr>
          <p:cNvPr id="6" name="Рисунок 5">
            <a:extLst>
              <a:ext uri="{FF2B5EF4-FFF2-40B4-BE49-F238E27FC236}">
                <a16:creationId xmlns:a16="http://schemas.microsoft.com/office/drawing/2014/main" id="{B9049C42-5F20-4EA5-B6F4-93B1AE41EA74}"/>
              </a:ext>
            </a:extLst>
          </p:cNvPr>
          <p:cNvPicPr>
            <a:picLocks noChangeAspect="1"/>
          </p:cNvPicPr>
          <p:nvPr/>
        </p:nvPicPr>
        <p:blipFill>
          <a:blip r:embed="rId2"/>
          <a:stretch>
            <a:fillRect/>
          </a:stretch>
        </p:blipFill>
        <p:spPr>
          <a:xfrm>
            <a:off x="2749904" y="3174352"/>
            <a:ext cx="5915239" cy="1653883"/>
          </a:xfrm>
          <a:prstGeom prst="rect">
            <a:avLst/>
          </a:prstGeom>
        </p:spPr>
      </p:pic>
    </p:spTree>
    <p:extLst>
      <p:ext uri="{BB962C8B-B14F-4D97-AF65-F5344CB8AC3E}">
        <p14:creationId xmlns:p14="http://schemas.microsoft.com/office/powerpoint/2010/main" val="306080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92500" lnSpcReduction="10000"/>
          </a:bodyPr>
          <a:lstStyle/>
          <a:p>
            <a:pPr marL="0" indent="0">
              <a:buNone/>
            </a:pPr>
            <a:r>
              <a:rPr lang="ru-RU" dirty="0"/>
              <a:t>В </a:t>
            </a:r>
            <a:r>
              <a:rPr lang="ru-RU" i="1" dirty="0"/>
              <a:t>симметричных криптосистемах </a:t>
            </a:r>
            <a:r>
              <a:rPr lang="ru-RU" dirty="0"/>
              <a:t>и для шифрования, и для дешифрования используется один и тот же ключ: источник зашифровывает открытый текст на секретном ключе К, а приемник расшифровывает </a:t>
            </a:r>
            <a:r>
              <a:rPr lang="ru-RU" dirty="0" err="1"/>
              <a:t>шифртекст</a:t>
            </a:r>
            <a:r>
              <a:rPr lang="ru-RU" dirty="0"/>
              <a:t> на секретном ключе К*. Обычно К = К*.</a:t>
            </a:r>
          </a:p>
          <a:p>
            <a:pPr marL="0" indent="0">
              <a:buNone/>
            </a:pPr>
            <a:r>
              <a:rPr lang="ru-RU" dirty="0"/>
              <a:t>В </a:t>
            </a:r>
            <a:r>
              <a:rPr lang="ru-RU" i="1" dirty="0"/>
              <a:t>ассиметричных системах (системах с открытым ключом) </a:t>
            </a:r>
            <a:r>
              <a:rPr lang="ru-RU" dirty="0"/>
              <a:t>используются два ключа — открытый и закрытый, которые математически связаны друг с другом. Информация шифруется с помощью открытого ключа, который доступен всем желающим, а расшифровывается с помощью закрытого ключа, известного только получателю сообщения или наоборот.</a:t>
            </a:r>
          </a:p>
          <a:p>
            <a:pPr marL="0" indent="0">
              <a:buNone/>
            </a:pPr>
            <a:r>
              <a:rPr lang="ru-RU" i="1" dirty="0"/>
              <a:t>Криптостойкостью</a:t>
            </a:r>
            <a:r>
              <a:rPr lang="ru-RU" dirty="0"/>
              <a:t> называется характеристика шифра, определяющая его стойкость к дешифрованию без знания ключа (т. е. криптоанализу).</a:t>
            </a:r>
          </a:p>
        </p:txBody>
      </p:sp>
    </p:spTree>
    <p:extLst>
      <p:ext uri="{BB962C8B-B14F-4D97-AF65-F5344CB8AC3E}">
        <p14:creationId xmlns:p14="http://schemas.microsoft.com/office/powerpoint/2010/main" val="32139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566298"/>
          </a:xfrm>
        </p:spPr>
        <p:txBody>
          <a:bodyPr>
            <a:normAutofit fontScale="62500" lnSpcReduction="20000"/>
          </a:bodyPr>
          <a:lstStyle/>
          <a:p>
            <a:pPr marL="0" indent="0">
              <a:buNone/>
            </a:pPr>
            <a:r>
              <a:rPr lang="ru-RU" dirty="0"/>
              <a:t>В зависимости от исхода криптоанализа все алгоритмы шифрования можно разделить на три группы.</a:t>
            </a:r>
          </a:p>
          <a:p>
            <a:pPr marL="0" indent="0">
              <a:buNone/>
            </a:pPr>
            <a:r>
              <a:rPr lang="ru-RU" dirty="0"/>
              <a:t>К первой группе относятся совершенные шифры, заведомо не поддающиеся дешифрованию (при правильном использовании). Примером такого шифра является шифр гаммирования случайной равновероятной гаммой.</a:t>
            </a:r>
          </a:p>
          <a:p>
            <a:pPr marL="0" indent="0">
              <a:buNone/>
            </a:pPr>
            <a:endParaRPr lang="ru-RU" dirty="0"/>
          </a:p>
          <a:p>
            <a:pPr marL="0" indent="0">
              <a:buNone/>
            </a:pPr>
            <a:r>
              <a:rPr lang="ru-RU" dirty="0"/>
              <a:t>Во вторую группу входят шифры, допускающие неоднозначное дешифрование. Например, такая ситуация возникает, если зашифровать с помощью шифра простой замены очень короткое сообщение.</a:t>
            </a:r>
          </a:p>
          <a:p>
            <a:pPr marL="0" indent="0">
              <a:buNone/>
            </a:pPr>
            <a:endParaRPr lang="ru-RU" dirty="0"/>
          </a:p>
          <a:p>
            <a:pPr marL="0" indent="0">
              <a:buNone/>
            </a:pPr>
            <a:r>
              <a:rPr lang="ru-RU" dirty="0"/>
              <a:t>Основная масса используемых шифров относится к третьей группе и может быть в принципе однозначно дешифрована.</a:t>
            </a:r>
          </a:p>
          <a:p>
            <a:pPr marL="0" indent="0">
              <a:buNone/>
            </a:pPr>
            <a:r>
              <a:rPr lang="ru-RU" dirty="0"/>
              <a:t>Сложность дешифрования шифра из этой группы будет определяться трудоемкостью используемого алгоритма дешифрования. Следовательно, для оценки стойкости такого шифра необходимо рассмотреть все известные алгоритмы дешифрования и выбрать из них имеющий минимальную трудоемкость, т. е. тот, который работает в данном случае быстрее всех остальных. Трудоемкость этого алгоритма и будет характеризовать стойкость исследуемого шифра.</a:t>
            </a:r>
          </a:p>
        </p:txBody>
      </p:sp>
    </p:spTree>
    <p:extLst>
      <p:ext uri="{BB962C8B-B14F-4D97-AF65-F5344CB8AC3E}">
        <p14:creationId xmlns:p14="http://schemas.microsoft.com/office/powerpoint/2010/main" val="179797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85000" lnSpcReduction="20000"/>
          </a:bodyPr>
          <a:lstStyle/>
          <a:p>
            <a:pPr marL="0" indent="0">
              <a:buNone/>
            </a:pPr>
            <a:r>
              <a:rPr lang="ru-RU" dirty="0"/>
              <a:t>Удобнее всего измерять трудоемкость алгоритма дешифрования в элементарных операциях, но более наглядным параметром является время, необходимое для вскрытия шифра (при этом необходимо указывать технические средства, которые доступны </a:t>
            </a:r>
            <a:r>
              <a:rPr lang="ru-RU" dirty="0" err="1"/>
              <a:t>криптоаналитику</a:t>
            </a:r>
            <a:r>
              <a:rPr lang="ru-RU" dirty="0"/>
              <a:t>). </a:t>
            </a:r>
          </a:p>
          <a:p>
            <a:pPr marL="0" indent="0">
              <a:buNone/>
            </a:pPr>
            <a:r>
              <a:rPr lang="ru-RU" dirty="0"/>
              <a:t>Не следует забывать, что вполне возможно существование неизвестного на данный момент алгоритма, который может значительно снизить вычисленную стойкость шифра. </a:t>
            </a:r>
          </a:p>
          <a:p>
            <a:pPr marL="0" indent="0">
              <a:buNone/>
            </a:pPr>
            <a:r>
              <a:rPr lang="ru-RU" dirty="0"/>
              <a:t>К большому сожалению разработчиков </a:t>
            </a:r>
            <a:r>
              <a:rPr lang="ru-RU" dirty="0" err="1"/>
              <a:t>шифросистем</a:t>
            </a:r>
            <a:r>
              <a:rPr lang="ru-RU" dirty="0"/>
              <a:t>, строго доказать с помощью математических методов невозможность существования простых алгоритмов дешифрования удается чрезвычайно редко. </a:t>
            </a:r>
          </a:p>
          <a:p>
            <a:pPr marL="0" indent="0">
              <a:buNone/>
            </a:pPr>
            <a:r>
              <a:rPr lang="ru-RU" dirty="0"/>
              <a:t>Очень хорошим результатом в криптографии является доказательство того, что сложность решения задачи дешифрования исследуемого шифра эквивалентна сложности решения какой-нибудь известной математической задачи. Такой вывод хотя и не дает 100 % гарантии, но позволяет надеяться, что существенно понизить оценку стойкости шифра в этом случае будет очень непросто.</a:t>
            </a:r>
          </a:p>
        </p:txBody>
      </p:sp>
    </p:spTree>
    <p:extLst>
      <p:ext uri="{BB962C8B-B14F-4D97-AF65-F5344CB8AC3E}">
        <p14:creationId xmlns:p14="http://schemas.microsoft.com/office/powerpoint/2010/main" val="3673695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lstStyle/>
          <a:p>
            <a:pPr marL="0" indent="0">
              <a:buNone/>
            </a:pPr>
            <a:r>
              <a:rPr lang="ru-RU" dirty="0"/>
              <a:t>К средствам криптографической защиты информации (СКЗИ) относятся:</a:t>
            </a:r>
          </a:p>
          <a:p>
            <a:r>
              <a:rPr lang="ru-RU" dirty="0"/>
              <a:t>аппаратные;</a:t>
            </a:r>
          </a:p>
          <a:p>
            <a:r>
              <a:rPr lang="ru-RU" dirty="0"/>
              <a:t>программно-аппаратные;</a:t>
            </a:r>
          </a:p>
          <a:p>
            <a:r>
              <a:rPr lang="ru-RU" dirty="0"/>
              <a:t>программные средства.</a:t>
            </a:r>
          </a:p>
          <a:p>
            <a:pPr marL="0" indent="0">
              <a:buNone/>
            </a:pPr>
            <a:r>
              <a:rPr lang="ru-RU" dirty="0"/>
              <a:t>Предполагается, что СКЗИ используются в некоторой информационной системе совместно с механизмами реализации и гарантирования политики безопасности.</a:t>
            </a:r>
          </a:p>
        </p:txBody>
      </p:sp>
    </p:spTree>
    <p:extLst>
      <p:ext uri="{BB962C8B-B14F-4D97-AF65-F5344CB8AC3E}">
        <p14:creationId xmlns:p14="http://schemas.microsoft.com/office/powerpoint/2010/main" val="1201070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p:txBody>
          <a:bodyPr>
            <a:normAutofit fontScale="77500" lnSpcReduction="20000"/>
          </a:bodyPr>
          <a:lstStyle/>
          <a:p>
            <a:pPr marL="0" indent="0">
              <a:buNone/>
            </a:pPr>
            <a:r>
              <a:rPr lang="ru-RU" dirty="0"/>
              <a:t>Можно говорить о том, что СКЗИ производят защиту объектов на семантическом уровне. В то же время объекты-параметры криптографического преобразования являются полноценными объектами информационной системы и могут быть объектами некоторой политики безопасности (например, ключи шифрования могут и должны быть защищены от НСД, открытые ключи для проверки цифровой подписи — от изменений и т. д.).</a:t>
            </a:r>
          </a:p>
          <a:p>
            <a:pPr marL="0" indent="0">
              <a:buNone/>
            </a:pPr>
            <a:r>
              <a:rPr lang="ru-RU" dirty="0"/>
              <a:t>Основные причины нарушения безопасности информации при ее обработке СКЗИ:</a:t>
            </a:r>
          </a:p>
          <a:p>
            <a:pPr marL="457200" lvl="1" indent="0">
              <a:buNone/>
            </a:pPr>
            <a:r>
              <a:rPr lang="ru-RU" dirty="0"/>
              <a:t>1. Утечка информации по техническим каналам.</a:t>
            </a:r>
          </a:p>
          <a:p>
            <a:pPr marL="457200" lvl="1" indent="0">
              <a:buNone/>
            </a:pPr>
            <a:r>
              <a:rPr lang="ru-RU" dirty="0"/>
              <a:t>2. Неисправности в элементах СКЗИ.</a:t>
            </a:r>
          </a:p>
          <a:p>
            <a:pPr marL="457200" lvl="1" indent="0">
              <a:buNone/>
            </a:pPr>
            <a:r>
              <a:rPr lang="ru-RU" dirty="0"/>
              <a:t>3. Работа совместно с другими программами: непреднамеренное и преднамеренное влияние (</a:t>
            </a:r>
            <a:r>
              <a:rPr lang="ru-RU" dirty="0" err="1"/>
              <a:t>криптовирусы</a:t>
            </a:r>
            <a:r>
              <a:rPr lang="ru-RU" dirty="0"/>
              <a:t>).</a:t>
            </a:r>
          </a:p>
          <a:p>
            <a:pPr marL="457200" lvl="1" indent="0">
              <a:buNone/>
            </a:pPr>
            <a:r>
              <a:rPr lang="ru-RU" dirty="0"/>
              <a:t>4. Воздействие человека.</a:t>
            </a:r>
          </a:p>
          <a:p>
            <a:pPr marL="0" indent="0">
              <a:buNone/>
            </a:pPr>
            <a:r>
              <a:rPr lang="ru-RU" dirty="0"/>
              <a:t>В связи с этим помимо встроенного контроля за пользователем, необходимо отслеживание правильности разработки и использования средств защиты с применением организационных мер.</a:t>
            </a:r>
          </a:p>
        </p:txBody>
      </p:sp>
    </p:spTree>
    <p:extLst>
      <p:ext uri="{BB962C8B-B14F-4D97-AF65-F5344CB8AC3E}">
        <p14:creationId xmlns:p14="http://schemas.microsoft.com/office/powerpoint/2010/main" val="371626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 Определение и основные способы</a:t>
            </a:r>
            <a:br>
              <a:rPr lang="ru-RU" dirty="0"/>
            </a:br>
            <a:r>
              <a:rPr lang="ru-RU" dirty="0"/>
              <a:t>несанкционированного доступа</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77500" lnSpcReduction="20000"/>
          </a:bodyPr>
          <a:lstStyle/>
          <a:p>
            <a:pPr marL="0" indent="0">
              <a:buNone/>
            </a:pPr>
            <a:r>
              <a:rPr lang="ru-RU" dirty="0"/>
              <a:t>Для преднамеренного НСД используются как общедоступные, так и скрытые способы и средства:</a:t>
            </a:r>
          </a:p>
          <a:p>
            <a:r>
              <a:rPr lang="ru-RU" dirty="0"/>
              <a:t>инициативное сотрудничество (предательство);</a:t>
            </a:r>
          </a:p>
          <a:p>
            <a:r>
              <a:rPr lang="ru-RU" dirty="0"/>
              <a:t>склонение к сотрудничеству (подкуп, шантаж);</a:t>
            </a:r>
          </a:p>
          <a:p>
            <a:r>
              <a:rPr lang="ru-RU" dirty="0"/>
              <a:t>подслушивание переговоров самыми различными путями;</a:t>
            </a:r>
          </a:p>
          <a:p>
            <a:r>
              <a:rPr lang="ru-RU" dirty="0"/>
              <a:t>негласное ознакомление со сведениями, составляющими тайну;</a:t>
            </a:r>
          </a:p>
          <a:p>
            <a:r>
              <a:rPr lang="ru-RU" dirty="0"/>
              <a:t>хищение, копирование, подделка, уничтожение;</a:t>
            </a:r>
          </a:p>
          <a:p>
            <a:r>
              <a:rPr lang="ru-RU" dirty="0"/>
              <a:t>незаконное подключение к каналам и линиям связи и передачи данных;</a:t>
            </a:r>
          </a:p>
          <a:p>
            <a:r>
              <a:rPr lang="ru-RU" dirty="0"/>
              <a:t>перехват (акустический или радиоперехват, в том числе и за счет побочных электромагнитных излучений и наводок);</a:t>
            </a:r>
          </a:p>
          <a:p>
            <a:r>
              <a:rPr lang="ru-RU" dirty="0"/>
              <a:t>визуальное наблюдение, фотографирование;</a:t>
            </a:r>
          </a:p>
          <a:p>
            <a:r>
              <a:rPr lang="ru-RU" dirty="0"/>
              <a:t>сбор и аналитическая обработка детальной информации или производственных отходов.</a:t>
            </a:r>
          </a:p>
        </p:txBody>
      </p:sp>
    </p:spTree>
    <p:extLst>
      <p:ext uri="{BB962C8B-B14F-4D97-AF65-F5344CB8AC3E}">
        <p14:creationId xmlns:p14="http://schemas.microsoft.com/office/powerpoint/2010/main" val="1024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p:txBody>
          <a:bodyPr>
            <a:normAutofit fontScale="90000"/>
          </a:bodyPr>
          <a:lstStyle/>
          <a:p>
            <a:r>
              <a:rPr lang="ru-RU" dirty="0"/>
              <a:t>Основные направления и цели использования</a:t>
            </a:r>
            <a:br>
              <a:rPr lang="ru-RU" dirty="0"/>
            </a:br>
            <a:r>
              <a:rPr lang="ru-RU" dirty="0"/>
              <a:t>криптографических методов</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ru-RU" sz="2000" dirty="0"/>
              <a:t>Процесс синтеза и анализа СКЗИ отличается высокой сложностью и трудоемкостью, поскольку необходим всесторонний учет влияния перечисленных выше угроз на надежность реализации СКЗИ. В связи с этим практически во всех странах, обладающих развитыми криптографическими технологиями, разработка СКЗИ относится к сфере государственного регулирования.</a:t>
            </a:r>
          </a:p>
          <a:p>
            <a:pPr marL="0" indent="0">
              <a:buNone/>
            </a:pPr>
            <a:r>
              <a:rPr lang="ru-RU" sz="2000" dirty="0"/>
              <a:t>Государственное регулирование включает, как правило, лицензирование деятельности, связанной с разработкой и эксплуатацией криптографических средств, сертификацию СКЗИ и стандартизацию алгоритмов криптографических преобразований.</a:t>
            </a:r>
          </a:p>
          <a:p>
            <a:pPr marL="0" indent="0">
              <a:buNone/>
            </a:pPr>
            <a:r>
              <a:rPr lang="ru-RU" sz="2000" dirty="0"/>
              <a:t>В России в настоящее время организационно-правовые и научно-технические проблемы синтеза и анализа СКЗИ находятся в компетенции ФСБ.</a:t>
            </a:r>
          </a:p>
          <a:p>
            <a:pPr marL="0" indent="0">
              <a:buNone/>
            </a:pPr>
            <a:r>
              <a:rPr lang="ru-RU" sz="2000" dirty="0"/>
              <a:t>Правовая сторона разработки и использования СКЗИ регламентируется в основном указом Президента Российской Федерации от 03.04.95 № 334 с учетом принятых ранее законодательных и нормативных актов РФ.</a:t>
            </a:r>
          </a:p>
          <a:p>
            <a:pPr marL="0" indent="0">
              <a:buNone/>
            </a:pPr>
            <a:r>
              <a:rPr lang="ru-RU" sz="2000" dirty="0"/>
              <a:t>Дополнительно учитываемой законодательной базой являются законы «О федеральных органах правительственной связи и информации», «О государственной тайне», «Об информации, информационных технологиях и о защите информации», «О сертификации продукции и услуг».</a:t>
            </a:r>
          </a:p>
          <a:p>
            <a:pPr marL="0" indent="0">
              <a:buNone/>
            </a:pPr>
            <a:r>
              <a:rPr lang="ru-RU" sz="2000" dirty="0"/>
              <a:t>В настоящее время шифрование является единственным надежным средством защиты при передаче информации.</a:t>
            </a:r>
          </a:p>
        </p:txBody>
      </p:sp>
    </p:spTree>
    <p:extLst>
      <p:ext uri="{BB962C8B-B14F-4D97-AF65-F5344CB8AC3E}">
        <p14:creationId xmlns:p14="http://schemas.microsoft.com/office/powerpoint/2010/main" val="2184490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a:xfrm>
            <a:off x="630315" y="375143"/>
            <a:ext cx="11674136" cy="1325563"/>
          </a:xfrm>
        </p:spPr>
        <p:txBody>
          <a:bodyPr>
            <a:normAutofit fontScale="90000"/>
          </a:bodyPr>
          <a:lstStyle/>
          <a:p>
            <a:r>
              <a:rPr lang="ru-RU" dirty="0"/>
              <a:t>Защита от угрозы нарушения конфиденциальности</a:t>
            </a:r>
            <a:br>
              <a:rPr lang="ru-RU" dirty="0"/>
            </a:br>
            <a:r>
              <a:rPr lang="ru-RU" dirty="0"/>
              <a:t>на уровне содержания информации</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4"/>
            <a:ext cx="10515600" cy="4657233"/>
          </a:xfrm>
        </p:spPr>
        <p:txBody>
          <a:bodyPr>
            <a:normAutofit fontScale="92500" lnSpcReduction="20000"/>
          </a:bodyPr>
          <a:lstStyle/>
          <a:p>
            <a:pPr marL="0" indent="0">
              <a:buNone/>
            </a:pPr>
            <a:r>
              <a:rPr lang="ru-RU" sz="2000" dirty="0"/>
              <a:t>Существуют различные методы защиты конфиденциальности информации на уровне содержания.</a:t>
            </a:r>
          </a:p>
          <a:p>
            <a:pPr marL="0" indent="0">
              <a:buNone/>
            </a:pPr>
            <a:r>
              <a:rPr lang="ru-RU" sz="2000" dirty="0"/>
              <a:t>Рассмотрим ситуацию, когда злоумышленнику удалось получить доступ к синтаксическому представлению конфиденциальной информации, т. е. он имеет перед собой последовательность знаков некоторого языка, удовлетворяющую формальным правилам нотации. Данная ситуация может возникнуть, например, тогда, когда удалось дешифровать файл данных и получить текст, который может рассматриваться как осмысленный. В этом случае для сокрытия истинного содержания сообщения могут применяться различные приемы, суть которых сводится к тому, что в соответствие одной последовательности знаков или слов одного языка ставятся знаки или слова другого.</a:t>
            </a:r>
          </a:p>
          <a:p>
            <a:pPr marL="0" indent="0">
              <a:buNone/>
            </a:pPr>
            <a:r>
              <a:rPr lang="ru-RU" sz="2000" dirty="0"/>
              <a:t>В качестве примера можно привести </a:t>
            </a:r>
            <a:r>
              <a:rPr lang="ru-RU" sz="2000" i="1" dirty="0"/>
              <a:t>шифр «Аве Мария», </a:t>
            </a:r>
            <a:r>
              <a:rPr lang="ru-RU" sz="2000" dirty="0"/>
              <a:t>в кодовом варианте которого каждому слову, а порой и фразе ставятся в соответствие несколько слов явной религиозной тематики, в результате чего сообщение выглядит как специфический текст духовного содержания. Обычный жаргон также может иллюстрировать применяемые в повседневной практике подходы к сокрытию истинного смысла сообщений.</a:t>
            </a:r>
          </a:p>
          <a:p>
            <a:pPr marL="0" indent="0">
              <a:buNone/>
            </a:pPr>
            <a:r>
              <a:rPr lang="ru-RU" sz="2000" dirty="0"/>
              <a:t>Другим направлением защиты является использование </a:t>
            </a:r>
            <a:r>
              <a:rPr lang="ru-RU" sz="2000" i="1" dirty="0"/>
              <a:t>стеганографии</a:t>
            </a:r>
            <a:r>
              <a:rPr lang="ru-RU" sz="2000" dirty="0"/>
              <a:t>. Слово «стеганография» в переводе с греческого буквально означает «тайнопись». К ней относится огромное множество секретных средств связи, таких как невидимые чернила, микрофотоснимки, условное расположение знаков (применяемое в сигнальной агентурной связи), цифровые подписи, тайные каналы и средства связи на плавающих частотах.</a:t>
            </a:r>
          </a:p>
        </p:txBody>
      </p:sp>
    </p:spTree>
    <p:extLst>
      <p:ext uri="{BB962C8B-B14F-4D97-AF65-F5344CB8AC3E}">
        <p14:creationId xmlns:p14="http://schemas.microsoft.com/office/powerpoint/2010/main" val="3493157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a:xfrm>
            <a:off x="630315" y="375143"/>
            <a:ext cx="11674136" cy="1325563"/>
          </a:xfrm>
        </p:spPr>
        <p:txBody>
          <a:bodyPr>
            <a:normAutofit fontScale="90000"/>
          </a:bodyPr>
          <a:lstStyle/>
          <a:p>
            <a:r>
              <a:rPr lang="ru-RU" dirty="0"/>
              <a:t>Защита от угрозы нарушения конфиденциальности</a:t>
            </a:r>
            <a:br>
              <a:rPr lang="ru-RU" dirty="0"/>
            </a:br>
            <a:r>
              <a:rPr lang="ru-RU" dirty="0"/>
              <a:t>на уровне содержания информации</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a:bodyPr>
          <a:lstStyle/>
          <a:p>
            <a:pPr marL="0" indent="0">
              <a:buNone/>
            </a:pPr>
            <a:r>
              <a:rPr lang="ru-RU" sz="2000" dirty="0"/>
              <a:t>Другим направлением защиты является использование </a:t>
            </a:r>
            <a:r>
              <a:rPr lang="ru-RU" sz="2000" i="1" dirty="0"/>
              <a:t>стеганографии</a:t>
            </a:r>
            <a:r>
              <a:rPr lang="ru-RU" sz="2000" dirty="0"/>
              <a:t>. Слово «стеганография» в переводе с греческого буквально означает «тайнопись». К ней относится огромное множество секретных средств связи, таких как невидимые чернила, микрофотоснимки, условное расположение знаков (применяемое в сигнальной агентурной связи), цифровые подписи, тайные каналы и средства связи на плавающих частотах.</a:t>
            </a:r>
          </a:p>
          <a:p>
            <a:pPr marL="0" indent="0">
              <a:buNone/>
            </a:pPr>
            <a:endParaRPr lang="ru-RU" sz="2000" dirty="0"/>
          </a:p>
          <a:p>
            <a:pPr marL="0" indent="0">
              <a:buNone/>
            </a:pPr>
            <a:r>
              <a:rPr lang="ru-RU" sz="2000" dirty="0"/>
              <a:t>Стеганография — это искусство и наука организации связи таким способом, который скрывает собственно наличие связи. В отличие от криптографии, где неприятель имеет возможность обнаруживать, перехватывать и декодировать сообщения — при том, что ему противостоят определенные меры безопасности, гарантированные той или иной криптосистемой, — методы стеганографии позволяют встраивать секретные сообщения в безобидные послания так, чтобы нельзя было даже подозревать существования подтекста</a:t>
            </a:r>
          </a:p>
        </p:txBody>
      </p:sp>
    </p:spTree>
    <p:extLst>
      <p:ext uri="{BB962C8B-B14F-4D97-AF65-F5344CB8AC3E}">
        <p14:creationId xmlns:p14="http://schemas.microsoft.com/office/powerpoint/2010/main" val="1299462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73FDDD-B82C-4439-A418-AEDD219FEF9F}"/>
              </a:ext>
            </a:extLst>
          </p:cNvPr>
          <p:cNvSpPr>
            <a:spLocks noGrp="1"/>
          </p:cNvSpPr>
          <p:nvPr>
            <p:ph type="title"/>
          </p:nvPr>
        </p:nvSpPr>
        <p:spPr>
          <a:xfrm>
            <a:off x="630315" y="375143"/>
            <a:ext cx="11674136" cy="1325563"/>
          </a:xfrm>
        </p:spPr>
        <p:txBody>
          <a:bodyPr>
            <a:normAutofit fontScale="90000"/>
          </a:bodyPr>
          <a:lstStyle/>
          <a:p>
            <a:r>
              <a:rPr lang="ru-RU" dirty="0"/>
              <a:t>Защита от угрозы нарушения конфиденциальности</a:t>
            </a:r>
            <a:br>
              <a:rPr lang="ru-RU" dirty="0"/>
            </a:br>
            <a:r>
              <a:rPr lang="ru-RU" dirty="0"/>
              <a:t>на уровне содержания информации</a:t>
            </a:r>
          </a:p>
        </p:txBody>
      </p:sp>
      <p:sp>
        <p:nvSpPr>
          <p:cNvPr id="3" name="Объект 2">
            <a:extLst>
              <a:ext uri="{FF2B5EF4-FFF2-40B4-BE49-F238E27FC236}">
                <a16:creationId xmlns:a16="http://schemas.microsoft.com/office/drawing/2014/main" id="{609DB324-AC60-42C4-93E7-60EAD70B3E95}"/>
              </a:ext>
            </a:extLst>
          </p:cNvPr>
          <p:cNvSpPr>
            <a:spLocks noGrp="1"/>
          </p:cNvSpPr>
          <p:nvPr>
            <p:ph idx="1"/>
          </p:nvPr>
        </p:nvSpPr>
        <p:spPr>
          <a:xfrm>
            <a:off x="838200" y="1825625"/>
            <a:ext cx="10515600" cy="4667250"/>
          </a:xfrm>
        </p:spPr>
        <p:txBody>
          <a:bodyPr>
            <a:normAutofit/>
          </a:bodyPr>
          <a:lstStyle/>
          <a:p>
            <a:pPr marL="0" indent="0">
              <a:buNone/>
            </a:pPr>
            <a:r>
              <a:rPr lang="ru-RU" sz="2000" dirty="0"/>
              <a:t>Применительно к компьютерным технологиям можно сказать, что стеганография использует методы размещения файла-сообщения в файле- «контейнере», изменяя файл-«контейнер» таким образом, чтобы сделанные изменения были практически незаметны. </a:t>
            </a:r>
          </a:p>
          <a:p>
            <a:pPr marL="0" indent="0">
              <a:buNone/>
            </a:pPr>
            <a:r>
              <a:rPr lang="ru-RU" sz="2000" dirty="0"/>
              <a:t>Большинство из компьютерных </a:t>
            </a:r>
            <a:r>
              <a:rPr lang="ru-RU" sz="2000" dirty="0" err="1"/>
              <a:t>стеганографических</a:t>
            </a:r>
            <a:r>
              <a:rPr lang="ru-RU" sz="2000" dirty="0"/>
              <a:t> приемов объединяет методология изменения наименьшего значимого бита (</a:t>
            </a:r>
            <a:r>
              <a:rPr lang="ru-RU" sz="2000" dirty="0" err="1"/>
              <a:t>Least</a:t>
            </a:r>
            <a:r>
              <a:rPr lang="ru-RU" sz="2000" dirty="0"/>
              <a:t> </a:t>
            </a:r>
            <a:r>
              <a:rPr lang="ru-RU" sz="2000" dirty="0" err="1"/>
              <a:t>Signifiant</a:t>
            </a:r>
            <a:r>
              <a:rPr lang="ru-RU" sz="2000" dirty="0"/>
              <a:t> </a:t>
            </a:r>
            <a:r>
              <a:rPr lang="ru-RU" sz="2000" dirty="0" err="1"/>
              <a:t>Bits</a:t>
            </a:r>
            <a:r>
              <a:rPr lang="ru-RU" sz="2000" dirty="0"/>
              <a:t>-LSB), который считается «шумящим», т. е. имеющим случайный характер в отдельных байтах файла-«контейнера».</a:t>
            </a:r>
          </a:p>
          <a:p>
            <a:pPr marL="0" indent="0">
              <a:buNone/>
            </a:pPr>
            <a:r>
              <a:rPr lang="ru-RU" sz="2000" dirty="0"/>
              <a:t>На практике в большинстве случаев открытый контейнер не содержит бесполезных данных, которые могут быть использованы для модификации. </a:t>
            </a:r>
          </a:p>
          <a:p>
            <a:pPr marL="0" indent="0">
              <a:buNone/>
            </a:pPr>
            <a:r>
              <a:rPr lang="ru-RU" sz="2000" dirty="0"/>
              <a:t>Вместо этого контейнерные файлы естественно содержат различные уровни шума, который при ближайшем рассмотрении, за исключением остальной части байта, может являться произвольной величиной. </a:t>
            </a:r>
          </a:p>
          <a:p>
            <a:pPr marL="0" indent="0">
              <a:buNone/>
            </a:pPr>
            <a:r>
              <a:rPr lang="ru-RU" sz="2000" dirty="0"/>
              <a:t>Звуковой (.WAV) файл, например, содержит по большей части неслышный шум фона на уровне LSB; 24-битовый графический образ будет содержать изменения цвета, которые почти незаметны человеческому глазу.</a:t>
            </a:r>
          </a:p>
        </p:txBody>
      </p:sp>
    </p:spTree>
    <p:extLst>
      <p:ext uri="{BB962C8B-B14F-4D97-AF65-F5344CB8AC3E}">
        <p14:creationId xmlns:p14="http://schemas.microsoft.com/office/powerpoint/2010/main" val="3012059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7F1B3F20-CCF7-434B-A889-F0C69675E284}"/>
              </a:ext>
            </a:extLst>
          </p:cNvPr>
          <p:cNvSpPr>
            <a:spLocks noGrp="1"/>
          </p:cNvSpPr>
          <p:nvPr>
            <p:ph type="ctrTitle"/>
          </p:nvPr>
        </p:nvSpPr>
        <p:spPr>
          <a:xfrm>
            <a:off x="1524000" y="1832577"/>
            <a:ext cx="9144000" cy="2387600"/>
          </a:xfrm>
        </p:spPr>
        <p:txBody>
          <a:bodyPr>
            <a:normAutofit fontScale="90000"/>
          </a:bodyPr>
          <a:lstStyle/>
          <a:p>
            <a:r>
              <a:rPr lang="ru-RU" dirty="0"/>
              <a:t>Построение систем защиты</a:t>
            </a:r>
            <a:br>
              <a:rPr lang="ru-RU" dirty="0"/>
            </a:br>
            <a:r>
              <a:rPr lang="ru-RU" dirty="0"/>
              <a:t>от угрозы нарушения целостности информации</a:t>
            </a:r>
            <a:br>
              <a:rPr lang="ru-RU" dirty="0"/>
            </a:br>
            <a:r>
              <a:rPr lang="ru-RU" dirty="0"/>
              <a:t>и отказа доступа</a:t>
            </a:r>
          </a:p>
        </p:txBody>
      </p:sp>
      <p:sp>
        <p:nvSpPr>
          <p:cNvPr id="7" name="Подзаголовок 6">
            <a:extLst>
              <a:ext uri="{FF2B5EF4-FFF2-40B4-BE49-F238E27FC236}">
                <a16:creationId xmlns:a16="http://schemas.microsoft.com/office/drawing/2014/main" id="{023F17EF-94DB-486D-AC8C-7EEC2D88ACAC}"/>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220488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31413-5BB0-438F-BB04-67F0E6D03529}"/>
              </a:ext>
            </a:extLst>
          </p:cNvPr>
          <p:cNvSpPr>
            <a:spLocks noGrp="1"/>
          </p:cNvSpPr>
          <p:nvPr>
            <p:ph type="title"/>
          </p:nvPr>
        </p:nvSpPr>
        <p:spPr/>
        <p:txBody>
          <a:bodyPr/>
          <a:lstStyle/>
          <a:p>
            <a:r>
              <a:rPr lang="ru-RU" dirty="0"/>
              <a:t>Целостность данных</a:t>
            </a:r>
          </a:p>
        </p:txBody>
      </p:sp>
      <p:sp>
        <p:nvSpPr>
          <p:cNvPr id="3" name="Объект 2">
            <a:extLst>
              <a:ext uri="{FF2B5EF4-FFF2-40B4-BE49-F238E27FC236}">
                <a16:creationId xmlns:a16="http://schemas.microsoft.com/office/drawing/2014/main" id="{2BC7554F-8133-4FD5-A1E6-D939081E5784}"/>
              </a:ext>
            </a:extLst>
          </p:cNvPr>
          <p:cNvSpPr>
            <a:spLocks noGrp="1"/>
          </p:cNvSpPr>
          <p:nvPr>
            <p:ph idx="1"/>
          </p:nvPr>
        </p:nvSpPr>
        <p:spPr/>
        <p:txBody>
          <a:bodyPr>
            <a:normAutofit fontScale="85000" lnSpcReduction="20000"/>
          </a:bodyPr>
          <a:lstStyle/>
          <a:p>
            <a:pPr marL="0" indent="0">
              <a:buNone/>
            </a:pPr>
            <a:r>
              <a:rPr lang="ru-RU" dirty="0"/>
              <a:t>Понятие целостности данных в научной литературе имеет несколько определений. В одной из наиболее распространенных трактовок под целостностью подразумевается отсутствие ненадлежащих изменений.</a:t>
            </a:r>
          </a:p>
          <a:p>
            <a:pPr marL="0" indent="0">
              <a:buNone/>
            </a:pPr>
            <a:r>
              <a:rPr lang="ru-RU" dirty="0"/>
              <a:t>Под ненадлежащими изменениями чаще всего имеется ввиду, что ни одному пользователю автоматизированной системы, в том числе и авторизованному, не должны быть разрешены такие изменения данных, которые повлекут за собой их разрушение или потерю.</a:t>
            </a:r>
          </a:p>
          <a:p>
            <a:pPr marL="0" indent="0">
              <a:buNone/>
            </a:pPr>
            <a:r>
              <a:rPr lang="ru-RU" dirty="0"/>
              <a:t>Нарушение целостности информации происходит либо при несанкционированном доступе к информации, либо без него.</a:t>
            </a:r>
          </a:p>
          <a:p>
            <a:pPr marL="0" indent="0">
              <a:buNone/>
            </a:pPr>
            <a:r>
              <a:rPr lang="ru-RU" dirty="0"/>
              <a:t>Угроза целостности существует на всех этапах жизни информации:</a:t>
            </a:r>
          </a:p>
          <a:p>
            <a:r>
              <a:rPr lang="ru-RU" dirty="0"/>
              <a:t>при хранении;</a:t>
            </a:r>
          </a:p>
          <a:p>
            <a:r>
              <a:rPr lang="ru-RU" dirty="0"/>
              <a:t>обработке;</a:t>
            </a:r>
          </a:p>
          <a:p>
            <a:r>
              <a:rPr lang="ru-RU" dirty="0"/>
              <a:t>транспортировке</a:t>
            </a:r>
          </a:p>
        </p:txBody>
      </p:sp>
    </p:spTree>
    <p:extLst>
      <p:ext uri="{BB962C8B-B14F-4D97-AF65-F5344CB8AC3E}">
        <p14:creationId xmlns:p14="http://schemas.microsoft.com/office/powerpoint/2010/main" val="1621995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DF4B96-8899-4F5A-8984-F931D3E5EF55}"/>
              </a:ext>
            </a:extLst>
          </p:cNvPr>
          <p:cNvSpPr>
            <a:spLocks noGrp="1"/>
          </p:cNvSpPr>
          <p:nvPr>
            <p:ph type="title"/>
          </p:nvPr>
        </p:nvSpPr>
        <p:spPr/>
        <p:txBody>
          <a:bodyPr/>
          <a:lstStyle/>
          <a:p>
            <a:r>
              <a:rPr lang="ru-RU" dirty="0"/>
              <a:t>Защита целостности информации при хранении</a:t>
            </a:r>
          </a:p>
        </p:txBody>
      </p:sp>
      <p:sp>
        <p:nvSpPr>
          <p:cNvPr id="3" name="Объект 2">
            <a:extLst>
              <a:ext uri="{FF2B5EF4-FFF2-40B4-BE49-F238E27FC236}">
                <a16:creationId xmlns:a16="http://schemas.microsoft.com/office/drawing/2014/main" id="{739B5816-4E0F-4835-8BAB-0D169BF50DEE}"/>
              </a:ext>
            </a:extLst>
          </p:cNvPr>
          <p:cNvSpPr>
            <a:spLocks noGrp="1"/>
          </p:cNvSpPr>
          <p:nvPr>
            <p:ph idx="1"/>
          </p:nvPr>
        </p:nvSpPr>
        <p:spPr/>
        <p:txBody>
          <a:bodyPr>
            <a:normAutofit fontScale="85000" lnSpcReduction="20000"/>
          </a:bodyPr>
          <a:lstStyle/>
          <a:p>
            <a:pPr marL="0" indent="0">
              <a:buNone/>
            </a:pPr>
            <a:r>
              <a:rPr lang="ru-RU" dirty="0"/>
              <a:t>В информационной системе основное место хранения информации — электронные носители, поэтому рассмотрим меры защиты применительно к этому классу носителей.</a:t>
            </a:r>
          </a:p>
          <a:p>
            <a:pPr marL="0" indent="0">
              <a:buNone/>
            </a:pPr>
            <a:r>
              <a:rPr lang="ru-RU" dirty="0"/>
              <a:t>Определяя порядок хранения информации на электронных носителях, следует иметь в виду, что от состояния носителей зависит качество программ и защищаемых данных. Электронные носители являются устройствами, подвергающимися интенсивному износу. Кроме того, в электронные носители могут быть внедрены закладки, поэтому используемые методы записи, хранения и считывания нельзя считать защищенными.</a:t>
            </a:r>
          </a:p>
          <a:p>
            <a:pPr marL="0" indent="0">
              <a:buNone/>
            </a:pPr>
            <a:r>
              <a:rPr lang="ru-RU" dirty="0"/>
              <a:t>Организационно-технологические меры защиты целостности информации на электронных носителях можно разделить на две основные группы:</a:t>
            </a:r>
          </a:p>
          <a:p>
            <a:r>
              <a:rPr lang="ru-RU" dirty="0"/>
              <a:t>организационные меры по поддержке целостности информации;</a:t>
            </a:r>
          </a:p>
          <a:p>
            <a:r>
              <a:rPr lang="ru-RU" dirty="0"/>
              <a:t>технологические меры контроля целостности битовых последовательностей.</a:t>
            </a:r>
          </a:p>
        </p:txBody>
      </p:sp>
    </p:spTree>
    <p:extLst>
      <p:ext uri="{BB962C8B-B14F-4D97-AF65-F5344CB8AC3E}">
        <p14:creationId xmlns:p14="http://schemas.microsoft.com/office/powerpoint/2010/main" val="2904276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ADEB3D-93C7-4956-892C-67747A5469FB}"/>
              </a:ext>
            </a:extLst>
          </p:cNvPr>
          <p:cNvSpPr>
            <a:spLocks noGrp="1"/>
          </p:cNvSpPr>
          <p:nvPr>
            <p:ph type="title"/>
          </p:nvPr>
        </p:nvSpPr>
        <p:spPr/>
        <p:txBody>
          <a:bodyPr/>
          <a:lstStyle/>
          <a:p>
            <a:r>
              <a:rPr lang="ru-RU" dirty="0"/>
              <a:t>Организационные меры</a:t>
            </a:r>
          </a:p>
        </p:txBody>
      </p:sp>
      <p:sp>
        <p:nvSpPr>
          <p:cNvPr id="3" name="Объект 2">
            <a:extLst>
              <a:ext uri="{FF2B5EF4-FFF2-40B4-BE49-F238E27FC236}">
                <a16:creationId xmlns:a16="http://schemas.microsoft.com/office/drawing/2014/main" id="{5499D023-2EB8-4987-A2CE-D4EDBB0ED114}"/>
              </a:ext>
            </a:extLst>
          </p:cNvPr>
          <p:cNvSpPr>
            <a:spLocks noGrp="1"/>
          </p:cNvSpPr>
          <p:nvPr>
            <p:ph idx="1"/>
          </p:nvPr>
        </p:nvSpPr>
        <p:spPr/>
        <p:txBody>
          <a:bodyPr>
            <a:normAutofit/>
          </a:bodyPr>
          <a:lstStyle/>
          <a:p>
            <a:pPr marL="0" indent="0">
              <a:buNone/>
            </a:pPr>
            <a:r>
              <a:rPr lang="ru-RU" dirty="0"/>
              <a:t>Организационные меры защиты направлены на предупреждение хищения или утраты носителей, а вместе с ними и информации. Организационные меры излагаются в документах, описывающих режим хранения конфиденциальной информации.</a:t>
            </a:r>
          </a:p>
          <a:p>
            <a:pPr marL="0" indent="0">
              <a:buNone/>
            </a:pPr>
            <a:r>
              <a:rPr lang="ru-RU" dirty="0"/>
              <a:t>Организационные меры разделяются на две группы:</a:t>
            </a:r>
          </a:p>
          <a:p>
            <a:r>
              <a:rPr lang="ru-RU" dirty="0"/>
              <a:t>создание резервных копий информации, хранимой на электронных носителях;</a:t>
            </a:r>
          </a:p>
          <a:p>
            <a:r>
              <a:rPr lang="ru-RU" dirty="0"/>
              <a:t>обеспечение правильных условий хранения и эксплуатации носителей.</a:t>
            </a:r>
          </a:p>
        </p:txBody>
      </p:sp>
    </p:spTree>
    <p:extLst>
      <p:ext uri="{BB962C8B-B14F-4D97-AF65-F5344CB8AC3E}">
        <p14:creationId xmlns:p14="http://schemas.microsoft.com/office/powerpoint/2010/main" val="3615634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2D3702-8808-4914-9FC7-E35E34E3C626}"/>
              </a:ext>
            </a:extLst>
          </p:cNvPr>
          <p:cNvSpPr>
            <a:spLocks noGrp="1"/>
          </p:cNvSpPr>
          <p:nvPr>
            <p:ph type="title"/>
          </p:nvPr>
        </p:nvSpPr>
        <p:spPr/>
        <p:txBody>
          <a:bodyPr/>
          <a:lstStyle/>
          <a:p>
            <a:r>
              <a:rPr lang="ru-RU" dirty="0"/>
              <a:t>Создание резервных копий</a:t>
            </a:r>
          </a:p>
        </p:txBody>
      </p:sp>
      <p:sp>
        <p:nvSpPr>
          <p:cNvPr id="3" name="Объект 2">
            <a:extLst>
              <a:ext uri="{FF2B5EF4-FFF2-40B4-BE49-F238E27FC236}">
                <a16:creationId xmlns:a16="http://schemas.microsoft.com/office/drawing/2014/main" id="{AC84BAF6-36E2-47F2-9FF5-2792FD706444}"/>
              </a:ext>
            </a:extLst>
          </p:cNvPr>
          <p:cNvSpPr>
            <a:spLocks noGrp="1"/>
          </p:cNvSpPr>
          <p:nvPr>
            <p:ph idx="1"/>
          </p:nvPr>
        </p:nvSpPr>
        <p:spPr>
          <a:xfrm>
            <a:off x="838200" y="1825624"/>
            <a:ext cx="10515600" cy="4584053"/>
          </a:xfrm>
        </p:spPr>
        <p:txBody>
          <a:bodyPr>
            <a:normAutofit fontScale="85000" lnSpcReduction="20000"/>
          </a:bodyPr>
          <a:lstStyle/>
          <a:p>
            <a:pPr marL="0" indent="0">
              <a:buNone/>
            </a:pPr>
            <a:r>
              <a:rPr lang="ru-RU" dirty="0"/>
              <a:t>Создание резервных копий информации, хранимой в информационной системе, должно быть обязательной регулярной процедурой, периодичность которой зависит от важности информации и технологии ее обработки, в частности от объема вводимых данных, возможности повторного ввода и т. д. </a:t>
            </a:r>
          </a:p>
          <a:p>
            <a:pPr marL="0" indent="0">
              <a:buNone/>
            </a:pPr>
            <a:r>
              <a:rPr lang="ru-RU" dirty="0"/>
              <a:t>Для создания резервных копий могут использоваться как стандартные утилиты, так и специализированные системы резервного копирования, адаптированные к конкретной системе. В последнем случае можно применять собственные методы «разностного» архивирования, когда на вспомогательный носитель записывается, а только та часть информации, которая была введена с момента последнего сохранения.</a:t>
            </a:r>
          </a:p>
          <a:p>
            <a:pPr marL="0" indent="0">
              <a:buNone/>
            </a:pPr>
            <a:r>
              <a:rPr lang="ru-RU" dirty="0"/>
              <a:t>В качестве вспомогательных носителей для хранения архивных данных выбирают, как правило, те, которые оптимальны по цене единицы хранимой информации.</a:t>
            </a:r>
          </a:p>
          <a:p>
            <a:pPr marL="0" indent="0">
              <a:buNone/>
            </a:pPr>
            <a:r>
              <a:rPr lang="ru-RU" dirty="0"/>
              <a:t>При ведении резервных копий необходимо регулярно проверять сохранность и целостность находящейся в них информации.</a:t>
            </a:r>
          </a:p>
        </p:txBody>
      </p:sp>
    </p:spTree>
    <p:extLst>
      <p:ext uri="{BB962C8B-B14F-4D97-AF65-F5344CB8AC3E}">
        <p14:creationId xmlns:p14="http://schemas.microsoft.com/office/powerpoint/2010/main" val="2302640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53F6A-C6A6-4428-9181-A552C5A0BECE}"/>
              </a:ext>
            </a:extLst>
          </p:cNvPr>
          <p:cNvSpPr>
            <a:spLocks noGrp="1"/>
          </p:cNvSpPr>
          <p:nvPr>
            <p:ph type="title"/>
          </p:nvPr>
        </p:nvSpPr>
        <p:spPr/>
        <p:txBody>
          <a:bodyPr/>
          <a:lstStyle/>
          <a:p>
            <a:r>
              <a:rPr lang="ru-RU" dirty="0"/>
              <a:t>Обеспечение правильных условий хранения и эксплуатации</a:t>
            </a:r>
          </a:p>
        </p:txBody>
      </p:sp>
      <p:sp>
        <p:nvSpPr>
          <p:cNvPr id="3" name="Объект 2">
            <a:extLst>
              <a:ext uri="{FF2B5EF4-FFF2-40B4-BE49-F238E27FC236}">
                <a16:creationId xmlns:a16="http://schemas.microsoft.com/office/drawing/2014/main" id="{146AF34C-AB23-4638-9AE5-6E29C4B175B6}"/>
              </a:ext>
            </a:extLst>
          </p:cNvPr>
          <p:cNvSpPr>
            <a:spLocks noGrp="1"/>
          </p:cNvSpPr>
          <p:nvPr>
            <p:ph idx="1"/>
          </p:nvPr>
        </p:nvSpPr>
        <p:spPr/>
        <p:txBody>
          <a:bodyPr>
            <a:normAutofit fontScale="62500" lnSpcReduction="20000"/>
          </a:bodyPr>
          <a:lstStyle/>
          <a:p>
            <a:pPr marL="0" indent="0">
              <a:buNone/>
            </a:pPr>
            <a:r>
              <a:rPr lang="ru-RU" dirty="0"/>
              <a:t>Обеспечение правильных условий хранения и эксплуатации определяется конкретным типом носителя.</a:t>
            </a:r>
          </a:p>
          <a:p>
            <a:pPr marL="0" indent="0">
              <a:buNone/>
            </a:pPr>
            <a:r>
              <a:rPr lang="ru-RU" dirty="0"/>
              <a:t>Регистрация и учет носителей производятся независимо от того, есть ли на них конфиденциальная информация или нет. </a:t>
            </a:r>
          </a:p>
          <a:p>
            <a:pPr marL="0" indent="0">
              <a:buNone/>
            </a:pPr>
            <a:r>
              <a:rPr lang="ru-RU" dirty="0"/>
              <a:t>Служебные носители должны иметь ясную, хорошо видимую этикетку, на которой проставлены гриф, номер, дата регистрации. </a:t>
            </a:r>
          </a:p>
          <a:p>
            <a:pPr marL="0" indent="0">
              <a:buNone/>
            </a:pPr>
            <a:r>
              <a:rPr lang="ru-RU" dirty="0"/>
              <a:t>Гриф секретности носителя может изменяться только в большую сторону, т. к. информация не может быть гарантированно удалена. </a:t>
            </a:r>
          </a:p>
          <a:p>
            <a:pPr marL="0" indent="0">
              <a:buNone/>
            </a:pPr>
            <a:r>
              <a:rPr lang="ru-RU" dirty="0"/>
              <a:t>Учет носителей по журналу ведется в течение всей «жизни» носителя. </a:t>
            </a:r>
          </a:p>
          <a:p>
            <a:pPr marL="0" indent="0">
              <a:buNone/>
            </a:pPr>
            <a:r>
              <a:rPr lang="ru-RU" dirty="0"/>
              <a:t>В помещении не должно быть личных носителей. </a:t>
            </a:r>
          </a:p>
          <a:p>
            <a:pPr marL="0" indent="0">
              <a:buNone/>
            </a:pPr>
            <a:r>
              <a:rPr lang="ru-RU" dirty="0"/>
              <a:t>Не допускается работа с непроверенными носителями. </a:t>
            </a:r>
          </a:p>
          <a:p>
            <a:pPr marL="0" indent="0">
              <a:buNone/>
            </a:pPr>
            <a:r>
              <a:rPr lang="ru-RU" dirty="0"/>
              <a:t>Должна проводиться систематическая комиссионная проверка наличия носителей и информации.</a:t>
            </a:r>
          </a:p>
          <a:p>
            <a:pPr marL="0" indent="0">
              <a:buNone/>
            </a:pPr>
            <a:r>
              <a:rPr lang="ru-RU" dirty="0"/>
              <a:t>Хранение электронных носителей такое же, как обычных документов такого же уровня конфиденциальности. Основное требование при хранении — исключение НСД. Передача между подразделениями должна осуществляться под расписку и учитываться в журнале. Вынос за пределы помещения возможен только с разрешения уполномоченных лиц.</a:t>
            </a:r>
          </a:p>
        </p:txBody>
      </p:sp>
    </p:spTree>
    <p:extLst>
      <p:ext uri="{BB962C8B-B14F-4D97-AF65-F5344CB8AC3E}">
        <p14:creationId xmlns:p14="http://schemas.microsoft.com/office/powerpoint/2010/main" val="129194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 Определение и основные способы</a:t>
            </a:r>
            <a:br>
              <a:rPr lang="ru-RU" dirty="0"/>
            </a:br>
            <a:r>
              <a:rPr lang="ru-RU" dirty="0"/>
              <a:t>несанкционированного доступа</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92500" lnSpcReduction="20000"/>
          </a:bodyPr>
          <a:lstStyle/>
          <a:p>
            <a:pPr marL="0" indent="0">
              <a:buNone/>
            </a:pPr>
            <a:r>
              <a:rPr lang="ru-RU" dirty="0"/>
              <a:t>К основным способам НСД в информационных системах относятся:</a:t>
            </a:r>
          </a:p>
          <a:p>
            <a:r>
              <a:rPr lang="ru-RU" dirty="0"/>
              <a:t>непосредственное обращение к объектам доступа;</a:t>
            </a:r>
          </a:p>
          <a:p>
            <a:r>
              <a:rPr lang="ru-RU" dirty="0"/>
              <a:t>создание программных и технических средств, выполняющих обращение к объектам доступа в обход средств защиты;</a:t>
            </a:r>
          </a:p>
          <a:p>
            <a:r>
              <a:rPr lang="ru-RU" dirty="0"/>
              <a:t>модификация средств защиты, позволяющая осуществить НСД;</a:t>
            </a:r>
          </a:p>
          <a:p>
            <a:r>
              <a:rPr lang="ru-RU" dirty="0"/>
              <a:t>внедрение в технические средства информационной системы программных или технических механизмов, нарушающих предполагаемую структуру и функции системы и позволяющих осуществить НСД.</a:t>
            </a:r>
          </a:p>
          <a:p>
            <a:pPr marL="0" indent="0">
              <a:buNone/>
            </a:pPr>
            <a:r>
              <a:rPr lang="ru-RU" dirty="0"/>
              <a:t>Зная совокупность источников информации, возможные каналы утечки охраняемых сведений и многообразие способов несанкционированного доступа к источникам, можно приступать к выработке мероприятий по защите</a:t>
            </a:r>
          </a:p>
        </p:txBody>
      </p:sp>
    </p:spTree>
    <p:extLst>
      <p:ext uri="{BB962C8B-B14F-4D97-AF65-F5344CB8AC3E}">
        <p14:creationId xmlns:p14="http://schemas.microsoft.com/office/powerpoint/2010/main" val="2148652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53F6A-C6A6-4428-9181-A552C5A0BECE}"/>
              </a:ext>
            </a:extLst>
          </p:cNvPr>
          <p:cNvSpPr>
            <a:spLocks noGrp="1"/>
          </p:cNvSpPr>
          <p:nvPr>
            <p:ph type="title"/>
          </p:nvPr>
        </p:nvSpPr>
        <p:spPr/>
        <p:txBody>
          <a:bodyPr/>
          <a:lstStyle/>
          <a:p>
            <a:r>
              <a:rPr lang="ru-RU" dirty="0"/>
              <a:t>Обеспечение правильных условий хранения и эксплуатации</a:t>
            </a:r>
          </a:p>
        </p:txBody>
      </p:sp>
      <p:sp>
        <p:nvSpPr>
          <p:cNvPr id="3" name="Объект 2">
            <a:extLst>
              <a:ext uri="{FF2B5EF4-FFF2-40B4-BE49-F238E27FC236}">
                <a16:creationId xmlns:a16="http://schemas.microsoft.com/office/drawing/2014/main" id="{146AF34C-AB23-4638-9AE5-6E29C4B175B6}"/>
              </a:ext>
            </a:extLst>
          </p:cNvPr>
          <p:cNvSpPr>
            <a:spLocks noGrp="1"/>
          </p:cNvSpPr>
          <p:nvPr>
            <p:ph idx="1"/>
          </p:nvPr>
        </p:nvSpPr>
        <p:spPr>
          <a:xfrm>
            <a:off x="838200" y="1825624"/>
            <a:ext cx="10515600" cy="4575175"/>
          </a:xfrm>
        </p:spPr>
        <p:txBody>
          <a:bodyPr>
            <a:normAutofit fontScale="85000" lnSpcReduction="10000"/>
          </a:bodyPr>
          <a:lstStyle/>
          <a:p>
            <a:pPr marL="0" indent="0">
              <a:buNone/>
            </a:pPr>
            <a:r>
              <a:rPr lang="ru-RU" dirty="0"/>
              <a:t>Жесткий диск регистрируется с грифом, соответствующим категории компьютера, независимо от целей его использования. На корпусе жесткого диска должна быть соответствующая этикетка. При передаче компьютера в ремонт необходимо либо изъять жесткий диск, либо гарантированно удалить с него информацию, либо присутствовать при ремонте.</a:t>
            </a:r>
          </a:p>
          <a:p>
            <a:pPr marL="0" indent="0">
              <a:buNone/>
            </a:pPr>
            <a:r>
              <a:rPr lang="ru-RU" dirty="0"/>
              <a:t>Копирование файлов с зарегистрированных электронных носителей допускается только на компьютерах, категория которых не ниже грифа секретности носителя. Каждое копирование должно учитываться в обычном или электронном журнале.</a:t>
            </a:r>
          </a:p>
          <a:p>
            <a:pPr marL="0" indent="0">
              <a:buNone/>
            </a:pPr>
            <a:r>
              <a:rPr lang="ru-RU" dirty="0"/>
              <a:t>Следует уделять особое внимание удалению информации с носителей. Обычные способы удаления файлов не приводят к удалению области данных, происходит стирание только на логическом уровне. Кроме того, при удалении следует учесть, что в современных средствах обработки информация существует в нескольких экземплярах, под разными именами.</a:t>
            </a:r>
          </a:p>
        </p:txBody>
      </p:sp>
    </p:spTree>
    <p:extLst>
      <p:ext uri="{BB962C8B-B14F-4D97-AF65-F5344CB8AC3E}">
        <p14:creationId xmlns:p14="http://schemas.microsoft.com/office/powerpoint/2010/main" val="2527423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53F6A-C6A6-4428-9181-A552C5A0BECE}"/>
              </a:ext>
            </a:extLst>
          </p:cNvPr>
          <p:cNvSpPr>
            <a:spLocks noGrp="1"/>
          </p:cNvSpPr>
          <p:nvPr>
            <p:ph type="title"/>
          </p:nvPr>
        </p:nvSpPr>
        <p:spPr/>
        <p:txBody>
          <a:bodyPr/>
          <a:lstStyle/>
          <a:p>
            <a:r>
              <a:rPr lang="ru-RU" dirty="0"/>
              <a:t>Технологические меры</a:t>
            </a:r>
          </a:p>
        </p:txBody>
      </p:sp>
      <p:sp>
        <p:nvSpPr>
          <p:cNvPr id="3" name="Объект 2">
            <a:extLst>
              <a:ext uri="{FF2B5EF4-FFF2-40B4-BE49-F238E27FC236}">
                <a16:creationId xmlns:a16="http://schemas.microsoft.com/office/drawing/2014/main" id="{146AF34C-AB23-4638-9AE5-6E29C4B175B6}"/>
              </a:ext>
            </a:extLst>
          </p:cNvPr>
          <p:cNvSpPr>
            <a:spLocks noGrp="1"/>
          </p:cNvSpPr>
          <p:nvPr>
            <p:ph idx="1"/>
          </p:nvPr>
        </p:nvSpPr>
        <p:spPr/>
        <p:txBody>
          <a:bodyPr>
            <a:normAutofit fontScale="85000" lnSpcReduction="20000"/>
          </a:bodyPr>
          <a:lstStyle/>
          <a:p>
            <a:pPr marL="0" indent="0">
              <a:buNone/>
            </a:pPr>
            <a:r>
              <a:rPr lang="ru-RU" dirty="0"/>
              <a:t>Целостность информации в областях данных проверяется с помощью контрольного кода, контрольные числа которого записываются после соответствующих областей, причем в контролируемую область включаются соответствующие маркеры.</a:t>
            </a:r>
          </a:p>
          <a:p>
            <a:pPr marL="0" indent="0">
              <a:buNone/>
            </a:pPr>
            <a:r>
              <a:rPr lang="ru-RU" dirty="0"/>
              <a:t>Для обеспечения контроля целостности информации чаще всего применяют циклический контрольный код. Этот метод, дающий хорошие результаты при защите от воздействия случайных факторов (помех, сбоев и отказов), совсем не обладает </a:t>
            </a:r>
            <a:r>
              <a:rPr lang="ru-RU" dirty="0" err="1"/>
              <a:t>имитостойкостью</a:t>
            </a:r>
            <a:r>
              <a:rPr lang="ru-RU" dirty="0"/>
              <a:t>, т. е. не обеспечивает защиту от целенаправленных воздействий нарушителя, приводящих к навязыванию ложных данных.</a:t>
            </a:r>
          </a:p>
          <a:p>
            <a:pPr marL="0" indent="0">
              <a:buNone/>
            </a:pPr>
            <a:r>
              <a:rPr lang="ru-RU" dirty="0"/>
              <a:t>Для контроля целостности можно использовать методы </a:t>
            </a:r>
            <a:r>
              <a:rPr lang="ru-RU" dirty="0" err="1"/>
              <a:t>имитозащиты</a:t>
            </a:r>
            <a:r>
              <a:rPr lang="ru-RU" dirty="0"/>
              <a:t>, основанные на криптографических преобразованиях. Они обеспечивают надежный контроль данных, хранящихся в системе, но в то же время реализуются в виде объемных программ и требуют значительных вычислительных ресурсов.</a:t>
            </a:r>
          </a:p>
        </p:txBody>
      </p:sp>
    </p:spTree>
    <p:extLst>
      <p:ext uri="{BB962C8B-B14F-4D97-AF65-F5344CB8AC3E}">
        <p14:creationId xmlns:p14="http://schemas.microsoft.com/office/powerpoint/2010/main" val="263195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5FD14-9269-4A5A-B7AF-D92A32DFC37C}"/>
              </a:ext>
            </a:extLst>
          </p:cNvPr>
          <p:cNvSpPr>
            <a:spLocks noGrp="1"/>
          </p:cNvSpPr>
          <p:nvPr>
            <p:ph type="title"/>
          </p:nvPr>
        </p:nvSpPr>
        <p:spPr/>
        <p:txBody>
          <a:bodyPr/>
          <a:lstStyle/>
          <a:p>
            <a:r>
              <a:rPr lang="ru-RU" dirty="0"/>
              <a:t>Защита целостности информации при обработке</a:t>
            </a:r>
          </a:p>
        </p:txBody>
      </p:sp>
      <p:sp>
        <p:nvSpPr>
          <p:cNvPr id="3" name="Объект 2">
            <a:extLst>
              <a:ext uri="{FF2B5EF4-FFF2-40B4-BE49-F238E27FC236}">
                <a16:creationId xmlns:a16="http://schemas.microsoft.com/office/drawing/2014/main" id="{F67FB71A-D245-4C4C-A437-E6EF11D5F95D}"/>
              </a:ext>
            </a:extLst>
          </p:cNvPr>
          <p:cNvSpPr>
            <a:spLocks noGrp="1"/>
          </p:cNvSpPr>
          <p:nvPr>
            <p:ph idx="1"/>
          </p:nvPr>
        </p:nvSpPr>
        <p:spPr/>
        <p:txBody>
          <a:bodyPr>
            <a:normAutofit fontScale="77500" lnSpcReduction="20000"/>
          </a:bodyPr>
          <a:lstStyle/>
          <a:p>
            <a:pPr marL="0" indent="0">
              <a:buNone/>
            </a:pPr>
            <a:r>
              <a:rPr lang="ru-RU" dirty="0"/>
              <a:t>При рассмотрении вопроса целостности данных при обработке используется интегрированный подход, основанный на ряде работ Д. Кларка и Д. Вилсона, а также их последователей и оппонентов и включающий в себя девять теоретических принципов:</a:t>
            </a:r>
          </a:p>
          <a:p>
            <a:r>
              <a:rPr lang="ru-RU" dirty="0"/>
              <a:t>корректность транзакций;</a:t>
            </a:r>
          </a:p>
          <a:p>
            <a:r>
              <a:rPr lang="ru-RU" dirty="0"/>
              <a:t>аутентификация пользователей;</a:t>
            </a:r>
          </a:p>
          <a:p>
            <a:r>
              <a:rPr lang="ru-RU" dirty="0"/>
              <a:t>минимизация привилегий;</a:t>
            </a:r>
          </a:p>
          <a:p>
            <a:r>
              <a:rPr lang="ru-RU" dirty="0"/>
              <a:t>разграничение функциональных обязанностей;</a:t>
            </a:r>
          </a:p>
          <a:p>
            <a:r>
              <a:rPr lang="ru-RU" dirty="0"/>
              <a:t>аудит произошедших событий;</a:t>
            </a:r>
          </a:p>
          <a:p>
            <a:r>
              <a:rPr lang="ru-RU" dirty="0"/>
              <a:t>объективный контроль;</a:t>
            </a:r>
          </a:p>
          <a:p>
            <a:r>
              <a:rPr lang="ru-RU" dirty="0"/>
              <a:t>управление передачей привилегий;</a:t>
            </a:r>
          </a:p>
          <a:p>
            <a:r>
              <a:rPr lang="ru-RU" dirty="0"/>
              <a:t>обеспечение непрерывной работоспособности;</a:t>
            </a:r>
          </a:p>
          <a:p>
            <a:r>
              <a:rPr lang="ru-RU" dirty="0"/>
              <a:t>простота использования защитных механизмов.</a:t>
            </a:r>
          </a:p>
        </p:txBody>
      </p:sp>
    </p:spTree>
    <p:extLst>
      <p:ext uri="{BB962C8B-B14F-4D97-AF65-F5344CB8AC3E}">
        <p14:creationId xmlns:p14="http://schemas.microsoft.com/office/powerpoint/2010/main" val="3629622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5FD14-9269-4A5A-B7AF-D92A32DFC37C}"/>
              </a:ext>
            </a:extLst>
          </p:cNvPr>
          <p:cNvSpPr>
            <a:spLocks noGrp="1"/>
          </p:cNvSpPr>
          <p:nvPr>
            <p:ph type="title"/>
          </p:nvPr>
        </p:nvSpPr>
        <p:spPr/>
        <p:txBody>
          <a:bodyPr/>
          <a:lstStyle/>
          <a:p>
            <a:r>
              <a:rPr lang="ru-RU" dirty="0"/>
              <a:t>Защита целостности информации при обработке</a:t>
            </a:r>
          </a:p>
        </p:txBody>
      </p:sp>
      <p:sp>
        <p:nvSpPr>
          <p:cNvPr id="3" name="Объект 2">
            <a:extLst>
              <a:ext uri="{FF2B5EF4-FFF2-40B4-BE49-F238E27FC236}">
                <a16:creationId xmlns:a16="http://schemas.microsoft.com/office/drawing/2014/main" id="{F67FB71A-D245-4C4C-A437-E6EF11D5F95D}"/>
              </a:ext>
            </a:extLst>
          </p:cNvPr>
          <p:cNvSpPr>
            <a:spLocks noGrp="1"/>
          </p:cNvSpPr>
          <p:nvPr>
            <p:ph idx="1"/>
          </p:nvPr>
        </p:nvSpPr>
        <p:spPr/>
        <p:txBody>
          <a:bodyPr>
            <a:normAutofit fontScale="70000" lnSpcReduction="20000"/>
          </a:bodyPr>
          <a:lstStyle/>
          <a:p>
            <a:pPr marL="0" indent="0">
              <a:buNone/>
            </a:pPr>
            <a:r>
              <a:rPr lang="ru-RU" dirty="0"/>
              <a:t>Понятие </a:t>
            </a:r>
            <a:r>
              <a:rPr lang="ru-RU" i="1" dirty="0"/>
              <a:t>корректности транзакций </a:t>
            </a:r>
            <a:r>
              <a:rPr lang="ru-RU" dirty="0"/>
              <a:t>определяется следующим образом. Пользователь не должен модифицировать данные произвольно, а только определенными способами, т. е. так, чтобы сохранялась целостность данных. Другими словами, данные можно изменять только путем корректных транзакций и нельзя произвольными средствами. Кроме того, предполагается, что «корректность» каждой из таких транзакций может быть некоторым способом доказана.</a:t>
            </a:r>
          </a:p>
          <a:p>
            <a:pPr marL="0" indent="0">
              <a:buNone/>
            </a:pPr>
            <a:r>
              <a:rPr lang="ru-RU" dirty="0"/>
              <a:t>Второй принцип гласит, что изменение данных может осуществляться только специально </a:t>
            </a:r>
            <a:r>
              <a:rPr lang="ru-RU" i="1" dirty="0"/>
              <a:t>аутентифицированными</a:t>
            </a:r>
            <a:r>
              <a:rPr lang="ru-RU" dirty="0"/>
              <a:t> для этой цели пользователями. Данный принцип работает совместно с последующими четырьмя, с которыми тесно связана его роль в общей схеме обеспечения целостности.</a:t>
            </a:r>
          </a:p>
          <a:p>
            <a:pPr marL="0" indent="0">
              <a:buNone/>
            </a:pPr>
            <a:r>
              <a:rPr lang="ru-RU" dirty="0"/>
              <a:t>Идея </a:t>
            </a:r>
            <a:r>
              <a:rPr lang="ru-RU" i="1" dirty="0"/>
              <a:t>минимизации привилегий </a:t>
            </a:r>
            <a:r>
              <a:rPr lang="ru-RU" dirty="0"/>
              <a:t>появилась еще на ранних этапах развития информационной безопасности в форме ограничения, накладываемого на возможности выполняющихся в системе процессов и подразумевающего то, что процессы должны быть наделены теми и только теми привилегиями, которые естественно и минимально необходимы для выполнения процессов. Принцип минимизации привилегий распространяется и на программы, и на пользователей. Пользователи имеют, как правило, несколько больше привилегий, чем им необходимо для выполнения конкретного действия в данный момент времени. А это открывает возможности для злоупотреблений.</a:t>
            </a:r>
          </a:p>
        </p:txBody>
      </p:sp>
    </p:spTree>
    <p:extLst>
      <p:ext uri="{BB962C8B-B14F-4D97-AF65-F5344CB8AC3E}">
        <p14:creationId xmlns:p14="http://schemas.microsoft.com/office/powerpoint/2010/main" val="3888214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5FD14-9269-4A5A-B7AF-D92A32DFC37C}"/>
              </a:ext>
            </a:extLst>
          </p:cNvPr>
          <p:cNvSpPr>
            <a:spLocks noGrp="1"/>
          </p:cNvSpPr>
          <p:nvPr>
            <p:ph type="title"/>
          </p:nvPr>
        </p:nvSpPr>
        <p:spPr/>
        <p:txBody>
          <a:bodyPr/>
          <a:lstStyle/>
          <a:p>
            <a:r>
              <a:rPr lang="ru-RU" dirty="0"/>
              <a:t>Защита целостности информации при обработке</a:t>
            </a:r>
          </a:p>
        </p:txBody>
      </p:sp>
      <p:sp>
        <p:nvSpPr>
          <p:cNvPr id="3" name="Объект 2">
            <a:extLst>
              <a:ext uri="{FF2B5EF4-FFF2-40B4-BE49-F238E27FC236}">
                <a16:creationId xmlns:a16="http://schemas.microsoft.com/office/drawing/2014/main" id="{F67FB71A-D245-4C4C-A437-E6EF11D5F95D}"/>
              </a:ext>
            </a:extLst>
          </p:cNvPr>
          <p:cNvSpPr>
            <a:spLocks noGrp="1"/>
          </p:cNvSpPr>
          <p:nvPr>
            <p:ph idx="1"/>
          </p:nvPr>
        </p:nvSpPr>
        <p:spPr/>
        <p:txBody>
          <a:bodyPr>
            <a:normAutofit fontScale="70000" lnSpcReduction="20000"/>
          </a:bodyPr>
          <a:lstStyle/>
          <a:p>
            <a:pPr marL="0" indent="0">
              <a:buNone/>
            </a:pPr>
            <a:r>
              <a:rPr lang="ru-RU" i="1" dirty="0"/>
              <a:t>Разграничение функциональных обязанностей </a:t>
            </a:r>
            <a:r>
              <a:rPr lang="ru-RU" dirty="0"/>
              <a:t>подразумевает организацию работы с данными таким образом, что в каждой из ключевых стадий, составляющих единый критически важный, с точки зрения целостности, процесс, необходимо участие различных пользователей. Это гарантирует невозможность выполнения одним пользователем всего процесса целиком (или даже двух его стадий) с тем, чтобы нарушить целостность данных. В обычной жизни примером воплощения данного принципа служит передача одной половины пароля для доступа к программе управления ядерным реактором первому системному администратору, а другой — второму.</a:t>
            </a:r>
          </a:p>
          <a:p>
            <a:pPr marL="0" indent="0">
              <a:buNone/>
            </a:pPr>
            <a:r>
              <a:rPr lang="ru-RU" i="1" dirty="0"/>
              <a:t>Аудит произошедших событий</a:t>
            </a:r>
            <a:r>
              <a:rPr lang="ru-RU" dirty="0"/>
              <a:t>, включая возможность восстановления полной картины происшедшего, является превентивной мерой в отношении потенциальных нарушителей.</a:t>
            </a:r>
          </a:p>
          <a:p>
            <a:pPr marL="0" indent="0">
              <a:buNone/>
            </a:pPr>
            <a:r>
              <a:rPr lang="ru-RU" dirty="0"/>
              <a:t>Принцип </a:t>
            </a:r>
            <a:r>
              <a:rPr lang="ru-RU" i="1" dirty="0"/>
              <a:t>объективного контроля </a:t>
            </a:r>
            <a:r>
              <a:rPr lang="ru-RU" dirty="0"/>
              <a:t>также является одним из краеугольных камней политики контроля целостности. Суть данного принципа заключается в том, что контроль целостности данных имеет смысл лишь тогда, когда эти данные отражают реальное положение вещей. В связи с этим Кларк и Вилсон указывают на необходимость регулярных проверок, имеющих целью выявление возможных несоответствий между защищаемыми данными и объективной реальностью, которую они отражают.</a:t>
            </a:r>
          </a:p>
        </p:txBody>
      </p:sp>
    </p:spTree>
    <p:extLst>
      <p:ext uri="{BB962C8B-B14F-4D97-AF65-F5344CB8AC3E}">
        <p14:creationId xmlns:p14="http://schemas.microsoft.com/office/powerpoint/2010/main" val="3263995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5FD14-9269-4A5A-B7AF-D92A32DFC37C}"/>
              </a:ext>
            </a:extLst>
          </p:cNvPr>
          <p:cNvSpPr>
            <a:spLocks noGrp="1"/>
          </p:cNvSpPr>
          <p:nvPr>
            <p:ph type="title"/>
          </p:nvPr>
        </p:nvSpPr>
        <p:spPr/>
        <p:txBody>
          <a:bodyPr/>
          <a:lstStyle/>
          <a:p>
            <a:r>
              <a:rPr lang="ru-RU" dirty="0"/>
              <a:t>Защита целостности информации при обработке</a:t>
            </a:r>
          </a:p>
        </p:txBody>
      </p:sp>
      <p:sp>
        <p:nvSpPr>
          <p:cNvPr id="3" name="Объект 2">
            <a:extLst>
              <a:ext uri="{FF2B5EF4-FFF2-40B4-BE49-F238E27FC236}">
                <a16:creationId xmlns:a16="http://schemas.microsoft.com/office/drawing/2014/main" id="{F67FB71A-D245-4C4C-A437-E6EF11D5F95D}"/>
              </a:ext>
            </a:extLst>
          </p:cNvPr>
          <p:cNvSpPr>
            <a:spLocks noGrp="1"/>
          </p:cNvSpPr>
          <p:nvPr>
            <p:ph idx="1"/>
          </p:nvPr>
        </p:nvSpPr>
        <p:spPr>
          <a:xfrm>
            <a:off x="838200" y="1825625"/>
            <a:ext cx="10515600" cy="4495276"/>
          </a:xfrm>
        </p:spPr>
        <p:txBody>
          <a:bodyPr>
            <a:normAutofit fontScale="85000" lnSpcReduction="10000"/>
          </a:bodyPr>
          <a:lstStyle/>
          <a:p>
            <a:pPr marL="0" indent="0">
              <a:buNone/>
            </a:pPr>
            <a:r>
              <a:rPr lang="ru-RU" i="1" dirty="0"/>
              <a:t>Управление передачей привилегий </a:t>
            </a:r>
            <a:r>
              <a:rPr lang="ru-RU" dirty="0"/>
              <a:t>необходимо для эффективной работы всей политики безопасности. Если схема назначения привилегий неадекватно отражает организационную структуру предприятия или не позволяет администраторам безопасности гибко манипулировать ею для обеспечения эффективности производственной деятельности, защита становится обременительной и провоцирует попытки обойти ее.</a:t>
            </a:r>
          </a:p>
          <a:p>
            <a:pPr marL="0" indent="0">
              <a:buNone/>
            </a:pPr>
            <a:r>
              <a:rPr lang="ru-RU" dirty="0"/>
              <a:t>Принцип </a:t>
            </a:r>
            <a:r>
              <a:rPr lang="ru-RU" i="1" dirty="0"/>
              <a:t>обеспечения непрерывной работы </a:t>
            </a:r>
            <a:r>
              <a:rPr lang="ru-RU" dirty="0"/>
              <a:t>включает защиту от сбоев, стихийных бедствий и других форс-мажорных обстоятельств.</a:t>
            </a:r>
          </a:p>
          <a:p>
            <a:pPr marL="0" indent="0">
              <a:buNone/>
            </a:pPr>
            <a:r>
              <a:rPr lang="ru-RU" i="1" dirty="0"/>
              <a:t>Простота использования защитных механизмов </a:t>
            </a:r>
            <a:r>
              <a:rPr lang="ru-RU" dirty="0"/>
              <a:t>необходима, в том числе для того, чтобы пользователи не стремились обойти их как мешающих «нормальной» работе. Кроме того, как правило, простые схемы являются более надежными. Простота использования защитных механизмов подразумевает, самый безопасный путь эксплуатации системы будет также наиболее простым, и наоборот, самый простой — наиболее защищенным.</a:t>
            </a:r>
          </a:p>
        </p:txBody>
      </p:sp>
    </p:spTree>
    <p:extLst>
      <p:ext uri="{BB962C8B-B14F-4D97-AF65-F5344CB8AC3E}">
        <p14:creationId xmlns:p14="http://schemas.microsoft.com/office/powerpoint/2010/main" val="1666624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1B563E-02F9-4EB9-9D5D-4C069BF583D3}"/>
              </a:ext>
            </a:extLst>
          </p:cNvPr>
          <p:cNvSpPr>
            <a:spLocks noGrp="1"/>
          </p:cNvSpPr>
          <p:nvPr>
            <p:ph type="title"/>
          </p:nvPr>
        </p:nvSpPr>
        <p:spPr/>
        <p:txBody>
          <a:bodyPr/>
          <a:lstStyle/>
          <a:p>
            <a:r>
              <a:rPr lang="ru-RU" dirty="0"/>
              <a:t>Защита целостности информации</a:t>
            </a:r>
            <a:br>
              <a:rPr lang="ru-RU" dirty="0"/>
            </a:br>
            <a:r>
              <a:rPr lang="ru-RU" dirty="0"/>
              <a:t>при транспортировке</a:t>
            </a:r>
          </a:p>
        </p:txBody>
      </p:sp>
      <p:sp>
        <p:nvSpPr>
          <p:cNvPr id="3" name="Объект 2">
            <a:extLst>
              <a:ext uri="{FF2B5EF4-FFF2-40B4-BE49-F238E27FC236}">
                <a16:creationId xmlns:a16="http://schemas.microsoft.com/office/drawing/2014/main" id="{4C963B26-C49B-446F-A0F1-80F37A02FC27}"/>
              </a:ext>
            </a:extLst>
          </p:cNvPr>
          <p:cNvSpPr>
            <a:spLocks noGrp="1"/>
          </p:cNvSpPr>
          <p:nvPr>
            <p:ph idx="1"/>
          </p:nvPr>
        </p:nvSpPr>
        <p:spPr/>
        <p:txBody>
          <a:bodyPr>
            <a:normAutofit fontScale="70000" lnSpcReduction="20000"/>
          </a:bodyPr>
          <a:lstStyle/>
          <a:p>
            <a:pPr marL="0" indent="0">
              <a:buNone/>
            </a:pPr>
            <a:r>
              <a:rPr lang="ru-RU" dirty="0"/>
              <a:t>Средства контроля целостности должны обеспечивать защиту от несанкционированного изменения информации нарушителем при ее передаче по каналам связи.</a:t>
            </a:r>
          </a:p>
          <a:p>
            <a:pPr marL="0" indent="0">
              <a:buNone/>
            </a:pPr>
            <a:r>
              <a:rPr lang="ru-RU" dirty="0"/>
              <a:t>При транспортировке информации следует защищать как целостность, так и подлинность информации.</a:t>
            </a:r>
          </a:p>
          <a:p>
            <a:pPr marL="0" indent="0">
              <a:buNone/>
            </a:pPr>
            <a:r>
              <a:rPr lang="ru-RU" dirty="0"/>
              <a:t>Схема контроля целостности данных подразумевает выполнение двумя сторонами — источником и приемником — некоторых (возможно, разных) криптографических преобразований данных. Источник преобразует исходные данные и передает их приемнику вместе с некоторым приложением, обеспечивающим избыточность шифрограммы.</a:t>
            </a:r>
          </a:p>
          <a:p>
            <a:pPr marL="0" indent="0">
              <a:buNone/>
            </a:pPr>
            <a:r>
              <a:rPr lang="ru-RU" dirty="0"/>
              <a:t>Приемник обрабатывает полученное сообщение, отделяет приложение от основного текста и проверяет их взаимное соответствие, осуществляя таким образом контроль целостности.</a:t>
            </a:r>
          </a:p>
          <a:p>
            <a:pPr marL="0" indent="0">
              <a:buNone/>
            </a:pPr>
            <a:r>
              <a:rPr lang="ru-RU" dirty="0"/>
              <a:t>Контроль целостности может выполняться с восстановлением или без восстановления исходных данных.</a:t>
            </a:r>
          </a:p>
          <a:p>
            <a:pPr marL="0" indent="0">
              <a:buNone/>
            </a:pPr>
            <a:r>
              <a:rPr lang="ru-RU" dirty="0"/>
              <a:t>Целостность отдельного сообщения обеспечивается </a:t>
            </a:r>
            <a:r>
              <a:rPr lang="ru-RU" dirty="0" err="1"/>
              <a:t>имитовставкой</a:t>
            </a:r>
            <a:r>
              <a:rPr lang="ru-RU" dirty="0"/>
              <a:t>, ЭЦП или шифрованием, целостность потока сообщений — соответствующим механизмом целостности.</a:t>
            </a:r>
          </a:p>
        </p:txBody>
      </p:sp>
    </p:spTree>
    <p:extLst>
      <p:ext uri="{BB962C8B-B14F-4D97-AF65-F5344CB8AC3E}">
        <p14:creationId xmlns:p14="http://schemas.microsoft.com/office/powerpoint/2010/main" val="194657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B61BC1-AB7D-4115-B31B-123A69104077}"/>
              </a:ext>
            </a:extLst>
          </p:cNvPr>
          <p:cNvSpPr>
            <a:spLocks noGrp="1"/>
          </p:cNvSpPr>
          <p:nvPr>
            <p:ph type="title"/>
          </p:nvPr>
        </p:nvSpPr>
        <p:spPr/>
        <p:txBody>
          <a:bodyPr/>
          <a:lstStyle/>
          <a:p>
            <a:r>
              <a:rPr lang="ru-RU" dirty="0" err="1"/>
              <a:t>Имитовставка</a:t>
            </a:r>
            <a:endParaRPr lang="ru-RU" dirty="0"/>
          </a:p>
        </p:txBody>
      </p:sp>
      <p:sp>
        <p:nvSpPr>
          <p:cNvPr id="3" name="Объект 2">
            <a:extLst>
              <a:ext uri="{FF2B5EF4-FFF2-40B4-BE49-F238E27FC236}">
                <a16:creationId xmlns:a16="http://schemas.microsoft.com/office/drawing/2014/main" id="{EE0F694E-F5C5-4000-A202-BC61795052E2}"/>
              </a:ext>
            </a:extLst>
          </p:cNvPr>
          <p:cNvSpPr>
            <a:spLocks noGrp="1"/>
          </p:cNvSpPr>
          <p:nvPr>
            <p:ph idx="1"/>
          </p:nvPr>
        </p:nvSpPr>
        <p:spPr/>
        <p:txBody>
          <a:bodyPr>
            <a:normAutofit fontScale="92500" lnSpcReduction="10000"/>
          </a:bodyPr>
          <a:lstStyle/>
          <a:p>
            <a:pPr marL="0" indent="0">
              <a:buNone/>
            </a:pPr>
            <a:r>
              <a:rPr lang="ru-RU" dirty="0"/>
              <a:t>Для обеспечения целостности в текст сообщения часто вводится некоторая дополнительная информация, которая легко вычисляется, если секретный ключ известен, и является </a:t>
            </a:r>
            <a:r>
              <a:rPr lang="ru-RU" dirty="0" err="1"/>
              <a:t>трудновычислимой</a:t>
            </a:r>
            <a:r>
              <a:rPr lang="ru-RU" dirty="0"/>
              <a:t> в противном случае. </a:t>
            </a:r>
          </a:p>
          <a:p>
            <a:pPr marL="0" indent="0">
              <a:buNone/>
            </a:pPr>
            <a:r>
              <a:rPr lang="ru-RU" dirty="0"/>
              <a:t>Если такая информация вырабатывается и проверяется с помощью одного и того же секретного ключа, то ее называют </a:t>
            </a:r>
            <a:r>
              <a:rPr lang="ru-RU" dirty="0" err="1"/>
              <a:t>имитовставкой</a:t>
            </a:r>
            <a:r>
              <a:rPr lang="ru-RU" dirty="0"/>
              <a:t> (в зарубежных источниках используется термин код аутентификации сообщений — </a:t>
            </a:r>
            <a:r>
              <a:rPr lang="ru-RU" dirty="0" err="1"/>
              <a:t>Message</a:t>
            </a:r>
            <a:r>
              <a:rPr lang="ru-RU" dirty="0"/>
              <a:t> </a:t>
            </a:r>
            <a:r>
              <a:rPr lang="ru-RU" dirty="0" err="1"/>
              <a:t>Authentication</a:t>
            </a:r>
            <a:r>
              <a:rPr lang="ru-RU" dirty="0"/>
              <a:t> </a:t>
            </a:r>
            <a:r>
              <a:rPr lang="ru-RU" dirty="0" err="1"/>
              <a:t>Code</a:t>
            </a:r>
            <a:r>
              <a:rPr lang="ru-RU" dirty="0"/>
              <a:t> (MAC) — поскольку помимо целостности может обеспечиваться еще и аутентификация объекта). </a:t>
            </a:r>
          </a:p>
          <a:p>
            <a:pPr marL="0" indent="0">
              <a:buNone/>
            </a:pPr>
            <a:r>
              <a:rPr lang="ru-RU" dirty="0" err="1"/>
              <a:t>Имитовставкой</a:t>
            </a:r>
            <a:r>
              <a:rPr lang="ru-RU" dirty="0"/>
              <a:t> может служить значение хэш-функции, зависящей от секретного ключа, или выходные данные алгоритма шифрования в режиме сцепления блоков шифра.</a:t>
            </a:r>
          </a:p>
        </p:txBody>
      </p:sp>
    </p:spTree>
    <p:extLst>
      <p:ext uri="{BB962C8B-B14F-4D97-AF65-F5344CB8AC3E}">
        <p14:creationId xmlns:p14="http://schemas.microsoft.com/office/powerpoint/2010/main" val="1674118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B6273-6250-4A57-80B2-B249B6A1BA40}"/>
              </a:ext>
            </a:extLst>
          </p:cNvPr>
          <p:cNvSpPr>
            <a:spLocks noGrp="1"/>
          </p:cNvSpPr>
          <p:nvPr>
            <p:ph type="title"/>
          </p:nvPr>
        </p:nvSpPr>
        <p:spPr/>
        <p:txBody>
          <a:bodyPr/>
          <a:lstStyle/>
          <a:p>
            <a:r>
              <a:rPr lang="ru-RU" dirty="0"/>
              <a:t>Шифрование</a:t>
            </a:r>
          </a:p>
        </p:txBody>
      </p:sp>
      <p:sp>
        <p:nvSpPr>
          <p:cNvPr id="3" name="Объект 2">
            <a:extLst>
              <a:ext uri="{FF2B5EF4-FFF2-40B4-BE49-F238E27FC236}">
                <a16:creationId xmlns:a16="http://schemas.microsoft.com/office/drawing/2014/main" id="{0E22617D-473A-4259-8C5A-A291CBA45630}"/>
              </a:ext>
            </a:extLst>
          </p:cNvPr>
          <p:cNvSpPr>
            <a:spLocks noGrp="1"/>
          </p:cNvSpPr>
          <p:nvPr>
            <p:ph idx="1"/>
          </p:nvPr>
        </p:nvSpPr>
        <p:spPr/>
        <p:txBody>
          <a:bodyPr>
            <a:normAutofit fontScale="85000" lnSpcReduction="20000"/>
          </a:bodyPr>
          <a:lstStyle/>
          <a:p>
            <a:pPr marL="0" indent="0">
              <a:buNone/>
            </a:pPr>
            <a:r>
              <a:rPr lang="ru-RU" dirty="0"/>
              <a:t>Целостность данных можно обеспечить и с помощью их шифрования симметричным криптографическим алгоритмом при условии, что подлежащий защите текст обладает некоторой избыточностью. Последняя необходима для того, чтобы нарушитель, не зная ключа шифрования, не смог бы создать шифрограмму, которая после расшифрования успешно прошла бы проверку целостности.</a:t>
            </a:r>
          </a:p>
          <a:p>
            <a:pPr marL="0" indent="0">
              <a:buNone/>
            </a:pPr>
            <a:r>
              <a:rPr lang="ru-RU" dirty="0"/>
              <a:t>Избыточности можно достигнуть многими способами. В одних случаях текст может обладать достаточной естественной избыточностью (например, в тексте, написанном на любом языке, разные буквы и буквосочетания встречаются с разной частотой).</a:t>
            </a:r>
          </a:p>
          <a:p>
            <a:pPr marL="0" indent="0">
              <a:buNone/>
            </a:pPr>
            <a:r>
              <a:rPr lang="ru-RU" dirty="0"/>
              <a:t>В других можно присоединить к тексту до шифрования некоторое контрольное значение, которое, в отличие от </a:t>
            </a:r>
            <a:r>
              <a:rPr lang="ru-RU" dirty="0" err="1"/>
              <a:t>имитовставки</a:t>
            </a:r>
            <a:r>
              <a:rPr lang="ru-RU" dirty="0"/>
              <a:t> и цифровой подписи, не обязательно должно вырабатываться криптографическими алгоритмами, а может представлять собой просто последовательность заранее определенных символов.</a:t>
            </a:r>
          </a:p>
        </p:txBody>
      </p:sp>
    </p:spTree>
    <p:extLst>
      <p:ext uri="{BB962C8B-B14F-4D97-AF65-F5344CB8AC3E}">
        <p14:creationId xmlns:p14="http://schemas.microsoft.com/office/powerpoint/2010/main" val="930197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5252CA-68D7-4ABE-ABE8-CDB3BC2E6BEE}"/>
              </a:ext>
            </a:extLst>
          </p:cNvPr>
          <p:cNvSpPr>
            <a:spLocks noGrp="1"/>
          </p:cNvSpPr>
          <p:nvPr>
            <p:ph type="title"/>
          </p:nvPr>
        </p:nvSpPr>
        <p:spPr/>
        <p:txBody>
          <a:bodyPr/>
          <a:lstStyle/>
          <a:p>
            <a:r>
              <a:rPr lang="ru-RU" dirty="0"/>
              <a:t>Контроль целостности потока сообщений</a:t>
            </a:r>
          </a:p>
        </p:txBody>
      </p:sp>
      <p:sp>
        <p:nvSpPr>
          <p:cNvPr id="3" name="Объект 2">
            <a:extLst>
              <a:ext uri="{FF2B5EF4-FFF2-40B4-BE49-F238E27FC236}">
                <a16:creationId xmlns:a16="http://schemas.microsoft.com/office/drawing/2014/main" id="{6BBB3BE1-B6C5-48C2-956C-D6454EC4C468}"/>
              </a:ext>
            </a:extLst>
          </p:cNvPr>
          <p:cNvSpPr>
            <a:spLocks noGrp="1"/>
          </p:cNvSpPr>
          <p:nvPr>
            <p:ph idx="1"/>
          </p:nvPr>
        </p:nvSpPr>
        <p:spPr/>
        <p:txBody>
          <a:bodyPr>
            <a:normAutofit fontScale="77500" lnSpcReduction="20000"/>
          </a:bodyPr>
          <a:lstStyle/>
          <a:p>
            <a:pPr marL="0" indent="0">
              <a:buNone/>
            </a:pPr>
            <a:r>
              <a:rPr lang="ru-RU" dirty="0"/>
              <a:t>Контроль целостности потока сообщений помогает обнаружить их повтор, задержку, переупорядочение или утрату. Предполагается, что целостность каждого отдельного сообщения обеспечивается шифрованием, </a:t>
            </a:r>
            <a:r>
              <a:rPr lang="ru-RU" dirty="0" err="1"/>
              <a:t>имитовставкой</a:t>
            </a:r>
            <a:r>
              <a:rPr lang="ru-RU" dirty="0"/>
              <a:t> или цифровой подписью.</a:t>
            </a:r>
          </a:p>
          <a:p>
            <a:pPr marL="0" indent="0">
              <a:buNone/>
            </a:pPr>
            <a:r>
              <a:rPr lang="ru-RU" dirty="0"/>
              <a:t>Для контроля целостности потока сообщений можно, например:</a:t>
            </a:r>
          </a:p>
          <a:p>
            <a:r>
              <a:rPr lang="ru-RU" dirty="0"/>
              <a:t>присвоить сообщению порядковый номер целостности;</a:t>
            </a:r>
          </a:p>
          <a:p>
            <a:r>
              <a:rPr lang="ru-RU" dirty="0"/>
              <a:t>использовать в алгоритмах шифрования сцепление с предыдущим сообщением.</a:t>
            </a:r>
          </a:p>
          <a:p>
            <a:pPr marL="0" indent="0">
              <a:buNone/>
            </a:pPr>
            <a:r>
              <a:rPr lang="ru-RU" dirty="0"/>
              <a:t>При использовании порядкового номера целостности, который может включать в себя порядковый номер сообщения и имя источника, приемник хранит последний номер принятого сообщения каждого источника. Для контроля целостности приемник проверяет, например, что порядковый номер целостности текущего сообщения от данного источника на единицу больше номера предыдущего сообщения. Если в качестве порядкового номера целостности используется время отправки сообщения, то проверяется, действительно ли время отправки и время приема близки друг к другу с точностью до задержки сообщения в канале связи и разности хода часов источника и приемника.</a:t>
            </a:r>
          </a:p>
        </p:txBody>
      </p:sp>
    </p:spTree>
    <p:extLst>
      <p:ext uri="{BB962C8B-B14F-4D97-AF65-F5344CB8AC3E}">
        <p14:creationId xmlns:p14="http://schemas.microsoft.com/office/powerpoint/2010/main" val="366355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lstStyle/>
          <a:p>
            <a:pPr marL="0" indent="0">
              <a:buNone/>
            </a:pPr>
            <a:r>
              <a:rPr lang="ru-RU" dirty="0"/>
              <a:t>Можно выделить несколько обобщенных категорий методов защиты от НСД, в частности:</a:t>
            </a:r>
          </a:p>
          <a:p>
            <a:r>
              <a:rPr lang="ru-RU" dirty="0"/>
              <a:t>организационные (в т. ч. административные);</a:t>
            </a:r>
          </a:p>
          <a:p>
            <a:r>
              <a:rPr lang="ru-RU" dirty="0"/>
              <a:t>технологические (или инженерно-технические);</a:t>
            </a:r>
          </a:p>
          <a:p>
            <a:r>
              <a:rPr lang="ru-RU" dirty="0"/>
              <a:t>правовые;</a:t>
            </a:r>
          </a:p>
          <a:p>
            <a:r>
              <a:rPr lang="ru-RU" dirty="0"/>
              <a:t>финансовые;</a:t>
            </a:r>
          </a:p>
          <a:p>
            <a:r>
              <a:rPr lang="ru-RU" dirty="0"/>
              <a:t>морально-этические (или социально-психологические).</a:t>
            </a:r>
          </a:p>
        </p:txBody>
      </p:sp>
    </p:spTree>
    <p:extLst>
      <p:ext uri="{BB962C8B-B14F-4D97-AF65-F5344CB8AC3E}">
        <p14:creationId xmlns:p14="http://schemas.microsoft.com/office/powerpoint/2010/main" val="6302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8033C8-A2B6-41F5-AC76-3D80703DE851}"/>
              </a:ext>
            </a:extLst>
          </p:cNvPr>
          <p:cNvSpPr>
            <a:spLocks noGrp="1"/>
          </p:cNvSpPr>
          <p:nvPr>
            <p:ph type="title"/>
          </p:nvPr>
        </p:nvSpPr>
        <p:spPr/>
        <p:txBody>
          <a:bodyPr/>
          <a:lstStyle/>
          <a:p>
            <a:r>
              <a:rPr lang="ru-RU" dirty="0"/>
              <a:t>Электронная подпись</a:t>
            </a:r>
          </a:p>
        </p:txBody>
      </p:sp>
      <p:sp>
        <p:nvSpPr>
          <p:cNvPr id="3" name="Объект 2">
            <a:extLst>
              <a:ext uri="{FF2B5EF4-FFF2-40B4-BE49-F238E27FC236}">
                <a16:creationId xmlns:a16="http://schemas.microsoft.com/office/drawing/2014/main" id="{D92633B7-BBFA-43AA-A416-2E9CE74A0251}"/>
              </a:ext>
            </a:extLst>
          </p:cNvPr>
          <p:cNvSpPr>
            <a:spLocks noGrp="1"/>
          </p:cNvSpPr>
          <p:nvPr>
            <p:ph idx="1"/>
          </p:nvPr>
        </p:nvSpPr>
        <p:spPr/>
        <p:txBody>
          <a:bodyPr>
            <a:normAutofit fontScale="85000" lnSpcReduction="20000"/>
          </a:bodyPr>
          <a:lstStyle/>
          <a:p>
            <a:pPr marL="0" indent="0">
              <a:buNone/>
            </a:pPr>
            <a:r>
              <a:rPr lang="ru-RU" dirty="0"/>
              <a:t>Термин «электронная подпись» (ЭЦП) используется для методов, позволяющих устанавливать подлинность автора сообщения при возникновении спора относительно авторства этого сообщения. ЭЦП применяется в информационных системах, в которых отсутствует взаимное доверие сторон (финансовые системы, системы контроля за соблюдением международных договоров и др.).</a:t>
            </a:r>
          </a:p>
          <a:p>
            <a:pPr marL="0" indent="0">
              <a:buNone/>
            </a:pPr>
            <a:r>
              <a:rPr lang="ru-RU" dirty="0"/>
              <a:t>Концепцию цифровой подписи для аутентификации информации предложили </a:t>
            </a:r>
            <a:r>
              <a:rPr lang="ru-RU" dirty="0" err="1"/>
              <a:t>Диффи</a:t>
            </a:r>
            <a:r>
              <a:rPr lang="ru-RU" dirty="0"/>
              <a:t> и </a:t>
            </a:r>
            <a:r>
              <a:rPr lang="ru-RU" dirty="0" err="1"/>
              <a:t>Хеллман</a:t>
            </a:r>
            <a:r>
              <a:rPr lang="ru-RU" dirty="0"/>
              <a:t> в 1976 г. </a:t>
            </a:r>
          </a:p>
          <a:p>
            <a:pPr marL="0" indent="0">
              <a:buNone/>
            </a:pPr>
            <a:r>
              <a:rPr lang="ru-RU" dirty="0"/>
              <a:t>Она заключается в том, что каждый абонент сети имеет личный секретный ключ, на котором он формирует подпись и известную всем другим абонентам сети проверочную комбинацию, необходимую для проверки подписи (эту проверочную комбинацию иногда называют открытым ключом). Цифровая подпись вычисляется на основе сообщения и секретного ключа отправителя. Любой получатель, имеющий соответствующую проверочную комбинацию, может аутентифицировать сообщение по подписи.</a:t>
            </a:r>
          </a:p>
        </p:txBody>
      </p:sp>
    </p:spTree>
    <p:extLst>
      <p:ext uri="{BB962C8B-B14F-4D97-AF65-F5344CB8AC3E}">
        <p14:creationId xmlns:p14="http://schemas.microsoft.com/office/powerpoint/2010/main" val="601047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8033C8-A2B6-41F5-AC76-3D80703DE851}"/>
              </a:ext>
            </a:extLst>
          </p:cNvPr>
          <p:cNvSpPr>
            <a:spLocks noGrp="1"/>
          </p:cNvSpPr>
          <p:nvPr>
            <p:ph type="title"/>
          </p:nvPr>
        </p:nvSpPr>
        <p:spPr/>
        <p:txBody>
          <a:bodyPr/>
          <a:lstStyle/>
          <a:p>
            <a:r>
              <a:rPr lang="ru-RU" dirty="0"/>
              <a:t>Электронная подпись</a:t>
            </a:r>
          </a:p>
        </p:txBody>
      </p:sp>
      <p:sp>
        <p:nvSpPr>
          <p:cNvPr id="3" name="Объект 2">
            <a:extLst>
              <a:ext uri="{FF2B5EF4-FFF2-40B4-BE49-F238E27FC236}">
                <a16:creationId xmlns:a16="http://schemas.microsoft.com/office/drawing/2014/main" id="{D92633B7-BBFA-43AA-A416-2E9CE74A0251}"/>
              </a:ext>
            </a:extLst>
          </p:cNvPr>
          <p:cNvSpPr>
            <a:spLocks noGrp="1"/>
          </p:cNvSpPr>
          <p:nvPr>
            <p:ph idx="1"/>
          </p:nvPr>
        </p:nvSpPr>
        <p:spPr/>
        <p:txBody>
          <a:bodyPr>
            <a:normAutofit fontScale="85000" lnSpcReduction="10000"/>
          </a:bodyPr>
          <a:lstStyle/>
          <a:p>
            <a:pPr marL="0" indent="0">
              <a:buNone/>
            </a:pPr>
            <a:r>
              <a:rPr lang="ru-RU" dirty="0"/>
              <a:t>ЭЦП в цифровых документах играет ту же роль, что и подпись, поставленная от руки в документах, которые напечатаны на бумаге: это данные, присоединяемые к передаваемому сообщению и подтверждающие, что отправитель (владелец подписи) составил или заверил данное сообщение. Получатель сообщения или третья сторона с помощью цифровой подписи может проверить, что автором сообщения является именно владелец подписи (т. е. аутентифицировать источник данных) и что в процессе передачи не была нарушена целостность полученных данных.</a:t>
            </a:r>
          </a:p>
          <a:p>
            <a:pPr marL="0" indent="0">
              <a:buNone/>
            </a:pPr>
            <a:r>
              <a:rPr lang="ru-RU" dirty="0"/>
              <a:t>Если пользователь ведет себя грамотно, с точки зрения соблюдения норм секретности (хранение секретных ключей подписи, работа с «чистым» программным продуктом, осуществляющим функции подписи), и тем самым исключает возможность похищения ключей или несанкционированного изменения данных и программ, то стойкость системы подписи определяется исключительно криптографическими качествами.</a:t>
            </a:r>
          </a:p>
        </p:txBody>
      </p:sp>
    </p:spTree>
    <p:extLst>
      <p:ext uri="{BB962C8B-B14F-4D97-AF65-F5344CB8AC3E}">
        <p14:creationId xmlns:p14="http://schemas.microsoft.com/office/powerpoint/2010/main" val="309778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a:bodyPr>
          <a:lstStyle/>
          <a:p>
            <a:pPr marL="0" indent="0">
              <a:buNone/>
            </a:pPr>
            <a:r>
              <a:rPr lang="ru-RU" dirty="0"/>
              <a:t>К организационной категории относятся меры и мероприятия, регламентируемые внутренними инструкциями организации, эксплуатирующей информационную систему. </a:t>
            </a:r>
          </a:p>
          <a:p>
            <a:pPr marL="0" indent="0">
              <a:buNone/>
            </a:pPr>
            <a:r>
              <a:rPr lang="ru-RU" dirty="0"/>
              <a:t>Пример такой защиты — присвоение грифов секретности документам и материалам, хранящимся в отдельном помещении, и контроль доступа к ним сотрудников.</a:t>
            </a:r>
          </a:p>
          <a:p>
            <a:pPr marL="0" indent="0">
              <a:buNone/>
            </a:pPr>
            <a:r>
              <a:rPr lang="ru-RU" dirty="0"/>
              <a:t>Технологическую категорию составляют механизмы защиты, реализуемые на базе программно-аппаратных средств, например, систем идентификации и аутентификации или охранной сигнализации.</a:t>
            </a:r>
          </a:p>
        </p:txBody>
      </p:sp>
    </p:spTree>
    <p:extLst>
      <p:ext uri="{BB962C8B-B14F-4D97-AF65-F5344CB8AC3E}">
        <p14:creationId xmlns:p14="http://schemas.microsoft.com/office/powerpoint/2010/main" val="14242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a:xfrm>
            <a:off x="838200" y="1825625"/>
            <a:ext cx="10515600" cy="4592930"/>
          </a:xfrm>
        </p:spPr>
        <p:txBody>
          <a:bodyPr>
            <a:normAutofit fontScale="77500" lnSpcReduction="20000"/>
          </a:bodyPr>
          <a:lstStyle/>
          <a:p>
            <a:pPr marL="0" indent="0">
              <a:buNone/>
            </a:pPr>
            <a:r>
              <a:rPr lang="ru-RU" dirty="0"/>
              <a:t>Правовая категория включает меры контроля за исполнением нормативных актов общегосударственного значения, механизмы разработки и совершенствования нормативной базы, регулирующей вопросы защиты информации.</a:t>
            </a:r>
          </a:p>
          <a:p>
            <a:pPr marL="0" indent="0">
              <a:buNone/>
            </a:pPr>
            <a:endParaRPr lang="ru-RU" dirty="0"/>
          </a:p>
          <a:p>
            <a:pPr marL="0" indent="0">
              <a:buNone/>
            </a:pPr>
            <a:r>
              <a:rPr lang="ru-RU" dirty="0"/>
              <a:t>Финансовые методы защиты предполагают введение специальных доплат при работе с защищаемой информацией, а также систему вычетов и штрафов за нарушение режимных требований.</a:t>
            </a:r>
          </a:p>
          <a:p>
            <a:pPr marL="0" indent="0">
              <a:buNone/>
            </a:pPr>
            <a:endParaRPr lang="ru-RU" dirty="0"/>
          </a:p>
          <a:p>
            <a:pPr marL="0" indent="0">
              <a:buNone/>
            </a:pPr>
            <a:r>
              <a:rPr lang="ru-RU" dirty="0"/>
              <a:t>Морально-этические методы не носят обязательного характера, однако являются достаточно эффективными при борьбе с внутренними нарушителями.</a:t>
            </a:r>
          </a:p>
          <a:p>
            <a:pPr marL="0" indent="0">
              <a:buNone/>
            </a:pPr>
            <a:endParaRPr lang="ru-RU" dirty="0"/>
          </a:p>
          <a:p>
            <a:pPr marL="0" indent="0">
              <a:buNone/>
            </a:pPr>
            <a:r>
              <a:rPr lang="ru-RU" dirty="0"/>
              <a:t>Реализуемые на практике методы, как правило, сочетают в себе элементы нескольких из перечисленных категорий. Так, управление доступом в помещения может представлять собой взаимосвязь организационных (выдача допусков и ключей) и технологических (установку замков и систем сигнализации) способов защиты.</a:t>
            </a:r>
          </a:p>
        </p:txBody>
      </p:sp>
    </p:spTree>
    <p:extLst>
      <p:ext uri="{BB962C8B-B14F-4D97-AF65-F5344CB8AC3E}">
        <p14:creationId xmlns:p14="http://schemas.microsoft.com/office/powerpoint/2010/main" val="230693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Организационные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p:txBody>
          <a:bodyPr>
            <a:normAutofit fontScale="77500" lnSpcReduction="20000"/>
          </a:bodyPr>
          <a:lstStyle/>
          <a:p>
            <a:pPr marL="0" indent="0">
              <a:buNone/>
            </a:pPr>
            <a:r>
              <a:rPr lang="ru-RU" dirty="0"/>
              <a:t>Эффективная защита информации возможна при обязательном выполнении ряда условий:</a:t>
            </a:r>
          </a:p>
          <a:p>
            <a:r>
              <a:rPr lang="ru-RU" dirty="0"/>
              <a:t>единство в решении производственных, коммерческих, финансовых и режимных вопросов;</a:t>
            </a:r>
          </a:p>
          <a:p>
            <a:r>
              <a:rPr lang="ru-RU" dirty="0"/>
              <a:t>координация мер безопасности между всеми заинтересованными подразделениями предприятия;</a:t>
            </a:r>
          </a:p>
          <a:p>
            <a:r>
              <a:rPr lang="ru-RU" dirty="0"/>
              <a:t>научная оценка информации и объектов, подлежащих классификации (защите); разработка режимных мер до начала проведения режимных работ;</a:t>
            </a:r>
          </a:p>
          <a:p>
            <a:r>
              <a:rPr lang="ru-RU" dirty="0"/>
              <a:t>персональная ответственность (в том числе и материальная) руководителей всех уровней, исполнителей, участвующих в закрытых работах, за обеспечение сохранности тайны и поддержание на должном уровне режима охраны проводимых работ;</a:t>
            </a:r>
          </a:p>
          <a:p>
            <a:r>
              <a:rPr lang="ru-RU" dirty="0"/>
              <a:t>включение основных обязанностей рабочих, специалистов и администрации по соблюдению конкретных требований режима в коллективный договор, контракт, трудовое соглашение, правила трудового распорядка;</a:t>
            </a:r>
          </a:p>
        </p:txBody>
      </p:sp>
    </p:spTree>
    <p:extLst>
      <p:ext uri="{BB962C8B-B14F-4D97-AF65-F5344CB8AC3E}">
        <p14:creationId xmlns:p14="http://schemas.microsoft.com/office/powerpoint/2010/main" val="120525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AF08B-773E-4686-A497-FE6B496736D0}"/>
              </a:ext>
            </a:extLst>
          </p:cNvPr>
          <p:cNvSpPr>
            <a:spLocks noGrp="1"/>
          </p:cNvSpPr>
          <p:nvPr>
            <p:ph type="title"/>
          </p:nvPr>
        </p:nvSpPr>
        <p:spPr/>
        <p:txBody>
          <a:bodyPr/>
          <a:lstStyle/>
          <a:p>
            <a:r>
              <a:rPr lang="ru-RU" dirty="0"/>
              <a:t>Организационные методы защиты от НСД</a:t>
            </a:r>
          </a:p>
        </p:txBody>
      </p:sp>
      <p:sp>
        <p:nvSpPr>
          <p:cNvPr id="3" name="Объект 2">
            <a:extLst>
              <a:ext uri="{FF2B5EF4-FFF2-40B4-BE49-F238E27FC236}">
                <a16:creationId xmlns:a16="http://schemas.microsoft.com/office/drawing/2014/main" id="{80D977E7-6903-4A46-B660-1486DC86100A}"/>
              </a:ext>
            </a:extLst>
          </p:cNvPr>
          <p:cNvSpPr>
            <a:spLocks noGrp="1"/>
          </p:cNvSpPr>
          <p:nvPr>
            <p:ph idx="1"/>
          </p:nvPr>
        </p:nvSpPr>
        <p:spPr>
          <a:xfrm>
            <a:off x="838200" y="1825625"/>
            <a:ext cx="10515600" cy="4761606"/>
          </a:xfrm>
        </p:spPr>
        <p:txBody>
          <a:bodyPr>
            <a:normAutofit fontScale="85000" lnSpcReduction="20000"/>
          </a:bodyPr>
          <a:lstStyle/>
          <a:p>
            <a:r>
              <a:rPr lang="ru-RU" dirty="0"/>
              <a:t>организация специального делопроизводства, порядка хранения, перевозки носителей тайны; введение соответствующей маркировки документов и других носителей закрытых сведений;</a:t>
            </a:r>
          </a:p>
          <a:p>
            <a:r>
              <a:rPr lang="ru-RU" dirty="0"/>
              <a:t>формирование списка лиц, уполномоченных руководителем предприятия классифицировать информацию и объекты, содержащие конфиденциальные сведения;</a:t>
            </a:r>
          </a:p>
          <a:p>
            <a:r>
              <a:rPr lang="ru-RU" dirty="0"/>
              <a:t>оптимальное ограничение числа лиц, допускаемых к защищаемой информации;</a:t>
            </a:r>
          </a:p>
          <a:p>
            <a:r>
              <a:rPr lang="ru-RU" dirty="0"/>
              <a:t>наличие единого порядка доступа и оформления пропусков;</a:t>
            </a:r>
          </a:p>
          <a:p>
            <a:r>
              <a:rPr lang="ru-RU" dirty="0"/>
              <a:t>выполнение требований по обеспечению сохранения защищаемой информации при проектировании и размещении специальных помещений, в процессе опытно-конструкторской разработки, испытаний и производства изделий, сбыта, рекламы, подписания контрактов, при проведении особо важных совещаний, в ходе использования технических средств обработки, хранения и передачи информации и т. п.;</a:t>
            </a:r>
          </a:p>
        </p:txBody>
      </p:sp>
    </p:spTree>
    <p:extLst>
      <p:ext uri="{BB962C8B-B14F-4D97-AF65-F5344CB8AC3E}">
        <p14:creationId xmlns:p14="http://schemas.microsoft.com/office/powerpoint/2010/main" val="411447960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16EB98EE852BF4EB993C80B6BFA10AA" ma:contentTypeVersion="2" ma:contentTypeDescription="Создание документа." ma:contentTypeScope="" ma:versionID="b926ab5aaa3a8ff4054f4309970c15f5">
  <xsd:schema xmlns:xsd="http://www.w3.org/2001/XMLSchema" xmlns:xs="http://www.w3.org/2001/XMLSchema" xmlns:p="http://schemas.microsoft.com/office/2006/metadata/properties" xmlns:ns2="d4eacabf-847b-45ab-a1fc-df6f7132de4a" targetNamespace="http://schemas.microsoft.com/office/2006/metadata/properties" ma:root="true" ma:fieldsID="d3cce039c5cedf66b8ae89521bf17abe" ns2:_="">
    <xsd:import namespace="d4eacabf-847b-45ab-a1fc-df6f7132de4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acabf-847b-45ab-a1fc-df6f7132d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50A8D-C7B7-4E56-9F52-7C37471D1853}"/>
</file>

<file path=customXml/itemProps2.xml><?xml version="1.0" encoding="utf-8"?>
<ds:datastoreItem xmlns:ds="http://schemas.openxmlformats.org/officeDocument/2006/customXml" ds:itemID="{3159EEEC-902C-4629-B987-31D1F0880226}"/>
</file>

<file path=customXml/itemProps3.xml><?xml version="1.0" encoding="utf-8"?>
<ds:datastoreItem xmlns:ds="http://schemas.openxmlformats.org/officeDocument/2006/customXml" ds:itemID="{D0E82CF2-31B8-412C-9549-D27A0B200A69}"/>
</file>

<file path=docProps/app.xml><?xml version="1.0" encoding="utf-8"?>
<Properties xmlns="http://schemas.openxmlformats.org/officeDocument/2006/extended-properties" xmlns:vt="http://schemas.openxmlformats.org/officeDocument/2006/docPropsVTypes">
  <TotalTime>151</TotalTime>
  <Words>5594</Words>
  <Application>Microsoft Office PowerPoint</Application>
  <PresentationFormat>Широкоэкранный</PresentationFormat>
  <Paragraphs>287</Paragraphs>
  <Slides>51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51</vt:i4>
      </vt:variant>
    </vt:vector>
  </HeadingPairs>
  <TitlesOfParts>
    <vt:vector size="56" baseType="lpstr">
      <vt:lpstr>Arial</vt:lpstr>
      <vt:lpstr>Calibri</vt:lpstr>
      <vt:lpstr>Calibri Light</vt:lpstr>
      <vt:lpstr>Newton-Regular</vt:lpstr>
      <vt:lpstr>Тема Office</vt:lpstr>
      <vt:lpstr>Построение систем защиты от угрозы нарушения конфиденциальности</vt:lpstr>
      <vt:lpstr> Определение и основные способы несанкционированного доступа</vt:lpstr>
      <vt:lpstr> Определение и основные способы несанкционированного доступа</vt:lpstr>
      <vt:lpstr> Определение и основные способы несанкционированного доступа</vt:lpstr>
      <vt:lpstr>Методы защиты от НСД</vt:lpstr>
      <vt:lpstr>Методы защиты от НСД</vt:lpstr>
      <vt:lpstr>Методы защиты от НСД</vt:lpstr>
      <vt:lpstr>Организационные методы защиты от НСД</vt:lpstr>
      <vt:lpstr>Организационные методы защиты от НСД</vt:lpstr>
      <vt:lpstr>Организационные методы защиты от НСД</vt:lpstr>
      <vt:lpstr>Инженерно-технические методы защиты от НСД</vt:lpstr>
      <vt:lpstr>Инженерно-технические методы защиты от НСД</vt:lpstr>
      <vt:lpstr>Инженерно-технические методы защиты от НСД</vt:lpstr>
      <vt:lpstr>Инженерно-технические методы защиты от НСД</vt:lpstr>
      <vt:lpstr>Инженерно-технические методы защиты от НСД</vt:lpstr>
      <vt:lpstr>Инженерно-технические методы защиты от НСД</vt:lpstr>
      <vt:lpstr>Идентификация и аутентификация</vt:lpstr>
      <vt:lpstr>Идентификация и аутентификация</vt:lpstr>
      <vt:lpstr>Идентификация и аутентификация</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Основные направления и цели использования криптографических методов</vt:lpstr>
      <vt:lpstr>Защита от угрозы нарушения конфиденциальности на уровне содержания информации</vt:lpstr>
      <vt:lpstr>Защита от угрозы нарушения конфиденциальности на уровне содержания информации</vt:lpstr>
      <vt:lpstr>Защита от угрозы нарушения конфиденциальности на уровне содержания информации</vt:lpstr>
      <vt:lpstr>Построение систем защиты от угрозы нарушения целостности информации и отказа доступа</vt:lpstr>
      <vt:lpstr>Целостность данных</vt:lpstr>
      <vt:lpstr>Защита целостности информации при хранении</vt:lpstr>
      <vt:lpstr>Организационные меры</vt:lpstr>
      <vt:lpstr>Создание резервных копий</vt:lpstr>
      <vt:lpstr>Обеспечение правильных условий хранения и эксплуатации</vt:lpstr>
      <vt:lpstr>Обеспечение правильных условий хранения и эксплуатации</vt:lpstr>
      <vt:lpstr>Технологические меры</vt:lpstr>
      <vt:lpstr>Защита целостности информации при обработке</vt:lpstr>
      <vt:lpstr>Защита целостности информации при обработке</vt:lpstr>
      <vt:lpstr>Защита целостности информации при обработке</vt:lpstr>
      <vt:lpstr>Защита целостности информации при обработке</vt:lpstr>
      <vt:lpstr>Защита целостности информации при транспортировке</vt:lpstr>
      <vt:lpstr>Имитовставка</vt:lpstr>
      <vt:lpstr>Шифрование</vt:lpstr>
      <vt:lpstr>Контроль целостности потока сообщений</vt:lpstr>
      <vt:lpstr>Электронная подпись</vt:lpstr>
      <vt:lpstr>Электронная подпись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Построение систем защиты от угрозы нарушения конфиденциальности</dc:title>
  <dc:creator>Natalia Tsyganova</dc:creator>
  <cp:lastModifiedBy>Natalia Tsyganova</cp:lastModifiedBy>
  <cp:revision>13</cp:revision>
  <dcterms:created xsi:type="dcterms:W3CDTF">2021-04-11T19:01:40Z</dcterms:created>
  <dcterms:modified xsi:type="dcterms:W3CDTF">2021-04-11T21:32:50Z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0x010100316EB98EE852BF4EB993C80B6BFA10AA</vt:lpwstr>
  </property>
</Properties>
</file>