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C47670-8F90-4729-92B3-4CAC4C9DC7E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65ACA65-1BFA-4C7C-91FA-BBEBDD9EF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0458F73-0FF5-488A-80E4-CB2121660D54}"/>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CE9DABEC-B204-4989-A527-C4491B5129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4DA477-1E9B-447B-9803-B50E94FA724F}"/>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415116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336FA1-AEB4-49E2-87DB-45E317D4B1D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3B56E12-06E7-440D-90D5-037A9C78B81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F25014-6F1A-4D9A-8A17-EC1D43DBE9A8}"/>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F3FC044E-AF04-4CD9-B4C1-BD24E48460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65DFA2-1F2D-4C17-B4D2-0B1E69226502}"/>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223254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2BD348F-706D-4B7C-B7A4-A668AE9F2A6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8B525A7-0EEF-48F8-9D07-C59BBBB92A7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6B247E0-71F1-4C30-9984-22BB3E6F6D77}"/>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F848A7EB-7FF1-45CC-8D7A-071A7D8CD1B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59F0C9-49D7-44D6-8DCA-5847E77D4CDD}"/>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192049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A9E282-60F7-4C21-B092-22939D7B5E5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8E6A53A-148D-4692-A2DA-71EED2AF581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434319-CCD5-49B8-A88B-C6DCC070851C}"/>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CD07B50E-8FA5-4602-9D11-8C060C61838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B8B4A7-0A5E-4C3E-AFFA-766BA3709362}"/>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334761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220F3E-9BF1-43A4-B33F-564EB09893B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8563AA-73E5-4E9A-9E9A-C01399559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B06764D-854C-4BA3-9BDD-BFA97922685A}"/>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B306C6EC-5D81-43A3-A016-2A3425FD579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0595C4-6138-4A72-8AAE-D9C20FE3A211}"/>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279846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2BE7CF-A4CA-40B8-B381-0561E29807B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092AAD8-706C-426B-805F-2E87A528AEC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D245224-513D-4064-B68E-1F6BC4F0216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B931E85-608A-49F2-A558-F92C9C66EF5D}"/>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88437A3E-E51D-4FF4-AA61-EC5DE8C8B47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08838A-9BDA-4DAC-B332-E7F5E34C819A}"/>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32777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D18C8-CB84-4408-B452-87EA8811D32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A74C3C7-CC00-44FB-A1CC-C4CB0CF87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E46D072-7BA6-4563-9A0B-06EB6EB4A6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22215BF-FEC9-4961-BA1E-9BEF80711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DBA3644-019C-487D-A3D2-716986AF842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B7F7537-5333-4DD9-8C68-E6EE0CB62043}"/>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8" name="Нижний колонтитул 7">
            <a:extLst>
              <a:ext uri="{FF2B5EF4-FFF2-40B4-BE49-F238E27FC236}">
                <a16:creationId xmlns:a16="http://schemas.microsoft.com/office/drawing/2014/main" id="{C0B1B76C-828E-4DCB-B63E-134CA4B08B2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45B4162-23C3-4664-B7B9-B3CDA49987EF}"/>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93105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376840-90A5-4F96-8D9B-8F327A00FEC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FDC6EBE-CEE3-4E01-B835-0405B1136191}"/>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4" name="Нижний колонтитул 3">
            <a:extLst>
              <a:ext uri="{FF2B5EF4-FFF2-40B4-BE49-F238E27FC236}">
                <a16:creationId xmlns:a16="http://schemas.microsoft.com/office/drawing/2014/main" id="{081C3EC4-80FD-4856-9285-3463AAF9896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8CA84D6-3A43-487D-95BD-CD9AF3797BB0}"/>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4253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EB6503E-35EE-4B9E-BC86-90E483A14BAB}"/>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3" name="Нижний колонтитул 2">
            <a:extLst>
              <a:ext uri="{FF2B5EF4-FFF2-40B4-BE49-F238E27FC236}">
                <a16:creationId xmlns:a16="http://schemas.microsoft.com/office/drawing/2014/main" id="{769D51C4-DB55-4156-8F36-4A6D499C933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0747A08-65E0-49AD-ABAD-00379AFFDB68}"/>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218354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D54B2-4B7A-4930-8734-277C52D59E5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8E7AF71-BB06-4F8A-BC49-AC5F37D51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6BCFF0F-AB20-40C6-9C45-8C33B1E82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09EC1AC-BB64-4350-8AAB-E1A1800E9197}"/>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5308132A-4A44-4004-A0CE-1CAF9FDF18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13521C9-305D-4781-B66A-45C7ED461859}"/>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2069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09775-56D4-4060-9BBE-4B805EE89FA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F25E5B2-8042-4218-8543-4FD3C04EA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F43E396-F5D6-4638-A98D-6F09E275B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1299DF4-974D-4E6A-B7DE-C2040600F195}"/>
              </a:ext>
            </a:extLst>
          </p:cNvPr>
          <p:cNvSpPr>
            <a:spLocks noGrp="1"/>
          </p:cNvSpPr>
          <p:nvPr>
            <p:ph type="dt" sz="half" idx="10"/>
          </p:nvPr>
        </p:nvSpPr>
        <p:spPr/>
        <p:txBody>
          <a:bodyPr/>
          <a:lstStyle/>
          <a:p>
            <a:fld id="{EFD2051F-9D23-47F1-BA29-BFFFC001638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39D8A5DC-339A-4925-82B3-6D766065161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BEA9377-FA4D-4D0C-BF49-A44F6D2656A3}"/>
              </a:ext>
            </a:extLst>
          </p:cNvPr>
          <p:cNvSpPr>
            <a:spLocks noGrp="1"/>
          </p:cNvSpPr>
          <p:nvPr>
            <p:ph type="sldNum" sz="quarter" idx="12"/>
          </p:nvPr>
        </p:nvSpPr>
        <p:spPr/>
        <p:txBody>
          <a:bodyPr/>
          <a:lstStyle/>
          <a:p>
            <a:fld id="{FB3B6F5F-1FAB-4478-A67E-699EA062EA1B}" type="slidenum">
              <a:rPr lang="ru-RU" smtClean="0"/>
              <a:t>‹#›</a:t>
            </a:fld>
            <a:endParaRPr lang="ru-RU"/>
          </a:p>
        </p:txBody>
      </p:sp>
    </p:spTree>
    <p:extLst>
      <p:ext uri="{BB962C8B-B14F-4D97-AF65-F5344CB8AC3E}">
        <p14:creationId xmlns:p14="http://schemas.microsoft.com/office/powerpoint/2010/main" val="17265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F6D44-1707-46C5-BE03-E3642FD57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56284C2-259E-482A-835F-4123F5EE4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3F80F9-924C-4ED4-87E9-A909B9F2B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2051F-9D23-47F1-BA29-BFFFC001638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0D0DC2F2-72CB-4B6F-AA32-81D19D203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7C83481-1A75-43CD-9E76-1DD0D6ACD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B6F5F-1FAB-4478-A67E-699EA062EA1B}" type="slidenum">
              <a:rPr lang="ru-RU" smtClean="0"/>
              <a:t>‹#›</a:t>
            </a:fld>
            <a:endParaRPr lang="ru-RU"/>
          </a:p>
        </p:txBody>
      </p:sp>
    </p:spTree>
    <p:extLst>
      <p:ext uri="{BB962C8B-B14F-4D97-AF65-F5344CB8AC3E}">
        <p14:creationId xmlns:p14="http://schemas.microsoft.com/office/powerpoint/2010/main" val="320850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50AA62-9978-4BB1-94A8-C6CF14B6D8BF}"/>
              </a:ext>
            </a:extLst>
          </p:cNvPr>
          <p:cNvSpPr>
            <a:spLocks noGrp="1"/>
          </p:cNvSpPr>
          <p:nvPr>
            <p:ph type="ctrTitle"/>
          </p:nvPr>
        </p:nvSpPr>
        <p:spPr/>
        <p:txBody>
          <a:bodyPr/>
          <a:lstStyle/>
          <a:p>
            <a:r>
              <a:rPr lang="ru-RU" dirty="0"/>
              <a:t>Политика и модели безопасности</a:t>
            </a:r>
          </a:p>
        </p:txBody>
      </p:sp>
      <p:sp>
        <p:nvSpPr>
          <p:cNvPr id="3" name="Подзаголовок 2">
            <a:extLst>
              <a:ext uri="{FF2B5EF4-FFF2-40B4-BE49-F238E27FC236}">
                <a16:creationId xmlns:a16="http://schemas.microsoft.com/office/drawing/2014/main" id="{342C92BA-A07D-4854-9A19-E79804CEA7DA}"/>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165685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0000" lnSpcReduction="20000"/>
          </a:bodyPr>
          <a:lstStyle/>
          <a:p>
            <a:pPr marL="0" indent="0">
              <a:buNone/>
            </a:pPr>
            <a:r>
              <a:rPr lang="ru-RU" dirty="0"/>
              <a:t>4. Субъекты могут быть порождены из объектов только активной сущностью (другим субъектом).</a:t>
            </a:r>
          </a:p>
          <a:p>
            <a:pPr marL="0" indent="0">
              <a:buNone/>
            </a:pPr>
            <a:r>
              <a:rPr lang="ru-RU" dirty="0"/>
              <a:t>Объект </a:t>
            </a:r>
            <a:r>
              <a:rPr lang="ru-RU" dirty="0" err="1"/>
              <a:t>о</a:t>
            </a:r>
            <a:r>
              <a:rPr lang="ru-RU" baseline="-25000" dirty="0" err="1"/>
              <a:t>i</a:t>
            </a:r>
            <a:r>
              <a:rPr lang="ru-RU" dirty="0"/>
              <a:t> называется источником для субъекта </a:t>
            </a:r>
            <a:r>
              <a:rPr lang="ru-RU" dirty="0" err="1"/>
              <a:t>s</a:t>
            </a:r>
            <a:r>
              <a:rPr lang="ru-RU" baseline="-25000" dirty="0" err="1"/>
              <a:t>m</a:t>
            </a:r>
            <a:r>
              <a:rPr lang="ru-RU" dirty="0"/>
              <a:t>, если существует субъект </a:t>
            </a:r>
            <a:r>
              <a:rPr lang="ru-RU" dirty="0" err="1"/>
              <a:t>s</a:t>
            </a:r>
            <a:r>
              <a:rPr lang="ru-RU" baseline="-25000" dirty="0" err="1"/>
              <a:t>j</a:t>
            </a:r>
            <a:r>
              <a:rPr lang="ru-RU" dirty="0"/>
              <a:t>, в результате воздействия которого на объект </a:t>
            </a:r>
            <a:r>
              <a:rPr lang="ru-RU" dirty="0" err="1"/>
              <a:t>о</a:t>
            </a:r>
            <a:r>
              <a:rPr lang="ru-RU" baseline="-25000" dirty="0" err="1"/>
              <a:t>i</a:t>
            </a:r>
            <a:r>
              <a:rPr lang="ru-RU" baseline="-25000" dirty="0"/>
              <a:t> </a:t>
            </a:r>
            <a:r>
              <a:rPr lang="ru-RU" dirty="0"/>
              <a:t>возникает субъект </a:t>
            </a:r>
            <a:r>
              <a:rPr lang="ru-RU" dirty="0" err="1"/>
              <a:t>s</a:t>
            </a:r>
            <a:r>
              <a:rPr lang="ru-RU" baseline="-25000" dirty="0" err="1"/>
              <a:t>m</a:t>
            </a:r>
            <a:r>
              <a:rPr lang="ru-RU" dirty="0"/>
              <a:t>. </a:t>
            </a:r>
            <a:r>
              <a:rPr lang="ru-RU" dirty="0" err="1"/>
              <a:t>Cубъект</a:t>
            </a:r>
            <a:r>
              <a:rPr lang="ru-RU" dirty="0"/>
              <a:t> </a:t>
            </a:r>
            <a:r>
              <a:rPr lang="ru-RU" dirty="0" err="1"/>
              <a:t>s</a:t>
            </a:r>
            <a:r>
              <a:rPr lang="ru-RU" baseline="-25000" dirty="0" err="1"/>
              <a:t>j</a:t>
            </a:r>
            <a:r>
              <a:rPr lang="ru-RU" dirty="0"/>
              <a:t> является активизирующим для субъекта </a:t>
            </a:r>
            <a:r>
              <a:rPr lang="ru-RU" dirty="0" err="1"/>
              <a:t>s</a:t>
            </a:r>
            <a:r>
              <a:rPr lang="ru-RU" baseline="-25000" dirty="0" err="1"/>
              <a:t>m</a:t>
            </a:r>
            <a:r>
              <a:rPr lang="ru-RU" dirty="0"/>
              <a:t>.</a:t>
            </a:r>
          </a:p>
          <a:p>
            <a:pPr marL="0" indent="0">
              <a:buNone/>
            </a:pPr>
            <a:r>
              <a:rPr lang="ru-RU" dirty="0"/>
              <a:t>Для описания процессов порождения субъектов доступа вводится следующая команда:</a:t>
            </a:r>
          </a:p>
          <a:p>
            <a:r>
              <a:rPr lang="ru-RU" dirty="0" err="1"/>
              <a:t>Create</a:t>
            </a:r>
            <a:r>
              <a:rPr lang="ru-RU" dirty="0"/>
              <a:t> (</a:t>
            </a:r>
            <a:r>
              <a:rPr lang="ru-RU" dirty="0" err="1"/>
              <a:t>s</a:t>
            </a:r>
            <a:r>
              <a:rPr lang="ru-RU" baseline="-25000" dirty="0" err="1"/>
              <a:t>j</a:t>
            </a:r>
            <a:r>
              <a:rPr lang="ru-RU" dirty="0"/>
              <a:t>, </a:t>
            </a:r>
            <a:r>
              <a:rPr lang="ru-RU" dirty="0" err="1"/>
              <a:t>o</a:t>
            </a:r>
            <a:r>
              <a:rPr lang="ru-RU" baseline="-25000" dirty="0" err="1"/>
              <a:t>i</a:t>
            </a:r>
            <a:r>
              <a:rPr lang="ru-RU" dirty="0"/>
              <a:t>) → </a:t>
            </a:r>
            <a:r>
              <a:rPr lang="ru-RU" dirty="0" err="1"/>
              <a:t>s</a:t>
            </a:r>
            <a:r>
              <a:rPr lang="ru-RU" baseline="-25000" dirty="0" err="1"/>
              <a:t>m</a:t>
            </a:r>
            <a:r>
              <a:rPr lang="ru-RU" dirty="0"/>
              <a:t> — из объекта </a:t>
            </a:r>
            <a:r>
              <a:rPr lang="ru-RU" dirty="0" err="1"/>
              <a:t>о</a:t>
            </a:r>
            <a:r>
              <a:rPr lang="ru-RU" baseline="-25000" dirty="0" err="1"/>
              <a:t>i</a:t>
            </a:r>
            <a:r>
              <a:rPr lang="ru-RU" dirty="0"/>
              <a:t> порожден субъект </a:t>
            </a:r>
            <a:r>
              <a:rPr lang="ru-RU" dirty="0" err="1"/>
              <a:t>s</a:t>
            </a:r>
            <a:r>
              <a:rPr lang="ru-RU" baseline="-25000" dirty="0" err="1"/>
              <a:t>m</a:t>
            </a:r>
            <a:r>
              <a:rPr lang="ru-RU" dirty="0"/>
              <a:t>, при активизирующем воздействии субъекта </a:t>
            </a:r>
            <a:r>
              <a:rPr lang="ru-RU" dirty="0" err="1"/>
              <a:t>s</a:t>
            </a:r>
            <a:r>
              <a:rPr lang="ru-RU" baseline="-25000" dirty="0" err="1"/>
              <a:t>j</a:t>
            </a:r>
            <a:r>
              <a:rPr lang="ru-RU" dirty="0"/>
              <a:t>.</a:t>
            </a:r>
          </a:p>
          <a:p>
            <a:pPr marL="0" indent="0">
              <a:buNone/>
            </a:pPr>
            <a:r>
              <a:rPr lang="ru-RU" dirty="0" err="1"/>
              <a:t>Create</a:t>
            </a:r>
            <a:r>
              <a:rPr lang="ru-RU" dirty="0"/>
              <a:t> называют операцией порождения субъектов. Ввиду того, что в системе действует дискретное время, под воздействием активизирующего субъекта в момент времени </a:t>
            </a:r>
            <a:r>
              <a:rPr lang="ru-RU" dirty="0" err="1"/>
              <a:t>t</a:t>
            </a:r>
            <a:r>
              <a:rPr lang="ru-RU" baseline="-25000" dirty="0" err="1"/>
              <a:t>k</a:t>
            </a:r>
            <a:r>
              <a:rPr lang="ru-RU" dirty="0"/>
              <a:t> новый субъект порождается в момент времени t</a:t>
            </a:r>
            <a:r>
              <a:rPr lang="ru-RU" baseline="-25000" dirty="0"/>
              <a:t>k</a:t>
            </a:r>
            <a:r>
              <a:rPr lang="ru-RU" dirty="0"/>
              <a:t>+1.</a:t>
            </a:r>
          </a:p>
          <a:p>
            <a:pPr marL="0" indent="0">
              <a:buNone/>
            </a:pPr>
            <a:r>
              <a:rPr lang="ru-RU" dirty="0"/>
              <a:t>Результат операции </a:t>
            </a:r>
            <a:r>
              <a:rPr lang="ru-RU" dirty="0" err="1"/>
              <a:t>Create</a:t>
            </a:r>
            <a:r>
              <a:rPr lang="ru-RU" dirty="0"/>
              <a:t> зависит как от свойств активизирующего субъекта, так и от свойств объекта-источника.</a:t>
            </a:r>
          </a:p>
          <a:p>
            <a:pPr marL="0" indent="0">
              <a:buNone/>
            </a:pPr>
            <a:r>
              <a:rPr lang="ru-RU" dirty="0"/>
              <a:t>Активная сущность субъектов доступа заключается в их способности осуществлять определенные действия над объектами, что приводит к возникновению потоков информации.</a:t>
            </a:r>
          </a:p>
        </p:txBody>
      </p:sp>
    </p:spTree>
    <p:extLst>
      <p:ext uri="{BB962C8B-B14F-4D97-AF65-F5344CB8AC3E}">
        <p14:creationId xmlns:p14="http://schemas.microsoft.com/office/powerpoint/2010/main" val="317329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lstStyle/>
          <a:p>
            <a:pPr marL="0" indent="0">
              <a:buNone/>
            </a:pPr>
            <a:r>
              <a:rPr lang="ru-RU" dirty="0"/>
              <a:t>5. Все взаимодействия в системе моделируются установлением отношений определенного типа между субъектами и объектами. </a:t>
            </a:r>
          </a:p>
          <a:p>
            <a:pPr marL="0" indent="0">
              <a:buNone/>
            </a:pPr>
            <a:r>
              <a:rPr lang="ru-RU" dirty="0"/>
              <a:t>Множество типов отношений определяется в виде набора операций, которые субъекты могут производить над объектами.</a:t>
            </a:r>
          </a:p>
        </p:txBody>
      </p:sp>
    </p:spTree>
    <p:extLst>
      <p:ext uri="{BB962C8B-B14F-4D97-AF65-F5344CB8AC3E}">
        <p14:creationId xmlns:p14="http://schemas.microsoft.com/office/powerpoint/2010/main" val="161479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ru-RU" dirty="0"/>
              <a:t>6. Все процессы в системе описываются доступом субъектов к объектам, вызывающим потоки информации.</a:t>
            </a:r>
          </a:p>
          <a:p>
            <a:pPr marL="0" indent="0">
              <a:buNone/>
            </a:pPr>
            <a:r>
              <a:rPr lang="ru-RU" i="1" dirty="0"/>
              <a:t>Потоком информации </a:t>
            </a:r>
            <a:r>
              <a:rPr lang="ru-RU" dirty="0"/>
              <a:t>между объектом </a:t>
            </a:r>
            <a:r>
              <a:rPr lang="ru-RU" dirty="0" err="1"/>
              <a:t>о</a:t>
            </a:r>
            <a:r>
              <a:rPr lang="ru-RU" baseline="-25000" dirty="0" err="1"/>
              <a:t>i</a:t>
            </a:r>
            <a:r>
              <a:rPr lang="ru-RU" dirty="0"/>
              <a:t> и объектом </a:t>
            </a:r>
            <a:r>
              <a:rPr lang="ru-RU" dirty="0" err="1"/>
              <a:t>о</a:t>
            </a:r>
            <a:r>
              <a:rPr lang="ru-RU" baseline="-25000" dirty="0" err="1"/>
              <a:t>j</a:t>
            </a:r>
            <a:r>
              <a:rPr lang="ru-RU" dirty="0"/>
              <a:t> называется произвольная операция над объектом </a:t>
            </a:r>
            <a:r>
              <a:rPr lang="ru-RU" dirty="0" err="1"/>
              <a:t>о</a:t>
            </a:r>
            <a:r>
              <a:rPr lang="ru-RU" baseline="-25000" dirty="0" err="1"/>
              <a:t>j</a:t>
            </a:r>
            <a:r>
              <a:rPr lang="ru-RU" dirty="0"/>
              <a:t>, реализуемая в субъекте </a:t>
            </a:r>
            <a:r>
              <a:rPr lang="ru-RU" dirty="0" err="1"/>
              <a:t>s</a:t>
            </a:r>
            <a:r>
              <a:rPr lang="ru-RU" baseline="-25000" dirty="0" err="1"/>
              <a:t>m</a:t>
            </a:r>
            <a:r>
              <a:rPr lang="ru-RU" dirty="0"/>
              <a:t> и зависящая от объекта </a:t>
            </a:r>
            <a:r>
              <a:rPr lang="ru-RU" dirty="0" err="1"/>
              <a:t>о</a:t>
            </a:r>
            <a:r>
              <a:rPr lang="ru-RU" baseline="-25000" dirty="0" err="1"/>
              <a:t>i</a:t>
            </a:r>
            <a:r>
              <a:rPr lang="ru-RU" dirty="0"/>
              <a:t>.</a:t>
            </a:r>
          </a:p>
          <a:p>
            <a:pPr marL="0" indent="0">
              <a:buNone/>
            </a:pPr>
            <a:r>
              <a:rPr lang="ru-RU" dirty="0"/>
              <a:t>Поток может осуществляться в виде различных операций над объектами: чтение, изменение, удаление, создание и т. д.</a:t>
            </a:r>
          </a:p>
          <a:p>
            <a:pPr marL="0" indent="0">
              <a:buNone/>
            </a:pPr>
            <a:r>
              <a:rPr lang="ru-RU" dirty="0"/>
              <a:t>Объекты, участвующие в потоке, могут быть как источниками, так и приемниками информации, как ассоциированными с субъектом, так и неассоциированными, а также могут быть пустыми объектами (например, при создании или удалении файлов). Потоки информации могут быть только между объектами, а не между субъектом и объектом.</a:t>
            </a:r>
          </a:p>
          <a:p>
            <a:pPr marL="0" indent="0">
              <a:buNone/>
            </a:pPr>
            <a:r>
              <a:rPr lang="ru-RU" i="1" dirty="0"/>
              <a:t>Доступом</a:t>
            </a:r>
            <a:r>
              <a:rPr lang="ru-RU" dirty="0"/>
              <a:t> субъекта </a:t>
            </a:r>
            <a:r>
              <a:rPr lang="ru-RU" dirty="0" err="1"/>
              <a:t>s</a:t>
            </a:r>
            <a:r>
              <a:rPr lang="ru-RU" baseline="-25000" dirty="0" err="1"/>
              <a:t>m</a:t>
            </a:r>
            <a:r>
              <a:rPr lang="ru-RU" dirty="0"/>
              <a:t> к объекту </a:t>
            </a:r>
            <a:r>
              <a:rPr lang="ru-RU" dirty="0" err="1"/>
              <a:t>о</a:t>
            </a:r>
            <a:r>
              <a:rPr lang="ru-RU" baseline="-25000" dirty="0" err="1"/>
              <a:t>j</a:t>
            </a:r>
            <a:r>
              <a:rPr lang="ru-RU" dirty="0"/>
              <a:t> называется порождение субъектом </a:t>
            </a:r>
            <a:r>
              <a:rPr lang="ru-RU" dirty="0" err="1"/>
              <a:t>s</a:t>
            </a:r>
            <a:r>
              <a:rPr lang="ru-RU" baseline="-25000" dirty="0" err="1"/>
              <a:t>m</a:t>
            </a:r>
            <a:r>
              <a:rPr lang="ru-RU" dirty="0"/>
              <a:t> потока информации между объектом </a:t>
            </a:r>
            <a:r>
              <a:rPr lang="ru-RU" dirty="0" err="1"/>
              <a:t>о</a:t>
            </a:r>
            <a:r>
              <a:rPr lang="ru-RU" baseline="-25000" dirty="0" err="1"/>
              <a:t>j</a:t>
            </a:r>
            <a:r>
              <a:rPr lang="ru-RU" dirty="0"/>
              <a:t> и некоторым объектом </a:t>
            </a:r>
            <a:r>
              <a:rPr lang="ru-RU" dirty="0" err="1"/>
              <a:t>о</a:t>
            </a:r>
            <a:r>
              <a:rPr lang="ru-RU" baseline="-25000" dirty="0" err="1"/>
              <a:t>i</a:t>
            </a:r>
            <a:r>
              <a:rPr lang="ru-RU" dirty="0"/>
              <a:t>.</a:t>
            </a:r>
          </a:p>
          <a:p>
            <a:pPr marL="0" indent="0">
              <a:buNone/>
            </a:pPr>
            <a:r>
              <a:rPr lang="ru-RU" dirty="0"/>
              <a:t>Формальное определение понятия доступа дает возможность средствами субъектно-объектной модели перейти непосредственно к описанию процессов безопасности информации в защищенных системах. С этой целью вводится множество потоков Р для всей совокупности фиксированных декомпозиций системы на субъекты и объекты во все моменты времени (множество Р является объединением потоков по всем моментам времени функционирования системы).</a:t>
            </a:r>
          </a:p>
          <a:p>
            <a:pPr marL="0" indent="0">
              <a:buNone/>
            </a:pPr>
            <a:r>
              <a:rPr lang="ru-RU" dirty="0"/>
              <a:t>Правила разграничения доступа субъектов к объектам есть формально описанные потоки, принадлежащие множеству Р.</a:t>
            </a:r>
          </a:p>
        </p:txBody>
      </p:sp>
    </p:spTree>
    <p:extLst>
      <p:ext uri="{BB962C8B-B14F-4D97-AF65-F5344CB8AC3E}">
        <p14:creationId xmlns:p14="http://schemas.microsoft.com/office/powerpoint/2010/main" val="196763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dirty="0"/>
              <a:t>7. Политика безопасности задается в виде правил, в соответствии с которыми должны осуществляться все взаимодействия между субъектами и объектами. Взаимодействия, приводящие к нарушению этих правил, пресекаются средствами контроля доступа и не могут быть осуществлены.</a:t>
            </a:r>
          </a:p>
          <a:p>
            <a:pPr marL="0" indent="0">
              <a:buNone/>
            </a:pPr>
            <a:r>
              <a:rPr lang="ru-RU" dirty="0"/>
              <a:t>8. Все операции контролируются монитором безопасности и либо запрещаются, либо разрешаются в соответствии с правилами политики безопасности.</a:t>
            </a:r>
          </a:p>
          <a:p>
            <a:pPr marL="0" indent="0">
              <a:buNone/>
            </a:pPr>
            <a:r>
              <a:rPr lang="ru-RU" dirty="0"/>
              <a:t>9. Совокупность множеств субъектов, объектов и отношений между ними (установившихся взаимодействий) определяет состояние системы. Каждое состояние системы является либо безопасным, либо небезопасным в соответствии с предложенным в модели критерием безопасности.</a:t>
            </a:r>
          </a:p>
          <a:p>
            <a:pPr marL="0" indent="0">
              <a:buNone/>
            </a:pPr>
            <a:r>
              <a:rPr lang="ru-RU" dirty="0"/>
              <a:t>10. Основной элемент модели безопасности — это доказательство утверждения (теоремы) о том, что система, находящаяся в безопасном состоянии, не может перейти в небезопасное состояние при соблюдении всех установленных правил и ограничений.</a:t>
            </a:r>
          </a:p>
        </p:txBody>
      </p:sp>
    </p:spTree>
    <p:extLst>
      <p:ext uri="{BB962C8B-B14F-4D97-AF65-F5344CB8AC3E}">
        <p14:creationId xmlns:p14="http://schemas.microsoft.com/office/powerpoint/2010/main" val="267786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a:bodyPr>
          <a:lstStyle/>
          <a:p>
            <a:pPr marL="0" indent="0">
              <a:buNone/>
            </a:pPr>
            <a:r>
              <a:rPr lang="ru-RU" dirty="0"/>
              <a:t>Анализ опыта защиты информации, а также основных положений субъектно-объектной модели позволяет сформулировать несколько аксиом, касающихся построения политик безопасности.</a:t>
            </a:r>
          </a:p>
          <a:p>
            <a:pPr marL="0" indent="0">
              <a:buNone/>
            </a:pPr>
            <a:r>
              <a:rPr lang="ru-RU" b="1" dirty="0"/>
              <a:t>Аксиома 1. </a:t>
            </a:r>
            <a:r>
              <a:rPr lang="ru-RU" dirty="0"/>
              <a:t>В защищенной информационной системе в любой момент времени любой субъект и объект должны быть идентифицированы и аутентифицированы.</a:t>
            </a:r>
          </a:p>
          <a:p>
            <a:pPr marL="0" indent="0">
              <a:buNone/>
            </a:pPr>
            <a:r>
              <a:rPr lang="ru-RU" dirty="0"/>
              <a:t>Данная аксиома определяется самой природой и содержанием процессов коллективного доступа пользователей к ресурсам. Иначе субъекты имеют возможность выдать себя за других субъектов или подменить одни объекты доступа на другие.</a:t>
            </a:r>
          </a:p>
        </p:txBody>
      </p:sp>
    </p:spTree>
    <p:extLst>
      <p:ext uri="{BB962C8B-B14F-4D97-AF65-F5344CB8AC3E}">
        <p14:creationId xmlns:p14="http://schemas.microsoft.com/office/powerpoint/2010/main" val="304188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3403323"/>
          </a:xfrm>
        </p:spPr>
        <p:txBody>
          <a:bodyPr>
            <a:normAutofit fontScale="70000" lnSpcReduction="20000"/>
          </a:bodyPr>
          <a:lstStyle/>
          <a:p>
            <a:pPr marL="0" indent="0">
              <a:buNone/>
            </a:pPr>
            <a:r>
              <a:rPr lang="ru-RU" b="1" dirty="0"/>
              <a:t>Аксиома 2. </a:t>
            </a:r>
            <a:r>
              <a:rPr lang="ru-RU" dirty="0"/>
              <a:t>В защищенной системе должна присутствовать активная компонента (субъект, процесс и т. д.) с соответствующим объектом-источником, которая осуществляет управление доступом и контроль доступа субъектов к объектам, — монитор или ядро безопасности.</a:t>
            </a:r>
          </a:p>
          <a:p>
            <a:pPr marL="0" indent="0">
              <a:buNone/>
            </a:pPr>
            <a:r>
              <a:rPr lang="ru-RU" i="1" dirty="0"/>
              <a:t>Монитор безопасности </a:t>
            </a:r>
            <a:r>
              <a:rPr lang="ru-RU" dirty="0"/>
              <a:t>— механизм реализации политики безопасности в информационной системе, совокупность аппаратных, программных и специальных компонентов системы, реализующих функции защиты и обеспечения безопасности (общепринятое сокращение — ТСВ — </a:t>
            </a:r>
            <a:r>
              <a:rPr lang="ru-RU" dirty="0" err="1"/>
              <a:t>Trusted</a:t>
            </a:r>
            <a:r>
              <a:rPr lang="ru-RU" dirty="0"/>
              <a:t> </a:t>
            </a:r>
            <a:r>
              <a:rPr lang="ru-RU" dirty="0" err="1"/>
              <a:t>Computing</a:t>
            </a:r>
            <a:r>
              <a:rPr lang="ru-RU" dirty="0"/>
              <a:t> </a:t>
            </a:r>
            <a:r>
              <a:rPr lang="ru-RU" dirty="0" err="1"/>
              <a:t>Base</a:t>
            </a:r>
            <a:r>
              <a:rPr lang="ru-RU" dirty="0"/>
              <a:t>).</a:t>
            </a:r>
          </a:p>
          <a:p>
            <a:pPr marL="0" indent="0">
              <a:buNone/>
            </a:pPr>
            <a:r>
              <a:rPr lang="ru-RU" dirty="0"/>
              <a:t>В большинстве информационных систем можно выделить ядро (ядро ОС, машина данных СУБД), в свою очередь разделяемое на компоненту представления информации (файловая система ОС, модель данных СУБД), компоненту доступа к данным (система ввода–вывода ОС, процессор запросов СУБД) и надстройку (утилиты, сервис, интерфейсные компоненты).</a:t>
            </a:r>
          </a:p>
        </p:txBody>
      </p:sp>
      <p:pic>
        <p:nvPicPr>
          <p:cNvPr id="5" name="Рисунок 4">
            <a:extLst>
              <a:ext uri="{FF2B5EF4-FFF2-40B4-BE49-F238E27FC236}">
                <a16:creationId xmlns:a16="http://schemas.microsoft.com/office/drawing/2014/main" id="{76CC8FD8-83BB-4CC2-ADD6-EE0533B5464F}"/>
              </a:ext>
            </a:extLst>
          </p:cNvPr>
          <p:cNvPicPr>
            <a:picLocks noChangeAspect="1"/>
          </p:cNvPicPr>
          <p:nvPr/>
        </p:nvPicPr>
        <p:blipFill>
          <a:blip r:embed="rId2"/>
          <a:stretch>
            <a:fillRect/>
          </a:stretch>
        </p:blipFill>
        <p:spPr>
          <a:xfrm>
            <a:off x="2804372" y="4833660"/>
            <a:ext cx="6190815" cy="1243290"/>
          </a:xfrm>
          <a:prstGeom prst="rect">
            <a:avLst/>
          </a:prstGeom>
        </p:spPr>
      </p:pic>
    </p:spTree>
    <p:extLst>
      <p:ext uri="{BB962C8B-B14F-4D97-AF65-F5344CB8AC3E}">
        <p14:creationId xmlns:p14="http://schemas.microsoft.com/office/powerpoint/2010/main" val="214579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lstStyle/>
          <a:p>
            <a:pPr marL="0" indent="0">
              <a:buNone/>
            </a:pPr>
            <a:r>
              <a:rPr lang="ru-RU" dirty="0"/>
              <a:t>В защищенной системе появляется дополнительный компонент, обеспечивающий процессы защиты информации, прежде всего процедуры идентификации/аутентификации, а также</a:t>
            </a:r>
            <a:r>
              <a:rPr lang="en-US" dirty="0"/>
              <a:t> </a:t>
            </a:r>
            <a:r>
              <a:rPr lang="ru-RU" dirty="0"/>
              <a:t>управление доступом на основе той или иной политики безопасности (разграничения доступа)</a:t>
            </a:r>
            <a:r>
              <a:rPr lang="en-US" dirty="0"/>
              <a:t>.</a:t>
            </a:r>
          </a:p>
          <a:p>
            <a:pPr marL="0" indent="0">
              <a:buNone/>
            </a:pPr>
            <a:endParaRPr lang="ru-RU" dirty="0"/>
          </a:p>
        </p:txBody>
      </p:sp>
      <p:pic>
        <p:nvPicPr>
          <p:cNvPr id="5" name="Рисунок 4">
            <a:extLst>
              <a:ext uri="{FF2B5EF4-FFF2-40B4-BE49-F238E27FC236}">
                <a16:creationId xmlns:a16="http://schemas.microsoft.com/office/drawing/2014/main" id="{A6CCAE51-C70A-4020-A9A9-92A2552CB957}"/>
              </a:ext>
            </a:extLst>
          </p:cNvPr>
          <p:cNvPicPr>
            <a:picLocks noChangeAspect="1"/>
          </p:cNvPicPr>
          <p:nvPr/>
        </p:nvPicPr>
        <p:blipFill>
          <a:blip r:embed="rId2"/>
          <a:stretch>
            <a:fillRect/>
          </a:stretch>
        </p:blipFill>
        <p:spPr>
          <a:xfrm>
            <a:off x="2743200" y="4136352"/>
            <a:ext cx="6076950" cy="2175548"/>
          </a:xfrm>
          <a:prstGeom prst="rect">
            <a:avLst/>
          </a:prstGeom>
        </p:spPr>
      </p:pic>
    </p:spTree>
    <p:extLst>
      <p:ext uri="{BB962C8B-B14F-4D97-AF65-F5344CB8AC3E}">
        <p14:creationId xmlns:p14="http://schemas.microsoft.com/office/powerpoint/2010/main" val="267332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dirty="0"/>
              <a:t>С учетом нормативных требований по сертификации защищенных систем к реализации монитора безопасности предъявляются следующие обязательные требования:</a:t>
            </a:r>
            <a:endParaRPr lang="en-US" dirty="0"/>
          </a:p>
          <a:p>
            <a:pPr marL="0" indent="0">
              <a:buNone/>
            </a:pPr>
            <a:r>
              <a:rPr lang="ru-RU" dirty="0"/>
              <a:t>1. Полнота. Монитор безопасности должен вызываться при</a:t>
            </a:r>
            <a:r>
              <a:rPr lang="en-US" dirty="0"/>
              <a:t> </a:t>
            </a:r>
            <a:r>
              <a:rPr lang="ru-RU" dirty="0"/>
              <a:t>каждом обращении за доступом любого субъекта к любому объекту, и не должно быть никаких способов его обхода.</a:t>
            </a:r>
          </a:p>
          <a:p>
            <a:pPr marL="0" indent="0">
              <a:buNone/>
            </a:pPr>
            <a:r>
              <a:rPr lang="ru-RU" dirty="0"/>
              <a:t>2. Изолированность. Монитор безопасности должен быть</a:t>
            </a:r>
            <a:r>
              <a:rPr lang="en-US" dirty="0"/>
              <a:t> </a:t>
            </a:r>
            <a:r>
              <a:rPr lang="ru-RU" dirty="0"/>
              <a:t>защищен от отслеживания и перехвата работы.</a:t>
            </a:r>
          </a:p>
          <a:p>
            <a:pPr marL="0" indent="0">
              <a:buNone/>
            </a:pPr>
            <a:r>
              <a:rPr lang="ru-RU" dirty="0"/>
              <a:t>3. Верифицируемость. Монитор безопасности должен быть</a:t>
            </a:r>
            <a:r>
              <a:rPr lang="en-US" dirty="0"/>
              <a:t> </a:t>
            </a:r>
            <a:r>
              <a:rPr lang="ru-RU" dirty="0"/>
              <a:t>проверяемым (само- или</a:t>
            </a:r>
            <a:r>
              <a:rPr lang="en-US" dirty="0"/>
              <a:t> </a:t>
            </a:r>
            <a:r>
              <a:rPr lang="ru-RU" dirty="0" err="1"/>
              <a:t>внешнетестируемым</a:t>
            </a:r>
            <a:r>
              <a:rPr lang="ru-RU" dirty="0"/>
              <a:t>) на предмет выполнения своих функций.</a:t>
            </a:r>
          </a:p>
          <a:p>
            <a:pPr marL="0" indent="0">
              <a:buNone/>
            </a:pPr>
            <a:r>
              <a:rPr lang="ru-RU" dirty="0"/>
              <a:t>4. Непрерывность. Монитор безопасности должен функционировать при любых, в том числе и аварийных ситуациях.</a:t>
            </a:r>
          </a:p>
          <a:p>
            <a:pPr marL="0" indent="0">
              <a:buNone/>
            </a:pPr>
            <a:r>
              <a:rPr lang="ru-RU" dirty="0"/>
              <a:t>Монитор безопасности в защищенной системе является</a:t>
            </a:r>
            <a:r>
              <a:rPr lang="en-US" dirty="0"/>
              <a:t> </a:t>
            </a:r>
            <a:r>
              <a:rPr lang="ru-RU" dirty="0"/>
              <a:t>субъектом осуществления принятой политики безопасности,</a:t>
            </a:r>
            <a:r>
              <a:rPr lang="en-US" dirty="0"/>
              <a:t> </a:t>
            </a:r>
            <a:r>
              <a:rPr lang="ru-RU" dirty="0"/>
              <a:t>реализуя через алгоритмы своей работы соответствующие модели безопасности</a:t>
            </a:r>
            <a:r>
              <a:rPr lang="en-US" dirty="0"/>
              <a:t>.</a:t>
            </a:r>
            <a:endParaRPr lang="ru-RU" dirty="0"/>
          </a:p>
        </p:txBody>
      </p:sp>
    </p:spTree>
    <p:extLst>
      <p:ext uri="{BB962C8B-B14F-4D97-AF65-F5344CB8AC3E}">
        <p14:creationId xmlns:p14="http://schemas.microsoft.com/office/powerpoint/2010/main" val="328119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b="1" dirty="0"/>
              <a:t>Аксиома 3. </a:t>
            </a:r>
            <a:r>
              <a:rPr lang="ru-RU" dirty="0"/>
              <a:t>Для реализации принятой политики безопасности, управления и контроля доступа субъектов к объектам необходима информация и объект, ее содержащий.</a:t>
            </a:r>
          </a:p>
          <a:p>
            <a:pPr marL="0" indent="0">
              <a:buNone/>
            </a:pPr>
            <a:r>
              <a:rPr lang="ru-RU" i="1" dirty="0"/>
              <a:t>Следствие 3.1. </a:t>
            </a:r>
            <a:r>
              <a:rPr lang="ru-RU" dirty="0"/>
              <a:t>В защищенной системе существует особая</a:t>
            </a:r>
            <a:r>
              <a:rPr lang="en-US" dirty="0"/>
              <a:t> </a:t>
            </a:r>
            <a:r>
              <a:rPr lang="ru-RU" dirty="0"/>
              <a:t>категория активных сущностей, которые не инициализируют и которыми не управляют пользователи системы, — системные процессы (субъекты), присутствующие в системе</a:t>
            </a:r>
            <a:r>
              <a:rPr lang="en-US" dirty="0"/>
              <a:t> </a:t>
            </a:r>
            <a:r>
              <a:rPr lang="ru-RU" dirty="0"/>
              <a:t>изначально.</a:t>
            </a:r>
          </a:p>
          <a:p>
            <a:pPr marL="0" indent="0">
              <a:buNone/>
            </a:pPr>
            <a:r>
              <a:rPr lang="ru-RU" i="1" dirty="0"/>
              <a:t>Следствие 3.2. </a:t>
            </a:r>
            <a:r>
              <a:rPr lang="ru-RU" dirty="0"/>
              <a:t>Ассоциированный с монитором безопасности объект, содержащий информацию о системе разграничения доступа, является наиболее критическим с точки зрения</a:t>
            </a:r>
            <a:r>
              <a:rPr lang="en-US" dirty="0"/>
              <a:t> </a:t>
            </a:r>
            <a:r>
              <a:rPr lang="ru-RU" dirty="0"/>
              <a:t>безопасности информационным ресурсом в защищенной информационной системе.</a:t>
            </a:r>
          </a:p>
          <a:p>
            <a:pPr marL="0" indent="0">
              <a:buNone/>
            </a:pPr>
            <a:r>
              <a:rPr lang="ru-RU" i="1" dirty="0"/>
              <a:t>Следствие 3.3. </a:t>
            </a:r>
            <a:r>
              <a:rPr lang="ru-RU" dirty="0"/>
              <a:t>В защищенной системе может существовать</a:t>
            </a:r>
            <a:r>
              <a:rPr lang="en-US" dirty="0"/>
              <a:t> </a:t>
            </a:r>
            <a:r>
              <a:rPr lang="ru-RU" dirty="0"/>
              <a:t>доверенный пользователь (администратор системы), субъекты</a:t>
            </a:r>
            <a:r>
              <a:rPr lang="en-US" dirty="0"/>
              <a:t> </a:t>
            </a:r>
            <a:r>
              <a:rPr lang="ru-RU" dirty="0"/>
              <a:t>которого имеют доступ к ассоциированному с монитором безопасности объекту — данным для управления политикой разграничения доступа.</a:t>
            </a:r>
          </a:p>
        </p:txBody>
      </p:sp>
    </p:spTree>
    <p:extLst>
      <p:ext uri="{BB962C8B-B14F-4D97-AF65-F5344CB8AC3E}">
        <p14:creationId xmlns:p14="http://schemas.microsoft.com/office/powerpoint/2010/main" val="42287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Аксиомы политики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dirty="0"/>
              <a:t>Принципы, способы представления и реализация ассоциированных с монитором безопасности объектов определяются типом политики безопасности и особенностями конкретной системы.</a:t>
            </a:r>
          </a:p>
          <a:p>
            <a:pPr marL="0" indent="0">
              <a:buNone/>
            </a:pPr>
            <a:r>
              <a:rPr lang="ru-RU" dirty="0"/>
              <a:t>К настоящему времени разработано большое количество</a:t>
            </a:r>
            <a:r>
              <a:rPr lang="en-US" dirty="0"/>
              <a:t> </a:t>
            </a:r>
            <a:r>
              <a:rPr lang="ru-RU" dirty="0"/>
              <a:t>различных моделей безопасности, все они выражают несколько исходных политик безопасности. При этом имеет значение</a:t>
            </a:r>
            <a:r>
              <a:rPr lang="en-US" dirty="0"/>
              <a:t> </a:t>
            </a:r>
            <a:r>
              <a:rPr lang="ru-RU" dirty="0"/>
              <a:t>критерий безопасности доступов субъектов к объектам, т. е. правило разделения информационных потоков, порождаемых доступом субъектов к объектам, на безопасные и небезопасные.</a:t>
            </a:r>
          </a:p>
          <a:p>
            <a:pPr marL="0" indent="0">
              <a:buNone/>
            </a:pPr>
            <a:r>
              <a:rPr lang="ru-RU" dirty="0"/>
              <a:t>Система безопасна тогда и только тогда, когда субъекты</a:t>
            </a:r>
            <a:r>
              <a:rPr lang="en-US" dirty="0"/>
              <a:t> </a:t>
            </a:r>
            <a:r>
              <a:rPr lang="ru-RU" dirty="0"/>
              <a:t>не имеют возможностей нарушать (обходить) установленную</a:t>
            </a:r>
            <a:r>
              <a:rPr lang="en-US" dirty="0"/>
              <a:t> </a:t>
            </a:r>
            <a:r>
              <a:rPr lang="ru-RU" dirty="0"/>
              <a:t>в системе политику безопасности.</a:t>
            </a:r>
          </a:p>
          <a:p>
            <a:pPr marL="0" indent="0">
              <a:buNone/>
            </a:pPr>
            <a:r>
              <a:rPr lang="ru-RU" dirty="0"/>
              <a:t>Субъектом обеспечения политики безопасности выступает</a:t>
            </a:r>
            <a:r>
              <a:rPr lang="en-US" dirty="0"/>
              <a:t> </a:t>
            </a:r>
            <a:r>
              <a:rPr lang="ru-RU" dirty="0"/>
              <a:t>монитор безопасности. Его наличие в структуре системы соответственно является </a:t>
            </a:r>
            <a:r>
              <a:rPr lang="ru-RU" i="1" dirty="0"/>
              <a:t>необходимым</a:t>
            </a:r>
            <a:r>
              <a:rPr lang="ru-RU" dirty="0"/>
              <a:t> условием безопасности. Что</a:t>
            </a:r>
            <a:r>
              <a:rPr lang="en-US" dirty="0"/>
              <a:t> </a:t>
            </a:r>
            <a:r>
              <a:rPr lang="ru-RU" dirty="0"/>
              <a:t>касается условий </a:t>
            </a:r>
            <a:r>
              <a:rPr lang="ru-RU" i="1" dirty="0"/>
              <a:t>достаточности</a:t>
            </a:r>
            <a:r>
              <a:rPr lang="ru-RU" dirty="0"/>
              <a:t>, то они заключены в безопасности самого монитора безопасности.</a:t>
            </a:r>
          </a:p>
        </p:txBody>
      </p:sp>
    </p:spTree>
    <p:extLst>
      <p:ext uri="{BB962C8B-B14F-4D97-AF65-F5344CB8AC3E}">
        <p14:creationId xmlns:p14="http://schemas.microsoft.com/office/powerpoint/2010/main" val="155972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i="1" dirty="0"/>
              <a:t>Политика безопасности </a:t>
            </a:r>
            <a:r>
              <a:rPr lang="ru-RU" dirty="0"/>
              <a:t>- это совокупность норм и правил, регламентирующих процесс обработки информации, выполнение которых обеспечивает защиту от определенного множества угроз и составляет необходимое условие безопасности системы. Формальное выражение политики безопасности называют </a:t>
            </a:r>
            <a:r>
              <a:rPr lang="ru-RU" i="1" dirty="0"/>
              <a:t>моделью безопасности</a:t>
            </a:r>
            <a:r>
              <a:rPr lang="ru-RU" dirty="0"/>
              <a:t>.</a:t>
            </a:r>
          </a:p>
          <a:p>
            <a:pPr marL="0" indent="0">
              <a:buNone/>
            </a:pPr>
            <a:r>
              <a:rPr lang="ru-RU" dirty="0"/>
              <a:t>Основная цель создания политики безопасности — это определение условий, которым должно подчиняться поведение системы, выработка критерия безопасности и проведение формального доказательства соответствия системы этому критерию при соблюдении установленных правил и ограничений.</a:t>
            </a:r>
          </a:p>
          <a:p>
            <a:pPr marL="0" indent="0">
              <a:buNone/>
            </a:pPr>
            <a:r>
              <a:rPr lang="ru-RU" dirty="0"/>
              <a:t>Модели безопасности позволяют решить еще целый ряд задач, возникающих в ходе проектирования, разработки и сертификации защищенных систем, поэтому их используют не только теоретики информационной безопасности, но и другие категории специалистов, участвующих в процессе создания и эксплуатации защищенных информационных систем.</a:t>
            </a:r>
          </a:p>
        </p:txBody>
      </p:sp>
    </p:spTree>
    <p:extLst>
      <p:ext uri="{BB962C8B-B14F-4D97-AF65-F5344CB8AC3E}">
        <p14:creationId xmlns:p14="http://schemas.microsoft.com/office/powerpoint/2010/main" val="81659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Политика дискреционного (избирательного) доступа реализована в большинстве защищенных систем и исторически является первой проработанной в теоретическом и практическом плане.</a:t>
            </a:r>
          </a:p>
          <a:p>
            <a:pPr marL="0" indent="0">
              <a:buNone/>
            </a:pPr>
            <a:r>
              <a:rPr lang="ru-RU" dirty="0"/>
              <a:t>Первые описания моделей дискреционного доступа к информации появились еще в 1960-х гг. и подробно представлены в литературе. </a:t>
            </a:r>
          </a:p>
          <a:p>
            <a:pPr marL="0" indent="0">
              <a:buNone/>
            </a:pPr>
            <a:r>
              <a:rPr lang="ru-RU" dirty="0"/>
              <a:t>Наиболее известны модель АДЕПТ-50 (конец 1960-х гг.), пятимерное пространство </a:t>
            </a:r>
            <a:r>
              <a:rPr lang="ru-RU" dirty="0" err="1"/>
              <a:t>Хартсона</a:t>
            </a:r>
            <a:r>
              <a:rPr lang="ru-RU" dirty="0"/>
              <a:t> (начало 1970-х гг.), модель </a:t>
            </a:r>
            <a:r>
              <a:rPr lang="ru-RU" dirty="0" err="1"/>
              <a:t>Хариссона</a:t>
            </a:r>
            <a:r>
              <a:rPr lang="ru-RU" dirty="0"/>
              <a:t> — </a:t>
            </a:r>
            <a:r>
              <a:rPr lang="ru-RU" dirty="0" err="1"/>
              <a:t>Руззо</a:t>
            </a:r>
            <a:r>
              <a:rPr lang="ru-RU" dirty="0"/>
              <a:t>-Ульмана (середина 1970-х гг.), модель </a:t>
            </a:r>
            <a:r>
              <a:rPr lang="ru-RU" dirty="0" err="1"/>
              <a:t>Take-Grant</a:t>
            </a:r>
            <a:r>
              <a:rPr lang="ru-RU" dirty="0"/>
              <a:t> (1976 г.). </a:t>
            </a:r>
          </a:p>
          <a:p>
            <a:pPr marL="0" indent="0">
              <a:buNone/>
            </a:pPr>
            <a:r>
              <a:rPr lang="ru-RU" dirty="0"/>
              <a:t>Авторами и исследователями этих моделей был внесен значительный вклад в теорию безопасности информационных систем, а их работы заложили основу для последующего создания и развития защищенных информационных систем.</a:t>
            </a:r>
          </a:p>
        </p:txBody>
      </p:sp>
    </p:spTree>
    <p:extLst>
      <p:ext uri="{BB962C8B-B14F-4D97-AF65-F5344CB8AC3E}">
        <p14:creationId xmlns:p14="http://schemas.microsoft.com/office/powerpoint/2010/main" val="49571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lnSpcReduction="10000"/>
          </a:bodyPr>
          <a:lstStyle/>
          <a:p>
            <a:pPr marL="0" indent="0">
              <a:buNone/>
            </a:pPr>
            <a:r>
              <a:rPr lang="ru-RU" dirty="0"/>
              <a:t>Модели дискреционного доступа непосредственно основываются на субъектно-объектной модели и развивают ее как совокупность некоторых множеств взаимодействующих элементов (субъектов, объектов и т. д.). </a:t>
            </a:r>
          </a:p>
          <a:p>
            <a:pPr marL="0" indent="0">
              <a:buNone/>
            </a:pPr>
            <a:r>
              <a:rPr lang="ru-RU" dirty="0"/>
              <a:t>Множество (область) безопасных доступов в моделях дискреционного доступа определяется дискретным набором троек «пользователь (субъект) — поток (операция) — объект».</a:t>
            </a:r>
          </a:p>
          <a:p>
            <a:pPr marL="0" indent="0">
              <a:buNone/>
            </a:pPr>
            <a:r>
              <a:rPr lang="ru-RU" dirty="0"/>
              <a:t>В модели, исходя из способа представления области безопасного доступа и механизма разрешений на доступ, анализируется и доказывается, что за конечное число переходов система останется в безопасном состоянии.</a:t>
            </a:r>
          </a:p>
        </p:txBody>
      </p:sp>
    </p:spTree>
    <p:extLst>
      <p:ext uri="{BB962C8B-B14F-4D97-AF65-F5344CB8AC3E}">
        <p14:creationId xmlns:p14="http://schemas.microsoft.com/office/powerpoint/2010/main" val="303103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a:bodyPr>
          <a:lstStyle/>
          <a:p>
            <a:pPr marL="0" indent="0">
              <a:buNone/>
            </a:pPr>
            <a:r>
              <a:rPr lang="ru-RU" b="1" dirty="0"/>
              <a:t>Модели на основе матрицы доступа</a:t>
            </a:r>
          </a:p>
          <a:p>
            <a:pPr marL="0" indent="0">
              <a:buNone/>
            </a:pPr>
            <a:r>
              <a:rPr lang="ru-RU" dirty="0"/>
              <a:t>На практике наибольшее применение получили дискреционные модели, основанные на матрице доступа. В данных моделях область безопасного доступа строится как прямоугольная матрица (таблица), строки которой соответствуют субъектам доступа, столбцы — объектам доступа, а в ячейках записываются разрешенные операции (права) субъекта над объектом. В матрице используются следующие обозначения: w — «писать», r — «читать», e — «исполнять».</a:t>
            </a:r>
          </a:p>
        </p:txBody>
      </p:sp>
    </p:spTree>
    <p:extLst>
      <p:ext uri="{BB962C8B-B14F-4D97-AF65-F5344CB8AC3E}">
        <p14:creationId xmlns:p14="http://schemas.microsoft.com/office/powerpoint/2010/main" val="2625320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lstStyle/>
          <a:p>
            <a:endParaRPr lang="ru-RU" dirty="0"/>
          </a:p>
        </p:txBody>
      </p:sp>
      <p:pic>
        <p:nvPicPr>
          <p:cNvPr id="5" name="Рисунок 4">
            <a:extLst>
              <a:ext uri="{FF2B5EF4-FFF2-40B4-BE49-F238E27FC236}">
                <a16:creationId xmlns:a16="http://schemas.microsoft.com/office/drawing/2014/main" id="{A483E6F5-035E-47ED-A22B-DFBA2386ACE8}"/>
              </a:ext>
            </a:extLst>
          </p:cNvPr>
          <p:cNvPicPr>
            <a:picLocks noChangeAspect="1"/>
          </p:cNvPicPr>
          <p:nvPr/>
        </p:nvPicPr>
        <p:blipFill>
          <a:blip r:embed="rId2"/>
          <a:stretch>
            <a:fillRect/>
          </a:stretch>
        </p:blipFill>
        <p:spPr>
          <a:xfrm>
            <a:off x="2265747" y="2107383"/>
            <a:ext cx="6722767" cy="3414528"/>
          </a:xfrm>
          <a:prstGeom prst="rect">
            <a:avLst/>
          </a:prstGeom>
        </p:spPr>
      </p:pic>
    </p:spTree>
    <p:extLst>
      <p:ext uri="{BB962C8B-B14F-4D97-AF65-F5344CB8AC3E}">
        <p14:creationId xmlns:p14="http://schemas.microsoft.com/office/powerpoint/2010/main" val="192721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10000"/>
          </a:bodyPr>
          <a:lstStyle/>
          <a:p>
            <a:pPr marL="0" indent="0">
              <a:buNone/>
            </a:pPr>
            <a:r>
              <a:rPr lang="ru-RU" dirty="0"/>
              <a:t>Права доступа в ячейках матрицы в виде разрешенных операций над объектами определяют виды безопасного доступа субъекта к объекту. Для выражения типов разрешенных операций используются специальные обозначения, составляющие основу (алфавит) некоторого языка описания политики разграничения доступа. </a:t>
            </a:r>
          </a:p>
          <a:p>
            <a:pPr marL="0" indent="0">
              <a:buNone/>
            </a:pPr>
            <a:r>
              <a:rPr lang="ru-RU" dirty="0"/>
              <a:t>Таким образом, в рамках дискреционной политики каждая ячейка содержит некоторое подмножество троек «субъект — операция — объект».</a:t>
            </a:r>
          </a:p>
          <a:p>
            <a:pPr marL="0" indent="0">
              <a:buNone/>
            </a:pPr>
            <a:r>
              <a:rPr lang="ru-RU" dirty="0"/>
              <a:t>Матрица доступа представляет собой ассоциированный с монитором безопасности объект, содержащий информацию о политике разграничения доступа в конкретной системе. </a:t>
            </a:r>
          </a:p>
          <a:p>
            <a:pPr marL="0" indent="0">
              <a:buNone/>
            </a:pPr>
            <a:r>
              <a:rPr lang="ru-RU" dirty="0"/>
              <a:t>Структура матрицы, ее создание и изменение определяются конкретными моделями и конкретными программно-техническими решениями систем, в которых они реализуются.</a:t>
            </a:r>
          </a:p>
        </p:txBody>
      </p:sp>
    </p:spTree>
    <p:extLst>
      <p:ext uri="{BB962C8B-B14F-4D97-AF65-F5344CB8AC3E}">
        <p14:creationId xmlns:p14="http://schemas.microsoft.com/office/powerpoint/2010/main" val="3787166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10000"/>
          </a:bodyPr>
          <a:lstStyle/>
          <a:p>
            <a:pPr marL="0" indent="0">
              <a:buNone/>
            </a:pPr>
            <a:r>
              <a:rPr lang="ru-RU" i="1" dirty="0"/>
              <a:t>Принцип организации матрицы </a:t>
            </a:r>
            <a:r>
              <a:rPr lang="ru-RU" dirty="0"/>
              <a:t>доступа в реальных системах определяет использование двух подходов — централизованного и распределенного.</a:t>
            </a:r>
          </a:p>
          <a:p>
            <a:pPr marL="0" indent="0">
              <a:buNone/>
            </a:pPr>
            <a:r>
              <a:rPr lang="ru-RU" i="1" dirty="0"/>
              <a:t>При централизованном подходе </a:t>
            </a:r>
            <a:r>
              <a:rPr lang="ru-RU" dirty="0"/>
              <a:t>матрица доступа создается как отдельный самостоятельный объект с особым порядком размещения и доступа к нему. </a:t>
            </a:r>
          </a:p>
          <a:p>
            <a:pPr marL="0" indent="0">
              <a:buNone/>
            </a:pPr>
            <a:r>
              <a:rPr lang="ru-RU" dirty="0"/>
              <a:t>Количество объектов и субъектов доступа в реальных системах может быть велико. </a:t>
            </a:r>
          </a:p>
          <a:p>
            <a:pPr marL="0" indent="0">
              <a:buNone/>
            </a:pPr>
            <a:r>
              <a:rPr lang="ru-RU" dirty="0"/>
              <a:t>Для уменьшения количества столбцов матрицы объекты доступа могут делиться на две группы — группу объектов, доступ к которым не ограничен, и группу объектов дискреционного доступа. </a:t>
            </a:r>
          </a:p>
          <a:p>
            <a:pPr marL="0" indent="0">
              <a:buNone/>
            </a:pPr>
            <a:r>
              <a:rPr lang="ru-RU" dirty="0"/>
              <a:t>В матрице доступа представляются права пользователей только к объектам второй группы. Наиболее известным примером такого подхода являются «биты доступа» в UNIX-системах.</a:t>
            </a:r>
          </a:p>
        </p:txBody>
      </p:sp>
    </p:spTree>
    <p:extLst>
      <p:ext uri="{BB962C8B-B14F-4D97-AF65-F5344CB8AC3E}">
        <p14:creationId xmlns:p14="http://schemas.microsoft.com/office/powerpoint/2010/main" val="2018138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949913"/>
            <a:ext cx="10515600" cy="4351338"/>
          </a:xfrm>
        </p:spPr>
        <p:txBody>
          <a:bodyPr>
            <a:normAutofit fontScale="85000" lnSpcReduction="20000"/>
          </a:bodyPr>
          <a:lstStyle/>
          <a:p>
            <a:pPr marL="0" indent="0">
              <a:buNone/>
            </a:pPr>
            <a:r>
              <a:rPr lang="ru-RU" i="1" dirty="0"/>
              <a:t>При распределенном подходе </a:t>
            </a:r>
            <a:r>
              <a:rPr lang="ru-RU" dirty="0"/>
              <a:t>матрица доступа как отдельный объект не создается, а представляется или «списками доступа», распределенными по объектам системы, или «списками возможностей», распределенными по субъектам доступа. </a:t>
            </a:r>
          </a:p>
          <a:p>
            <a:pPr marL="0" indent="0">
              <a:buNone/>
            </a:pPr>
            <a:r>
              <a:rPr lang="ru-RU" dirty="0"/>
              <a:t>В первом случае каждый объект системы, помимо идентифицирующих характеристик, наделяется еще своеобразным списком, непосредственно связанным с самим объектом и представляющим, по сути, соответствующий столбец матрицы доступа. </a:t>
            </a:r>
          </a:p>
          <a:p>
            <a:pPr marL="0" indent="0">
              <a:buNone/>
            </a:pPr>
            <a:r>
              <a:rPr lang="ru-RU" dirty="0"/>
              <a:t>Во втором случае список с перечнем разрешенных для доступа объектов (строку матрицы доступа) получает каждый субъект при своей инициализации.</a:t>
            </a:r>
          </a:p>
          <a:p>
            <a:pPr marL="0" indent="0">
              <a:buNone/>
            </a:pPr>
            <a:r>
              <a:rPr lang="ru-RU" dirty="0"/>
              <a:t>И централизованный, и распределенный принципы организации матрицы доступа имеют свои преимущества и недостатки, присущие в целом централизованному и децентрализованному принципам организации и управления.</a:t>
            </a:r>
          </a:p>
        </p:txBody>
      </p:sp>
    </p:spTree>
    <p:extLst>
      <p:ext uri="{BB962C8B-B14F-4D97-AF65-F5344CB8AC3E}">
        <p14:creationId xmlns:p14="http://schemas.microsoft.com/office/powerpoint/2010/main" val="304278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a:bodyPr>
          <a:lstStyle/>
          <a:p>
            <a:pPr marL="0" indent="0">
              <a:buNone/>
            </a:pPr>
            <a:r>
              <a:rPr lang="ru-RU" dirty="0"/>
              <a:t>Согласно </a:t>
            </a:r>
            <a:r>
              <a:rPr lang="ru-RU" i="1" dirty="0"/>
              <a:t>принципу управления доступом </a:t>
            </a:r>
            <a:r>
              <a:rPr lang="ru-RU" dirty="0"/>
              <a:t>выделяются два подхода:</a:t>
            </a:r>
          </a:p>
          <a:p>
            <a:r>
              <a:rPr lang="ru-RU" dirty="0"/>
              <a:t>принудительное управление доступом;</a:t>
            </a:r>
          </a:p>
          <a:p>
            <a:r>
              <a:rPr lang="ru-RU" dirty="0"/>
              <a:t>добровольное управление доступом.</a:t>
            </a:r>
          </a:p>
          <a:p>
            <a:pPr marL="0" indent="0">
              <a:buNone/>
            </a:pPr>
            <a:r>
              <a:rPr lang="ru-RU" dirty="0"/>
              <a:t>В случае </a:t>
            </a:r>
            <a:r>
              <a:rPr lang="ru-RU" i="1" dirty="0"/>
              <a:t>принудительного</a:t>
            </a:r>
            <a:r>
              <a:rPr lang="ru-RU" dirty="0"/>
              <a:t> управления право создания и изменения матрицы доступа имеют только субъекты администратора системы, который при регистрации для работы в системе нового пользователя создает с соответствующим заполнением новую строку матрицы доступа, а при возникновении нового объекта, подлежащего избирательному доступу, образует новый столбец матрицы доступа. </a:t>
            </a:r>
          </a:p>
          <a:p>
            <a:pPr marL="0" indent="0">
              <a:buNone/>
            </a:pPr>
            <a:r>
              <a:rPr lang="ru-RU" dirty="0"/>
              <a:t>Подобный подход наиболее широко представлен в базах данных.</a:t>
            </a:r>
          </a:p>
        </p:txBody>
      </p:sp>
    </p:spTree>
    <p:extLst>
      <p:ext uri="{BB962C8B-B14F-4D97-AF65-F5344CB8AC3E}">
        <p14:creationId xmlns:p14="http://schemas.microsoft.com/office/powerpoint/2010/main" val="3239433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lnSpcReduction="10000"/>
          </a:bodyPr>
          <a:lstStyle/>
          <a:p>
            <a:pPr marL="0" indent="0">
              <a:buNone/>
            </a:pPr>
            <a:r>
              <a:rPr lang="ru-RU" dirty="0"/>
              <a:t>Принцип </a:t>
            </a:r>
            <a:r>
              <a:rPr lang="ru-RU" i="1" dirty="0"/>
              <a:t>добровольного</a:t>
            </a:r>
            <a:r>
              <a:rPr lang="ru-RU" dirty="0"/>
              <a:t> управления доступом основывается на принципе владения объектами. Владельцем объекта доступа называется пользователь, инициализировавший поток, в результате чего объект возник в системе, или определивший его иным образом. Права доступа к объекту определяют их владельцы.</a:t>
            </a:r>
          </a:p>
          <a:p>
            <a:pPr marL="0" indent="0">
              <a:buNone/>
            </a:pPr>
            <a:r>
              <a:rPr lang="ru-RU" dirty="0"/>
              <a:t>Заполнение и изменение ячеек матрицы доступа осуществляют субъекты пользователей-владельцев соответствующих объектов. </a:t>
            </a:r>
          </a:p>
          <a:p>
            <a:pPr marL="0" indent="0">
              <a:buNone/>
            </a:pPr>
            <a:r>
              <a:rPr lang="ru-RU" dirty="0"/>
              <a:t>Подобный подход обеспечивает управление доступом в тех системах, в которых количество объектов доступа является значительным или неопределенным. </a:t>
            </a:r>
          </a:p>
          <a:p>
            <a:pPr marL="0" indent="0">
              <a:buNone/>
            </a:pPr>
            <a:r>
              <a:rPr lang="ru-RU" dirty="0"/>
              <a:t>Такая ситуация типична для операционных систем.</a:t>
            </a:r>
          </a:p>
        </p:txBody>
      </p:sp>
    </p:spTree>
    <p:extLst>
      <p:ext uri="{BB962C8B-B14F-4D97-AF65-F5344CB8AC3E}">
        <p14:creationId xmlns:p14="http://schemas.microsoft.com/office/powerpoint/2010/main" val="1483877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и модели дискреционного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lstStyle/>
          <a:p>
            <a:pPr marL="0" indent="0">
              <a:buNone/>
            </a:pPr>
            <a:r>
              <a:rPr lang="ru-RU" dirty="0"/>
              <a:t>Все дискреционные модели уязвимы для атак с помощью «троянских» программ, поскольку в них контролируются только операции доступа субъектов к объектам, а не потоки информации между ними. </a:t>
            </a:r>
          </a:p>
          <a:p>
            <a:pPr marL="0" indent="0">
              <a:buNone/>
            </a:pPr>
            <a:r>
              <a:rPr lang="ru-RU" dirty="0"/>
              <a:t>Поэтому, когда «троянская» программа переносит информацию из доступного этому пользователю объекта в объект, доступный нарушителю, то формально никакое правило дискреционной политики безопасности не нарушается, но утечка информации происходит.</a:t>
            </a:r>
          </a:p>
        </p:txBody>
      </p:sp>
    </p:spTree>
    <p:extLst>
      <p:ext uri="{BB962C8B-B14F-4D97-AF65-F5344CB8AC3E}">
        <p14:creationId xmlns:p14="http://schemas.microsoft.com/office/powerpoint/2010/main" val="360562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Модели безопасности обеспечивают системотехнический подход, включающий решение следующих задач:</a:t>
            </a:r>
          </a:p>
          <a:p>
            <a:r>
              <a:rPr lang="ru-RU" dirty="0"/>
              <a:t>выбор и обоснование базовых принципов архитектуры защищенных систем, определяющих механизмы реализации средств и методов защиты информации;</a:t>
            </a:r>
          </a:p>
          <a:p>
            <a:r>
              <a:rPr lang="ru-RU" dirty="0"/>
              <a:t>подтверждение свойства защищенности разрабатываемых систем путем формального доказательства соблюдения политики безопасности;</a:t>
            </a:r>
          </a:p>
          <a:p>
            <a:r>
              <a:rPr lang="ru-RU" dirty="0"/>
              <a:t>составление формальной спецификации политики безопасности как важнейшей составной части организационного и документационного обеспечения разрабатываемых защищенных систем.</a:t>
            </a:r>
          </a:p>
        </p:txBody>
      </p:sp>
    </p:spTree>
    <p:extLst>
      <p:ext uri="{BB962C8B-B14F-4D97-AF65-F5344CB8AC3E}">
        <p14:creationId xmlns:p14="http://schemas.microsoft.com/office/powerpoint/2010/main" val="1247801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Парольные системы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0000" lnSpcReduction="20000"/>
          </a:bodyPr>
          <a:lstStyle/>
          <a:p>
            <a:pPr marL="0" indent="0">
              <a:buNone/>
            </a:pPr>
            <a:r>
              <a:rPr lang="ru-RU" dirty="0"/>
              <a:t>В документальных информационных системах, в системах автоматизации документооборота широкое распространение получили так называемые парольные системы разграничения доступа, представляющие отдельную разновидность механизмов реализации дискреционного принципа разграничения доступа.</a:t>
            </a:r>
          </a:p>
          <a:p>
            <a:pPr marL="0" indent="0">
              <a:buNone/>
            </a:pPr>
            <a:r>
              <a:rPr lang="ru-RU" dirty="0"/>
              <a:t>Основные положения парольных систем можно сформулировать следующим образом.</a:t>
            </a:r>
          </a:p>
          <a:p>
            <a:pPr marL="0" indent="0">
              <a:buNone/>
            </a:pPr>
            <a:r>
              <a:rPr lang="ru-RU" dirty="0"/>
              <a:t>1. Система представляется следующим набором сущностей:</a:t>
            </a:r>
          </a:p>
          <a:p>
            <a:r>
              <a:rPr lang="ru-RU" dirty="0"/>
              <a:t>множеством информационных объектов (документов) О(о</a:t>
            </a:r>
            <a:r>
              <a:rPr lang="ru-RU" baseline="-25000" dirty="0"/>
              <a:t>1</a:t>
            </a:r>
            <a:r>
              <a:rPr lang="ru-RU" dirty="0"/>
              <a:t>, …, </a:t>
            </a:r>
            <a:r>
              <a:rPr lang="ru-RU" dirty="0" err="1"/>
              <a:t>о</a:t>
            </a:r>
            <a:r>
              <a:rPr lang="ru-RU" baseline="-25000" dirty="0" err="1"/>
              <a:t>m</a:t>
            </a:r>
            <a:r>
              <a:rPr lang="ru-RU" dirty="0"/>
              <a:t>);</a:t>
            </a:r>
          </a:p>
          <a:p>
            <a:r>
              <a:rPr lang="ru-RU" dirty="0"/>
              <a:t>множеством пользователей S(s</a:t>
            </a:r>
            <a:r>
              <a:rPr lang="ru-RU" baseline="-25000" dirty="0"/>
              <a:t>1</a:t>
            </a:r>
            <a:r>
              <a:rPr lang="ru-RU" dirty="0"/>
              <a:t>, …, </a:t>
            </a:r>
            <a:r>
              <a:rPr lang="ru-RU" dirty="0" err="1"/>
              <a:t>s</a:t>
            </a:r>
            <a:r>
              <a:rPr lang="ru-RU" baseline="-25000" dirty="0" err="1"/>
              <a:t>n</a:t>
            </a:r>
            <a:r>
              <a:rPr lang="ru-RU" dirty="0"/>
              <a:t>);</a:t>
            </a:r>
          </a:p>
          <a:p>
            <a:r>
              <a:rPr lang="ru-RU" dirty="0"/>
              <a:t>множеством паролей доступа к объектам К(k</a:t>
            </a:r>
            <a:r>
              <a:rPr lang="ru-RU" baseline="-25000" dirty="0"/>
              <a:t>1</a:t>
            </a:r>
            <a:r>
              <a:rPr lang="ru-RU" dirty="0"/>
              <a:t>, …, </a:t>
            </a:r>
            <a:r>
              <a:rPr lang="ru-RU" dirty="0" err="1"/>
              <a:t>k</a:t>
            </a:r>
            <a:r>
              <a:rPr lang="ru-RU" baseline="-25000" dirty="0" err="1"/>
              <a:t>р</a:t>
            </a:r>
            <a:r>
              <a:rPr lang="ru-RU" dirty="0"/>
              <a:t>).</a:t>
            </a:r>
          </a:p>
          <a:p>
            <a:pPr marL="0" indent="0">
              <a:buNone/>
            </a:pPr>
            <a:r>
              <a:rPr lang="ru-RU" dirty="0"/>
              <a:t>2. В системе устанавливается отображение множества О на множество К, задаваемое следующей функцией:</a:t>
            </a:r>
          </a:p>
          <a:p>
            <a:r>
              <a:rPr lang="ru-RU" dirty="0" err="1"/>
              <a:t>f</a:t>
            </a:r>
            <a:r>
              <a:rPr lang="ru-RU" baseline="-25000" dirty="0" err="1"/>
              <a:t>ko</a:t>
            </a:r>
            <a:r>
              <a:rPr lang="ru-RU" dirty="0"/>
              <a:t> : O → К.</a:t>
            </a:r>
          </a:p>
          <a:p>
            <a:pPr marL="0" indent="0">
              <a:buNone/>
            </a:pPr>
            <a:r>
              <a:rPr lang="ru-RU" dirty="0"/>
              <a:t>Значением функции </a:t>
            </a:r>
            <a:r>
              <a:rPr lang="ru-RU" dirty="0" err="1"/>
              <a:t>f</a:t>
            </a:r>
            <a:r>
              <a:rPr lang="ru-RU" baseline="-25000" dirty="0" err="1"/>
              <a:t>ko</a:t>
            </a:r>
            <a:r>
              <a:rPr lang="ru-RU" dirty="0"/>
              <a:t>(о) = </a:t>
            </a:r>
            <a:r>
              <a:rPr lang="ru-RU" dirty="0" err="1"/>
              <a:t>k</a:t>
            </a:r>
            <a:r>
              <a:rPr lang="ru-RU" baseline="-25000" dirty="0" err="1"/>
              <a:t>o</a:t>
            </a:r>
            <a:r>
              <a:rPr lang="ru-RU" dirty="0"/>
              <a:t> является пароль </a:t>
            </a:r>
            <a:r>
              <a:rPr lang="ru-RU" dirty="0" err="1"/>
              <a:t>k</a:t>
            </a:r>
            <a:r>
              <a:rPr lang="ru-RU" baseline="-25000" dirty="0" err="1"/>
              <a:t>o</a:t>
            </a:r>
            <a:r>
              <a:rPr lang="ru-RU" dirty="0"/>
              <a:t> доступа к документу о.</a:t>
            </a:r>
          </a:p>
        </p:txBody>
      </p:sp>
    </p:spTree>
    <p:extLst>
      <p:ext uri="{BB962C8B-B14F-4D97-AF65-F5344CB8AC3E}">
        <p14:creationId xmlns:p14="http://schemas.microsoft.com/office/powerpoint/2010/main" val="2594022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Парольные системы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199" y="1825625"/>
            <a:ext cx="10667259" cy="4351338"/>
          </a:xfrm>
        </p:spPr>
        <p:txBody>
          <a:bodyPr/>
          <a:lstStyle/>
          <a:p>
            <a:pPr marL="0" indent="0">
              <a:buNone/>
            </a:pPr>
            <a:r>
              <a:rPr lang="ru-RU" dirty="0"/>
              <a:t>3. Область безопасного доступа задается множеством троек (s, k, о), каждый элемент которого соответствует владению пользователем паролем доступа к объекту. </a:t>
            </a:r>
          </a:p>
          <a:p>
            <a:pPr marL="0" indent="0">
              <a:buNone/>
            </a:pPr>
            <a:r>
              <a:rPr lang="ru-RU" dirty="0"/>
              <a:t>В результате устанавливается отображение множества S на множество К:</a:t>
            </a:r>
          </a:p>
          <a:p>
            <a:r>
              <a:rPr lang="ru-RU" dirty="0" err="1"/>
              <a:t>fks</a:t>
            </a:r>
            <a:r>
              <a:rPr lang="ru-RU" dirty="0"/>
              <a:t> : S → К</a:t>
            </a:r>
          </a:p>
          <a:p>
            <a:pPr marL="0" indent="0">
              <a:buNone/>
            </a:pPr>
            <a:r>
              <a:rPr lang="ru-RU" dirty="0"/>
              <a:t>Значением </a:t>
            </a:r>
            <a:r>
              <a:rPr lang="ru-RU" dirty="0" err="1"/>
              <a:t>fks</a:t>
            </a:r>
            <a:r>
              <a:rPr lang="ru-RU" dirty="0"/>
              <a:t>(s) = </a:t>
            </a:r>
            <a:r>
              <a:rPr lang="ru-RU" dirty="0" err="1"/>
              <a:t>Ks</a:t>
            </a:r>
            <a:r>
              <a:rPr lang="ru-RU" dirty="0"/>
              <a:t> является набор паролей доступа к документам системы, известных пользователю s.</a:t>
            </a:r>
          </a:p>
        </p:txBody>
      </p:sp>
    </p:spTree>
    <p:extLst>
      <p:ext uri="{BB962C8B-B14F-4D97-AF65-F5344CB8AC3E}">
        <p14:creationId xmlns:p14="http://schemas.microsoft.com/office/powerpoint/2010/main" val="1689188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Парольные системы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4. Процессы доступа пользователей к объектам системы организуются в две фазы:</a:t>
            </a:r>
          </a:p>
          <a:p>
            <a:r>
              <a:rPr lang="ru-RU" dirty="0"/>
              <a:t>фаза открытия документа;</a:t>
            </a:r>
          </a:p>
          <a:p>
            <a:r>
              <a:rPr lang="ru-RU" dirty="0"/>
              <a:t>фаза закрытия (сохранения) документа.</a:t>
            </a:r>
          </a:p>
          <a:p>
            <a:pPr marL="0" indent="0">
              <a:buNone/>
            </a:pPr>
            <a:r>
              <a:rPr lang="ru-RU" dirty="0"/>
              <a:t>При открытии документа о пользователь s предъявляет (вводит, передает) монитору безопасности AС пароль k</a:t>
            </a:r>
            <a:r>
              <a:rPr lang="ru-RU" baseline="-25000" dirty="0"/>
              <a:t>s0</a:t>
            </a:r>
            <a:r>
              <a:rPr lang="ru-RU" dirty="0"/>
              <a:t> доступа к данному документу.</a:t>
            </a:r>
          </a:p>
          <a:p>
            <a:pPr marL="0" indent="0">
              <a:buNone/>
            </a:pPr>
            <a:r>
              <a:rPr lang="ru-RU" dirty="0"/>
              <a:t>Запрос в доступе удовлетворяется, если </a:t>
            </a:r>
          </a:p>
          <a:p>
            <a:pPr marL="0" indent="0">
              <a:buNone/>
            </a:pPr>
            <a:r>
              <a:rPr lang="ru-RU" dirty="0"/>
              <a:t>			k</a:t>
            </a:r>
            <a:r>
              <a:rPr lang="ru-RU" baseline="-25000" dirty="0"/>
              <a:t>s0</a:t>
            </a:r>
            <a:r>
              <a:rPr lang="ru-RU" dirty="0"/>
              <a:t> = f</a:t>
            </a:r>
            <a:r>
              <a:rPr lang="ru-RU" baseline="-25000" dirty="0"/>
              <a:t>k0</a:t>
            </a:r>
            <a:r>
              <a:rPr lang="ru-RU" dirty="0"/>
              <a:t>(о).</a:t>
            </a:r>
          </a:p>
          <a:p>
            <a:pPr marL="0" indent="0">
              <a:buNone/>
            </a:pPr>
            <a:r>
              <a:rPr lang="ru-RU" dirty="0"/>
              <a:t>В случае успешного открытия пользователю предоставляются права работы по фиксированному набору операций с объектом.</a:t>
            </a:r>
          </a:p>
        </p:txBody>
      </p:sp>
    </p:spTree>
    <p:extLst>
      <p:ext uri="{BB962C8B-B14F-4D97-AF65-F5344CB8AC3E}">
        <p14:creationId xmlns:p14="http://schemas.microsoft.com/office/powerpoint/2010/main" val="646493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Парольные системы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dirty="0"/>
              <a:t>Возможны два подхода, соответствующие добровольному и принудительному способам управления доступом.</a:t>
            </a:r>
          </a:p>
          <a:p>
            <a:pPr marL="0" indent="0">
              <a:buNone/>
            </a:pPr>
            <a:r>
              <a:rPr lang="ru-RU" dirty="0"/>
              <a:t>При использовании принудительного способа назначение паролей доступа к документам, их изменение осуществляет только выделенный пользователь — администратор системы.</a:t>
            </a:r>
          </a:p>
          <a:p>
            <a:pPr marL="0" indent="0">
              <a:buNone/>
            </a:pPr>
            <a:r>
              <a:rPr lang="ru-RU" dirty="0"/>
              <a:t>При необходимости шифрования измененного объекта или при появлении в системе нового объекта, подлежащего дискреционному доступу к нему, администратор системы на основе специальной процедуры генерирует пароль доступа к новому объекту, зашифровывает документ на ключе, созданном на основе пароля, и фиксирует новый документ в зашифрованном состоянии в системе.</a:t>
            </a:r>
          </a:p>
          <a:p>
            <a:pPr marL="0" indent="0">
              <a:buNone/>
            </a:pPr>
            <a:r>
              <a:rPr lang="ru-RU" dirty="0"/>
              <a:t> Администратор сообщает пароль доступа к данному документу тем пользователям, которым он необходим. Тем самым формируется подмножество троек доступа {(s1, k, о), (s2, k, о), …} к документу o.</a:t>
            </a:r>
          </a:p>
          <a:p>
            <a:pPr marL="0" indent="0">
              <a:buNone/>
            </a:pPr>
            <a:r>
              <a:rPr lang="ru-RU" dirty="0"/>
              <a:t>При добровольном управлении доступом описанную выше процедуру формирования подмножества троек доступа к новому документу производят владельцы объекта.</a:t>
            </a:r>
          </a:p>
        </p:txBody>
      </p:sp>
    </p:spTree>
    <p:extLst>
      <p:ext uri="{BB962C8B-B14F-4D97-AF65-F5344CB8AC3E}">
        <p14:creationId xmlns:p14="http://schemas.microsoft.com/office/powerpoint/2010/main" val="12525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Парольные системы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dirty="0"/>
              <a:t>Преимуществом парольных систем по сравнению с системами дискреционного разграничения доступа, основанными на матрице доступа, является то, что в них отсутствует ассоциированный с монитором безопасности объект, хранящий информацию о разграничении доступа к конкретным объектам.</a:t>
            </a:r>
          </a:p>
          <a:p>
            <a:pPr marL="0" indent="0">
              <a:buNone/>
            </a:pPr>
            <a:r>
              <a:rPr lang="ru-RU" dirty="0"/>
              <a:t>Данный объект является наиболее критичным с точки зрения безопасности объектом системы.</a:t>
            </a:r>
          </a:p>
          <a:p>
            <a:pPr marL="0" indent="0">
              <a:buNone/>
            </a:pPr>
            <a:r>
              <a:rPr lang="ru-RU" dirty="0"/>
              <a:t>Кроме того, в парольных системах обеспечивается безопасность и в том случае, когда не ограничен или технически возможен доступ посторонних лиц к носителям, на которых фиксируются и хранятся зашифрованные объекты.</a:t>
            </a:r>
          </a:p>
          <a:p>
            <a:pPr marL="0" indent="0">
              <a:buNone/>
            </a:pPr>
            <a:r>
              <a:rPr lang="ru-RU" dirty="0"/>
              <a:t>Эти преимущества парольных систем разграничения доступа обусловливают их чрезвычайно широкое применение в документальных информационных системах.</a:t>
            </a:r>
          </a:p>
          <a:p>
            <a:pPr marL="0" indent="0">
              <a:buNone/>
            </a:pPr>
            <a:r>
              <a:rPr lang="ru-RU" dirty="0"/>
              <a:t>Несмотря на то, что дискреционные модели разработаны почти 40 лет назад, и то, что многочисленные исследования показали их ограниченные защитные свойства, данные модели широко применяются на практике. Основные их достоинства — это простота и максимальная детальность в организации доступа.</a:t>
            </a:r>
          </a:p>
        </p:txBody>
      </p:sp>
    </p:spTree>
    <p:extLst>
      <p:ext uri="{BB962C8B-B14F-4D97-AF65-F5344CB8AC3E}">
        <p14:creationId xmlns:p14="http://schemas.microsoft.com/office/powerpoint/2010/main" val="482597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 мандатного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20000"/>
          </a:bodyPr>
          <a:lstStyle/>
          <a:p>
            <a:pPr marL="0" indent="0">
              <a:buNone/>
            </a:pPr>
            <a:r>
              <a:rPr lang="ru-RU" i="1" dirty="0"/>
              <a:t>Политика мандатного доступа </a:t>
            </a:r>
            <a:r>
              <a:rPr lang="ru-RU" dirty="0"/>
              <a:t>является примером использования технологий, наработанных во </a:t>
            </a:r>
            <a:r>
              <a:rPr lang="ru-RU" dirty="0" err="1"/>
              <a:t>внекомпьютерной</a:t>
            </a:r>
            <a:r>
              <a:rPr lang="ru-RU" dirty="0"/>
              <a:t> сфере, в частности принципов организации секретного делопроизводства и документооборота, применяемых в государственных структурах большинства стран.</a:t>
            </a:r>
          </a:p>
          <a:p>
            <a:pPr marL="0" indent="0">
              <a:buNone/>
            </a:pPr>
            <a:r>
              <a:rPr lang="ru-RU" dirty="0"/>
              <a:t>Основным положением политики мандатного доступа является назначение всем участникам процесса обработки защищаемой информации и документам, в которых она содержится, специальной метки, например </a:t>
            </a:r>
            <a:r>
              <a:rPr lang="ru-RU" i="1" dirty="0"/>
              <a:t>секретно, сов. секретно</a:t>
            </a:r>
            <a:r>
              <a:rPr lang="ru-RU" dirty="0"/>
              <a:t> и т. д., получившей название уровня безопасности. </a:t>
            </a:r>
          </a:p>
          <a:p>
            <a:pPr marL="0" indent="0">
              <a:buNone/>
            </a:pPr>
            <a:r>
              <a:rPr lang="ru-RU" dirty="0"/>
              <a:t>Все уровни безопасности упорядочиваются с помощью установленного отношения доминирования, например, уровень сов. секретно считается более высоким, чем уровень секретно. </a:t>
            </a:r>
          </a:p>
        </p:txBody>
      </p:sp>
    </p:spTree>
    <p:extLst>
      <p:ext uri="{BB962C8B-B14F-4D97-AF65-F5344CB8AC3E}">
        <p14:creationId xmlns:p14="http://schemas.microsoft.com/office/powerpoint/2010/main" val="625210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 мандатного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dirty="0"/>
              <a:t>Контроль доступа осуществляется в зависимости от уровней безопасности взаимодействующих сторон на основании двух правил:</a:t>
            </a:r>
          </a:p>
          <a:p>
            <a:pPr marL="0" indent="0">
              <a:buNone/>
            </a:pPr>
            <a:r>
              <a:rPr lang="ru-RU" dirty="0"/>
              <a:t>1. </a:t>
            </a:r>
            <a:r>
              <a:rPr lang="ru-RU" dirty="0" err="1"/>
              <a:t>No</a:t>
            </a:r>
            <a:r>
              <a:rPr lang="ru-RU" dirty="0"/>
              <a:t> </a:t>
            </a:r>
            <a:r>
              <a:rPr lang="ru-RU" dirty="0" err="1"/>
              <a:t>read</a:t>
            </a:r>
            <a:r>
              <a:rPr lang="ru-RU" dirty="0"/>
              <a:t> </a:t>
            </a:r>
            <a:r>
              <a:rPr lang="ru-RU" dirty="0" err="1"/>
              <a:t>up</a:t>
            </a:r>
            <a:r>
              <a:rPr lang="ru-RU" dirty="0"/>
              <a:t> (NRU) — нет чтения вверх: субъект имеет право читать только те документы, уровень безопасности которых не превышает его собственный уровень безопасности.</a:t>
            </a:r>
          </a:p>
          <a:p>
            <a:pPr marL="0" indent="0">
              <a:buNone/>
            </a:pPr>
            <a:r>
              <a:rPr lang="ru-RU" dirty="0"/>
              <a:t>2. </a:t>
            </a:r>
            <a:r>
              <a:rPr lang="ru-RU" dirty="0" err="1"/>
              <a:t>No</a:t>
            </a:r>
            <a:r>
              <a:rPr lang="ru-RU" dirty="0"/>
              <a:t> </a:t>
            </a:r>
            <a:r>
              <a:rPr lang="ru-RU" dirty="0" err="1"/>
              <a:t>write</a:t>
            </a:r>
            <a:r>
              <a:rPr lang="ru-RU" dirty="0"/>
              <a:t> </a:t>
            </a:r>
            <a:r>
              <a:rPr lang="ru-RU" dirty="0" err="1"/>
              <a:t>down</a:t>
            </a:r>
            <a:r>
              <a:rPr lang="ru-RU" dirty="0"/>
              <a:t> (NWD) — нет записи вниз: субъект имеет право заносить информацию только в те документы, уровень безопасности которых не ниже его собственного уровня безопасности.</a:t>
            </a:r>
          </a:p>
          <a:p>
            <a:pPr marL="0" indent="0">
              <a:buNone/>
            </a:pPr>
            <a:r>
              <a:rPr lang="ru-RU" dirty="0"/>
              <a:t>Первое правило обеспечивает защиту информации, обрабатываемой более доверенными (высокоуровневыми) лицами, от доступа со стороны менее доверенных (низкоуровневых).</a:t>
            </a:r>
          </a:p>
          <a:p>
            <a:pPr marL="0" indent="0">
              <a:buNone/>
            </a:pPr>
            <a:r>
              <a:rPr lang="ru-RU" dirty="0"/>
              <a:t>Второе правило предотвращает утечку информации (сознательную или несознательную) от высокоуровневых участников процесса обработки информации к низкоуровневым.</a:t>
            </a:r>
          </a:p>
        </p:txBody>
      </p:sp>
    </p:spTree>
    <p:extLst>
      <p:ext uri="{BB962C8B-B14F-4D97-AF65-F5344CB8AC3E}">
        <p14:creationId xmlns:p14="http://schemas.microsoft.com/office/powerpoint/2010/main" val="1581423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 мандатного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0000" lnSpcReduction="20000"/>
          </a:bodyPr>
          <a:lstStyle/>
          <a:p>
            <a:pPr marL="0" indent="0">
              <a:buNone/>
            </a:pPr>
            <a:r>
              <a:rPr lang="ru-RU" dirty="0"/>
              <a:t>Формализация механизмов разграничения доступа в секретном делопроизводстве применительно к субъектно-объектной модели показала необходимость решения следующих задач:</a:t>
            </a:r>
          </a:p>
          <a:p>
            <a:r>
              <a:rPr lang="ru-RU" dirty="0"/>
              <a:t>разработки процедур формализации правила NRU, а в особенности правила NWD;</a:t>
            </a:r>
          </a:p>
          <a:p>
            <a:r>
              <a:rPr lang="ru-RU" dirty="0"/>
              <a:t>построения формального математического объекта и процедур, адекватно отражающих систему уровней безопасности (систему допусков и грифов секретности).</a:t>
            </a:r>
          </a:p>
          <a:p>
            <a:pPr marL="0" indent="0">
              <a:buNone/>
            </a:pPr>
            <a:r>
              <a:rPr lang="ru-RU" dirty="0"/>
              <a:t>При представлении служащих, работающих с секретными документами, в качестве субъектов доступа, а секретных документов в качестве объектов доступа буквальное следование правилу NWD приводит к включению в механизмы обеспечения безопасности субъективного фактора в лице субъекта-пользователя, который при внесении информации должен оценить соответствие вносимой информации уровню безопасности документа. </a:t>
            </a:r>
          </a:p>
          <a:p>
            <a:pPr marL="0" indent="0">
              <a:buNone/>
            </a:pPr>
            <a:r>
              <a:rPr lang="ru-RU" dirty="0"/>
              <a:t>Задача исключения данного субъективного фактора может решаться различными способами, самым простым из которых является полный запрет изменения субъектами объектов с уровнем безопасности более низким, чем уровень безопасности соответствующих субъектов. При этом существенно снижается функциональность системы.</a:t>
            </a:r>
          </a:p>
        </p:txBody>
      </p:sp>
    </p:spTree>
    <p:extLst>
      <p:ext uri="{BB962C8B-B14F-4D97-AF65-F5344CB8AC3E}">
        <p14:creationId xmlns:p14="http://schemas.microsoft.com/office/powerpoint/2010/main" val="3081344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 мандатного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0000" lnSpcReduction="20000"/>
          </a:bodyPr>
          <a:lstStyle/>
          <a:p>
            <a:pPr marL="0" indent="0">
              <a:buNone/>
            </a:pPr>
            <a:r>
              <a:rPr lang="ru-RU" dirty="0"/>
              <a:t>Таким образом, если в дискреционных моделях управление доступом происходит путем наделения пользователей полномочиями осуществлять определенные операции над определенными объектами, то мандатные модели управляют доступом неявным образом — с помощью назначения всем сущностям системы уровней безопасности, которые определяют все допустимые взаимодействия между ними. </a:t>
            </a:r>
          </a:p>
          <a:p>
            <a:pPr marL="0" indent="0">
              <a:buNone/>
            </a:pPr>
            <a:r>
              <a:rPr lang="ru-RU" dirty="0"/>
              <a:t>Следовательно, мандатное управление доступом не различает сущностей, которым присвоен одинаковый уровень безопасности, и на их взаимодействия ограничения отсутствуют. Любой объект определенного уровня безопасности доступен любому субъекту соответствующего уровня безопасности (с учетом правил NRU и NWD).</a:t>
            </a:r>
          </a:p>
          <a:p>
            <a:pPr marL="0" indent="0">
              <a:buNone/>
            </a:pPr>
            <a:r>
              <a:rPr lang="ru-RU" dirty="0"/>
              <a:t>Мандатный подход к разграничению доступа, основанный лишь на понятии уровня безопасности, без учета специфики других характеристик субъектов и объектов приводит в большинстве случаев к избыточности прав доступа конкретных субъектов в пределах соответствующих классов безопасности. </a:t>
            </a:r>
          </a:p>
          <a:p>
            <a:pPr marL="0" indent="0">
              <a:buNone/>
            </a:pPr>
            <a:r>
              <a:rPr lang="ru-RU" dirty="0"/>
              <a:t>Для устранения данного недостатка мандатный принцип разграничения доступа дополняется дискреционным внутри соответствующих классов безопасности.</a:t>
            </a:r>
          </a:p>
          <a:p>
            <a:pPr marL="0" indent="0">
              <a:buNone/>
            </a:pPr>
            <a:r>
              <a:rPr lang="ru-RU" dirty="0"/>
              <a:t>В теоретических моделях для этого вводят матрицу доступа, разграничивающую разрешенный по мандатному принципу доступ к объектам одного уровня безопасности.</a:t>
            </a:r>
          </a:p>
        </p:txBody>
      </p:sp>
    </p:spTree>
    <p:extLst>
      <p:ext uri="{BB962C8B-B14F-4D97-AF65-F5344CB8AC3E}">
        <p14:creationId xmlns:p14="http://schemas.microsoft.com/office/powerpoint/2010/main" val="3013776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Одной из самых </a:t>
            </a:r>
            <a:r>
              <a:rPr lang="ru-RU" dirty="0" err="1"/>
              <a:t>труднорешаемых</a:t>
            </a:r>
            <a:r>
              <a:rPr lang="ru-RU" dirty="0"/>
              <a:t> проблем безопасности в информационных системах, в том числе и основанных на моделях мандатного доступа, является проблема скрытых каналов утечки информации.</a:t>
            </a:r>
          </a:p>
          <a:p>
            <a:pPr marL="0" indent="0">
              <a:buNone/>
            </a:pPr>
            <a:r>
              <a:rPr lang="ru-RU" i="1" dirty="0"/>
              <a:t>Скрытым каналом утечки </a:t>
            </a:r>
            <a:r>
              <a:rPr lang="ru-RU" dirty="0"/>
              <a:t>информации называется механизм, посредством которого в системе может осуществляться информационный поток (передача информации) между сущностями в обход политики разграничения доступа.</a:t>
            </a:r>
          </a:p>
          <a:p>
            <a:pPr marL="0" indent="0">
              <a:buNone/>
            </a:pPr>
            <a:r>
              <a:rPr lang="ru-RU" dirty="0"/>
              <a:t>Например, к скрытым каналам утечки информации относятся рассмотренные ранее потоки, возникающие за счет «троянских» программ, и неявные информационные потоки в системах на основе дискреционных моделей.</a:t>
            </a:r>
          </a:p>
        </p:txBody>
      </p:sp>
    </p:spTree>
    <p:extLst>
      <p:ext uri="{BB962C8B-B14F-4D97-AF65-F5344CB8AC3E}">
        <p14:creationId xmlns:p14="http://schemas.microsoft.com/office/powerpoint/2010/main" val="96440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Производители защищенных информационных систем используют модели безопасности в следующих случаях:</a:t>
            </a:r>
          </a:p>
          <a:p>
            <a:r>
              <a:rPr lang="ru-RU" dirty="0"/>
              <a:t>при составлении формальной спецификации политики безопасности разрабатываемой системы;</a:t>
            </a:r>
          </a:p>
          <a:p>
            <a:r>
              <a:rPr lang="ru-RU" dirty="0"/>
              <a:t>при выборе и обосновании базовых принципов архитектуры защищенной системы, определяющих механизмы реализации средств защиты;</a:t>
            </a:r>
          </a:p>
          <a:p>
            <a:r>
              <a:rPr lang="ru-RU" dirty="0"/>
              <a:t>в процессе анализа безопасности системы, при этом модель используется в качестве эталонной модели;</a:t>
            </a:r>
          </a:p>
          <a:p>
            <a:r>
              <a:rPr lang="ru-RU" dirty="0"/>
              <a:t>при подтверждении свойств разрабатываемой системы путем формального доказательства соблюдения политики безопасности.</a:t>
            </a:r>
          </a:p>
        </p:txBody>
      </p:sp>
    </p:spTree>
    <p:extLst>
      <p:ext uri="{BB962C8B-B14F-4D97-AF65-F5344CB8AC3E}">
        <p14:creationId xmlns:p14="http://schemas.microsoft.com/office/powerpoint/2010/main" val="1415576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dirty="0"/>
              <a:t>Скрытым каналом утечки информации в системах мандат-</a:t>
            </a:r>
            <a:r>
              <a:rPr lang="ru-RU" dirty="0" err="1"/>
              <a:t>ного</a:t>
            </a:r>
            <a:r>
              <a:rPr lang="ru-RU" dirty="0"/>
              <a:t> доступа является механизм, посредством которого может осуществляться передача информации от сущностей с высоким уровнем безопасности к сущностям с низким уровнем безопасности без нарушения правил NRU и NWD. </a:t>
            </a:r>
          </a:p>
          <a:p>
            <a:pPr marL="0" indent="0">
              <a:buNone/>
            </a:pPr>
            <a:r>
              <a:rPr lang="ru-RU" dirty="0"/>
              <a:t>В определенных случаях информацию можно получить или передать и без непосредственного осуществления операций </a:t>
            </a:r>
            <a:r>
              <a:rPr lang="ru-RU" i="1" dirty="0" err="1"/>
              <a:t>read</a:t>
            </a:r>
            <a:r>
              <a:rPr lang="ru-RU" i="1" dirty="0"/>
              <a:t>/</a:t>
            </a:r>
            <a:r>
              <a:rPr lang="ru-RU" i="1" dirty="0" err="1"/>
              <a:t>write</a:t>
            </a:r>
            <a:r>
              <a:rPr lang="ru-RU" i="1" dirty="0"/>
              <a:t> </a:t>
            </a:r>
            <a:r>
              <a:rPr lang="ru-RU" dirty="0"/>
              <a:t>к объектам, в частности на основе анализа определенных процессов и параметров системы. </a:t>
            </a:r>
          </a:p>
          <a:p>
            <a:pPr marL="0" indent="0">
              <a:buNone/>
            </a:pPr>
            <a:r>
              <a:rPr lang="ru-RU" dirty="0"/>
              <a:t>Например, если по правилу NRU нельзя читать секретный файл, но можно «видеть» его объем, то высокоуровневый субъект, меняя по определенному правилу объем секретного файла, может таким кодированным образом передавать секретную информацию низкоуровневому объекту.</a:t>
            </a:r>
          </a:p>
          <a:p>
            <a:pPr marL="0" indent="0">
              <a:buNone/>
            </a:pPr>
            <a:r>
              <a:rPr lang="ru-RU" dirty="0"/>
              <a:t>От высокоуровневых субъектов может передаваться информация о количестве создаваемых или удаляемых секретных файлов, получить доступ по чтению к которым низкоуровневые субъекты не могут, но «видеть» их наличие и соответственно определять их количество могут.</a:t>
            </a:r>
          </a:p>
        </p:txBody>
      </p:sp>
    </p:spTree>
    <p:extLst>
      <p:ext uri="{BB962C8B-B14F-4D97-AF65-F5344CB8AC3E}">
        <p14:creationId xmlns:p14="http://schemas.microsoft.com/office/powerpoint/2010/main" val="3091351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a:bodyPr>
          <a:lstStyle/>
          <a:p>
            <a:pPr marL="0" indent="0">
              <a:buNone/>
            </a:pPr>
            <a:r>
              <a:rPr lang="ru-RU" dirty="0"/>
              <a:t>Другие возможности «тайной» передачи информации могут основываться на анализе временных параметров протекания процессов.</a:t>
            </a:r>
          </a:p>
          <a:p>
            <a:pPr marL="0" indent="0">
              <a:buNone/>
            </a:pPr>
            <a:r>
              <a:rPr lang="ru-RU" dirty="0"/>
              <a:t>Скрытые каналы утечки информации можно разделить на три вида:</a:t>
            </a:r>
          </a:p>
          <a:p>
            <a:r>
              <a:rPr lang="ru-RU" dirty="0"/>
              <a:t>скрытые каналы по памяти (на основе анализа объема и других статических параметров объектов системы);</a:t>
            </a:r>
          </a:p>
          <a:p>
            <a:r>
              <a:rPr lang="ru-RU" dirty="0"/>
              <a:t>скрытые каналы по времени (на основе анализа временных параметров протекания процессов системы);</a:t>
            </a:r>
          </a:p>
          <a:p>
            <a:r>
              <a:rPr lang="ru-RU" dirty="0"/>
              <a:t>скрытые статистические каналы (на основе анализа статистических параметров процессов системы).</a:t>
            </a:r>
          </a:p>
        </p:txBody>
      </p:sp>
    </p:spTree>
    <p:extLst>
      <p:ext uri="{BB962C8B-B14F-4D97-AF65-F5344CB8AC3E}">
        <p14:creationId xmlns:p14="http://schemas.microsoft.com/office/powerpoint/2010/main" val="7454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Требования по перекрытию и исключению скрытых каналов впервые были включены в спецификацию уровней защиты автоматизированных систем, предназначенных для обработки сведений, составляющих государственную тайну в США (Оранжевая книга).</a:t>
            </a:r>
          </a:p>
          <a:p>
            <a:pPr marL="0" indent="0">
              <a:buNone/>
            </a:pPr>
            <a:r>
              <a:rPr lang="ru-RU" dirty="0"/>
              <a:t>Теоретические основы подходов к решению проблемы скрытых каналов разработаны Д. </a:t>
            </a:r>
            <a:r>
              <a:rPr lang="ru-RU" dirty="0" err="1"/>
              <a:t>Денингом</a:t>
            </a:r>
            <a:r>
              <a:rPr lang="ru-RU" dirty="0"/>
              <a:t>, исследовавшим принципы анализа потоков данных в программном обеспечении и принципы контроля совместно используемых ресурсов. </a:t>
            </a:r>
          </a:p>
          <a:p>
            <a:pPr marL="0" indent="0">
              <a:buNone/>
            </a:pPr>
            <a:r>
              <a:rPr lang="ru-RU" dirty="0"/>
              <a:t>Основываясь на идеях </a:t>
            </a:r>
            <a:r>
              <a:rPr lang="ru-RU" dirty="0" err="1"/>
              <a:t>Денинга</a:t>
            </a:r>
            <a:r>
              <a:rPr lang="ru-RU" dirty="0"/>
              <a:t>, Дж. Гоген и Дж. </a:t>
            </a:r>
            <a:r>
              <a:rPr lang="ru-RU" dirty="0" err="1"/>
              <a:t>Мезигер</a:t>
            </a:r>
            <a:r>
              <a:rPr lang="ru-RU" dirty="0"/>
              <a:t> предложили теоретико-информационный подход на основе понятий </a:t>
            </a:r>
            <a:r>
              <a:rPr lang="ru-RU" i="1" dirty="0"/>
              <a:t>информационной </a:t>
            </a:r>
            <a:r>
              <a:rPr lang="ru-RU" i="1" dirty="0" err="1"/>
              <a:t>невыводимости</a:t>
            </a:r>
            <a:r>
              <a:rPr lang="ru-RU" i="1" dirty="0"/>
              <a:t> </a:t>
            </a:r>
            <a:r>
              <a:rPr lang="ru-RU" dirty="0"/>
              <a:t>и</a:t>
            </a:r>
            <a:r>
              <a:rPr lang="ru-RU" i="1" dirty="0"/>
              <a:t> информационного невмешательства</a:t>
            </a:r>
            <a:r>
              <a:rPr lang="ru-RU" dirty="0"/>
              <a:t>.</a:t>
            </a:r>
          </a:p>
        </p:txBody>
      </p:sp>
    </p:spTree>
    <p:extLst>
      <p:ext uri="{BB962C8B-B14F-4D97-AF65-F5344CB8AC3E}">
        <p14:creationId xmlns:p14="http://schemas.microsoft.com/office/powerpoint/2010/main" val="1031801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Сущность данного подхода заключается в отказе от рассмотрения процесса функционирования информационной системы как детерминированного процесса. </a:t>
            </a:r>
          </a:p>
          <a:p>
            <a:pPr marL="0" indent="0">
              <a:buNone/>
            </a:pPr>
            <a:r>
              <a:rPr lang="ru-RU" dirty="0"/>
              <a:t>При рассмотрении моделей конечных состояний (HRU, TAKE-GRANT, Белла —</a:t>
            </a:r>
            <a:r>
              <a:rPr lang="ru-RU" dirty="0" err="1"/>
              <a:t>ЛаПадулы</a:t>
            </a:r>
            <a:r>
              <a:rPr lang="ru-RU" dirty="0"/>
              <a:t>) предполагалось, что функция перехода в зависимости от запроса субъекта и текущего состояния системы однозначно определяет следующее состояние системы. </a:t>
            </a:r>
          </a:p>
          <a:p>
            <a:pPr marL="0" indent="0">
              <a:buNone/>
            </a:pPr>
            <a:r>
              <a:rPr lang="ru-RU" dirty="0"/>
              <a:t>В системах коллективного доступа (много пользователей, много объектов) переходы, следовательно, и состояния системы обусловливаются большим количеством самых разнообразных, в том числе и случайных, факторов, что предполагает использование аппарата теории вероятностей для описания системы.</a:t>
            </a:r>
          </a:p>
        </p:txBody>
      </p:sp>
    </p:spTree>
    <p:extLst>
      <p:ext uri="{BB962C8B-B14F-4D97-AF65-F5344CB8AC3E}">
        <p14:creationId xmlns:p14="http://schemas.microsoft.com/office/powerpoint/2010/main" val="384540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20000"/>
          </a:bodyPr>
          <a:lstStyle/>
          <a:p>
            <a:pPr marL="0" indent="0">
              <a:buNone/>
            </a:pPr>
            <a:r>
              <a:rPr lang="ru-RU" dirty="0"/>
              <a:t>При таком подходе политика безопасности требует определенной модификации и, в частности, теоретико-вероятностной трактовки процессов функционирования систем и опасных информационных потоков:</a:t>
            </a:r>
          </a:p>
          <a:p>
            <a:pPr marL="0" indent="0">
              <a:buNone/>
            </a:pPr>
            <a:r>
              <a:rPr lang="ru-RU" dirty="0"/>
              <a:t>1. Информационная система рассматривается как совокупность двух непересекающихся множеств сущностей:</a:t>
            </a:r>
          </a:p>
          <a:p>
            <a:r>
              <a:rPr lang="ru-RU" dirty="0"/>
              <a:t>множества высокоуровневых объектов Н;</a:t>
            </a:r>
          </a:p>
          <a:p>
            <a:r>
              <a:rPr lang="ru-RU" dirty="0"/>
              <a:t>множества низкоуровневых объектов L.</a:t>
            </a:r>
          </a:p>
          <a:p>
            <a:pPr marL="0" indent="0">
              <a:buNone/>
            </a:pPr>
            <a:r>
              <a:rPr lang="ru-RU" dirty="0"/>
              <a:t>Информационная система представляется мандатной системой с решеткой, состоящей всего из двух уровней безопасности — высокого и низкого и соответственно определяющей невозможность обычных (</a:t>
            </a:r>
            <a:r>
              <a:rPr lang="ru-RU" dirty="0" err="1"/>
              <a:t>read</a:t>
            </a:r>
            <a:r>
              <a:rPr lang="ru-RU" dirty="0"/>
              <a:t>/</a:t>
            </a:r>
            <a:r>
              <a:rPr lang="ru-RU" dirty="0" err="1"/>
              <a:t>write</a:t>
            </a:r>
            <a:r>
              <a:rPr lang="ru-RU" dirty="0"/>
              <a:t>) информационных потоков «сверху вниз».</a:t>
            </a:r>
          </a:p>
        </p:txBody>
      </p:sp>
    </p:spTree>
    <p:extLst>
      <p:ext uri="{BB962C8B-B14F-4D97-AF65-F5344CB8AC3E}">
        <p14:creationId xmlns:p14="http://schemas.microsoft.com/office/powerpoint/2010/main" val="1219486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lnSpcReduction="10000"/>
          </a:bodyPr>
          <a:lstStyle/>
          <a:p>
            <a:pPr marL="0" indent="0">
              <a:buNone/>
            </a:pPr>
            <a:r>
              <a:rPr lang="ru-RU" dirty="0"/>
              <a:t>2. Состояние любого объекта является случайным. Понятие информационной </a:t>
            </a:r>
            <a:r>
              <a:rPr lang="ru-RU" dirty="0" err="1"/>
              <a:t>невыводимости</a:t>
            </a:r>
            <a:r>
              <a:rPr lang="ru-RU" dirty="0"/>
              <a:t> основывается на определении «опасных» потоков: в системе присутствует информационный поток от высокоуровневых объектов к низкоуровневым, если некое возможное значение переменной в некотором состоянии низкоуровневого объекта невозможно одновременно с определенными возможными значениями переменных состояний высокоуровневых объектов.</a:t>
            </a:r>
          </a:p>
          <a:p>
            <a:pPr marL="0" indent="0">
              <a:buNone/>
            </a:pPr>
            <a:r>
              <a:rPr lang="ru-RU" dirty="0"/>
              <a:t>3. Формулируется следующий критерий информационной </a:t>
            </a:r>
            <a:r>
              <a:rPr lang="ru-RU" dirty="0" err="1"/>
              <a:t>невыводимости</a:t>
            </a:r>
            <a:r>
              <a:rPr lang="ru-RU" dirty="0"/>
              <a:t>: система безопасна в смысле информационной </a:t>
            </a:r>
            <a:r>
              <a:rPr lang="ru-RU" dirty="0" err="1"/>
              <a:t>невыводимости</a:t>
            </a:r>
            <a:r>
              <a:rPr lang="ru-RU" dirty="0"/>
              <a:t>, если в ней отсутствуют информационные потоки вида, задаваемого в п. 2.</a:t>
            </a:r>
          </a:p>
        </p:txBody>
      </p:sp>
    </p:spTree>
    <p:extLst>
      <p:ext uri="{BB962C8B-B14F-4D97-AF65-F5344CB8AC3E}">
        <p14:creationId xmlns:p14="http://schemas.microsoft.com/office/powerpoint/2010/main" val="350961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10000"/>
          </a:bodyPr>
          <a:lstStyle/>
          <a:p>
            <a:pPr marL="0" indent="0">
              <a:buNone/>
            </a:pPr>
            <a:r>
              <a:rPr lang="ru-RU" dirty="0"/>
              <a:t>Анализ критерия информационной </a:t>
            </a:r>
            <a:r>
              <a:rPr lang="ru-RU" dirty="0" err="1"/>
              <a:t>невыводимости</a:t>
            </a:r>
            <a:r>
              <a:rPr lang="ru-RU" dirty="0"/>
              <a:t> показывает, что его требования являются чрезвычайно жесткими и достижимы, в частности, при полной изоляции высокоуровневых объектов от низкоуровневых.</a:t>
            </a:r>
          </a:p>
          <a:p>
            <a:pPr marL="0" indent="0">
              <a:buNone/>
            </a:pPr>
            <a:r>
              <a:rPr lang="ru-RU" dirty="0"/>
              <a:t>Требование отсутствия выводимости высокоуровневой информации на основе анализа состояний низкоуровневых объектов одновременно приводит и к обратному, т. е. отсутствию возможностей выводимости низкоуровневой информации из анализа состояний высокоуровневых объектов. </a:t>
            </a:r>
          </a:p>
          <a:p>
            <a:pPr marL="0" indent="0">
              <a:buNone/>
            </a:pPr>
            <a:r>
              <a:rPr lang="ru-RU" dirty="0"/>
              <a:t>Данное свойство является избыточным и противоречит основным положениям мандатной политики, а именно — неопасности и допустимости потоков «снизу вверх» от низкоуровневых сущностей к сущностям с более высокими уровнями безопасности.</a:t>
            </a:r>
          </a:p>
        </p:txBody>
      </p:sp>
    </p:spTree>
    <p:extLst>
      <p:ext uri="{BB962C8B-B14F-4D97-AF65-F5344CB8AC3E}">
        <p14:creationId xmlns:p14="http://schemas.microsoft.com/office/powerpoint/2010/main" val="1758069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504154"/>
          </a:xfrm>
        </p:spPr>
        <p:txBody>
          <a:bodyPr>
            <a:normAutofit fontScale="85000" lnSpcReduction="10000"/>
          </a:bodyPr>
          <a:lstStyle/>
          <a:p>
            <a:pPr marL="0" indent="0">
              <a:buNone/>
            </a:pPr>
            <a:r>
              <a:rPr lang="ru-RU" dirty="0"/>
              <a:t>Другой подход основывается на идее </a:t>
            </a:r>
            <a:r>
              <a:rPr lang="ru-RU" i="1" dirty="0"/>
              <a:t>информационного невмешательства</a:t>
            </a:r>
            <a:r>
              <a:rPr lang="ru-RU" dirty="0"/>
              <a:t>. </a:t>
            </a:r>
          </a:p>
          <a:p>
            <a:pPr marL="0" indent="0">
              <a:buNone/>
            </a:pPr>
            <a:r>
              <a:rPr lang="ru-RU" dirty="0"/>
              <a:t>Понятие опасных потоков имеет здесь следующий смысл: в системе присутствует информационный поток от высокоуровневых объектов к низкоуровневым, если информация (состояние) низкоуровневых объектов зависит от информации высокоуровневых объектов. </a:t>
            </a:r>
          </a:p>
          <a:p>
            <a:pPr marL="0" indent="0">
              <a:buNone/>
            </a:pPr>
            <a:r>
              <a:rPr lang="ru-RU" dirty="0"/>
              <a:t>Это значит, что на состояние высокоуровневых объектов в текущий момент времени не влияет состояние низкоуровневых объектов в предшествующий момент времени и наоборот. </a:t>
            </a:r>
          </a:p>
          <a:p>
            <a:pPr marL="0" indent="0">
              <a:buNone/>
            </a:pPr>
            <a:r>
              <a:rPr lang="ru-RU" dirty="0"/>
              <a:t>Разноуровневые объекты не имеют возможности влиять на последующие состояния объектов другого уровня. </a:t>
            </a:r>
          </a:p>
          <a:p>
            <a:pPr marL="0" indent="0">
              <a:buNone/>
            </a:pPr>
            <a:r>
              <a:rPr lang="ru-RU" dirty="0"/>
              <a:t>Анализ процессов функционирования информационной системы показывает, что такие требования являются чрезвычайно жесткими, фактически совпадающими с требованиями полной изоляции разноуровневых сущностей.</a:t>
            </a:r>
          </a:p>
        </p:txBody>
      </p:sp>
    </p:spTree>
    <p:extLst>
      <p:ext uri="{BB962C8B-B14F-4D97-AF65-F5344CB8AC3E}">
        <p14:creationId xmlns:p14="http://schemas.microsoft.com/office/powerpoint/2010/main" val="211806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dirty="0"/>
              <a:t>Несмотря на то, что понятия информационной </a:t>
            </a:r>
            <a:r>
              <a:rPr lang="ru-RU" dirty="0" err="1"/>
              <a:t>невыводимости</a:t>
            </a:r>
            <a:r>
              <a:rPr lang="ru-RU" dirty="0"/>
              <a:t> и информационного невмешательства непосредственно не применимы для разграничения доступа, они послужили основой широко применяемых в современных информационных системах </a:t>
            </a:r>
            <a:r>
              <a:rPr lang="ru-RU" i="1" dirty="0"/>
              <a:t>технологий представлений </a:t>
            </a:r>
            <a:r>
              <a:rPr lang="ru-RU" dirty="0"/>
              <a:t>и </a:t>
            </a:r>
            <a:r>
              <a:rPr lang="ru-RU" i="1" dirty="0"/>
              <a:t>разрешенных процедур</a:t>
            </a:r>
            <a:r>
              <a:rPr lang="ru-RU" dirty="0"/>
              <a:t>. </a:t>
            </a:r>
          </a:p>
          <a:p>
            <a:pPr marL="0" indent="0">
              <a:buNone/>
            </a:pPr>
            <a:r>
              <a:rPr lang="ru-RU" dirty="0"/>
              <a:t>Эти технологии исторически возникли как политика разграничения доступа в СУБД.</a:t>
            </a:r>
          </a:p>
          <a:p>
            <a:pPr marL="0" indent="0">
              <a:buNone/>
            </a:pPr>
            <a:r>
              <a:rPr lang="ru-RU" i="1" dirty="0"/>
              <a:t>Представлением информации </a:t>
            </a:r>
            <a:r>
              <a:rPr lang="ru-RU" dirty="0"/>
              <a:t>в информационной системе называется процедура формирования и представления пользователю (после его входа в систему и аутентификации) необходимого подмножества информационных объектов, в том числе с возможным их количественным и структурным видоизменением исходя из задач разграничения доступа к информации.</a:t>
            </a:r>
          </a:p>
          <a:p>
            <a:pPr marL="0" indent="0">
              <a:buNone/>
            </a:pPr>
            <a:r>
              <a:rPr lang="ru-RU" dirty="0"/>
              <a:t>В технологиях представлений пользователи, входя и работая в системе, оперируют не с реальной, а с виртуальной системой, формируемой индивидуально для каждого. В результате задача разграничения доступа решается автоматически. Проблемы безопасности при этом сводятся к скрытым каналам утечки информации, рассмотрение и нейтрализация которых осуществляется на основе анализа условий и процедур, обеспечивающих выполнение критериев безопасности.</a:t>
            </a:r>
          </a:p>
        </p:txBody>
      </p:sp>
    </p:spTree>
    <p:extLst>
      <p:ext uri="{BB962C8B-B14F-4D97-AF65-F5344CB8AC3E}">
        <p14:creationId xmlns:p14="http://schemas.microsoft.com/office/powerpoint/2010/main" val="3404895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Теоретико-информационные модели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0000" lnSpcReduction="20000"/>
          </a:bodyPr>
          <a:lstStyle/>
          <a:p>
            <a:pPr marL="0" indent="0">
              <a:buNone/>
            </a:pPr>
            <a:r>
              <a:rPr lang="ru-RU" dirty="0"/>
              <a:t>Технология представлений решает проблему скрытых каналов утечки первого вида. Часть каналов второго и третьего вида перекрывается техникой разрешенных процедур. Системой разрешенных процедур называется разновидность интерфейса системы, когда при входе в систему аутентифицированным пользователям предоставляется только возможность запуска и исполнения конечного набора логико-технологических процедур обработки информации без возможности применения элементарных методов доступа (</a:t>
            </a:r>
            <a:r>
              <a:rPr lang="ru-RU" dirty="0" err="1"/>
              <a:t>read</a:t>
            </a:r>
            <a:r>
              <a:rPr lang="ru-RU" dirty="0"/>
              <a:t>, </a:t>
            </a:r>
            <a:r>
              <a:rPr lang="ru-RU" dirty="0" err="1"/>
              <a:t>write</a:t>
            </a:r>
            <a:r>
              <a:rPr lang="ru-RU" dirty="0"/>
              <a:t>, </a:t>
            </a:r>
            <a:r>
              <a:rPr lang="ru-RU" dirty="0" err="1"/>
              <a:t>create</a:t>
            </a:r>
            <a:r>
              <a:rPr lang="ru-RU" dirty="0"/>
              <a:t> и т. п.) к информационным объектам системы. </a:t>
            </a:r>
          </a:p>
          <a:p>
            <a:pPr marL="0" indent="0">
              <a:buNone/>
            </a:pPr>
            <a:r>
              <a:rPr lang="ru-RU" dirty="0"/>
              <a:t>Следовательно, в системах с интерфейсом разрешенных процедур пользователи не видят информационные объекты, а выполняют операции на уровне логических процедур. Автоматизированная система при этом для пользователей превращается в дискретный автомат, получающий команды на входе и выдающий обработанную информацию на выходе.</a:t>
            </a:r>
          </a:p>
          <a:p>
            <a:pPr marL="0" indent="0">
              <a:buNone/>
            </a:pPr>
            <a:endParaRPr lang="ru-RU" dirty="0"/>
          </a:p>
          <a:p>
            <a:pPr marL="0" indent="0">
              <a:buNone/>
            </a:pPr>
            <a:r>
              <a:rPr lang="ru-RU" dirty="0"/>
              <a:t>Впервые подобный подход к представлению информационной системы был рассмотрен Гогеном (J. </a:t>
            </a:r>
            <a:r>
              <a:rPr lang="ru-RU" dirty="0" err="1"/>
              <a:t>Goguen</a:t>
            </a:r>
            <a:r>
              <a:rPr lang="ru-RU" dirty="0"/>
              <a:t>) и </a:t>
            </a:r>
            <a:r>
              <a:rPr lang="ru-RU" dirty="0" err="1"/>
              <a:t>Мезигером</a:t>
            </a:r>
            <a:r>
              <a:rPr lang="ru-RU" dirty="0"/>
              <a:t> (J. </a:t>
            </a:r>
            <a:r>
              <a:rPr lang="ru-RU" dirty="0" err="1"/>
              <a:t>Meseguer</a:t>
            </a:r>
            <a:r>
              <a:rPr lang="ru-RU" dirty="0"/>
              <a:t>), предложившими </a:t>
            </a:r>
            <a:r>
              <a:rPr lang="ru-RU" i="1" dirty="0"/>
              <a:t>автоматную модель информационного </a:t>
            </a:r>
            <a:r>
              <a:rPr lang="ru-RU" i="1" dirty="0" err="1"/>
              <a:t>невлияния</a:t>
            </a:r>
            <a:r>
              <a:rPr lang="ru-RU" i="1" dirty="0"/>
              <a:t> (невмешательства) </a:t>
            </a:r>
            <a:r>
              <a:rPr lang="ru-RU" dirty="0"/>
              <a:t>— GM-модель.</a:t>
            </a:r>
          </a:p>
        </p:txBody>
      </p:sp>
    </p:spTree>
    <p:extLst>
      <p:ext uri="{BB962C8B-B14F-4D97-AF65-F5344CB8AC3E}">
        <p14:creationId xmlns:p14="http://schemas.microsoft.com/office/powerpoint/2010/main" val="382090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Политика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a:bodyPr>
          <a:lstStyle/>
          <a:p>
            <a:pPr marL="0" indent="0">
              <a:buNone/>
            </a:pPr>
            <a:r>
              <a:rPr lang="ru-RU" dirty="0"/>
              <a:t>Потребители путем составления формальных моделей безопасности получают возможность довести до сведения производителей свои требования, а также оценить соответствие защищенных систем своим потребностям.</a:t>
            </a:r>
          </a:p>
          <a:p>
            <a:pPr marL="0" indent="0">
              <a:buNone/>
            </a:pPr>
            <a:r>
              <a:rPr lang="ru-RU" dirty="0"/>
              <a:t>Эксперты в ходе анализа адекватности реализации политики безопасности в защищенных системах используют модели безопасности в качестве эталонов.</a:t>
            </a:r>
          </a:p>
          <a:p>
            <a:pPr marL="0" indent="0">
              <a:buNone/>
            </a:pPr>
            <a:r>
              <a:rPr lang="ru-RU" dirty="0"/>
              <a:t>По сути, модели безопасности являются связующим элементом между производителями, потребителями и экспертами.</a:t>
            </a:r>
          </a:p>
        </p:txBody>
      </p:sp>
    </p:spTree>
    <p:extLst>
      <p:ext uri="{BB962C8B-B14F-4D97-AF65-F5344CB8AC3E}">
        <p14:creationId xmlns:p14="http://schemas.microsoft.com/office/powerpoint/2010/main" val="3413213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a:t>
            </a:r>
            <a:br>
              <a:rPr lang="ru-RU" dirty="0"/>
            </a:br>
            <a:r>
              <a:rPr lang="ru-RU" dirty="0"/>
              <a:t>тематического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20000"/>
          </a:bodyPr>
          <a:lstStyle/>
          <a:p>
            <a:pPr marL="0" indent="0">
              <a:buNone/>
            </a:pPr>
            <a:r>
              <a:rPr lang="ru-RU" dirty="0"/>
              <a:t>Политика тематического разграничения доступа близка к политике мандатного доступа.</a:t>
            </a:r>
          </a:p>
          <a:p>
            <a:pPr marL="0" indent="0">
              <a:buNone/>
            </a:pPr>
            <a:r>
              <a:rPr lang="ru-RU" dirty="0"/>
              <a:t>Общей основой является введение специальной процедуры классификации сущностей системы (субъектов и объектов доступа) по какому-либо критерию. </a:t>
            </a:r>
          </a:p>
          <a:p>
            <a:pPr marL="0" indent="0">
              <a:buNone/>
            </a:pPr>
            <a:r>
              <a:rPr lang="ru-RU" dirty="0"/>
              <a:t>Основой классификации сущностей АС в моделях мандатного доступа является линейная решетка на упорядоченном множестве уровней безопасности. </a:t>
            </a:r>
          </a:p>
          <a:p>
            <a:pPr marL="0" indent="0">
              <a:buNone/>
            </a:pPr>
            <a:r>
              <a:rPr lang="ru-RU" dirty="0"/>
              <a:t>При этом использование аппарата решеток является принципиальным, так как посредством механизмов наименьшей верхней и наибольшей нижней границ обеспечивается возможность анализа опасности/неопасности потоков между любой парой сущностей системы.</a:t>
            </a:r>
          </a:p>
        </p:txBody>
      </p:sp>
    </p:spTree>
    <p:extLst>
      <p:ext uri="{BB962C8B-B14F-4D97-AF65-F5344CB8AC3E}">
        <p14:creationId xmlns:p14="http://schemas.microsoft.com/office/powerpoint/2010/main" val="757632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a:t>
            </a:r>
            <a:br>
              <a:rPr lang="ru-RU" dirty="0"/>
            </a:br>
            <a:r>
              <a:rPr lang="ru-RU" dirty="0"/>
              <a:t>тематического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ru-RU" dirty="0"/>
              <a:t>В ряде случаев основанием для классификации информации и субъектов доступа к ней выступают не конфиденциальность данных и доверие к субъектам доступа, как в мандатных моделях, а тематическая структура предметной области информационной системы. </a:t>
            </a:r>
          </a:p>
          <a:p>
            <a:pPr marL="0" indent="0">
              <a:buNone/>
            </a:pPr>
            <a:r>
              <a:rPr lang="ru-RU" dirty="0"/>
              <a:t>Стремление расширить мандатную модель для отражения тематического принципа разграничения доступа, применяемого в государственных организациях многих стран, привело к использованию более сложных структур, чем линейная решетка уровней безопасности, именуемых MLS-решетками. </a:t>
            </a:r>
          </a:p>
          <a:p>
            <a:pPr marL="0" indent="0">
              <a:buNone/>
            </a:pPr>
            <a:r>
              <a:rPr lang="ru-RU" dirty="0"/>
              <a:t>MLS-решетка является произведением линейной решетки уровней безопасности и решетки подмножеств множества категорий (тематик).</a:t>
            </a:r>
          </a:p>
          <a:p>
            <a:pPr marL="0" indent="0">
              <a:buNone/>
            </a:pPr>
            <a:r>
              <a:rPr lang="ru-RU" dirty="0"/>
              <a:t>Еще одним фактором, обусловливающим необходимость построения специальных моделей тематического разграничения доступа, является то, что в большинстве случаев на классификационном множестве в документальных информационных системах устанавливается не линейный порядок (как на множестве уровней безопасности в мандатных моделях), а частичный порядок, задаваемый определенного вида корневыми деревьями (иерархические и фасетные рубрикаторы).</a:t>
            </a:r>
          </a:p>
        </p:txBody>
      </p:sp>
    </p:spTree>
    <p:extLst>
      <p:ext uri="{BB962C8B-B14F-4D97-AF65-F5344CB8AC3E}">
        <p14:creationId xmlns:p14="http://schemas.microsoft.com/office/powerpoint/2010/main" val="1457887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Политика и модели</a:t>
            </a:r>
            <a:br>
              <a:rPr lang="ru-RU" dirty="0"/>
            </a:br>
            <a:r>
              <a:rPr lang="ru-RU" dirty="0"/>
              <a:t>тематического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dirty="0"/>
              <a:t>Важным аспектом, присутствующим в практике разграничения доступа к «бумажным» ресурсам, является тематическая «окрашенность» информационных ресурсов предприятий, учреждений по организационно-технологическим процессам и профилям деятельности. </a:t>
            </a:r>
          </a:p>
          <a:p>
            <a:pPr marL="0" indent="0">
              <a:buNone/>
            </a:pPr>
            <a:r>
              <a:rPr lang="ru-RU" dirty="0"/>
              <a:t>Организация доступа сотрудников к информационным ресурсам (в библиотеках, архивах, документальных хранилищах) осуществляется на основе тематических классификаторов. Все документы информационного хранилища тематически индексируются, т. е. соотносятся с теми или иными тематическими рубриками классификатора. </a:t>
            </a:r>
          </a:p>
          <a:p>
            <a:pPr marL="0" indent="0">
              <a:buNone/>
            </a:pPr>
            <a:r>
              <a:rPr lang="ru-RU" dirty="0"/>
              <a:t>Сотрудники предприятия согласно своим функциональным обязанностям или по другим основаниям получают права работы с документами определенной тематики. </a:t>
            </a:r>
          </a:p>
          <a:p>
            <a:pPr marL="0" indent="0">
              <a:buNone/>
            </a:pPr>
            <a:r>
              <a:rPr lang="ru-RU" dirty="0"/>
              <a:t>Данный подход в сочетании с дискреционным и мандатным доступом, обеспечивает более адекватную и гибкую настройку системы разграничения доступа на конкретные функционально-технологические процессы, предоставляет дополнительные средства контроля и управления доступом.</a:t>
            </a:r>
          </a:p>
        </p:txBody>
      </p:sp>
    </p:spTree>
    <p:extLst>
      <p:ext uri="{BB962C8B-B14F-4D97-AF65-F5344CB8AC3E}">
        <p14:creationId xmlns:p14="http://schemas.microsoft.com/office/powerpoint/2010/main" val="4075457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Ролевая модель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397622"/>
          </a:xfrm>
        </p:spPr>
        <p:txBody>
          <a:bodyPr>
            <a:normAutofit fontScale="62500" lnSpcReduction="20000"/>
          </a:bodyPr>
          <a:lstStyle/>
          <a:p>
            <a:pPr marL="0" indent="0">
              <a:buNone/>
            </a:pPr>
            <a:r>
              <a:rPr lang="ru-RU" dirty="0"/>
              <a:t>Ролевая модель безопасности представляет собой существенно усовершенствованную модель Харрисона–</a:t>
            </a:r>
            <a:r>
              <a:rPr lang="ru-RU" dirty="0" err="1"/>
              <a:t>Руззо</a:t>
            </a:r>
            <a:r>
              <a:rPr lang="ru-RU" dirty="0"/>
              <a:t>–Ульмана, однако ее нельзя отнести ни к дискреционным, ни к мандатным, потому что управление доступом в ней осуществляется как на основе матрицы прав доступа для ролей, так и с помощью правил, регламентирующих назначение ролей пользователям и их активацию во время сеансов. </a:t>
            </a:r>
          </a:p>
          <a:p>
            <a:pPr marL="0" indent="0">
              <a:buNone/>
            </a:pPr>
            <a:r>
              <a:rPr lang="ru-RU" dirty="0"/>
              <a:t>Поэтому ролевая модель представляет собой совершенно особый тип политики, которая основана на компромиссе между гибкостью управления доступом, характерной для дискреционных моделей, и жесткостью правил контроля доступа, присущей мандатным моделям.</a:t>
            </a:r>
          </a:p>
          <a:p>
            <a:pPr marL="0" indent="0">
              <a:buNone/>
            </a:pPr>
            <a:r>
              <a:rPr lang="ru-RU" dirty="0"/>
              <a:t>В ролевой модели классическое понятие «субъект» замещается понятиями «пользователь» и «роль». </a:t>
            </a:r>
          </a:p>
          <a:p>
            <a:pPr marL="0" indent="0">
              <a:buNone/>
            </a:pPr>
            <a:r>
              <a:rPr lang="ru-RU" i="1" dirty="0"/>
              <a:t>Пользователь</a:t>
            </a:r>
            <a:r>
              <a:rPr lang="ru-RU" dirty="0"/>
              <a:t> — это человек, работающий с системой и выполняющий определенные служебные обязанности.</a:t>
            </a:r>
          </a:p>
          <a:p>
            <a:pPr marL="0" indent="0">
              <a:buNone/>
            </a:pPr>
            <a:r>
              <a:rPr lang="ru-RU" i="1" dirty="0"/>
              <a:t>Роль</a:t>
            </a:r>
            <a:r>
              <a:rPr lang="ru-RU" dirty="0"/>
              <a:t> — это активно действующая в системе абстрактная сущность, с которой связан набор полномочий, необходимых для осуществления определенной деятельности. </a:t>
            </a:r>
          </a:p>
          <a:p>
            <a:pPr marL="0" indent="0">
              <a:buNone/>
            </a:pPr>
            <a:r>
              <a:rPr lang="ru-RU" dirty="0"/>
              <a:t>Самым распространенным примером роли является присутствующий почти в каждой системе административный бюджет (например, </a:t>
            </a:r>
            <a:r>
              <a:rPr lang="ru-RU" dirty="0" err="1"/>
              <a:t>root</a:t>
            </a:r>
            <a:r>
              <a:rPr lang="ru-RU" dirty="0"/>
              <a:t> для UNIX и </a:t>
            </a:r>
            <a:r>
              <a:rPr lang="ru-RU" dirty="0" err="1"/>
              <a:t>Administrator</a:t>
            </a:r>
            <a:r>
              <a:rPr lang="ru-RU" dirty="0"/>
              <a:t> для </a:t>
            </a:r>
            <a:r>
              <a:rPr lang="ru-RU" dirty="0" err="1"/>
              <a:t>Windows</a:t>
            </a:r>
            <a:r>
              <a:rPr lang="ru-RU" dirty="0"/>
              <a:t> NT), который обладает специальными полномочиями и может использоваться несколькими пользователями.</a:t>
            </a:r>
          </a:p>
        </p:txBody>
      </p:sp>
    </p:spTree>
    <p:extLst>
      <p:ext uri="{BB962C8B-B14F-4D97-AF65-F5344CB8AC3E}">
        <p14:creationId xmlns:p14="http://schemas.microsoft.com/office/powerpoint/2010/main" val="3968427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Ролевая модель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592930"/>
          </a:xfrm>
        </p:spPr>
        <p:txBody>
          <a:bodyPr>
            <a:normAutofit fontScale="85000" lnSpcReduction="20000"/>
          </a:bodyPr>
          <a:lstStyle/>
          <a:p>
            <a:pPr marL="0" indent="0">
              <a:buNone/>
            </a:pPr>
            <a:r>
              <a:rPr lang="ru-RU" dirty="0"/>
              <a:t>Ролевая политика распространена очень широко, потому что она, в отличие от других более строгих и формальных политик, очень близка к реальной жизни. </a:t>
            </a:r>
          </a:p>
          <a:p>
            <a:pPr marL="0" indent="0">
              <a:buNone/>
            </a:pPr>
            <a:r>
              <a:rPr lang="ru-RU" dirty="0"/>
              <a:t>Ведь на самом деле работающие в системе пользователи действуют не от своего личного имени, они всегда осуществляют определенные служебные обязанности, т. е. выполняют некоторые роли, которые никак не связаны с их личностью.</a:t>
            </a:r>
          </a:p>
          <a:p>
            <a:pPr marL="0" indent="0">
              <a:buNone/>
            </a:pPr>
            <a:r>
              <a:rPr lang="ru-RU" dirty="0"/>
              <a:t>Поэтому вполне логично осуществлять управление доступом и назначать полномочия не реальным пользователям, а абстрактным (</a:t>
            </a:r>
            <a:r>
              <a:rPr lang="ru-RU" dirty="0" err="1"/>
              <a:t>неперсонифицированным</a:t>
            </a:r>
            <a:r>
              <a:rPr lang="ru-RU" dirty="0"/>
              <a:t>) ролям, представляющим участников определенного процесса обработки информации. </a:t>
            </a:r>
          </a:p>
          <a:p>
            <a:pPr marL="0" indent="0">
              <a:buNone/>
            </a:pPr>
            <a:r>
              <a:rPr lang="ru-RU" dirty="0"/>
              <a:t>Такой подход к политике безопасности позволяет учесть разделение обязанностей и полномочий между участниками прикладного информационного процесса, т. к. с точки зрения ролевой политики имеет значение не личность пользователя, осуществляющего доступ к информации, а то, какие полномочия ему необходимы для выполнения его служебных обязанностей.</a:t>
            </a:r>
          </a:p>
        </p:txBody>
      </p:sp>
    </p:spTree>
    <p:extLst>
      <p:ext uri="{BB962C8B-B14F-4D97-AF65-F5344CB8AC3E}">
        <p14:creationId xmlns:p14="http://schemas.microsoft.com/office/powerpoint/2010/main" val="2292298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Ролевая модель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397622"/>
          </a:xfrm>
        </p:spPr>
        <p:txBody>
          <a:bodyPr>
            <a:normAutofit fontScale="70000" lnSpcReduction="20000"/>
          </a:bodyPr>
          <a:lstStyle/>
          <a:p>
            <a:pPr marL="0" indent="0">
              <a:buNone/>
            </a:pPr>
            <a:r>
              <a:rPr lang="ru-RU" dirty="0"/>
              <a:t>В такой ситуации ролевая политика позволяет распределить полномочия между этими ролями в соответствии с их служебными обязанностями: роли администратора назначаются специальные полномочия, позволяющие ему контролировать работу системы и управлять ее конфигурацией, роль менеджера баз данных позволяет осуществлять управление сервером баз данных, а права простых пользователей ограничиваются минимумом, необходимым для запуска прикладных программ. </a:t>
            </a:r>
          </a:p>
          <a:p>
            <a:pPr marL="0" indent="0">
              <a:buNone/>
            </a:pPr>
            <a:r>
              <a:rPr lang="ru-RU" dirty="0"/>
              <a:t>Кроме того, количество ролей в системе может не соответствовать количеству реальных пользователей: один пользователь, если на нем лежит множество обязанностей, требующих различных полномочий, может выполнять (одновременно или последовательно) несколько ролей, а несколько пользователей могут выполнять одну и ту же роль, если они производят одинаковую работу.</a:t>
            </a:r>
          </a:p>
          <a:p>
            <a:pPr marL="0" indent="0">
              <a:buNone/>
            </a:pPr>
            <a:r>
              <a:rPr lang="ru-RU" dirty="0"/>
              <a:t>При использовании ролевой политики управление доступом осуществляется в две стадии: во-первых, для каждой роли указывается набор полномочий, представляющий набор прав доступа к объектам, во-вторых — каждому пользователю назначается список доступных ему ролей. </a:t>
            </a:r>
          </a:p>
          <a:p>
            <a:pPr marL="0" indent="0">
              <a:buNone/>
            </a:pPr>
            <a:r>
              <a:rPr lang="ru-RU" dirty="0"/>
              <a:t>Полномочия назначаются ролям в соответствии с принципом наименьших привилегий, из которого следует, что каждый пользователь должен обладать только минимально необходимым для выполнения своей работы набором полномочий.</a:t>
            </a:r>
          </a:p>
        </p:txBody>
      </p:sp>
    </p:spTree>
    <p:extLst>
      <p:ext uri="{BB962C8B-B14F-4D97-AF65-F5344CB8AC3E}">
        <p14:creationId xmlns:p14="http://schemas.microsoft.com/office/powerpoint/2010/main" val="2057671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a:xfrm>
            <a:off x="838200" y="365125"/>
            <a:ext cx="10667260" cy="1325563"/>
          </a:xfrm>
        </p:spPr>
        <p:txBody>
          <a:bodyPr/>
          <a:lstStyle/>
          <a:p>
            <a:r>
              <a:rPr lang="ru-RU" dirty="0"/>
              <a:t>Ролевая модель безопасности</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a:xfrm>
            <a:off x="838200" y="1825625"/>
            <a:ext cx="10515600" cy="4557420"/>
          </a:xfrm>
        </p:spPr>
        <p:txBody>
          <a:bodyPr>
            <a:normAutofit fontScale="77500" lnSpcReduction="20000"/>
          </a:bodyPr>
          <a:lstStyle/>
          <a:p>
            <a:pPr marL="0" indent="0">
              <a:buNone/>
            </a:pPr>
            <a:r>
              <a:rPr lang="ru-RU" dirty="0"/>
              <a:t>В отличие от других политик, ролевая политика практически не гарантирует безопасность с помощью формального доказательства, а только определяет характер ограничений, соблюдение которых и служит критерием безопасности системы.</a:t>
            </a:r>
          </a:p>
          <a:p>
            <a:pPr marL="0" indent="0">
              <a:buNone/>
            </a:pPr>
            <a:r>
              <a:rPr lang="ru-RU" dirty="0"/>
              <a:t>Такой подход позволяет получать простые и понятные правила контроля доступа, которые легко могут быть применены на практике, но лишает систему теоретической доказательной базы. </a:t>
            </a:r>
          </a:p>
          <a:p>
            <a:pPr marL="0" indent="0">
              <a:buNone/>
            </a:pPr>
            <a:r>
              <a:rPr lang="ru-RU" dirty="0"/>
              <a:t>В некоторых ситуациях это обстоятельство затрудняет использование ролевой политики, однако в любом случае оперировать ролями гораздо удобнее, чем субъектами, поскольку это более соответствует распространенным технологиям обработки информации, предусматривающим разделение обязанностей и сфер ответственности между пользователями. </a:t>
            </a:r>
          </a:p>
          <a:p>
            <a:pPr marL="0" indent="0">
              <a:buNone/>
            </a:pPr>
            <a:r>
              <a:rPr lang="ru-RU" dirty="0"/>
              <a:t>Кроме того, ролевая политика может использоваться одновременно с другими политиками безопасности, когда полномочия ролей, назначаемых пользователям, контролируются дискреционной или мандатной политикой, что позволяет строить многоуровневые схемы контроля доступа.</a:t>
            </a:r>
          </a:p>
        </p:txBody>
      </p:sp>
    </p:spTree>
    <p:extLst>
      <p:ext uri="{BB962C8B-B14F-4D97-AF65-F5344CB8AC3E}">
        <p14:creationId xmlns:p14="http://schemas.microsoft.com/office/powerpoint/2010/main" val="155822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85000" lnSpcReduction="20000"/>
          </a:bodyPr>
          <a:lstStyle/>
          <a:p>
            <a:pPr marL="0" indent="0">
              <a:buNone/>
            </a:pPr>
            <a:r>
              <a:rPr lang="ru-RU" i="1" dirty="0"/>
              <a:t>Разграничение доступа к информации </a:t>
            </a:r>
            <a:r>
              <a:rPr lang="ru-RU" dirty="0"/>
              <a:t>— разделение информации, циркулирующей в информационной системе, на части, элементы, компоненты, объекты и т. д. и организация системы работы с информацией, предполагающей доступ пользователей к той части (к тем компонентам) информации, которая им необходима для выполнения функциональных обязанностей.</a:t>
            </a:r>
          </a:p>
          <a:p>
            <a:pPr marL="0" indent="0">
              <a:buNone/>
            </a:pPr>
            <a:r>
              <a:rPr lang="ru-RU" dirty="0"/>
              <a:t>Разграничение доступа непосредственно обеспечивает конфиденциальность информации, а также снижает вероятность реализации угроз целостности и доступности. Разграничение доступа можно рассматривать среди других методов обеспечения информационной безопасности как комплексный программно-технический метод защиты информации. Разграничение доступа является также необходимым условием обеспечения информационной безопасности.</a:t>
            </a:r>
          </a:p>
          <a:p>
            <a:pPr marL="0" indent="0">
              <a:buNone/>
            </a:pPr>
            <a:r>
              <a:rPr lang="ru-RU" dirty="0"/>
              <a:t>Большинство моделей разграничения доступа основывается на представлении системы как совокупности субъектов и объектов доступа.</a:t>
            </a:r>
          </a:p>
        </p:txBody>
      </p:sp>
    </p:spTree>
    <p:extLst>
      <p:ext uri="{BB962C8B-B14F-4D97-AF65-F5344CB8AC3E}">
        <p14:creationId xmlns:p14="http://schemas.microsoft.com/office/powerpoint/2010/main" val="121723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20000"/>
          </a:bodyPr>
          <a:lstStyle/>
          <a:p>
            <a:pPr marL="0" indent="0">
              <a:buNone/>
            </a:pPr>
            <a:r>
              <a:rPr lang="ru-RU" dirty="0"/>
              <a:t>Рассмотрим основные положения наиболее распространенных политик безопасности, основанных на контроле доступа субъектов к объектам и моделирующих поведение системы с помощью пространства состояний, одни из которых являются безопасными, а другие — нет. </a:t>
            </a:r>
          </a:p>
          <a:p>
            <a:pPr marL="0" indent="0">
              <a:buNone/>
            </a:pPr>
            <a:r>
              <a:rPr lang="ru-RU" dirty="0"/>
              <a:t>Все рассматриваемые модели безопасности основаны на следующих базовых представлениях:</a:t>
            </a:r>
          </a:p>
          <a:p>
            <a:pPr marL="0" indent="0">
              <a:buNone/>
            </a:pPr>
            <a:r>
              <a:rPr lang="ru-RU" dirty="0"/>
              <a:t>1. В системе действует дискретное время.</a:t>
            </a:r>
          </a:p>
          <a:p>
            <a:pPr marL="0" indent="0">
              <a:buNone/>
            </a:pPr>
            <a:r>
              <a:rPr lang="ru-RU" dirty="0"/>
              <a:t>2. В каждый фиксированный момент времени система представляет собой конечное множество элементов, разделяемых на два подмножества:</a:t>
            </a:r>
          </a:p>
          <a:p>
            <a:r>
              <a:rPr lang="ru-RU" dirty="0"/>
              <a:t>подмножество субъектов доступа S;</a:t>
            </a:r>
          </a:p>
          <a:p>
            <a:r>
              <a:rPr lang="ru-RU" dirty="0"/>
              <a:t>подмножество объектов доступа О.</a:t>
            </a:r>
          </a:p>
        </p:txBody>
      </p:sp>
    </p:spTree>
    <p:extLst>
      <p:ext uri="{BB962C8B-B14F-4D97-AF65-F5344CB8AC3E}">
        <p14:creationId xmlns:p14="http://schemas.microsoft.com/office/powerpoint/2010/main" val="11591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77500" lnSpcReduction="20000"/>
          </a:bodyPr>
          <a:lstStyle/>
          <a:p>
            <a:pPr marL="0" indent="0">
              <a:buNone/>
            </a:pPr>
            <a:r>
              <a:rPr lang="ru-RU" i="1" dirty="0"/>
              <a:t>Субъект доступа </a:t>
            </a:r>
            <a:r>
              <a:rPr lang="ru-RU" dirty="0"/>
              <a:t>— активная сущность, которая может изменять состояние системы через порождение процессов над объектами, в том числе порождать новые объекты и инициализировать порождение новых субъектов.</a:t>
            </a:r>
          </a:p>
          <a:p>
            <a:pPr marL="0" indent="0">
              <a:buNone/>
            </a:pPr>
            <a:r>
              <a:rPr lang="ru-RU" i="1" dirty="0"/>
              <a:t>Объект доступа </a:t>
            </a:r>
            <a:r>
              <a:rPr lang="ru-RU" dirty="0"/>
              <a:t>— пассивная сущность, процессы над которой могут в определенных случаях быть источником порождения новых субъектов.</a:t>
            </a:r>
          </a:p>
          <a:p>
            <a:pPr marL="0" indent="0">
              <a:buNone/>
            </a:pPr>
            <a:r>
              <a:rPr lang="ru-RU" dirty="0"/>
              <a:t>При таком представлении системы безопасность обработки информации обеспечивается путем решения задачи управления доступом субъектов к объектам в соответствии с заданным набором правил и ограничений, которые образуют политику безопасности. </a:t>
            </a:r>
          </a:p>
          <a:p>
            <a:pPr marL="0" indent="0">
              <a:buNone/>
            </a:pPr>
            <a:r>
              <a:rPr lang="ru-RU" dirty="0"/>
              <a:t>Общим подходом для всех моделей является именно разделение множества сущностей, составляющих систему, на множества субъектов и объектов, хотя сами определения понятий «объект» и «субъект» в разных моделях могут различаться.</a:t>
            </a:r>
          </a:p>
          <a:p>
            <a:pPr marL="0" indent="0">
              <a:buNone/>
            </a:pPr>
            <a:r>
              <a:rPr lang="ru-RU" dirty="0"/>
              <a:t>В модели предполагается наличие механизма различения субъектов и объектов по свойству активности. Кроме того, предполагается также, что в любой момент времени </a:t>
            </a:r>
            <a:r>
              <a:rPr lang="ru-RU" dirty="0" err="1"/>
              <a:t>t</a:t>
            </a:r>
            <a:r>
              <a:rPr lang="ru-RU" baseline="-25000" dirty="0" err="1"/>
              <a:t>k</a:t>
            </a:r>
            <a:r>
              <a:rPr lang="ru-RU" dirty="0"/>
              <a:t>, в том числе и в начальный, множество субъектов доступа не пусто.</a:t>
            </a:r>
          </a:p>
        </p:txBody>
      </p:sp>
    </p:spTree>
    <p:extLst>
      <p:ext uri="{BB962C8B-B14F-4D97-AF65-F5344CB8AC3E}">
        <p14:creationId xmlns:p14="http://schemas.microsoft.com/office/powerpoint/2010/main" val="155163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50FDF-F786-4A52-B6D5-266D5A790CA2}"/>
              </a:ext>
            </a:extLst>
          </p:cNvPr>
          <p:cNvSpPr>
            <a:spLocks noGrp="1"/>
          </p:cNvSpPr>
          <p:nvPr>
            <p:ph type="title"/>
          </p:nvPr>
        </p:nvSpPr>
        <p:spPr/>
        <p:txBody>
          <a:bodyPr/>
          <a:lstStyle/>
          <a:p>
            <a:r>
              <a:rPr lang="ru-RU" dirty="0"/>
              <a:t>Субъектно-объектные модели разграничения доступа</a:t>
            </a:r>
          </a:p>
        </p:txBody>
      </p:sp>
      <p:sp>
        <p:nvSpPr>
          <p:cNvPr id="3" name="Объект 2">
            <a:extLst>
              <a:ext uri="{FF2B5EF4-FFF2-40B4-BE49-F238E27FC236}">
                <a16:creationId xmlns:a16="http://schemas.microsoft.com/office/drawing/2014/main" id="{E4FAA946-F426-4229-95F7-F64908AD22D2}"/>
              </a:ext>
            </a:extLst>
          </p:cNvPr>
          <p:cNvSpPr>
            <a:spLocks noGrp="1"/>
          </p:cNvSpPr>
          <p:nvPr>
            <p:ph idx="1"/>
          </p:nvPr>
        </p:nvSpPr>
        <p:spPr/>
        <p:txBody>
          <a:bodyPr>
            <a:normAutofit fontScale="92500" lnSpcReduction="20000"/>
          </a:bodyPr>
          <a:lstStyle/>
          <a:p>
            <a:pPr marL="0" indent="0">
              <a:buNone/>
            </a:pPr>
            <a:r>
              <a:rPr lang="ru-RU" dirty="0"/>
              <a:t>3. Пользователи представлены одним или некоторой совокупностью субъектов доступа, действующих от имени конкретного пользователя.</a:t>
            </a:r>
          </a:p>
          <a:p>
            <a:pPr marL="0" indent="0">
              <a:buNone/>
            </a:pPr>
            <a:r>
              <a:rPr lang="ru-RU" i="1" dirty="0"/>
              <a:t>Пользователь</a:t>
            </a:r>
            <a:r>
              <a:rPr lang="ru-RU" dirty="0"/>
              <a:t> — лицо, внешний фактор, аутентифицируемый некоторой информацией и управляющий одним или несколькими субъектами, воспринимающий объекты и получающий информацию о состоянии системы через субъекты, которыми он управляет.</a:t>
            </a:r>
          </a:p>
          <a:p>
            <a:pPr marL="0" indent="0">
              <a:buNone/>
            </a:pPr>
            <a:r>
              <a:rPr lang="ru-RU" dirty="0"/>
              <a:t>В субъектно-объектной модели понятия субъектов доступа и пользователей не тождественны. </a:t>
            </a:r>
          </a:p>
          <a:p>
            <a:pPr marL="0" indent="0">
              <a:buNone/>
            </a:pPr>
            <a:r>
              <a:rPr lang="ru-RU" dirty="0"/>
              <a:t>Предполагается, что пользовательские управляющие воздействия не могут изменить свойств самих субъектов доступа, что не соответствует реальным системам, в которых пользователи могут изменять свойства субъектов через изменение программ. Однако подобная идеализация позволяет построить четкую схему процессов и механизмов доступа.</a:t>
            </a:r>
          </a:p>
        </p:txBody>
      </p:sp>
    </p:spTree>
    <p:extLst>
      <p:ext uri="{BB962C8B-B14F-4D97-AF65-F5344CB8AC3E}">
        <p14:creationId xmlns:p14="http://schemas.microsoft.com/office/powerpoint/2010/main" val="26931020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16EB98EE852BF4EB993C80B6BFA10AA" ma:contentTypeVersion="2" ma:contentTypeDescription="Создание документа." ma:contentTypeScope="" ma:versionID="b926ab5aaa3a8ff4054f4309970c15f5">
  <xsd:schema xmlns:xsd="http://www.w3.org/2001/XMLSchema" xmlns:xs="http://www.w3.org/2001/XMLSchema" xmlns:p="http://schemas.microsoft.com/office/2006/metadata/properties" xmlns:ns2="d4eacabf-847b-45ab-a1fc-df6f7132de4a" targetNamespace="http://schemas.microsoft.com/office/2006/metadata/properties" ma:root="true" ma:fieldsID="d3cce039c5cedf66b8ae89521bf17abe" ns2:_="">
    <xsd:import namespace="d4eacabf-847b-45ab-a1fc-df6f7132de4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acabf-847b-45ab-a1fc-df6f7132d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548EAD-D705-4710-8F0A-D6CC65722584}"/>
</file>

<file path=customXml/itemProps2.xml><?xml version="1.0" encoding="utf-8"?>
<ds:datastoreItem xmlns:ds="http://schemas.openxmlformats.org/officeDocument/2006/customXml" ds:itemID="{177F44FE-2BFA-42A2-A9FC-4569A2D7E957}"/>
</file>

<file path=customXml/itemProps3.xml><?xml version="1.0" encoding="utf-8"?>
<ds:datastoreItem xmlns:ds="http://schemas.openxmlformats.org/officeDocument/2006/customXml" ds:itemID="{5540E0A3-4F40-472D-8A96-2B3898256C86}"/>
</file>

<file path=docProps/app.xml><?xml version="1.0" encoding="utf-8"?>
<Properties xmlns="http://schemas.openxmlformats.org/officeDocument/2006/extended-properties" xmlns:vt="http://schemas.openxmlformats.org/officeDocument/2006/docPropsVTypes">
  <TotalTime>133</TotalTime>
  <Words>6017</Words>
  <Application>Microsoft Office PowerPoint</Application>
  <PresentationFormat>Широкоэкранный</PresentationFormat>
  <Paragraphs>282</Paragraphs>
  <Slides>56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56</vt:i4>
      </vt:variant>
    </vt:vector>
  </HeadingPairs>
  <TitlesOfParts>
    <vt:vector size="60" baseType="lpstr">
      <vt:lpstr>Arial</vt:lpstr>
      <vt:lpstr>Calibri</vt:lpstr>
      <vt:lpstr>Calibri Light</vt:lpstr>
      <vt:lpstr>Тема Office</vt:lpstr>
      <vt:lpstr>Политика и модели безопасности</vt:lpstr>
      <vt:lpstr>Политика безопасности</vt:lpstr>
      <vt:lpstr>Политика безопасности</vt:lpstr>
      <vt:lpstr>Политика безопасности</vt:lpstr>
      <vt:lpstr>Политика безопасности</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Субъектно-объектные модели разграничения доступа</vt:lpstr>
      <vt:lpstr>Аксиомы политики безопасности</vt:lpstr>
      <vt:lpstr>Аксиомы политики безопасности</vt:lpstr>
      <vt:lpstr>Аксиомы политики безопасности</vt:lpstr>
      <vt:lpstr>Аксиомы политики безопасности</vt:lpstr>
      <vt:lpstr>Аксиомы политики безопасности</vt:lpstr>
      <vt:lpstr>Аксиомы политики безопасности</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Политика и модели дискреционного доступа</vt:lpstr>
      <vt:lpstr>Парольные системы разграничения доступа</vt:lpstr>
      <vt:lpstr>Парольные системы разграничения доступа</vt:lpstr>
      <vt:lpstr>Парольные системы разграничения доступа</vt:lpstr>
      <vt:lpstr>Парольные системы разграничения доступа</vt:lpstr>
      <vt:lpstr>Парольные системы разграничения доступа</vt:lpstr>
      <vt:lpstr>Политика и модели мандатного доступа</vt:lpstr>
      <vt:lpstr>Политика и модели мандатного доступа</vt:lpstr>
      <vt:lpstr>Политика и модели мандатного доступа</vt:lpstr>
      <vt:lpstr>Политика и модели мандатного доступа</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Теоретико-информационные модели</vt:lpstr>
      <vt:lpstr>Политика и модели тематического разграничения доступа</vt:lpstr>
      <vt:lpstr>Политика и модели тематического разграничения доступа</vt:lpstr>
      <vt:lpstr>Политика и модели тематического разграничения доступа</vt:lpstr>
      <vt:lpstr>Ролевая модель безопасности</vt:lpstr>
      <vt:lpstr>Ролевая модель безопасности</vt:lpstr>
      <vt:lpstr>Ролевая модель безопасности</vt:lpstr>
      <vt:lpstr>Ролевая модель безопасности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Политика и модели безопасности</dc:title>
  <dc:creator>Natalia Tsyganova</dc:creator>
  <cp:lastModifiedBy>Natalia Tsyganova</cp:lastModifiedBy>
  <cp:revision>14</cp:revision>
  <dcterms:created xsi:type="dcterms:W3CDTF">2021-04-25T16:37:19Z</dcterms:created>
  <dcterms:modified xsi:type="dcterms:W3CDTF">2021-04-25T18:50:39Z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0x010100316EB98EE852BF4EB993C80B6BFA10AA</vt:lpwstr>
  </property>
</Properties>
</file>