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24C86-0935-4E59-B027-83B27AD0F25E}" v="5" dt="2022-10-01T14:24:32.050"/>
    <p1510:client id="{3AFE832A-8E11-F2D2-1B17-0895EB7AD576}" v="1" dt="2022-12-01T17:02:17.564"/>
    <p1510:client id="{8503AF80-7AB7-49A3-8C53-025EE6E7AC69}" v="1" dt="2022-11-27T22:36:19.098"/>
    <p1510:client id="{8AF99C6A-FFB3-49E7-B3E3-6DAC67ABB23E}" v="8" dt="2022-12-26T13:10:23.565"/>
    <p1510:client id="{AEFDC851-B9FC-20BA-39B5-6AC666664E07}" v="2" dt="2022-12-08T15:17:33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ьшанский Владислав Васильевич" userId="S::1211269@edu.rut-miit.ru::2cfacc43-b433-45e6-97b5-b9d13d372bdf" providerId="AD" clId="Web-{1B724C86-0935-4E59-B027-83B27AD0F25E}"/>
    <pc:docChg chg="sldOrd">
      <pc:chgData name="Ольшанский Владислав Васильевич" userId="S::1211269@edu.rut-miit.ru::2cfacc43-b433-45e6-97b5-b9d13d372bdf" providerId="AD" clId="Web-{1B724C86-0935-4E59-B027-83B27AD0F25E}" dt="2022-10-01T14:24:32.050" v="4"/>
      <pc:docMkLst>
        <pc:docMk/>
      </pc:docMkLst>
      <pc:sldChg chg="ord">
        <pc:chgData name="Ольшанский Владислав Васильевич" userId="S::1211269@edu.rut-miit.ru::2cfacc43-b433-45e6-97b5-b9d13d372bdf" providerId="AD" clId="Web-{1B724C86-0935-4E59-B027-83B27AD0F25E}" dt="2022-10-01T14:24:26.847" v="2"/>
        <pc:sldMkLst>
          <pc:docMk/>
          <pc:sldMk cId="535774537" sldId="265"/>
        </pc:sldMkLst>
      </pc:sldChg>
      <pc:sldChg chg="ord">
        <pc:chgData name="Ольшанский Владислав Васильевич" userId="S::1211269@edu.rut-miit.ru::2cfacc43-b433-45e6-97b5-b9d13d372bdf" providerId="AD" clId="Web-{1B724C86-0935-4E59-B027-83B27AD0F25E}" dt="2022-10-01T14:24:23.847" v="1"/>
        <pc:sldMkLst>
          <pc:docMk/>
          <pc:sldMk cId="2922405199" sldId="266"/>
        </pc:sldMkLst>
      </pc:sldChg>
      <pc:sldChg chg="ord">
        <pc:chgData name="Ольшанский Владислав Васильевич" userId="S::1211269@edu.rut-miit.ru::2cfacc43-b433-45e6-97b5-b9d13d372bdf" providerId="AD" clId="Web-{1B724C86-0935-4E59-B027-83B27AD0F25E}" dt="2022-10-01T14:24:32.050" v="4"/>
        <pc:sldMkLst>
          <pc:docMk/>
          <pc:sldMk cId="2440308770" sldId="267"/>
        </pc:sldMkLst>
      </pc:sldChg>
    </pc:docChg>
  </pc:docChgLst>
  <pc:docChgLst>
    <pc:chgData name="Чихирев Илья Александрович" userId="S::1147977@edu.rut-miit.ru::c8adf2dc-a6e9-4133-9de5-dfcbd6da64fa" providerId="AD" clId="Web-{AEFDC851-B9FC-20BA-39B5-6AC666664E07}"/>
    <pc:docChg chg="modSld">
      <pc:chgData name="Чихирев Илья Александрович" userId="S::1147977@edu.rut-miit.ru::c8adf2dc-a6e9-4133-9de5-dfcbd6da64fa" providerId="AD" clId="Web-{AEFDC851-B9FC-20BA-39B5-6AC666664E07}" dt="2022-12-08T15:17:33.005" v="1" actId="1076"/>
      <pc:docMkLst>
        <pc:docMk/>
      </pc:docMkLst>
      <pc:sldChg chg="modSp">
        <pc:chgData name="Чихирев Илья Александрович" userId="S::1147977@edu.rut-miit.ru::c8adf2dc-a6e9-4133-9de5-dfcbd6da64fa" providerId="AD" clId="Web-{AEFDC851-B9FC-20BA-39B5-6AC666664E07}" dt="2022-12-08T15:17:33.005" v="1" actId="1076"/>
        <pc:sldMkLst>
          <pc:docMk/>
          <pc:sldMk cId="2922405199" sldId="266"/>
        </pc:sldMkLst>
        <pc:spChg chg="mod">
          <ac:chgData name="Чихирев Илья Александрович" userId="S::1147977@edu.rut-miit.ru::c8adf2dc-a6e9-4133-9de5-dfcbd6da64fa" providerId="AD" clId="Web-{AEFDC851-B9FC-20BA-39B5-6AC666664E07}" dt="2022-12-08T15:17:33.005" v="1" actId="1076"/>
          <ac:spMkLst>
            <pc:docMk/>
            <pc:sldMk cId="2922405199" sldId="266"/>
            <ac:spMk id="9" creationId="{00000000-0000-0000-0000-000000000000}"/>
          </ac:spMkLst>
        </pc:spChg>
      </pc:sldChg>
    </pc:docChg>
  </pc:docChgLst>
  <pc:docChgLst>
    <pc:chgData name="Брюквин Артем Романович" userId="S::1140300@edu.rut-miit.ru::195b3fdb-9ea4-4b37-b92c-2b37df2e837d" providerId="AD" clId="Web-{8AF99C6A-FFB3-49E7-B3E3-6DAC67ABB23E}"/>
    <pc:docChg chg="addSld delSld">
      <pc:chgData name="Брюквин Артем Романович" userId="S::1140300@edu.rut-miit.ru::195b3fdb-9ea4-4b37-b92c-2b37df2e837d" providerId="AD" clId="Web-{8AF99C6A-FFB3-49E7-B3E3-6DAC67ABB23E}" dt="2022-12-26T13:10:23.565" v="7"/>
      <pc:docMkLst>
        <pc:docMk/>
      </pc:docMkLst>
      <pc:sldChg chg="new">
        <pc:chgData name="Брюквин Артем Романович" userId="S::1140300@edu.rut-miit.ru::195b3fdb-9ea4-4b37-b92c-2b37df2e837d" providerId="AD" clId="Web-{8AF99C6A-FFB3-49E7-B3E3-6DAC67ABB23E}" dt="2022-12-26T13:10:12.221" v="0"/>
        <pc:sldMkLst>
          <pc:docMk/>
          <pc:sldMk cId="1367813425" sldId="268"/>
        </pc:sldMkLst>
      </pc:sldChg>
      <pc:sldChg chg="new">
        <pc:chgData name="Брюквин Артем Романович" userId="S::1140300@edu.rut-miit.ru::195b3fdb-9ea4-4b37-b92c-2b37df2e837d" providerId="AD" clId="Web-{8AF99C6A-FFB3-49E7-B3E3-6DAC67ABB23E}" dt="2022-12-26T13:10:12.752" v="1"/>
        <pc:sldMkLst>
          <pc:docMk/>
          <pc:sldMk cId="448312358" sldId="269"/>
        </pc:sldMkLst>
      </pc:sldChg>
      <pc:sldChg chg="new">
        <pc:chgData name="Брюквин Артем Романович" userId="S::1140300@edu.rut-miit.ru::195b3fdb-9ea4-4b37-b92c-2b37df2e837d" providerId="AD" clId="Web-{8AF99C6A-FFB3-49E7-B3E3-6DAC67ABB23E}" dt="2022-12-26T13:10:13.002" v="2"/>
        <pc:sldMkLst>
          <pc:docMk/>
          <pc:sldMk cId="607572595" sldId="270"/>
        </pc:sldMkLst>
      </pc:sldChg>
      <pc:sldChg chg="new">
        <pc:chgData name="Брюквин Артем Романович" userId="S::1140300@edu.rut-miit.ru::195b3fdb-9ea4-4b37-b92c-2b37df2e837d" providerId="AD" clId="Web-{8AF99C6A-FFB3-49E7-B3E3-6DAC67ABB23E}" dt="2022-12-26T13:10:13.018" v="3"/>
        <pc:sldMkLst>
          <pc:docMk/>
          <pc:sldMk cId="3971664636" sldId="271"/>
        </pc:sldMkLst>
      </pc:sldChg>
      <pc:sldChg chg="new">
        <pc:chgData name="Брюквин Артем Романович" userId="S::1140300@edu.rut-miit.ru::195b3fdb-9ea4-4b37-b92c-2b37df2e837d" providerId="AD" clId="Web-{8AF99C6A-FFB3-49E7-B3E3-6DAC67ABB23E}" dt="2022-12-26T13:10:13.221" v="4"/>
        <pc:sldMkLst>
          <pc:docMk/>
          <pc:sldMk cId="2365121829" sldId="272"/>
        </pc:sldMkLst>
      </pc:sldChg>
      <pc:sldChg chg="new">
        <pc:chgData name="Брюквин Артем Романович" userId="S::1140300@edu.rut-miit.ru::195b3fdb-9ea4-4b37-b92c-2b37df2e837d" providerId="AD" clId="Web-{8AF99C6A-FFB3-49E7-B3E3-6DAC67ABB23E}" dt="2022-12-26T13:10:13.517" v="5"/>
        <pc:sldMkLst>
          <pc:docMk/>
          <pc:sldMk cId="1995468770" sldId="273"/>
        </pc:sldMkLst>
      </pc:sldChg>
      <pc:sldChg chg="new del">
        <pc:chgData name="Брюквин Артем Романович" userId="S::1140300@edu.rut-miit.ru::195b3fdb-9ea4-4b37-b92c-2b37df2e837d" providerId="AD" clId="Web-{8AF99C6A-FFB3-49E7-B3E3-6DAC67ABB23E}" dt="2022-12-26T13:10:23.565" v="7"/>
        <pc:sldMkLst>
          <pc:docMk/>
          <pc:sldMk cId="3951494614" sldId="274"/>
        </pc:sldMkLst>
      </pc:sldChg>
    </pc:docChg>
  </pc:docChgLst>
  <pc:docChgLst>
    <pc:chgData name="Самсонова Ирина Сергеевна" userId="S::1136070@edu.rut-miit.ru::e1c72d9c-e943-47b7-812e-dcae1c11bb6a" providerId="AD" clId="Web-{3AFE832A-8E11-F2D2-1B17-0895EB7AD576}"/>
    <pc:docChg chg="modSld">
      <pc:chgData name="Самсонова Ирина Сергеевна" userId="S::1136070@edu.rut-miit.ru::e1c72d9c-e943-47b7-812e-dcae1c11bb6a" providerId="AD" clId="Web-{3AFE832A-8E11-F2D2-1B17-0895EB7AD576}" dt="2022-12-01T17:02:17.564" v="0"/>
      <pc:docMkLst>
        <pc:docMk/>
      </pc:docMkLst>
      <pc:sldChg chg="modSp">
        <pc:chgData name="Самсонова Ирина Сергеевна" userId="S::1136070@edu.rut-miit.ru::e1c72d9c-e943-47b7-812e-dcae1c11bb6a" providerId="AD" clId="Web-{3AFE832A-8E11-F2D2-1B17-0895EB7AD576}" dt="2022-12-01T17:02:17.564" v="0"/>
        <pc:sldMkLst>
          <pc:docMk/>
          <pc:sldMk cId="1285500492" sldId="264"/>
        </pc:sldMkLst>
        <pc:graphicFrameChg chg="modGraphic">
          <ac:chgData name="Самсонова Ирина Сергеевна" userId="S::1136070@edu.rut-miit.ru::e1c72d9c-e943-47b7-812e-dcae1c11bb6a" providerId="AD" clId="Web-{3AFE832A-8E11-F2D2-1B17-0895EB7AD576}" dt="2022-12-01T17:02:17.564" v="0"/>
          <ac:graphicFrameMkLst>
            <pc:docMk/>
            <pc:sldMk cId="1285500492" sldId="264"/>
            <ac:graphicFrameMk id="4" creationId="{00000000-0000-0000-0000-000000000000}"/>
          </ac:graphicFrameMkLst>
        </pc:graphicFrameChg>
      </pc:sldChg>
    </pc:docChg>
  </pc:docChgLst>
  <pc:docChgLst>
    <pc:chgData name="Кузьмина Ульяна Михайловна" userId="S::1148430@edu.rut-miit.ru::fd8d4ce3-01d1-4453-9891-1fccc167e20f" providerId="AD" clId="Web-{8503AF80-7AB7-49A3-8C53-025EE6E7AC69}"/>
    <pc:docChg chg="modSld">
      <pc:chgData name="Кузьмина Ульяна Михайловна" userId="S::1148430@edu.rut-miit.ru::fd8d4ce3-01d1-4453-9891-1fccc167e20f" providerId="AD" clId="Web-{8503AF80-7AB7-49A3-8C53-025EE6E7AC69}" dt="2022-11-27T22:36:19.098" v="0" actId="1076"/>
      <pc:docMkLst>
        <pc:docMk/>
      </pc:docMkLst>
      <pc:sldChg chg="modSp">
        <pc:chgData name="Кузьмина Ульяна Михайловна" userId="S::1148430@edu.rut-miit.ru::fd8d4ce3-01d1-4453-9891-1fccc167e20f" providerId="AD" clId="Web-{8503AF80-7AB7-49A3-8C53-025EE6E7AC69}" dt="2022-11-27T22:36:19.098" v="0" actId="1076"/>
        <pc:sldMkLst>
          <pc:docMk/>
          <pc:sldMk cId="535774537" sldId="265"/>
        </pc:sldMkLst>
        <pc:spChg chg="mod">
          <ac:chgData name="Кузьмина Ульяна Михайловна" userId="S::1148430@edu.rut-miit.ru::fd8d4ce3-01d1-4453-9891-1fccc167e20f" providerId="AD" clId="Web-{8503AF80-7AB7-49A3-8C53-025EE6E7AC69}" dt="2022-11-27T22:36:19.098" v="0" actId="1076"/>
          <ac:spMkLst>
            <pc:docMk/>
            <pc:sldMk cId="535774537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3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2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3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2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0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14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2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0974-27BE-4D46-BCFA-7AFF785CF801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86C5-1116-4E19-B455-998A38FE5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1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Одноалфавитная</a:t>
            </a:r>
            <a:r>
              <a:rPr lang="ru-RU" dirty="0"/>
              <a:t> подстановка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b="1" dirty="0" err="1"/>
              <a:t>Одноалфавитная</a:t>
            </a:r>
            <a:r>
              <a:rPr lang="ru-RU" sz="2000" dirty="0"/>
              <a:t> подстановка - прямая замена символов шифруемого сообщения другими буквами того же самого или другого алфавита.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6830"/>
            <a:ext cx="5142040" cy="10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7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017B6-6814-3337-6EFA-06A89885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1DD627-8F91-16A8-CEA8-DB8C7DFC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57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0F255-B1B7-5C07-DDCE-BB7B033E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06C3D-562D-5432-20E4-A120489B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6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63229-6F3A-D7DA-153D-D67200A3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A2FDB-EB1E-633A-392D-671EA0F3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2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07B0-AF03-3B34-3E7C-81A1589A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7AC60-12F0-FEB3-8C24-DB1B7589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46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перестановка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Выбирается размер блока шифрования в </a:t>
            </a:r>
            <a:r>
              <a:rPr lang="ru-RU" b="1" dirty="0"/>
              <a:t>n</a:t>
            </a:r>
            <a:r>
              <a:rPr lang="ru-RU" dirty="0"/>
              <a:t> столбцов и </a:t>
            </a:r>
            <a:r>
              <a:rPr lang="ru-RU" b="1" dirty="0"/>
              <a:t>m</a:t>
            </a:r>
            <a:r>
              <a:rPr lang="ru-RU" dirty="0"/>
              <a:t> строк и ключевая последовательность, которая формируется из натурального ряда чисел 1,2,...,n случайной перестановкой.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Шифрование проводится в следующем порядке: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Шифруемый текст записывается последовательными строками под числами ключевой последовательности, образуя блок шифрования размером n*m.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Зашифрованный текст выписывается колонками в порядке возрастания номеров колонок, задаваемых ключевой последовательностью.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Заполняется новый блок и т.д.</a:t>
            </a:r>
          </a:p>
        </p:txBody>
      </p:sp>
    </p:spTree>
    <p:extLst>
      <p:ext uri="{BB962C8B-B14F-4D97-AF65-F5344CB8AC3E}">
        <p14:creationId xmlns:p14="http://schemas.microsoft.com/office/powerpoint/2010/main" val="188875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перестановка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Шифруемое сообщение – «СЕГОДНЯ ЧЕТВЕРГ»</a:t>
            </a:r>
          </a:p>
          <a:p>
            <a:r>
              <a:rPr lang="ru-RU" dirty="0"/>
              <a:t>Размер таблицы 5 х 3</a:t>
            </a:r>
          </a:p>
          <a:p>
            <a:r>
              <a:rPr lang="ru-RU" dirty="0"/>
              <a:t>Ключ 5-3-1-2-4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Криптограмма – «Г ЕОЧРЕЯВДЕГСНТ»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41060"/>
              </p:ext>
            </p:extLst>
          </p:nvPr>
        </p:nvGraphicFramePr>
        <p:xfrm>
          <a:off x="1864946" y="3445282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460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3110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2698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96501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253079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3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0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Перестановка, усложненная по таблице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При усложнении перестановки по таблицам для повышения стойкости шифра в таблицу перестановки вводятся неиспользуемые клетки таблицы. Количество и расположение неиспользуемых элементов является дополнительным ключом шифрования.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53577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Перестановка, усложненная по таблице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0805"/>
            <a:ext cx="10515600" cy="4351338"/>
          </a:xfrm>
        </p:spPr>
        <p:txBody>
          <a:bodyPr/>
          <a:lstStyle/>
          <a:p>
            <a:r>
              <a:rPr lang="ru-RU" dirty="0"/>
              <a:t>Шифруемое сообщение – «СЕГОДНЯ ЧЕТВЕРГ»</a:t>
            </a:r>
          </a:p>
          <a:p>
            <a:r>
              <a:rPr lang="ru-RU" dirty="0"/>
              <a:t>Размер таблицы 5 х 3</a:t>
            </a:r>
          </a:p>
          <a:p>
            <a:r>
              <a:rPr lang="ru-RU" dirty="0"/>
              <a:t>Ключ 5-3-1-2-4</a:t>
            </a:r>
          </a:p>
          <a:p>
            <a:r>
              <a:rPr lang="ru-RU" dirty="0"/>
              <a:t>Криптограмма «ЕТГЯСНЕО ВДЧРГЕ»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31569"/>
              </p:ext>
            </p:extLst>
          </p:nvPr>
        </p:nvGraphicFramePr>
        <p:xfrm>
          <a:off x="1864946" y="34452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460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3110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2698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96501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253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31199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863969" y="3824654"/>
            <a:ext cx="1608993" cy="351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08331" y="4185138"/>
            <a:ext cx="1635369" cy="3692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734908" y="4545623"/>
            <a:ext cx="1617784" cy="3830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80056"/>
              </p:ext>
            </p:extLst>
          </p:nvPr>
        </p:nvGraphicFramePr>
        <p:xfrm>
          <a:off x="1862015" y="505408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94605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631104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26984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996501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2530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6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1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31199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874305" y="5419076"/>
            <a:ext cx="1608993" cy="351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125915" y="5809436"/>
            <a:ext cx="1608993" cy="351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734908" y="6176963"/>
            <a:ext cx="1608993" cy="3516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0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411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Символы шифруемого текста последовательно складываются с символами некоторой специальной последовательности, называемой гаммой.</a:t>
            </a:r>
          </a:p>
          <a:p>
            <a:pPr marL="0" indent="0" algn="just">
              <a:buNone/>
            </a:pPr>
            <a:r>
              <a:rPr lang="ru-RU" dirty="0"/>
              <a:t>Наложение гаммы можно осуществить несколькими способами, например по формуле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ru-RU" baseline="-25000" dirty="0"/>
              <a:t>ш</a:t>
            </a:r>
            <a:r>
              <a:rPr lang="ru-RU" dirty="0"/>
              <a:t> = </a:t>
            </a:r>
            <a:r>
              <a:rPr lang="en-US" dirty="0"/>
              <a:t>t</a:t>
            </a:r>
            <a:r>
              <a:rPr lang="ru-RU" baseline="-25000" dirty="0"/>
              <a:t>о</a:t>
            </a:r>
            <a:r>
              <a:rPr lang="ru-RU" dirty="0"/>
              <a:t> </a:t>
            </a:r>
            <a:r>
              <a:rPr lang="en-US" dirty="0"/>
              <a:t>XOR t</a:t>
            </a:r>
            <a:r>
              <a:rPr lang="ru-RU" baseline="-25000" dirty="0"/>
              <a:t>г</a:t>
            </a:r>
          </a:p>
          <a:p>
            <a:pPr marL="0" indent="0">
              <a:buNone/>
            </a:pPr>
            <a:endParaRPr lang="ru-RU" baseline="-25000" dirty="0"/>
          </a:p>
          <a:p>
            <a:pPr marL="0" indent="0">
              <a:buNone/>
            </a:pPr>
            <a:r>
              <a:rPr lang="ru-RU" dirty="0" err="1"/>
              <a:t>Расшифрование</a:t>
            </a:r>
            <a:r>
              <a:rPr lang="ru-RU" dirty="0"/>
              <a:t> текста проводится по той же формуле:</a:t>
            </a:r>
          </a:p>
          <a:p>
            <a:pPr marL="0" indent="0" algn="ctr">
              <a:buNone/>
            </a:pPr>
            <a:r>
              <a:rPr lang="en-US" dirty="0"/>
              <a:t>t</a:t>
            </a:r>
            <a:r>
              <a:rPr lang="ru-RU" baseline="-25000" dirty="0"/>
              <a:t>ш</a:t>
            </a:r>
            <a:r>
              <a:rPr lang="ru-RU" dirty="0"/>
              <a:t> = </a:t>
            </a:r>
            <a:r>
              <a:rPr lang="en-US" dirty="0"/>
              <a:t>t</a:t>
            </a:r>
            <a:r>
              <a:rPr lang="ru-RU" baseline="-25000" dirty="0"/>
              <a:t>о</a:t>
            </a:r>
            <a:r>
              <a:rPr lang="ru-RU" dirty="0"/>
              <a:t> </a:t>
            </a:r>
            <a:r>
              <a:rPr lang="en-US" dirty="0"/>
              <a:t>XOR t</a:t>
            </a:r>
            <a:r>
              <a:rPr lang="ru-RU" baseline="-25000" dirty="0"/>
              <a:t>г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Последовательность гаммы удобно формировать с помощью датчика псевдослучайных чисел (ПСЧ).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30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Многоалфавитная одноконтурная подстановка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Для замены символов используются несколько алфавитов, причем смена алфавитов проводится последовательно и циклически: первый символ заменяется на соответствующий символ первого алфавита, второй - из второго алфавита, и т.д. пока не будут исчерпаны все алфавиты. После этого использование алфавитов повторяется.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349982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А Б В Г Д Е Ж З И Й К Л М Н О П Р С Т У Ф Х Ц Ч Ш Щ Ь Ы Ъ Э Ю Я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679722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Ф Н ( Щ И Г Е R A Д Ы ~ @ S Л Я Ж ^ C Ш М Б Q П Т Х Ю Ъ Р } \ _ #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1" y="4895166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У Ф Х Ц Ч Ш Щ Ь Ы Ъ Э Ю Я А Б В Г Д Е Ж З И Й К Л М Н О П Р С Т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5105176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Ж З И Й К Л М Н О П Р С Т У Ф Х Ц Ч Ш Щ Ь Ы Ъ Э Ю Я А Б В Г Д Е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8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Многоалфавитная многоконтурная подстановка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Многоконтурная подстановка заключается в том, что для шифрования используются несколько наборов (контуров) алфавитов, используемых циклически, причем каждый контур в общем случае имеет свой индивидуальный период применения.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978382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А Б В Г Д Е Ж З И Й К Л М Н О П Р С Т У Ф Х Ц Ч Ш Щ Ь Ы Ъ Э Ю Я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308122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Ф Н ( Щ И Г Е R A Д Ы ~ @ S Л Я Ж ^ C Ш М Б Q П Т Х Ю Ъ Р } \ _ #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1" y="3523566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У Ф Х Ц Ч Ш Щ Ь Ы Ъ Э Ю Я А Б В Г Д Е Ж З И Й К Л М Н О П Р С Т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3733576"/>
            <a:ext cx="3481754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Ж З И Й К Л М Н О П Р С Т У Ф Х Ц Ч Ш Щ Ь Ы Ъ Э Ю Я А Б В Г Д Е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199" y="4162156"/>
            <a:ext cx="3481755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С Т У Ф Х Ц Ч Ш Щ Ь Ы Ъ Э Ю Я А Б В Г Д Е Ж З И Й К Л М Н О П Р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199" y="4372166"/>
            <a:ext cx="3490546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* Н У Щ D + Е R = Д Ц Й Ч [ В Ь ) O &amp; { М Б Q П Т Х Ю Ъ Р } \ _ &lt;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4582176"/>
            <a:ext cx="3490546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Й К Л М Н О П Р С Т У Ф Х Ц Ч Ш Щ Ь Ы Ъ Э Ю Я А Б В Г Д Е Ж З И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199" y="5064554"/>
            <a:ext cx="3490546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Б В Г Д Е Ж З И Й К Л М Н О П Р С Т У Ф Х Ц Ч Ш Щ Ь Ы Ъ Э Ю Я А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8198" y="5274564"/>
            <a:ext cx="3481755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З И Й К Л М Н О П Р С Т У Ф Х Ц Ч Ш Щ Ь Ы Ъ Э Ю Я А Б В Г Д Е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38197" y="5472075"/>
            <a:ext cx="3481756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Q W E R T Y U I O P [ ] A S D F G H J K L Z X C V B N M &lt; &gt; @ %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8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Многоалфавитная подстановка по таблице </a:t>
            </a:r>
            <a:r>
              <a:rPr lang="ru-RU" dirty="0" err="1"/>
              <a:t>Вижинера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792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Шифрование с помощью таблицы </a:t>
            </a:r>
            <a:r>
              <a:rPr lang="ru-RU" dirty="0" err="1"/>
              <a:t>Вижинера</a:t>
            </a:r>
            <a:r>
              <a:rPr lang="ru-RU" dirty="0"/>
              <a:t> - квадратной матрицы с n2 элементами, где n - число символов используемого алфавита. В первой строке матрицы содержится исходный алфавит, каждая следующая строка получается из предыдущей циклическим сдвигом влево на один символ.</a:t>
            </a:r>
          </a:p>
        </p:txBody>
      </p:sp>
    </p:spTree>
    <p:extLst>
      <p:ext uri="{BB962C8B-B14F-4D97-AF65-F5344CB8AC3E}">
        <p14:creationId xmlns:p14="http://schemas.microsoft.com/office/powerpoint/2010/main" val="134220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Многоалфавитная подстановка по таблице </a:t>
            </a:r>
            <a:r>
              <a:rPr lang="ru-RU" dirty="0" err="1"/>
              <a:t>Вижинера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48656"/>
            <a:ext cx="41148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Многоалфавитная подстановка по таблице </a:t>
            </a:r>
            <a:r>
              <a:rPr lang="ru-RU" dirty="0" err="1"/>
              <a:t>Вижинера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Для шифрования необходимо задать ключ - слово с неповторяющимися символами. </a:t>
            </a:r>
          </a:p>
          <a:p>
            <a:pPr marL="0" indent="0" algn="just">
              <a:buNone/>
            </a:pPr>
            <a:r>
              <a:rPr lang="ru-RU" dirty="0"/>
              <a:t>Таблицу замены получают следующим образом: строку "Символы шифруемого текста" формируют из первой строки матрицы </a:t>
            </a:r>
            <a:r>
              <a:rPr lang="ru-RU" dirty="0" err="1"/>
              <a:t>Вижинера</a:t>
            </a:r>
            <a:r>
              <a:rPr lang="ru-RU" dirty="0"/>
              <a:t>, а строки из раздела "Заменяющие символы" образуются из строк матрицы </a:t>
            </a:r>
            <a:r>
              <a:rPr lang="ru-RU" dirty="0" err="1"/>
              <a:t>Вижинера</a:t>
            </a:r>
            <a:r>
              <a:rPr lang="ru-RU" dirty="0"/>
              <a:t>, первые символы которых совпадают с символами ключевого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35910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Многоалфавитная подстановка по таблице </a:t>
            </a:r>
            <a:r>
              <a:rPr lang="ru-RU" dirty="0" err="1"/>
              <a:t>Вижинера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Ключевое слово – «кот»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670652"/>
            <a:ext cx="3512721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А Б В Г Д Е Ж З И Й К Л М Н О П Р С Т У Ф Х Ц Ч Ш Щ Ь Ы Ъ Э Ю Я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199" y="3120677"/>
            <a:ext cx="3508131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К Л М Н О П Р С Т У Ф Х Ц Ч Ш Щ Ь Ы Ъ Э Ю Я А Б В Г Д Е Ж З И Й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198" y="3336121"/>
            <a:ext cx="3508132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О П Р С Т У Ф Х Ц Ч Ш Щ Ь Ы Ъ Э Ю Я А Б В Г Д Е Ж З И Й К Л М Н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8" y="3528452"/>
            <a:ext cx="3508132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Т У Ф Х Ц Ч Ш Щ Ь Ы Ъ Э Ю Я А Б В Г Д Е Ж З И Й К Л М Н О П Р С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4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4A757-0634-3AAB-8347-A6CF20E7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1377D-6000-84AC-426C-EA25DAC6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81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EB4E4-D0EC-008F-141E-FFB81E22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E4467-A83D-F207-B2B8-704A8A2C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123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16EB98EE852BF4EB993C80B6BFA10AA" ma:contentTypeVersion="2" ma:contentTypeDescription="Создание документа." ma:contentTypeScope="" ma:versionID="b926ab5aaa3a8ff4054f4309970c15f5">
  <xsd:schema xmlns:xsd="http://www.w3.org/2001/XMLSchema" xmlns:xs="http://www.w3.org/2001/XMLSchema" xmlns:p="http://schemas.microsoft.com/office/2006/metadata/properties" xmlns:ns2="d4eacabf-847b-45ab-a1fc-df6f7132de4a" targetNamespace="http://schemas.microsoft.com/office/2006/metadata/properties" ma:root="true" ma:fieldsID="d3cce039c5cedf66b8ae89521bf17abe" ns2:_="">
    <xsd:import namespace="d4eacabf-847b-45ab-a1fc-df6f7132de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eacabf-847b-45ab-a1fc-df6f7132de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852D7-75D5-4F49-95F1-FDF4478DDE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0A95A5-1D44-435C-B1EC-FE569DE514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F5919-3BFF-4165-88C9-B5636FC43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eacabf-847b-45ab-a1fc-df6f7132de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1059</Words>
  <Application>Microsoft Office PowerPoint</Application>
  <PresentationFormat>Широкоэкранный</PresentationFormat>
  <Paragraphs>112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Одноалфавитная подстановка</vt:lpstr>
      <vt:lpstr>Многоалфавитная одноконтурная подстановка</vt:lpstr>
      <vt:lpstr>Многоалфавитная многоконтурная подстановка</vt:lpstr>
      <vt:lpstr>Многоалфавитная подстановка по таблице Вижинера</vt:lpstr>
      <vt:lpstr>Многоалфавитная подстановка по таблице Вижинера</vt:lpstr>
      <vt:lpstr>Многоалфавитная подстановка по таблице Вижинера</vt:lpstr>
      <vt:lpstr>Многоалфавитная подстановка по таблице Вижинера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Простая перестановка</vt:lpstr>
      <vt:lpstr>Простая перестановка</vt:lpstr>
      <vt:lpstr>Перестановка, усложненная по таблице</vt:lpstr>
      <vt:lpstr>Перестановка, усложненная по таблице</vt:lpstr>
      <vt:lpstr>Гаммирование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Одноалфавитная подстановка</dc:title>
  <dc:creator>Admin</dc:creator>
  <cp:lastModifiedBy>Admin</cp:lastModifiedBy>
  <cp:revision>17</cp:revision>
  <dcterms:created xsi:type="dcterms:W3CDTF">2022-09-22T04:45:53Z</dcterms:created>
  <dcterms:modified xsi:type="dcterms:W3CDTF">2022-12-26T13:10:26Z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0x010100316EB98EE852BF4EB993C80B6BFA10AA</vt:lpwstr>
  </property>
</Properties>
</file>