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9" r:id="rId3"/>
    <p:sldId id="269" r:id="rId4"/>
    <p:sldId id="257" r:id="rId5"/>
    <p:sldId id="258" r:id="rId6"/>
    <p:sldId id="282" r:id="rId7"/>
    <p:sldId id="283" r:id="rId8"/>
    <p:sldId id="284" r:id="rId9"/>
    <p:sldId id="285" r:id="rId10"/>
    <p:sldId id="286" r:id="rId11"/>
    <p:sldId id="287" r:id="rId12"/>
    <p:sldId id="288" r:id="rId13"/>
    <p:sldId id="290" r:id="rId14"/>
    <p:sldId id="292" r:id="rId15"/>
    <p:sldId id="304" r:id="rId16"/>
    <p:sldId id="293" r:id="rId17"/>
    <p:sldId id="299" r:id="rId18"/>
    <p:sldId id="298" r:id="rId19"/>
    <p:sldId id="297" r:id="rId20"/>
    <p:sldId id="302" r:id="rId21"/>
    <p:sldId id="305" r:id="rId22"/>
    <p:sldId id="301" r:id="rId23"/>
    <p:sldId id="306" r:id="rId24"/>
    <p:sldId id="300" r:id="rId25"/>
    <p:sldId id="295" r:id="rId26"/>
    <p:sldId id="307" r:id="rId27"/>
    <p:sldId id="308" r:id="rId28"/>
    <p:sldId id="303" r:id="rId29"/>
    <p:sldId id="2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p:cViewPr varScale="1">
        <p:scale>
          <a:sx n="95" d="100"/>
          <a:sy n="95" d="100"/>
        </p:scale>
        <p:origin x="-1090" y="-77"/>
      </p:cViewPr>
      <p:guideLst>
        <p:guide orient="horz" pos="2160"/>
        <p:guide pos="2880"/>
      </p:guideLst>
    </p:cSldViewPr>
  </p:slideViewPr>
  <p:outlineViewPr>
    <p:cViewPr>
      <p:scale>
        <a:sx n="33" d="100"/>
        <a:sy n="33" d="100"/>
      </p:scale>
      <p:origin x="48" y="668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48979-6567-4ABC-AC74-1BA6563C3044}" type="datetimeFigureOut">
              <a:rPr lang="en-US" smtClean="0"/>
              <a:pPr/>
              <a:t>8/31/2021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00C76-07C3-48AC-B2C5-59F28DD4E62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128B47-2F22-4E81-9673-EA3DD407049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EEC7C1D-5028-415A-84E3-6FCDA5160AB4}" type="datetime1">
              <a:rPr lang="en-US" smtClean="0"/>
              <a:pPr/>
              <a:t>8/31/2021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2602EFF-0D27-48E2-BD1C-3BE2325B316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0D77F6-98F7-4823-8B34-AE98D484FD8C}" type="datetime1">
              <a:rPr lang="en-US" smtClean="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02EFF-0D27-48E2-BD1C-3BE2325B316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86548D-28CE-4789-A7B7-C77D2CFA9D7E}" type="datetime1">
              <a:rPr lang="en-US" smtClean="0"/>
              <a:pPr/>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02EFF-0D27-48E2-BD1C-3BE2325B316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2B5E95A-114D-4DA8-9B84-817A54C2D3E7}" type="datetime1">
              <a:rPr lang="en-US" smtClean="0"/>
              <a:pPr/>
              <a:t>8/31/2021</a:t>
            </a:fld>
            <a:endParaRPr lang="en-US" dirty="0"/>
          </a:p>
        </p:txBody>
      </p:sp>
      <p:sp>
        <p:nvSpPr>
          <p:cNvPr id="9" name="Slide Number Placeholder 8"/>
          <p:cNvSpPr>
            <a:spLocks noGrp="1"/>
          </p:cNvSpPr>
          <p:nvPr>
            <p:ph type="sldNum" sz="quarter" idx="15"/>
          </p:nvPr>
        </p:nvSpPr>
        <p:spPr/>
        <p:txBody>
          <a:bodyPr rtlCol="0"/>
          <a:lstStyle/>
          <a:p>
            <a:fld id="{42602EFF-0D27-48E2-BD1C-3BE2325B316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9264E67-89A9-42EF-85D4-FA6BA21C776E}" type="datetime1">
              <a:rPr lang="en-US" smtClean="0"/>
              <a:pPr/>
              <a:t>8/31/2021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42602EFF-0D27-48E2-BD1C-3BE2325B316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0084F9E-C5FC-47D2-8F71-B120A5071AC9}" type="datetime1">
              <a:rPr lang="en-US" smtClean="0"/>
              <a:pPr/>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602EFF-0D27-48E2-BD1C-3BE2325B316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0859A13-D086-4759-9D90-465AA588FB5A}" type="datetime1">
              <a:rPr lang="en-US" smtClean="0"/>
              <a:pPr/>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02EFF-0D27-48E2-BD1C-3BE2325B316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A46296C-B721-46D9-A8AA-9938E6F88BF6}" type="datetime1">
              <a:rPr lang="en-US" smtClean="0"/>
              <a:pPr/>
              <a:t>8/31/2021</a:t>
            </a:fld>
            <a:endParaRPr lang="en-US" dirty="0"/>
          </a:p>
        </p:txBody>
      </p:sp>
      <p:sp>
        <p:nvSpPr>
          <p:cNvPr id="7" name="Slide Number Placeholder 6"/>
          <p:cNvSpPr>
            <a:spLocks noGrp="1"/>
          </p:cNvSpPr>
          <p:nvPr>
            <p:ph type="sldNum" sz="quarter" idx="11"/>
          </p:nvPr>
        </p:nvSpPr>
        <p:spPr/>
        <p:txBody>
          <a:bodyPr rtlCol="0"/>
          <a:lstStyle/>
          <a:p>
            <a:fld id="{42602EFF-0D27-48E2-BD1C-3BE2325B316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EC643-DD76-4348-AD59-A310CA476985}" type="datetime1">
              <a:rPr lang="en-US" smtClean="0"/>
              <a:pPr/>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02EFF-0D27-48E2-BD1C-3BE2325B316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0454280-090C-42A0-8B22-400CFF6E1E08}" type="datetime1">
              <a:rPr lang="en-US" smtClean="0"/>
              <a:pPr/>
              <a:t>8/31/2021</a:t>
            </a:fld>
            <a:endParaRPr lang="en-US" dirty="0"/>
          </a:p>
        </p:txBody>
      </p:sp>
      <p:sp>
        <p:nvSpPr>
          <p:cNvPr id="22" name="Slide Number Placeholder 21"/>
          <p:cNvSpPr>
            <a:spLocks noGrp="1"/>
          </p:cNvSpPr>
          <p:nvPr>
            <p:ph type="sldNum" sz="quarter" idx="15"/>
          </p:nvPr>
        </p:nvSpPr>
        <p:spPr/>
        <p:txBody>
          <a:bodyPr rtlCol="0"/>
          <a:lstStyle/>
          <a:p>
            <a:fld id="{42602EFF-0D27-48E2-BD1C-3BE2325B316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CFD8470-0432-4BF3-8DE3-207CFD176324}" type="datetime1">
              <a:rPr lang="en-US" smtClean="0"/>
              <a:pPr/>
              <a:t>8/31/2021</a:t>
            </a:fld>
            <a:endParaRPr lang="en-US" dirty="0"/>
          </a:p>
        </p:txBody>
      </p:sp>
      <p:sp>
        <p:nvSpPr>
          <p:cNvPr id="18" name="Slide Number Placeholder 17"/>
          <p:cNvSpPr>
            <a:spLocks noGrp="1"/>
          </p:cNvSpPr>
          <p:nvPr>
            <p:ph type="sldNum" sz="quarter" idx="11"/>
          </p:nvPr>
        </p:nvSpPr>
        <p:spPr/>
        <p:txBody>
          <a:bodyPr rtlCol="0"/>
          <a:lstStyle/>
          <a:p>
            <a:fld id="{42602EFF-0D27-48E2-BD1C-3BE2325B316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3B34281-ED7B-431E-9749-42E02104C209}" type="datetime1">
              <a:rPr lang="en-US" smtClean="0"/>
              <a:pPr/>
              <a:t>8/31/2021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2602EFF-0D27-48E2-BD1C-3BE2325B316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opencv/opencv_gaussian_blur.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82000" cy="2286000"/>
          </a:xfrm>
        </p:spPr>
        <p:txBody>
          <a:bodyPr>
            <a:normAutofit/>
          </a:bodyPr>
          <a:lstStyle/>
          <a:p>
            <a:r>
              <a:rPr lang="en-US" u="sng" dirty="0">
                <a:solidFill>
                  <a:srgbClr val="7030A0"/>
                </a:solidFill>
              </a:rPr>
              <a:t/>
            </a:r>
            <a:br>
              <a:rPr lang="en-US" u="sng" dirty="0">
                <a:solidFill>
                  <a:srgbClr val="7030A0"/>
                </a:solidFill>
              </a:rPr>
            </a:br>
            <a:r>
              <a:rPr lang="en-IN" sz="3600" dirty="0" smtClean="0"/>
              <a:t/>
            </a:r>
            <a:br>
              <a:rPr lang="en-IN" sz="3600" dirty="0" smtClean="0"/>
            </a:br>
            <a:r>
              <a:rPr lang="en-IN" sz="3600" dirty="0" smtClean="0"/>
              <a:t> Image analysis based detection of blindness </a:t>
            </a:r>
            <a:endParaRPr lang="en-US" sz="3600" u="sng" dirty="0">
              <a:solidFill>
                <a:srgbClr val="7030A0"/>
              </a:solidFill>
              <a:latin typeface="Algerian" pitchFamily="82" charset="0"/>
            </a:endParaRPr>
          </a:p>
        </p:txBody>
      </p:sp>
      <p:sp>
        <p:nvSpPr>
          <p:cNvPr id="3" name="Subtitle 2"/>
          <p:cNvSpPr>
            <a:spLocks noGrp="1"/>
          </p:cNvSpPr>
          <p:nvPr>
            <p:ph type="subTitle" idx="1"/>
          </p:nvPr>
        </p:nvSpPr>
        <p:spPr>
          <a:xfrm>
            <a:off x="533400" y="2895600"/>
            <a:ext cx="8305800" cy="3733800"/>
          </a:xfrm>
        </p:spPr>
        <p:txBody>
          <a:bodyPr>
            <a:normAutofit/>
          </a:bodyPr>
          <a:lstStyle/>
          <a:p>
            <a:pPr algn="ctr"/>
            <a:endParaRPr lang="en-US" u="sng" dirty="0" smtClean="0">
              <a:solidFill>
                <a:schemeClr val="tx1"/>
              </a:solidFill>
              <a:latin typeface="Andalus" pitchFamily="18" charset="-78"/>
              <a:cs typeface="Andalus" pitchFamily="18" charset="-78"/>
            </a:endParaRPr>
          </a:p>
          <a:p>
            <a:pPr algn="ctr"/>
            <a:endParaRPr lang="en-US" u="sng" dirty="0" smtClean="0">
              <a:solidFill>
                <a:schemeClr val="tx1"/>
              </a:solidFill>
              <a:latin typeface="Andalus" pitchFamily="18" charset="-78"/>
              <a:cs typeface="Andalus" pitchFamily="18" charset="-78"/>
            </a:endParaRPr>
          </a:p>
          <a:p>
            <a:pPr algn="ctr"/>
            <a:endParaRPr lang="en-US" u="sng" dirty="0" smtClean="0">
              <a:solidFill>
                <a:schemeClr val="tx1"/>
              </a:solidFill>
              <a:latin typeface="Andalus" pitchFamily="18" charset="-78"/>
              <a:cs typeface="Andalus" pitchFamily="18" charset="-78"/>
            </a:endParaRPr>
          </a:p>
          <a:p>
            <a:pPr algn="ctr"/>
            <a:endParaRPr lang="en-US" u="sng" dirty="0" smtClean="0">
              <a:solidFill>
                <a:schemeClr val="tx1"/>
              </a:solidFill>
              <a:latin typeface="Andalus" pitchFamily="18" charset="-78"/>
              <a:cs typeface="Andalus" pitchFamily="18" charset="-78"/>
            </a:endParaRPr>
          </a:p>
          <a:p>
            <a:pPr algn="ctr"/>
            <a:endParaRPr lang="en-US" u="sng" dirty="0">
              <a:solidFill>
                <a:schemeClr val="tx1"/>
              </a:solidFill>
              <a:latin typeface="Andalus" pitchFamily="18" charset="-78"/>
              <a:cs typeface="Andalus" pitchFamily="18" charset="-78"/>
            </a:endParaRPr>
          </a:p>
          <a:p>
            <a:pPr algn="ctr"/>
            <a:r>
              <a:rPr lang="en-US" u="sng" dirty="0">
                <a:solidFill>
                  <a:schemeClr val="tx1"/>
                </a:solidFill>
                <a:latin typeface="Andalus" pitchFamily="18" charset="-78"/>
                <a:cs typeface="Andalus" pitchFamily="18" charset="-78"/>
              </a:rPr>
              <a:t>Presented by</a:t>
            </a:r>
          </a:p>
          <a:p>
            <a:pPr algn="ctr"/>
            <a:r>
              <a:rPr lang="en-US" dirty="0" err="1" smtClean="0">
                <a:solidFill>
                  <a:schemeClr val="tx1"/>
                </a:solidFill>
                <a:latin typeface="Arial Black" pitchFamily="34" charset="0"/>
              </a:rPr>
              <a:t>Amar</a:t>
            </a:r>
            <a:r>
              <a:rPr lang="en-US" dirty="0" smtClean="0">
                <a:solidFill>
                  <a:schemeClr val="tx1"/>
                </a:solidFill>
                <a:latin typeface="Arial Black" pitchFamily="34" charset="0"/>
              </a:rPr>
              <a:t> Singh Patel</a:t>
            </a:r>
            <a:endParaRPr lang="en-US" dirty="0">
              <a:solidFill>
                <a:schemeClr val="tx1"/>
              </a:solidFill>
              <a:latin typeface="Arial Black" pitchFamily="34" charset="0"/>
            </a:endParaRPr>
          </a:p>
          <a:p>
            <a:pPr algn="ctr"/>
            <a:r>
              <a:rPr lang="en-US" dirty="0" smtClean="0">
                <a:solidFill>
                  <a:schemeClr val="tx1"/>
                </a:solidFill>
                <a:latin typeface="Arial Black" pitchFamily="34" charset="0"/>
              </a:rPr>
              <a:t>CSE, 8</a:t>
            </a:r>
            <a:r>
              <a:rPr lang="en-US" baseline="30000" dirty="0" smtClean="0">
                <a:solidFill>
                  <a:schemeClr val="tx1"/>
                </a:solidFill>
                <a:latin typeface="Arial Black" pitchFamily="34" charset="0"/>
              </a:rPr>
              <a:t>th</a:t>
            </a:r>
            <a:r>
              <a:rPr lang="en-US" dirty="0" smtClean="0">
                <a:solidFill>
                  <a:schemeClr val="tx1"/>
                </a:solidFill>
                <a:latin typeface="Arial Black" pitchFamily="34" charset="0"/>
              </a:rPr>
              <a:t> </a:t>
            </a:r>
            <a:r>
              <a:rPr lang="en-US" dirty="0" err="1" smtClean="0">
                <a:solidFill>
                  <a:schemeClr val="tx1"/>
                </a:solidFill>
                <a:latin typeface="Arial Black" pitchFamily="34" charset="0"/>
              </a:rPr>
              <a:t>sem</a:t>
            </a:r>
            <a:endParaRPr lang="en-US" dirty="0">
              <a:solidFill>
                <a:schemeClr val="tx1"/>
              </a:solidFill>
              <a:latin typeface="Arial Black" pitchFamily="34" charset="0"/>
            </a:endParaRPr>
          </a:p>
          <a:p>
            <a:pPr algn="ctr"/>
            <a:endParaRPr lang="en-US" dirty="0"/>
          </a:p>
        </p:txBody>
      </p:sp>
      <p:sp>
        <p:nvSpPr>
          <p:cNvPr id="4" name="Slide Number Placeholder 3"/>
          <p:cNvSpPr>
            <a:spLocks noGrp="1"/>
          </p:cNvSpPr>
          <p:nvPr>
            <p:ph type="sldNum" sz="quarter" idx="12"/>
          </p:nvPr>
        </p:nvSpPr>
        <p:spPr/>
        <p:txBody>
          <a:bodyPr/>
          <a:lstStyle/>
          <a:p>
            <a:fld id="{42602EFF-0D27-48E2-BD1C-3BE2325B316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600" dirty="0" smtClean="0"/>
          </a:p>
          <a:p>
            <a:r>
              <a:rPr lang="en-IN" sz="1600" dirty="0" smtClean="0"/>
              <a:t>We can train the above model for 2–5 epochs (only last 5 layers are trainable which are basically the layers after </a:t>
            </a:r>
            <a:r>
              <a:rPr lang="en-IN" sz="1600" b="1" dirty="0" smtClean="0"/>
              <a:t>ResNet50</a:t>
            </a:r>
            <a:r>
              <a:rPr lang="en-IN" sz="1600" dirty="0" smtClean="0"/>
              <a:t>).</a:t>
            </a:r>
          </a:p>
          <a:p>
            <a:r>
              <a:rPr lang="en-IN" sz="1600" dirty="0" smtClean="0"/>
              <a:t>Then, we can make all layers Trainable and train the entire model.</a:t>
            </a:r>
          </a:p>
          <a:p>
            <a:pPr algn="just">
              <a:buNone/>
            </a:pPr>
            <a:endParaRPr lang="en-IN" sz="1500" dirty="0" smtClean="0"/>
          </a:p>
          <a:p>
            <a:pPr algn="just"/>
            <a:endParaRPr lang="en-IN" sz="1500" dirty="0" smtClean="0"/>
          </a:p>
          <a:p>
            <a:pPr algn="just"/>
            <a:endParaRPr lang="en-IN" sz="1500" dirty="0" smtClean="0"/>
          </a:p>
          <a:p>
            <a:pPr algn="just"/>
            <a:endParaRPr lang="en-IN" sz="1500" dirty="0" smtClean="0"/>
          </a:p>
          <a:p>
            <a:pPr algn="just"/>
            <a:endParaRPr lang="en-IN" sz="1500" dirty="0" smtClean="0"/>
          </a:p>
          <a:p>
            <a:pPr algn="just">
              <a:buNone/>
            </a:pPr>
            <a:endParaRPr lang="en-IN" sz="1500" dirty="0" smtClean="0"/>
          </a:p>
          <a:p>
            <a:pPr algn="just"/>
            <a:endParaRPr lang="en-IN" sz="1500" dirty="0" smtClean="0"/>
          </a:p>
          <a:p>
            <a:pPr algn="just"/>
            <a:endParaRPr lang="en-IN" sz="1500" dirty="0" smtClean="0"/>
          </a:p>
          <a:p>
            <a:pPr algn="just"/>
            <a:endParaRPr lang="en-IN" sz="1500" dirty="0" smtClean="0"/>
          </a:p>
          <a:p>
            <a:endParaRPr lang="en-IN" sz="1600" dirty="0" smtClean="0"/>
          </a:p>
          <a:p>
            <a:endParaRPr lang="en-IN" sz="1600" dirty="0" smtClean="0"/>
          </a:p>
          <a:p>
            <a:r>
              <a:rPr lang="en-IN" sz="1600" dirty="0" smtClean="0"/>
              <a:t>As we can see, only within 20 Epochs, we get good Accuracy Score — Close to </a:t>
            </a:r>
          </a:p>
          <a:p>
            <a:r>
              <a:rPr lang="en-IN" sz="1600" dirty="0" smtClean="0"/>
              <a:t>95% on Validation dataset.</a:t>
            </a:r>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10</a:t>
            </a:fld>
            <a:endParaRPr lang="en-US"/>
          </a:p>
        </p:txBody>
      </p:sp>
      <p:pic>
        <p:nvPicPr>
          <p:cNvPr id="8" name="Picture 7" descr="1_BLyEP1jcXG_V-8aZlcjUag.png"/>
          <p:cNvPicPr>
            <a:picLocks noChangeAspect="1"/>
          </p:cNvPicPr>
          <p:nvPr/>
        </p:nvPicPr>
        <p:blipFill>
          <a:blip r:embed="rId2" cstate="print"/>
          <a:stretch>
            <a:fillRect/>
          </a:stretch>
        </p:blipFill>
        <p:spPr>
          <a:xfrm>
            <a:off x="1752600" y="2590800"/>
            <a:ext cx="5760720" cy="32613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lnSpcReduction="10000"/>
          </a:bodyPr>
          <a:lstStyle/>
          <a:p>
            <a:pPr>
              <a:buNone/>
            </a:pPr>
            <a:r>
              <a:rPr lang="en-IN" sz="1800" b="1" dirty="0" smtClean="0"/>
              <a:t>1. </a:t>
            </a:r>
            <a:r>
              <a:rPr lang="en-IN" sz="1800" b="1" dirty="0" err="1" smtClean="0"/>
              <a:t>Convolutional</a:t>
            </a:r>
            <a:r>
              <a:rPr lang="en-IN" sz="1800" b="1" dirty="0" smtClean="0"/>
              <a:t> Layer</a:t>
            </a:r>
          </a:p>
          <a:p>
            <a:pPr>
              <a:buNone/>
            </a:pPr>
            <a:r>
              <a:rPr lang="en-IN" sz="1600" dirty="0" smtClean="0"/>
              <a:t> </a:t>
            </a:r>
          </a:p>
          <a:p>
            <a:r>
              <a:rPr lang="en-IN" sz="1600" dirty="0" smtClean="0"/>
              <a:t>The first layer is </a:t>
            </a:r>
            <a:r>
              <a:rPr lang="en-IN" sz="1600" dirty="0" err="1" smtClean="0"/>
              <a:t>convolutional</a:t>
            </a:r>
            <a:r>
              <a:rPr lang="en-IN" sz="1600" dirty="0" smtClean="0"/>
              <a:t> layer, this layer performs heavy computation which make further job easy. This </a:t>
            </a:r>
            <a:r>
              <a:rPr lang="en-IN" sz="1600" dirty="0" err="1" smtClean="0"/>
              <a:t>layerworks</a:t>
            </a:r>
            <a:r>
              <a:rPr lang="en-IN" sz="1600" dirty="0" smtClean="0"/>
              <a:t> as an input layer taking 128x128x3(i.e. 128 pixels width and height, and 3 because images have depth 3, the </a:t>
            </a:r>
            <a:r>
              <a:rPr lang="en-IN" sz="1600" dirty="0" err="1" smtClean="0"/>
              <a:t>color</a:t>
            </a:r>
            <a:r>
              <a:rPr lang="en-IN" sz="1600" dirty="0" smtClean="0"/>
              <a:t> channels) as the input size of the image. Filters of 3x3 matrix will slide over all the spatial locations. The </a:t>
            </a:r>
            <a:r>
              <a:rPr lang="en-IN" sz="1600" dirty="0" err="1" smtClean="0"/>
              <a:t>convolutional</a:t>
            </a:r>
            <a:r>
              <a:rPr lang="en-IN" sz="1600" dirty="0" smtClean="0"/>
              <a:t> layer comprises a set of independent filters. Each filter is independently convolved with the image resulting in 32 feature maps. </a:t>
            </a:r>
          </a:p>
          <a:p>
            <a:pPr>
              <a:buNone/>
            </a:pPr>
            <a:endParaRPr lang="en-IN" sz="1600" dirty="0" smtClean="0"/>
          </a:p>
          <a:p>
            <a:pPr>
              <a:buNone/>
            </a:pPr>
            <a:r>
              <a:rPr lang="en-IN" sz="2000" b="1" dirty="0" smtClean="0"/>
              <a:t>2. Max-pooling Layer</a:t>
            </a:r>
          </a:p>
          <a:p>
            <a:r>
              <a:rPr lang="en-IN" sz="1600" dirty="0" smtClean="0"/>
              <a:t>In Max-pooling layer highest weighted feature is extracted, this is achieved by converting above 3x3 matrix in more compressed matrix. The above 3x3 matrix is the converted into 2x2 matrix which involves only the highest weighted feature that is present in 3x3 matrix.</a:t>
            </a:r>
          </a:p>
          <a:p>
            <a:pPr>
              <a:buNone/>
            </a:pPr>
            <a:endParaRPr lang="en-IN" sz="1800" dirty="0" smtClean="0"/>
          </a:p>
          <a:p>
            <a:pPr>
              <a:buNone/>
            </a:pPr>
            <a:r>
              <a:rPr lang="en-IN" sz="2000" b="1" dirty="0" smtClean="0"/>
              <a:t>3.Flatten Layer</a:t>
            </a:r>
          </a:p>
          <a:p>
            <a:r>
              <a:rPr lang="en-IN" sz="1600" dirty="0" smtClean="0"/>
              <a:t>Flatten layer converts the matrix of image into one single dimension array which acts as an input to the dense layer.</a:t>
            </a:r>
          </a:p>
          <a:p>
            <a:endParaRPr lang="en-IN" sz="1600" dirty="0" smtClean="0"/>
          </a:p>
          <a:p>
            <a:endParaRPr lang="en-IN" sz="1500" dirty="0" smtClean="0"/>
          </a:p>
          <a:p>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800" b="1" dirty="0" smtClean="0"/>
          </a:p>
          <a:p>
            <a:pPr>
              <a:buNone/>
            </a:pPr>
            <a:r>
              <a:rPr lang="en-IN" sz="1800" b="1" dirty="0" smtClean="0"/>
              <a:t>4. Dropout Layer</a:t>
            </a:r>
          </a:p>
          <a:p>
            <a:r>
              <a:rPr lang="en-IN" sz="1600" dirty="0" smtClean="0"/>
              <a:t>The dropout layer performs inexpensive and powerful operation that highly improve generalization abilities of the neural network. This method involves randomly removing and restoring neurons during the training with a probability determined by the </a:t>
            </a:r>
            <a:r>
              <a:rPr lang="en-IN" sz="1600" dirty="0" err="1" smtClean="0"/>
              <a:t>hyperparameter</a:t>
            </a:r>
            <a:r>
              <a:rPr lang="en-IN" sz="1600" dirty="0" smtClean="0"/>
              <a:t> called dropout rate.</a:t>
            </a:r>
          </a:p>
          <a:p>
            <a:pPr>
              <a:buNone/>
            </a:pPr>
            <a:endParaRPr lang="en-IN" sz="1600" dirty="0" smtClean="0"/>
          </a:p>
          <a:p>
            <a:pPr>
              <a:buNone/>
            </a:pPr>
            <a:r>
              <a:rPr lang="en-IN" sz="1800" b="1" dirty="0" smtClean="0"/>
              <a:t>5. Dense Layer</a:t>
            </a:r>
          </a:p>
          <a:p>
            <a:r>
              <a:rPr lang="en-IN" sz="1600" dirty="0" smtClean="0"/>
              <a:t>The fully connected layer has its neurons connected to all neurons in the previous layer. These layers are used as last elements of deep neural classifier, which are feed by the features extracted by the successive </a:t>
            </a:r>
            <a:r>
              <a:rPr lang="en-IN" sz="1600" dirty="0" err="1" smtClean="0"/>
              <a:t>convolutional</a:t>
            </a:r>
            <a:r>
              <a:rPr lang="en-IN" sz="1600" dirty="0" smtClean="0"/>
              <a:t> layers.</a:t>
            </a:r>
          </a:p>
          <a:p>
            <a:pPr>
              <a:buNone/>
            </a:pPr>
            <a:endParaRPr lang="en-IN" sz="1600" dirty="0" smtClean="0"/>
          </a:p>
          <a:p>
            <a:pPr>
              <a:buNone/>
            </a:pPr>
            <a:r>
              <a:rPr lang="en-IN" sz="1800" b="1" dirty="0" smtClean="0"/>
              <a:t>6. Output layer</a:t>
            </a:r>
          </a:p>
          <a:p>
            <a:r>
              <a:rPr lang="en-IN" sz="1600" dirty="0" smtClean="0"/>
              <a:t>The last layer that produces the output of the network is a </a:t>
            </a:r>
            <a:r>
              <a:rPr lang="en-IN" sz="1600" dirty="0" err="1" smtClean="0"/>
              <a:t>softmax</a:t>
            </a:r>
            <a:r>
              <a:rPr lang="en-IN" sz="1600" dirty="0" smtClean="0"/>
              <a:t> layer or sigmoid neuron, depending on the solving task - binary or multiclass classification.</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600" dirty="0" smtClean="0"/>
          </a:p>
          <a:p>
            <a:pPr>
              <a:buNone/>
            </a:pPr>
            <a:r>
              <a:rPr lang="en-IN" sz="1800" b="1" dirty="0" smtClean="0"/>
              <a:t>Activation Functions</a:t>
            </a:r>
          </a:p>
          <a:p>
            <a:pPr>
              <a:buNone/>
            </a:pPr>
            <a:endParaRPr lang="en-IN" sz="1600" dirty="0" smtClean="0"/>
          </a:p>
          <a:p>
            <a:pPr>
              <a:buNone/>
            </a:pPr>
            <a:r>
              <a:rPr lang="en-IN" sz="1600" b="1" dirty="0" smtClean="0"/>
              <a:t>1. </a:t>
            </a:r>
            <a:r>
              <a:rPr lang="en-IN" sz="1600" b="1" dirty="0" err="1" smtClean="0"/>
              <a:t>ReLU</a:t>
            </a:r>
            <a:r>
              <a:rPr lang="en-IN" sz="1600" dirty="0" smtClean="0"/>
              <a:t>:</a:t>
            </a:r>
          </a:p>
          <a:p>
            <a:r>
              <a:rPr lang="en-IN" sz="1600" dirty="0" smtClean="0"/>
              <a:t>Rectified Linear Unit (</a:t>
            </a:r>
            <a:r>
              <a:rPr lang="en-IN" sz="1600" dirty="0" err="1" smtClean="0"/>
              <a:t>ReLU</a:t>
            </a:r>
            <a:r>
              <a:rPr lang="en-IN" sz="1600" dirty="0" smtClean="0"/>
              <a:t>) is the most used activation function in the world right now. Since, it is used in almost all the </a:t>
            </a:r>
            <a:r>
              <a:rPr lang="en-IN" sz="1600" dirty="0" err="1" smtClean="0"/>
              <a:t>convolutional</a:t>
            </a:r>
            <a:r>
              <a:rPr lang="en-IN" sz="1600" dirty="0" smtClean="0"/>
              <a:t> neural networks or deep learning. As you can see in the above figure, the </a:t>
            </a:r>
            <a:r>
              <a:rPr lang="en-IN" sz="1600" dirty="0" err="1" smtClean="0"/>
              <a:t>ReLU</a:t>
            </a:r>
            <a:r>
              <a:rPr lang="en-IN" sz="1600" dirty="0" smtClean="0"/>
              <a:t> is half rectified (from bottom). f(z) is zero when z is less than zero and f(z) is equal to z when z is above or equal to zero.</a:t>
            </a:r>
          </a:p>
          <a:p>
            <a:endParaRPr lang="en-IN" sz="1600" b="1" dirty="0" smtClean="0"/>
          </a:p>
          <a:p>
            <a:pPr>
              <a:buNone/>
            </a:pPr>
            <a:endParaRPr lang="en-IN" sz="1600" b="1" dirty="0" smtClean="0"/>
          </a:p>
          <a:p>
            <a:pPr>
              <a:buNone/>
            </a:pPr>
            <a:r>
              <a:rPr lang="en-IN" sz="1600" b="1" dirty="0" smtClean="0"/>
              <a:t>2. </a:t>
            </a:r>
            <a:r>
              <a:rPr lang="en-IN" sz="1600" b="1" dirty="0" err="1" smtClean="0"/>
              <a:t>Softmax</a:t>
            </a:r>
            <a:r>
              <a:rPr lang="en-IN" sz="1600" b="1" dirty="0" smtClean="0"/>
              <a:t>:</a:t>
            </a:r>
          </a:p>
          <a:p>
            <a:r>
              <a:rPr lang="en-IN" sz="1600" dirty="0" smtClean="0"/>
              <a:t>The </a:t>
            </a:r>
            <a:r>
              <a:rPr lang="en-IN" sz="1600" dirty="0" err="1" smtClean="0"/>
              <a:t>softmax</a:t>
            </a:r>
            <a:r>
              <a:rPr lang="en-IN" sz="1600" dirty="0" smtClean="0"/>
              <a:t> function is a more generalized logistic activation function which is used for multiclass classification.</a:t>
            </a:r>
            <a:endParaRPr lang="en-IN" sz="1600" b="1" dirty="0" smtClean="0"/>
          </a:p>
          <a:p>
            <a:endParaRPr lang="en-IN" sz="1600" dirty="0" smtClean="0"/>
          </a:p>
          <a:p>
            <a:pPr>
              <a:buNone/>
            </a:pPr>
            <a:endParaRPr lang="en-IN" sz="1600" b="1"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 </a:t>
            </a:r>
            <a:r>
              <a:rPr lang="en-IN" sz="1600" b="1" dirty="0" smtClean="0"/>
              <a:t>Selecting activation and optimizing functions</a:t>
            </a:r>
          </a:p>
          <a:p>
            <a:pPr>
              <a:buNone/>
            </a:pPr>
            <a:endParaRPr lang="en-IN" sz="1600" dirty="0" smtClean="0"/>
          </a:p>
          <a:p>
            <a:r>
              <a:rPr lang="en-IN" sz="1600" dirty="0" smtClean="0"/>
              <a:t>The first step in the process of building my CNN from scratch was to determine which optimizers and activations functions performed best on the task at hand.</a:t>
            </a:r>
          </a:p>
          <a:p>
            <a:r>
              <a:rPr lang="en-IN" sz="1600" dirty="0" smtClean="0"/>
              <a:t>As a summary, the </a:t>
            </a:r>
            <a:r>
              <a:rPr lang="en-IN" sz="1600" dirty="0" err="1" smtClean="0"/>
              <a:t>softmax</a:t>
            </a:r>
            <a:r>
              <a:rPr lang="en-IN" sz="1600" dirty="0" smtClean="0"/>
              <a:t> activation function outperformed the rest, while the optimizers </a:t>
            </a:r>
            <a:r>
              <a:rPr lang="en-IN" sz="1600" dirty="0" err="1" smtClean="0"/>
              <a:t>adam</a:t>
            </a:r>
            <a:r>
              <a:rPr lang="en-IN" sz="1600" dirty="0" smtClean="0"/>
              <a:t> and </a:t>
            </a:r>
            <a:r>
              <a:rPr lang="en-IN" sz="1600" dirty="0" err="1" smtClean="0"/>
              <a:t>adamax</a:t>
            </a:r>
            <a:r>
              <a:rPr lang="en-IN" sz="1600" dirty="0" smtClean="0"/>
              <a:t> outperformed the others.</a:t>
            </a:r>
          </a:p>
          <a:p>
            <a:pPr>
              <a:buNone/>
            </a:pPr>
            <a:endParaRPr lang="en-IN" sz="1600" dirty="0" smtClean="0"/>
          </a:p>
          <a:p>
            <a:pPr>
              <a:buNone/>
            </a:pPr>
            <a:r>
              <a:rPr lang="en-IN" sz="1600" dirty="0" smtClean="0"/>
              <a:t/>
            </a:r>
            <a:br>
              <a:rPr lang="en-IN" sz="1600" dirty="0" smtClean="0"/>
            </a:b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14</a:t>
            </a:fld>
            <a:endParaRPr lang="en-US"/>
          </a:p>
        </p:txBody>
      </p:sp>
      <p:pic>
        <p:nvPicPr>
          <p:cNvPr id="5" name="Picture 4" descr="optmiz_00001.jpg"/>
          <p:cNvPicPr>
            <a:picLocks noChangeAspect="1"/>
          </p:cNvPicPr>
          <p:nvPr/>
        </p:nvPicPr>
        <p:blipFill>
          <a:blip r:embed="rId2" cstate="print"/>
          <a:stretch>
            <a:fillRect/>
          </a:stretch>
        </p:blipFill>
        <p:spPr>
          <a:xfrm>
            <a:off x="1143000" y="3352800"/>
            <a:ext cx="6248400" cy="2514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 </a:t>
            </a:r>
            <a:r>
              <a:rPr lang="en-IN" sz="1600" b="1" dirty="0" smtClean="0"/>
              <a:t>Determining optimal number of </a:t>
            </a:r>
            <a:r>
              <a:rPr lang="en-IN" sz="1600" b="1" dirty="0" err="1" smtClean="0"/>
              <a:t>convolutional</a:t>
            </a:r>
            <a:r>
              <a:rPr lang="en-IN" sz="1600" b="1" dirty="0" smtClean="0"/>
              <a:t> layers</a:t>
            </a:r>
          </a:p>
          <a:p>
            <a:pPr>
              <a:buNone/>
            </a:pPr>
            <a:endParaRPr lang="en-IN" sz="1600" dirty="0" smtClean="0"/>
          </a:p>
          <a:p>
            <a:pPr>
              <a:buNone/>
            </a:pPr>
            <a:r>
              <a:rPr lang="en-IN" sz="1600" dirty="0" smtClean="0"/>
              <a:t> After selecting the top optimizer and activation function, the next step was to determine how many layers to add in the </a:t>
            </a:r>
            <a:r>
              <a:rPr lang="en-IN" sz="1600" dirty="0" err="1" smtClean="0"/>
              <a:t>convolutional</a:t>
            </a:r>
            <a:r>
              <a:rPr lang="en-IN" sz="1600" dirty="0" smtClean="0"/>
              <a:t> base. Results from models containing 3 to 6 convolution layers are presented below.</a:t>
            </a:r>
          </a:p>
          <a:p>
            <a:pPr>
              <a:buNone/>
            </a:pPr>
            <a:r>
              <a:rPr lang="en-IN" sz="1600" dirty="0" smtClean="0"/>
              <a:t>At the end of the 3-layered model, both the accuracy and loss seem to be suggesting that with additional epochs, a greater performance would be expected</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15</a:t>
            </a:fld>
            <a:endParaRPr lang="en-US"/>
          </a:p>
        </p:txBody>
      </p:sp>
      <p:pic>
        <p:nvPicPr>
          <p:cNvPr id="5" name="Picture 4" descr="layers.jpg"/>
          <p:cNvPicPr>
            <a:picLocks noChangeAspect="1"/>
          </p:cNvPicPr>
          <p:nvPr/>
        </p:nvPicPr>
        <p:blipFill>
          <a:blip r:embed="rId2" cstate="print"/>
          <a:stretch>
            <a:fillRect/>
          </a:stretch>
        </p:blipFill>
        <p:spPr>
          <a:xfrm>
            <a:off x="1066800" y="3352800"/>
            <a:ext cx="6400800" cy="3352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16</a:t>
            </a:fld>
            <a:endParaRPr lang="en-US"/>
          </a:p>
        </p:txBody>
      </p:sp>
      <p:pic>
        <p:nvPicPr>
          <p:cNvPr id="5" name="Picture 4" descr="__results___29_0.png"/>
          <p:cNvPicPr>
            <a:picLocks noChangeAspect="1"/>
          </p:cNvPicPr>
          <p:nvPr/>
        </p:nvPicPr>
        <p:blipFill>
          <a:blip r:embed="rId2" cstate="print"/>
          <a:stretch>
            <a:fillRect/>
          </a:stretch>
        </p:blipFill>
        <p:spPr>
          <a:xfrm>
            <a:off x="457200" y="1447800"/>
            <a:ext cx="7924800" cy="2133600"/>
          </a:xfrm>
          <a:prstGeom prst="rect">
            <a:avLst/>
          </a:prstGeom>
        </p:spPr>
      </p:pic>
      <p:pic>
        <p:nvPicPr>
          <p:cNvPr id="6" name="Picture 5" descr="__results___33_0.png"/>
          <p:cNvPicPr>
            <a:picLocks noChangeAspect="1"/>
          </p:cNvPicPr>
          <p:nvPr/>
        </p:nvPicPr>
        <p:blipFill>
          <a:blip r:embed="rId3" cstate="print"/>
          <a:stretch>
            <a:fillRect/>
          </a:stretch>
        </p:blipFill>
        <p:spPr>
          <a:xfrm>
            <a:off x="304800" y="3733800"/>
            <a:ext cx="8153400" cy="2667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17</a:t>
            </a:fld>
            <a:endParaRPr lang="en-US"/>
          </a:p>
        </p:txBody>
      </p:sp>
      <p:pic>
        <p:nvPicPr>
          <p:cNvPr id="7" name="Picture 6" descr="__results___36_0.png"/>
          <p:cNvPicPr>
            <a:picLocks noChangeAspect="1"/>
          </p:cNvPicPr>
          <p:nvPr/>
        </p:nvPicPr>
        <p:blipFill>
          <a:blip r:embed="rId2" cstate="print"/>
          <a:stretch>
            <a:fillRect/>
          </a:stretch>
        </p:blipFill>
        <p:spPr>
          <a:xfrm>
            <a:off x="381000" y="1295400"/>
            <a:ext cx="8153400" cy="2746902"/>
          </a:xfrm>
          <a:prstGeom prst="rect">
            <a:avLst/>
          </a:prstGeom>
        </p:spPr>
      </p:pic>
      <p:pic>
        <p:nvPicPr>
          <p:cNvPr id="8" name="Picture 7" descr="__results___39_0.png"/>
          <p:cNvPicPr>
            <a:picLocks noChangeAspect="1"/>
          </p:cNvPicPr>
          <p:nvPr/>
        </p:nvPicPr>
        <p:blipFill>
          <a:blip r:embed="rId3" cstate="print"/>
          <a:stretch>
            <a:fillRect/>
          </a:stretch>
        </p:blipFill>
        <p:spPr>
          <a:xfrm>
            <a:off x="609600" y="4114800"/>
            <a:ext cx="7696200" cy="2438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600" b="1" dirty="0" smtClean="0"/>
              <a:t>Refining the model using dropout and batch normalization</a:t>
            </a:r>
            <a:endParaRPr lang="en-IN" sz="1600" dirty="0" smtClean="0"/>
          </a:p>
          <a:p>
            <a:pPr>
              <a:buNone/>
            </a:pPr>
            <a:endParaRPr lang="en-IN" sz="1500" dirty="0" smtClean="0"/>
          </a:p>
          <a:p>
            <a:r>
              <a:rPr lang="en-IN" sz="1500" dirty="0" smtClean="0"/>
              <a:t> </a:t>
            </a:r>
            <a:r>
              <a:rPr lang="en-IN" sz="1600" dirty="0" smtClean="0"/>
              <a:t>Up to this point we have maximized the image classification model as much as possible. Although it is not an outstanding model, the fact that it performs equally well on the validation set suggests that it may be </a:t>
            </a:r>
            <a:r>
              <a:rPr lang="en-IN" sz="1600" dirty="0" err="1" smtClean="0"/>
              <a:t>generalizable</a:t>
            </a:r>
            <a:r>
              <a:rPr lang="en-IN" sz="1600" dirty="0" smtClean="0"/>
              <a:t>. Although the model does not appear to be </a:t>
            </a:r>
            <a:r>
              <a:rPr lang="en-IN" sz="1600" dirty="0" err="1" smtClean="0"/>
              <a:t>overfitting</a:t>
            </a:r>
            <a:r>
              <a:rPr lang="en-IN" sz="1600" dirty="0" smtClean="0"/>
              <a:t>, manipulations of dropout (10%, 30%, 50%) and batch normalization were explored to see if they offered any performance advantage. </a:t>
            </a: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18</a:t>
            </a:fld>
            <a:endParaRPr lang="en-US"/>
          </a:p>
        </p:txBody>
      </p:sp>
      <p:pic>
        <p:nvPicPr>
          <p:cNvPr id="7" name="Picture 6" descr="__results___67_0.png"/>
          <p:cNvPicPr>
            <a:picLocks noChangeAspect="1"/>
          </p:cNvPicPr>
          <p:nvPr/>
        </p:nvPicPr>
        <p:blipFill>
          <a:blip r:embed="rId2" cstate="print"/>
          <a:stretch>
            <a:fillRect/>
          </a:stretch>
        </p:blipFill>
        <p:spPr>
          <a:xfrm>
            <a:off x="457200" y="3657600"/>
            <a:ext cx="8077200" cy="29030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19</a:t>
            </a:fld>
            <a:endParaRPr lang="en-US"/>
          </a:p>
        </p:txBody>
      </p:sp>
      <p:pic>
        <p:nvPicPr>
          <p:cNvPr id="7" name="Picture 6" descr="__results___74_0.png"/>
          <p:cNvPicPr>
            <a:picLocks noChangeAspect="1"/>
          </p:cNvPicPr>
          <p:nvPr/>
        </p:nvPicPr>
        <p:blipFill>
          <a:blip r:embed="rId2" cstate="print"/>
          <a:stretch>
            <a:fillRect/>
          </a:stretch>
        </p:blipFill>
        <p:spPr>
          <a:xfrm>
            <a:off x="457200" y="1295400"/>
            <a:ext cx="8153400" cy="2823102"/>
          </a:xfrm>
          <a:prstGeom prst="rect">
            <a:avLst/>
          </a:prstGeom>
        </p:spPr>
      </p:pic>
      <p:pic>
        <p:nvPicPr>
          <p:cNvPr id="8" name="Picture 7" descr="__results___81_0.png"/>
          <p:cNvPicPr>
            <a:picLocks noChangeAspect="1"/>
          </p:cNvPicPr>
          <p:nvPr/>
        </p:nvPicPr>
        <p:blipFill>
          <a:blip r:embed="rId3" cstate="print"/>
          <a:stretch>
            <a:fillRect/>
          </a:stretch>
        </p:blipFill>
        <p:spPr>
          <a:xfrm>
            <a:off x="457200" y="4343400"/>
            <a:ext cx="8153400" cy="2362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Outline</a:t>
            </a:r>
          </a:p>
        </p:txBody>
      </p:sp>
      <p:sp>
        <p:nvSpPr>
          <p:cNvPr id="3" name="Content Placeholder 2"/>
          <p:cNvSpPr>
            <a:spLocks noGrp="1"/>
          </p:cNvSpPr>
          <p:nvPr>
            <p:ph sz="quarter" idx="1"/>
          </p:nvPr>
        </p:nvSpPr>
        <p:spPr>
          <a:xfrm>
            <a:off x="457200" y="1219200"/>
            <a:ext cx="8229600" cy="3505200"/>
          </a:xfrm>
        </p:spPr>
        <p:txBody>
          <a:bodyPr>
            <a:normAutofit lnSpcReduction="10000"/>
          </a:bodyPr>
          <a:lstStyle/>
          <a:p>
            <a:pPr>
              <a:buNone/>
            </a:pPr>
            <a:endParaRPr lang="en-US" dirty="0">
              <a:latin typeface="Baskerville Old Face" pitchFamily="18" charset="0"/>
            </a:endParaRPr>
          </a:p>
          <a:p>
            <a:r>
              <a:rPr lang="en-US" dirty="0">
                <a:latin typeface="Baskerville Old Face" pitchFamily="18" charset="0"/>
              </a:rPr>
              <a:t>Objective</a:t>
            </a:r>
          </a:p>
          <a:p>
            <a:r>
              <a:rPr lang="en-US" dirty="0">
                <a:latin typeface="Baskerville Old Face" pitchFamily="18" charset="0"/>
              </a:rPr>
              <a:t>Introduction</a:t>
            </a:r>
          </a:p>
          <a:p>
            <a:r>
              <a:rPr lang="en-US" dirty="0" smtClean="0">
                <a:latin typeface="Baskerville Old Face" pitchFamily="18" charset="0"/>
              </a:rPr>
              <a:t>Project Plan</a:t>
            </a:r>
            <a:endParaRPr lang="en-US" dirty="0">
              <a:latin typeface="Baskerville Old Face" pitchFamily="18" charset="0"/>
            </a:endParaRPr>
          </a:p>
          <a:p>
            <a:r>
              <a:rPr lang="en-IN" dirty="0" smtClean="0"/>
              <a:t>Model Architecture</a:t>
            </a:r>
            <a:endParaRPr lang="en-US" dirty="0">
              <a:latin typeface="Baskerville Old Face" pitchFamily="18" charset="0"/>
            </a:endParaRPr>
          </a:p>
          <a:p>
            <a:r>
              <a:rPr lang="en-US" dirty="0">
                <a:latin typeface="Baskerville Old Face" pitchFamily="18" charset="0"/>
              </a:rPr>
              <a:t>Result</a:t>
            </a:r>
          </a:p>
          <a:p>
            <a:r>
              <a:rPr lang="en-US" dirty="0">
                <a:latin typeface="Baskerville Old Face" pitchFamily="18" charset="0"/>
              </a:rPr>
              <a:t>Conclusion And Future </a:t>
            </a:r>
            <a:r>
              <a:rPr lang="en-US" dirty="0" smtClean="0">
                <a:latin typeface="Baskerville Old Face" pitchFamily="18" charset="0"/>
              </a:rPr>
              <a:t>Scope</a:t>
            </a:r>
          </a:p>
          <a:p>
            <a:r>
              <a:rPr lang="en-US" dirty="0" smtClean="0">
                <a:latin typeface="Baskerville Old Face" pitchFamily="18" charset="0"/>
              </a:rPr>
              <a:t>References</a:t>
            </a:r>
            <a:endParaRPr lang="en-US" dirty="0">
              <a:latin typeface="Baskerville Old Face" pitchFamily="18" charset="0"/>
            </a:endParaRPr>
          </a:p>
        </p:txBody>
      </p:sp>
      <p:sp>
        <p:nvSpPr>
          <p:cNvPr id="4" name="Date Placeholder 3"/>
          <p:cNvSpPr>
            <a:spLocks noGrp="1"/>
          </p:cNvSpPr>
          <p:nvPr>
            <p:ph type="dt" sz="half" idx="10"/>
          </p:nvPr>
        </p:nvSpPr>
        <p:spPr>
          <a:xfrm>
            <a:off x="7315200" y="6356350"/>
            <a:ext cx="1374648" cy="365760"/>
          </a:xfrm>
        </p:spPr>
        <p:txBody>
          <a:bodyPr/>
          <a:lstStyle/>
          <a:p>
            <a:pPr algn="r"/>
            <a:r>
              <a:rPr lang="en-US" dirty="0" smtClean="0"/>
              <a:t>14/05/2021</a:t>
            </a:r>
            <a:endParaRPr lang="en-US" dirty="0"/>
          </a:p>
        </p:txBody>
      </p:sp>
      <p:sp>
        <p:nvSpPr>
          <p:cNvPr id="5" name="Slide Number Placeholder 4"/>
          <p:cNvSpPr>
            <a:spLocks noGrp="1"/>
          </p:cNvSpPr>
          <p:nvPr>
            <p:ph type="sldNum" sz="quarter" idx="12"/>
          </p:nvPr>
        </p:nvSpPr>
        <p:spPr/>
        <p:txBody>
          <a:bodyPr/>
          <a:lstStyle/>
          <a:p>
            <a:fld id="{CC62D18B-86D7-4DBA-A0D5-F36001C07EA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600" b="1" dirty="0" smtClean="0"/>
          </a:p>
          <a:p>
            <a:pPr>
              <a:buNone/>
            </a:pPr>
            <a:r>
              <a:rPr lang="en-IN" sz="1600" b="1" dirty="0" smtClean="0"/>
              <a:t>Refining the model using dropout and batch normalization</a:t>
            </a:r>
            <a:endParaRPr lang="en-IN" sz="1600" dirty="0" smtClean="0"/>
          </a:p>
          <a:p>
            <a:pPr>
              <a:buNone/>
            </a:pPr>
            <a:r>
              <a:rPr lang="en-IN" sz="1600" dirty="0" smtClean="0"/>
              <a:t> </a:t>
            </a: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20</a:t>
            </a:fld>
            <a:endParaRPr lang="en-US"/>
          </a:p>
        </p:txBody>
      </p:sp>
      <p:pic>
        <p:nvPicPr>
          <p:cNvPr id="6" name="Picture 5" descr="dropout.jpg"/>
          <p:cNvPicPr>
            <a:picLocks noChangeAspect="1"/>
          </p:cNvPicPr>
          <p:nvPr/>
        </p:nvPicPr>
        <p:blipFill>
          <a:blip r:embed="rId2" cstate="print"/>
          <a:stretch>
            <a:fillRect/>
          </a:stretch>
        </p:blipFill>
        <p:spPr>
          <a:xfrm>
            <a:off x="838200" y="2209800"/>
            <a:ext cx="6400800" cy="38983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600" b="1" dirty="0" smtClean="0"/>
              <a:t>Evaluating the role of kernel size in model performance</a:t>
            </a:r>
            <a:endParaRPr lang="en-IN" sz="1600" dirty="0" smtClean="0"/>
          </a:p>
          <a:p>
            <a:pPr>
              <a:buNone/>
            </a:pPr>
            <a:endParaRPr lang="en-IN" sz="1500" dirty="0" smtClean="0"/>
          </a:p>
          <a:p>
            <a:r>
              <a:rPr lang="en-IN" sz="1600" dirty="0" smtClean="0"/>
              <a:t>With a decently performing model, next the influence of kernel size on performance was evaluated. The results from comparing 3 x 3, 5 x 5.  Toward the end of the 5 x 5 kernel sizes both accuracy and loss appear to be </a:t>
            </a:r>
            <a:r>
              <a:rPr lang="en-IN" sz="1600" dirty="0" err="1" smtClean="0"/>
              <a:t>plateauing</a:t>
            </a:r>
            <a:r>
              <a:rPr lang="en-IN" sz="1600" dirty="0" smtClean="0"/>
              <a:t>. </a:t>
            </a: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21</a:t>
            </a:fld>
            <a:endParaRPr lang="en-US"/>
          </a:p>
        </p:txBody>
      </p:sp>
      <p:pic>
        <p:nvPicPr>
          <p:cNvPr id="7" name="Picture 6" descr="__results___86_0.png"/>
          <p:cNvPicPr>
            <a:picLocks noChangeAspect="1"/>
          </p:cNvPicPr>
          <p:nvPr/>
        </p:nvPicPr>
        <p:blipFill>
          <a:blip r:embed="rId2" cstate="print"/>
          <a:stretch>
            <a:fillRect/>
          </a:stretch>
        </p:blipFill>
        <p:spPr>
          <a:xfrm>
            <a:off x="533400" y="3124200"/>
            <a:ext cx="8077200" cy="3124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Result</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22</a:t>
            </a:fld>
            <a:endParaRPr lang="en-US"/>
          </a:p>
        </p:txBody>
      </p:sp>
      <p:pic>
        <p:nvPicPr>
          <p:cNvPr id="7" name="Picture 6" descr="__results___89_0.png"/>
          <p:cNvPicPr>
            <a:picLocks noChangeAspect="1"/>
          </p:cNvPicPr>
          <p:nvPr/>
        </p:nvPicPr>
        <p:blipFill>
          <a:blip r:embed="rId2" cstate="print"/>
          <a:stretch>
            <a:fillRect/>
          </a:stretch>
        </p:blipFill>
        <p:spPr>
          <a:xfrm>
            <a:off x="533400" y="1371600"/>
            <a:ext cx="8001000" cy="2590800"/>
          </a:xfrm>
          <a:prstGeom prst="rect">
            <a:avLst/>
          </a:prstGeom>
        </p:spPr>
      </p:pic>
      <p:pic>
        <p:nvPicPr>
          <p:cNvPr id="6" name="Picture 5" descr="kernel.jpg"/>
          <p:cNvPicPr>
            <a:picLocks noChangeAspect="1"/>
          </p:cNvPicPr>
          <p:nvPr/>
        </p:nvPicPr>
        <p:blipFill>
          <a:blip r:embed="rId3" cstate="print"/>
          <a:stretch>
            <a:fillRect/>
          </a:stretch>
        </p:blipFill>
        <p:spPr>
          <a:xfrm>
            <a:off x="1981200" y="3962400"/>
            <a:ext cx="4183380" cy="234543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Result</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Evaluation metric (Quadratic weighted kappa)</a:t>
            </a:r>
          </a:p>
          <a:p>
            <a:pPr>
              <a:buNone/>
            </a:pPr>
            <a:endParaRPr lang="en-IN" sz="1500" dirty="0" smtClean="0"/>
          </a:p>
          <a:p>
            <a:r>
              <a:rPr lang="en-IN" sz="1600" b="1" dirty="0" smtClean="0"/>
              <a:t>Quadratic weighted kappa </a:t>
            </a:r>
            <a:r>
              <a:rPr lang="en-IN" sz="1600" dirty="0" smtClean="0"/>
              <a:t>measures the </a:t>
            </a:r>
            <a:r>
              <a:rPr lang="en-IN" sz="1600" b="1" dirty="0" smtClean="0"/>
              <a:t>agreement between two ratings</a:t>
            </a:r>
            <a:r>
              <a:rPr lang="en-IN" sz="1600" dirty="0" smtClean="0"/>
              <a:t>. This metric typically varies from 0 (random agreement between </a:t>
            </a:r>
            <a:r>
              <a:rPr lang="en-IN" sz="1600" dirty="0" err="1" smtClean="0"/>
              <a:t>raters</a:t>
            </a:r>
            <a:r>
              <a:rPr lang="en-IN" sz="1600" dirty="0" smtClean="0"/>
              <a:t>) to 1 (complete agreement between </a:t>
            </a:r>
            <a:r>
              <a:rPr lang="en-IN" sz="1600" dirty="0" err="1" smtClean="0"/>
              <a:t>raters</a:t>
            </a:r>
            <a:r>
              <a:rPr lang="en-IN" sz="1600" dirty="0" smtClean="0"/>
              <a:t>). In the event that there is less agreement between the </a:t>
            </a:r>
            <a:r>
              <a:rPr lang="en-IN" sz="1600" dirty="0" err="1" smtClean="0"/>
              <a:t>raters</a:t>
            </a:r>
            <a:r>
              <a:rPr lang="en-IN" sz="1600" dirty="0" smtClean="0"/>
              <a:t> than expected by chance, this metric may go below 0. The quadratic weighted kappa is calculated between the scores assigned by the </a:t>
            </a:r>
            <a:r>
              <a:rPr lang="en-IN" sz="1600" b="1" dirty="0" smtClean="0"/>
              <a:t>human </a:t>
            </a:r>
            <a:r>
              <a:rPr lang="en-IN" sz="1600" b="1" dirty="0" err="1" smtClean="0"/>
              <a:t>rater</a:t>
            </a:r>
            <a:r>
              <a:rPr lang="en-IN" sz="1600" dirty="0" smtClean="0"/>
              <a:t> and the </a:t>
            </a:r>
            <a:r>
              <a:rPr lang="en-IN" sz="1600" b="1" dirty="0" smtClean="0"/>
              <a:t>predicted scores</a:t>
            </a:r>
            <a:r>
              <a:rPr lang="en-IN" sz="1600" dirty="0" smtClean="0"/>
              <a:t>.</a:t>
            </a: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23</a:t>
            </a:fld>
            <a:endParaRPr lang="en-US"/>
          </a:p>
        </p:txBody>
      </p:sp>
      <p:pic>
        <p:nvPicPr>
          <p:cNvPr id="6" name="Picture 5" descr="Screenshot (283).png"/>
          <p:cNvPicPr>
            <a:picLocks noChangeAspect="1"/>
          </p:cNvPicPr>
          <p:nvPr/>
        </p:nvPicPr>
        <p:blipFill>
          <a:blip r:embed="rId2" cstate="print"/>
          <a:stretch>
            <a:fillRect/>
          </a:stretch>
        </p:blipFill>
        <p:spPr>
          <a:xfrm>
            <a:off x="533400" y="4038600"/>
            <a:ext cx="8084820" cy="1981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Result</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Confusion Matrix</a:t>
            </a: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r>
              <a:rPr lang="en-IN" sz="1600" b="1" dirty="0" smtClean="0"/>
              <a:t>Apply model to test set and output predictions</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24</a:t>
            </a:fld>
            <a:endParaRPr lang="en-US"/>
          </a:p>
        </p:txBody>
      </p:sp>
      <p:pic>
        <p:nvPicPr>
          <p:cNvPr id="8" name="Picture 7" descr="29.png"/>
          <p:cNvPicPr>
            <a:picLocks noChangeAspect="1"/>
          </p:cNvPicPr>
          <p:nvPr/>
        </p:nvPicPr>
        <p:blipFill>
          <a:blip r:embed="rId2" cstate="print"/>
          <a:stretch>
            <a:fillRect/>
          </a:stretch>
        </p:blipFill>
        <p:spPr>
          <a:xfrm>
            <a:off x="381000" y="1752600"/>
            <a:ext cx="7162800" cy="2666999"/>
          </a:xfrm>
          <a:prstGeom prst="rect">
            <a:avLst/>
          </a:prstGeom>
        </p:spPr>
      </p:pic>
      <p:pic>
        <p:nvPicPr>
          <p:cNvPr id="9" name="Picture 8" descr="Screenshot (284).png"/>
          <p:cNvPicPr>
            <a:picLocks noChangeAspect="1"/>
          </p:cNvPicPr>
          <p:nvPr/>
        </p:nvPicPr>
        <p:blipFill>
          <a:blip r:embed="rId3" cstate="print"/>
          <a:stretch>
            <a:fillRect/>
          </a:stretch>
        </p:blipFill>
        <p:spPr>
          <a:xfrm>
            <a:off x="1295400" y="4953000"/>
            <a:ext cx="3429000" cy="1905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Result</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800" b="1" dirty="0" smtClean="0"/>
          </a:p>
          <a:p>
            <a:pPr>
              <a:buNone/>
            </a:pPr>
            <a:endParaRPr lang="en-IN" sz="1800" b="1" dirty="0" smtClean="0"/>
          </a:p>
          <a:p>
            <a:pPr>
              <a:buNone/>
            </a:pPr>
            <a:r>
              <a:rPr lang="en-IN" sz="1800" b="1" dirty="0" smtClean="0"/>
              <a:t>Predictions class distribution</a:t>
            </a:r>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25</a:t>
            </a:fld>
            <a:endParaRPr lang="en-US"/>
          </a:p>
        </p:txBody>
      </p:sp>
      <p:pic>
        <p:nvPicPr>
          <p:cNvPr id="6" name="Picture 5" descr="36.png"/>
          <p:cNvPicPr>
            <a:picLocks noChangeAspect="1"/>
          </p:cNvPicPr>
          <p:nvPr/>
        </p:nvPicPr>
        <p:blipFill>
          <a:blip r:embed="rId2" cstate="print"/>
          <a:stretch>
            <a:fillRect/>
          </a:stretch>
        </p:blipFill>
        <p:spPr>
          <a:xfrm>
            <a:off x="609600" y="2895600"/>
            <a:ext cx="7162800" cy="2590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Conclusion and Future Work</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r>
              <a:rPr lang="en-IN" sz="1600" dirty="0" smtClean="0"/>
              <a:t>Training score                                                         : </a:t>
            </a:r>
            <a:r>
              <a:rPr lang="en-IN" sz="1600" b="1" dirty="0" smtClean="0"/>
              <a:t>95% (Validation data) </a:t>
            </a:r>
          </a:p>
          <a:p>
            <a:pPr>
              <a:buNone/>
            </a:pPr>
            <a:endParaRPr lang="en-IN" sz="1600" b="1" dirty="0" smtClean="0"/>
          </a:p>
          <a:p>
            <a:r>
              <a:rPr lang="en-IN" sz="1600" dirty="0" smtClean="0"/>
              <a:t>This Model gives Quadratic weighted kappa        : </a:t>
            </a:r>
            <a:r>
              <a:rPr lang="en-IN" sz="1600" b="1" dirty="0" smtClean="0"/>
              <a:t>85% (Test data)</a:t>
            </a:r>
          </a:p>
          <a:p>
            <a:pPr>
              <a:buNone/>
            </a:pPr>
            <a:r>
              <a:rPr lang="en-IN" sz="1600" dirty="0" smtClean="0"/>
              <a:t>    </a:t>
            </a:r>
            <a:r>
              <a:rPr lang="en-IN" sz="1600" b="1" dirty="0" smtClean="0"/>
              <a:t>0.85</a:t>
            </a:r>
            <a:r>
              <a:rPr lang="en-IN" sz="1600" dirty="0" smtClean="0"/>
              <a:t> on Test data – </a:t>
            </a:r>
            <a:r>
              <a:rPr lang="en-IN" sz="1600" b="1" dirty="0" smtClean="0"/>
              <a:t>85%</a:t>
            </a:r>
          </a:p>
          <a:p>
            <a:pPr>
              <a:buNone/>
            </a:pPr>
            <a:r>
              <a:rPr lang="en-IN" sz="1600" dirty="0" smtClean="0"/>
              <a:t>     (Test data on kaggle.com Private score)</a:t>
            </a:r>
            <a:endParaRPr lang="en-IN" sz="1600" b="1" dirty="0" smtClean="0"/>
          </a:p>
          <a:p>
            <a:pPr>
              <a:buNone/>
            </a:pPr>
            <a:r>
              <a:rPr lang="en-US" sz="1600" dirty="0" smtClean="0"/>
              <a:t> </a:t>
            </a:r>
            <a:endParaRPr lang="en-IN" sz="1600" dirty="0" smtClean="0"/>
          </a:p>
          <a:p>
            <a:r>
              <a:rPr lang="en-IN" sz="1600" dirty="0" smtClean="0"/>
              <a:t>Best activation and optimizing functions              : </a:t>
            </a:r>
            <a:r>
              <a:rPr lang="en-IN" sz="1600" b="1" dirty="0" smtClean="0"/>
              <a:t>Adam optimizer with </a:t>
            </a:r>
            <a:r>
              <a:rPr lang="en-IN" sz="1600" b="1" dirty="0" err="1" smtClean="0"/>
              <a:t>softmax</a:t>
            </a:r>
            <a:r>
              <a:rPr lang="en-IN" sz="1600" b="1" dirty="0" smtClean="0"/>
              <a:t> </a:t>
            </a:r>
            <a:r>
              <a:rPr lang="en-US" sz="1600" dirty="0" smtClean="0"/>
              <a:t>                                                                                                                                      </a:t>
            </a:r>
            <a:r>
              <a:rPr lang="en-US" sz="1600" b="1" dirty="0" smtClean="0"/>
              <a:t>(A-0.96,V-0.72)</a:t>
            </a:r>
            <a:r>
              <a:rPr lang="en-US" sz="1600" dirty="0" smtClean="0"/>
              <a:t> </a:t>
            </a:r>
          </a:p>
          <a:p>
            <a:pPr>
              <a:buNone/>
            </a:pPr>
            <a:endParaRPr lang="en-IN" sz="1600" dirty="0" smtClean="0"/>
          </a:p>
          <a:p>
            <a:r>
              <a:rPr lang="en-US" sz="1600" dirty="0" smtClean="0"/>
              <a:t>Best optimal number of </a:t>
            </a:r>
            <a:r>
              <a:rPr lang="en-US" sz="1600" dirty="0" err="1" smtClean="0"/>
              <a:t>convolutional</a:t>
            </a:r>
            <a:r>
              <a:rPr lang="en-US" sz="1600" dirty="0" smtClean="0"/>
              <a:t> layers        : </a:t>
            </a:r>
            <a:r>
              <a:rPr lang="en-US" sz="1600" b="1" dirty="0" smtClean="0"/>
              <a:t>Layer 3(A- 0.74  ,L- 0.60) </a:t>
            </a:r>
          </a:p>
          <a:p>
            <a:pPr>
              <a:buNone/>
            </a:pPr>
            <a:endParaRPr lang="en-IN" sz="1600" dirty="0" smtClean="0"/>
          </a:p>
          <a:p>
            <a:r>
              <a:rPr lang="en-US" sz="1600" dirty="0" smtClean="0"/>
              <a:t>Model with  best dropout and normalization        : </a:t>
            </a:r>
            <a:r>
              <a:rPr lang="en-US" sz="1600" b="1" dirty="0" smtClean="0"/>
              <a:t>Dropout 30%(A -0.73  ,L- 0.69)</a:t>
            </a:r>
          </a:p>
          <a:p>
            <a:pPr>
              <a:buNone/>
            </a:pPr>
            <a:endParaRPr lang="en-IN" sz="1600" dirty="0" smtClean="0"/>
          </a:p>
          <a:p>
            <a:r>
              <a:rPr lang="en-IN" sz="1600" dirty="0" smtClean="0"/>
              <a:t>Best kernel size in model performance                 </a:t>
            </a:r>
            <a:r>
              <a:rPr lang="en-IN" sz="1600" b="1" dirty="0" smtClean="0"/>
              <a:t>: 5*5 (A – 0.73 ,L- 0.69)</a:t>
            </a:r>
            <a:endParaRPr lang="en-IN" sz="1600" dirty="0" smtClean="0"/>
          </a:p>
          <a:p>
            <a:pPr>
              <a:buNone/>
            </a:pPr>
            <a:endParaRPr lang="en-IN" sz="1800" dirty="0" smtClean="0"/>
          </a:p>
          <a:p>
            <a:pPr>
              <a:buNone/>
            </a:pPr>
            <a:endParaRPr lang="en-IN" sz="1800" b="1"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Conclusion and Future Work</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Research paper used for the </a:t>
            </a:r>
            <a:r>
              <a:rPr lang="en-IN" sz="1800" b="1" dirty="0" err="1" smtClean="0"/>
              <a:t>refrence</a:t>
            </a:r>
            <a:endParaRPr lang="en-IN" sz="1800" b="1" dirty="0" smtClean="0"/>
          </a:p>
          <a:p>
            <a:r>
              <a:rPr lang="en-IN" sz="1600" dirty="0" smtClean="0"/>
              <a:t> Review on the Role of Macular </a:t>
            </a:r>
            <a:r>
              <a:rPr lang="en-IN" sz="1600" dirty="0" err="1" smtClean="0"/>
              <a:t>Edema</a:t>
            </a:r>
            <a:r>
              <a:rPr lang="en-IN" sz="1600" dirty="0" smtClean="0"/>
              <a:t> in Retinopathy, Blindness and Automated Diagnosis Methods </a:t>
            </a:r>
          </a:p>
          <a:p>
            <a:pPr>
              <a:buNone/>
            </a:pPr>
            <a:r>
              <a:rPr lang="en-IN" sz="1600" b="1" dirty="0" smtClean="0"/>
              <a:t>     </a:t>
            </a:r>
            <a:r>
              <a:rPr lang="en-IN" sz="1600" dirty="0" smtClean="0"/>
              <a:t>(https://eudl.eu/doi/10.4108/eai.17-3-2021.169034)</a:t>
            </a:r>
          </a:p>
          <a:p>
            <a:pPr>
              <a:buNone/>
            </a:pPr>
            <a:endParaRPr lang="en-IN" sz="1600" b="1" dirty="0" smtClean="0"/>
          </a:p>
          <a:p>
            <a:r>
              <a:rPr lang="en-IN" sz="1600" dirty="0" smtClean="0"/>
              <a:t>Performance Measures for the Proposed Method:</a:t>
            </a:r>
          </a:p>
          <a:p>
            <a:pPr>
              <a:buNone/>
            </a:pPr>
            <a:r>
              <a:rPr lang="en-IN" sz="1600" dirty="0" smtClean="0"/>
              <a:t> Accuracy 		              Specificity 	</a:t>
            </a:r>
          </a:p>
          <a:p>
            <a:pPr>
              <a:buNone/>
            </a:pPr>
            <a:r>
              <a:rPr lang="en-IN" sz="1600" dirty="0" smtClean="0"/>
              <a:t>  80% 	                                                    76.7% 	</a:t>
            </a:r>
          </a:p>
          <a:p>
            <a:pPr>
              <a:buNone/>
            </a:pPr>
            <a:endParaRPr lang="en-IN" sz="1600" dirty="0" smtClean="0"/>
          </a:p>
          <a:p>
            <a:pPr>
              <a:buNone/>
            </a:pPr>
            <a:r>
              <a:rPr lang="en-IN" sz="1800" b="1" dirty="0" smtClean="0"/>
              <a:t>Accuracy obtained in my project</a:t>
            </a:r>
          </a:p>
          <a:p>
            <a:r>
              <a:rPr lang="en-IN" sz="1600" dirty="0" smtClean="0"/>
              <a:t>Training score                                                        : </a:t>
            </a:r>
            <a:r>
              <a:rPr lang="en-IN" sz="1600" b="1" dirty="0" smtClean="0"/>
              <a:t>95% (Validation data) </a:t>
            </a:r>
          </a:p>
          <a:p>
            <a:pPr>
              <a:buNone/>
            </a:pPr>
            <a:endParaRPr lang="en-IN" sz="1600" b="1" dirty="0" smtClean="0"/>
          </a:p>
          <a:p>
            <a:r>
              <a:rPr lang="en-IN" sz="1600" dirty="0" smtClean="0"/>
              <a:t>This Model gives Quadratic weighted kappa        : </a:t>
            </a:r>
            <a:r>
              <a:rPr lang="en-IN" sz="1600" b="1" dirty="0" smtClean="0"/>
              <a:t>85% (Test data)</a:t>
            </a:r>
          </a:p>
          <a:p>
            <a:pPr>
              <a:buNone/>
            </a:pPr>
            <a:r>
              <a:rPr lang="en-IN" sz="1600" dirty="0" smtClean="0"/>
              <a:t>    </a:t>
            </a:r>
            <a:r>
              <a:rPr lang="en-IN" sz="1600" b="1" dirty="0" smtClean="0"/>
              <a:t>0.85</a:t>
            </a:r>
            <a:r>
              <a:rPr lang="en-IN" sz="1600" dirty="0" smtClean="0"/>
              <a:t> on Test data – </a:t>
            </a:r>
            <a:r>
              <a:rPr lang="en-IN" sz="1600" b="1" dirty="0" smtClean="0"/>
              <a:t>85%</a:t>
            </a:r>
          </a:p>
          <a:p>
            <a:pPr>
              <a:buNone/>
            </a:pPr>
            <a:r>
              <a:rPr lang="en-IN" sz="1600" dirty="0" smtClean="0"/>
              <a:t>     (Test data on kaggle.com Private score)</a:t>
            </a:r>
            <a:endParaRPr lang="en-IN" sz="1600" b="1" dirty="0" smtClean="0"/>
          </a:p>
          <a:p>
            <a:pPr>
              <a:buNone/>
            </a:pPr>
            <a:endParaRPr lang="en-IN" sz="1600" dirty="0" smtClean="0"/>
          </a:p>
          <a:p>
            <a:pPr>
              <a:buNone/>
            </a:pPr>
            <a:endParaRPr lang="en-IN" sz="1600" dirty="0" smtClean="0"/>
          </a:p>
          <a:p>
            <a:pPr>
              <a:buNone/>
            </a:pPr>
            <a:endParaRPr lang="en-IN" sz="1600" dirty="0" smtClean="0"/>
          </a:p>
          <a:p>
            <a:endParaRPr lang="en-IN" sz="1600" b="1" dirty="0" smtClean="0"/>
          </a:p>
          <a:p>
            <a:pPr>
              <a:buNone/>
            </a:pPr>
            <a:endParaRPr lang="en-IN" sz="1600" b="1" dirty="0" smtClean="0"/>
          </a:p>
          <a:p>
            <a:pPr>
              <a:buNone/>
            </a:pPr>
            <a:endParaRPr lang="en-IN" sz="1800" dirty="0" smtClean="0"/>
          </a:p>
          <a:p>
            <a:pPr>
              <a:buNone/>
            </a:pPr>
            <a:endParaRPr lang="en-IN" sz="1800" b="1"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Conclusion and Future Work</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Future work:</a:t>
            </a:r>
          </a:p>
          <a:p>
            <a:pPr>
              <a:buNone/>
            </a:pPr>
            <a:endParaRPr lang="en-IN" sz="1600" b="1" dirty="0" smtClean="0"/>
          </a:p>
          <a:p>
            <a:pPr>
              <a:buNone/>
            </a:pPr>
            <a:r>
              <a:rPr lang="en-IN" sz="1600" b="1" dirty="0" smtClean="0"/>
              <a:t>Experimentation with </a:t>
            </a:r>
            <a:r>
              <a:rPr lang="en-IN" sz="1600" b="1" dirty="0" err="1" smtClean="0"/>
              <a:t>Ensembling</a:t>
            </a:r>
            <a:r>
              <a:rPr lang="en-IN" sz="1600" b="1" dirty="0" smtClean="0"/>
              <a:t> and K Fold Cross Validation</a:t>
            </a:r>
            <a:endParaRPr lang="en-IN" sz="1600" dirty="0" smtClean="0"/>
          </a:p>
          <a:p>
            <a:r>
              <a:rPr lang="en-IN" sz="1600" dirty="0" smtClean="0"/>
              <a:t>The research paper also mentions usage of </a:t>
            </a:r>
            <a:r>
              <a:rPr lang="en-IN" sz="1600" dirty="0" err="1" smtClean="0"/>
              <a:t>Ensembling</a:t>
            </a:r>
            <a:r>
              <a:rPr lang="en-IN" sz="1600" dirty="0" smtClean="0"/>
              <a:t> across various architectures — </a:t>
            </a:r>
            <a:r>
              <a:rPr lang="en-IN" sz="1600" b="1" dirty="0" smtClean="0"/>
              <a:t>EfficientNetB4, 5EfficientNetB5, SE-ResNeXt50</a:t>
            </a:r>
            <a:r>
              <a:rPr lang="en-IN" sz="1600" dirty="0" smtClean="0"/>
              <a:t> etc and using </a:t>
            </a:r>
            <a:r>
              <a:rPr lang="en-IN" sz="1600" b="1" dirty="0" smtClean="0"/>
              <a:t>Stratified Cross validation (5 fold)</a:t>
            </a:r>
            <a:r>
              <a:rPr lang="en-IN" sz="1600" dirty="0" smtClean="0"/>
              <a:t> to improve model performance and generalization ability.</a:t>
            </a:r>
          </a:p>
          <a:p>
            <a:r>
              <a:rPr lang="en-IN" sz="1800" dirty="0" smtClean="0"/>
              <a:t> Using different Optimizer and activation function ex; </a:t>
            </a:r>
            <a:r>
              <a:rPr lang="en-IN" sz="1800" dirty="0" err="1" smtClean="0"/>
              <a:t>Adamax,Nadam</a:t>
            </a:r>
            <a:r>
              <a:rPr lang="en-IN" sz="1800" dirty="0" smtClean="0"/>
              <a:t> etc.            </a:t>
            </a:r>
            <a:r>
              <a:rPr lang="en-US" sz="1800" dirty="0" smtClean="0"/>
              <a:t>                                                                                                                                      </a:t>
            </a:r>
            <a:r>
              <a:rPr lang="en-US" sz="1800" b="1" dirty="0" smtClean="0"/>
              <a:t>(A-0.96,V-0.72)</a:t>
            </a:r>
            <a:r>
              <a:rPr lang="en-US" sz="1800" dirty="0" smtClean="0"/>
              <a:t>      </a:t>
            </a:r>
            <a:r>
              <a:rPr lang="en-US" sz="1800" b="1" dirty="0" smtClean="0"/>
              <a:t> </a:t>
            </a:r>
          </a:p>
          <a:p>
            <a:pPr>
              <a:buNone/>
            </a:pPr>
            <a:endParaRPr lang="en-IN" sz="1800" dirty="0" smtClean="0"/>
          </a:p>
          <a:p>
            <a:r>
              <a:rPr lang="en-US" sz="1800" dirty="0" smtClean="0"/>
              <a:t>Model  dropout and  batch normalization can help in accuracy.   </a:t>
            </a:r>
            <a:endParaRPr lang="en-US" sz="1800" b="1" dirty="0" smtClean="0"/>
          </a:p>
          <a:p>
            <a:pPr>
              <a:buNone/>
            </a:pPr>
            <a:endParaRPr lang="en-IN" sz="1800" dirty="0" smtClean="0"/>
          </a:p>
          <a:p>
            <a:r>
              <a:rPr lang="en-IN" sz="1800" dirty="0" smtClean="0"/>
              <a:t>Performing different kernel size in model performance.</a:t>
            </a:r>
          </a:p>
          <a:p>
            <a:endParaRPr lang="en-IN" sz="1800" dirty="0" smtClean="0"/>
          </a:p>
          <a:p>
            <a:r>
              <a:rPr lang="en-IN" sz="1800" dirty="0" smtClean="0"/>
              <a:t>Increasing no. of epochs to get better accuracy.</a:t>
            </a:r>
          </a:p>
          <a:p>
            <a:pPr>
              <a:buNone/>
            </a:pPr>
            <a:endParaRPr lang="en-IN" sz="1800" b="1"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References</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References</a:t>
            </a:r>
            <a:endParaRPr lang="en-IN" sz="1500" dirty="0" smtClean="0"/>
          </a:p>
          <a:p>
            <a:r>
              <a:rPr lang="en-IN" sz="1600" dirty="0" err="1" smtClean="0"/>
              <a:t>Nwankpa</a:t>
            </a:r>
            <a:r>
              <a:rPr lang="en-IN" sz="1600" dirty="0" smtClean="0"/>
              <a:t>, C. E., </a:t>
            </a:r>
            <a:r>
              <a:rPr lang="en-IN" sz="1600" dirty="0" err="1" smtClean="0"/>
              <a:t>Ijomah</a:t>
            </a:r>
            <a:r>
              <a:rPr lang="en-IN" sz="1600" dirty="0" smtClean="0"/>
              <a:t>, W., </a:t>
            </a:r>
            <a:r>
              <a:rPr lang="en-IN" sz="1600" dirty="0" err="1" smtClean="0"/>
              <a:t>Gachagan</a:t>
            </a:r>
            <a:r>
              <a:rPr lang="en-IN" sz="1600" dirty="0" smtClean="0"/>
              <a:t>, A., &amp; Marshall, S. (2018). Activation Functions : Comparison of Trends in Practice and Research for Deep Learning. </a:t>
            </a:r>
            <a:r>
              <a:rPr lang="en-IN" sz="1600" i="1" dirty="0" err="1" smtClean="0"/>
              <a:t>ArXiv</a:t>
            </a:r>
            <a:r>
              <a:rPr lang="en-IN" sz="1600" dirty="0" smtClean="0"/>
              <a:t>, 1–20.</a:t>
            </a:r>
          </a:p>
          <a:p>
            <a:r>
              <a:rPr lang="en-IN" sz="1600" dirty="0" err="1" smtClean="0"/>
              <a:t>Ruamviboonsuk</a:t>
            </a:r>
            <a:r>
              <a:rPr lang="en-IN" sz="1600" dirty="0" smtClean="0"/>
              <a:t>, P., Krause, J., </a:t>
            </a:r>
            <a:r>
              <a:rPr lang="en-IN" sz="1600" dirty="0" err="1" smtClean="0"/>
              <a:t>Chotcomwongse</a:t>
            </a:r>
            <a:r>
              <a:rPr lang="en-IN" sz="1600" dirty="0" smtClean="0"/>
              <a:t>, P., </a:t>
            </a:r>
            <a:r>
              <a:rPr lang="en-IN" sz="1600" dirty="0" err="1" smtClean="0"/>
              <a:t>Sayres</a:t>
            </a:r>
            <a:r>
              <a:rPr lang="en-IN" sz="1600" dirty="0" smtClean="0"/>
              <a:t>, R., Raman, R., </a:t>
            </a:r>
            <a:r>
              <a:rPr lang="en-IN" sz="1600" dirty="0" err="1" smtClean="0"/>
              <a:t>Widner</a:t>
            </a:r>
            <a:r>
              <a:rPr lang="en-IN" sz="1600" dirty="0" smtClean="0"/>
              <a:t>, K., … Webster, D. R. (2019). Deep learning versus human graders for classifying diabetic retinopathy severity in a nationwide screening program. </a:t>
            </a:r>
            <a:r>
              <a:rPr lang="en-IN" sz="1600" i="1" dirty="0" smtClean="0"/>
              <a:t>Nature Digital Medicine</a:t>
            </a:r>
            <a:r>
              <a:rPr lang="en-IN" sz="1600" dirty="0" smtClean="0"/>
              <a:t>, </a:t>
            </a:r>
            <a:r>
              <a:rPr lang="en-IN" sz="1600" i="1" dirty="0" smtClean="0"/>
              <a:t>25</a:t>
            </a:r>
            <a:r>
              <a:rPr lang="en-IN" sz="1600" dirty="0" smtClean="0"/>
              <a:t>(March), 9.</a:t>
            </a:r>
          </a:p>
          <a:p>
            <a:r>
              <a:rPr lang="en-IN" sz="1600" dirty="0" smtClean="0"/>
              <a:t> I would like to thank the authors found in the link below for their insight and wisdom. I learned SO much! </a:t>
            </a:r>
          </a:p>
          <a:p>
            <a:r>
              <a:rPr lang="en-IN" sz="1600" dirty="0" smtClean="0"/>
              <a:t>Jason Brownlee has great tutorials on essentially everything! Check his work our here </a:t>
            </a:r>
            <a:r>
              <a:rPr lang="en-IN" sz="1600" u="sng" dirty="0" smtClean="0">
                <a:hlinkClick r:id="rId2"/>
              </a:rPr>
              <a:t>https://machinelearningmastery.com/</a:t>
            </a:r>
            <a:endParaRPr lang="en-IN" sz="1600" dirty="0" smtClean="0"/>
          </a:p>
          <a:p>
            <a:endParaRPr lang="en-IN" sz="1600" dirty="0" smtClean="0"/>
          </a:p>
          <a:p>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pPr>
              <a:buNone/>
            </a:pPr>
            <a:endParaRPr lang="en-IN" sz="1500" dirty="0" smtClean="0"/>
          </a:p>
          <a:p>
            <a:endParaRPr lang="en-IN" sz="1500" dirty="0" smtClean="0"/>
          </a:p>
          <a:p>
            <a:pPr>
              <a:buNone/>
            </a:pPr>
            <a:endParaRPr lang="en-IN" sz="15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lgn="just"/>
            <a:endParaRPr lang="en-IN" sz="1500" dirty="0" smtClean="0"/>
          </a:p>
          <a:p>
            <a:pPr algn="just">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252728"/>
          </a:xfrm>
        </p:spPr>
        <p:txBody>
          <a:bodyPr>
            <a:normAutofit/>
          </a:bodyPr>
          <a:lstStyle/>
          <a:p>
            <a:pPr algn="r"/>
            <a:r>
              <a:rPr lang="en-US" sz="4000" b="1" u="sng" dirty="0">
                <a:solidFill>
                  <a:schemeClr val="bg2">
                    <a:lumMod val="50000"/>
                  </a:schemeClr>
                </a:solidFill>
                <a:effectLst>
                  <a:outerShdw blurRad="38100" dist="38100" dir="2700000" algn="tl">
                    <a:srgbClr val="000000">
                      <a:alpha val="43137"/>
                    </a:srgbClr>
                  </a:outerShdw>
                </a:effectLst>
                <a:latin typeface="Algerian" pitchFamily="82" charset="0"/>
                <a:cs typeface="Andalus" pitchFamily="18" charset="-78"/>
              </a:rPr>
              <a:t>Objective</a:t>
            </a:r>
          </a:p>
        </p:txBody>
      </p:sp>
      <p:sp>
        <p:nvSpPr>
          <p:cNvPr id="5" name="Content Placeholder 4"/>
          <p:cNvSpPr>
            <a:spLocks noGrp="1"/>
          </p:cNvSpPr>
          <p:nvPr>
            <p:ph idx="1"/>
          </p:nvPr>
        </p:nvSpPr>
        <p:spPr>
          <a:xfrm>
            <a:off x="381000" y="1143000"/>
            <a:ext cx="8382000" cy="5334000"/>
          </a:xfrm>
        </p:spPr>
        <p:txBody>
          <a:bodyPr>
            <a:normAutofit lnSpcReduction="10000"/>
          </a:bodyPr>
          <a:lstStyle/>
          <a:p>
            <a:pPr algn="just">
              <a:buNone/>
            </a:pPr>
            <a:endParaRPr lang="en-IN" sz="900" dirty="0" smtClean="0">
              <a:latin typeface="Baskerville Old Face" pitchFamily="18" charset="0"/>
            </a:endParaRPr>
          </a:p>
          <a:p>
            <a:pPr lvl="0" algn="just">
              <a:buNone/>
            </a:pPr>
            <a:endParaRPr lang="en-IN" sz="1100" dirty="0" smtClean="0"/>
          </a:p>
          <a:p>
            <a:pPr lvl="0" algn="just">
              <a:buNone/>
            </a:pPr>
            <a:endParaRPr lang="en-IN" sz="1100" dirty="0" smtClean="0"/>
          </a:p>
          <a:p>
            <a:pPr lvl="0" algn="just">
              <a:buNone/>
            </a:pPr>
            <a:endParaRPr lang="en-IN" sz="1100" dirty="0" smtClean="0"/>
          </a:p>
          <a:p>
            <a:pPr lvl="0" algn="just">
              <a:buNone/>
            </a:pPr>
            <a:endParaRPr lang="en-IN" sz="1100" dirty="0" smtClean="0"/>
          </a:p>
          <a:p>
            <a:pPr lvl="0" algn="just">
              <a:buNone/>
            </a:pPr>
            <a:endParaRPr lang="en-IN" sz="1100" dirty="0" smtClean="0"/>
          </a:p>
          <a:p>
            <a:pPr lvl="0" algn="just">
              <a:buNone/>
            </a:pPr>
            <a:endParaRPr lang="en-IN" sz="1100" dirty="0" smtClean="0"/>
          </a:p>
          <a:p>
            <a:pPr lvl="0" algn="just">
              <a:buNone/>
            </a:pPr>
            <a:endParaRPr lang="en-IN" sz="1100" dirty="0" smtClean="0"/>
          </a:p>
          <a:p>
            <a:pPr lvl="0" algn="just">
              <a:buNone/>
            </a:pPr>
            <a:endParaRPr lang="en-US" sz="1100" dirty="0" smtClean="0">
              <a:latin typeface="Baskerville Old Face" pitchFamily="18" charset="0"/>
            </a:endParaRPr>
          </a:p>
          <a:p>
            <a:pPr algn="just">
              <a:buNone/>
            </a:pPr>
            <a:r>
              <a:rPr lang="en-IN" dirty="0" smtClean="0"/>
              <a:t>  </a:t>
            </a:r>
            <a:r>
              <a:rPr lang="en-IN" sz="1800" dirty="0" smtClean="0"/>
              <a:t>  </a:t>
            </a:r>
          </a:p>
          <a:p>
            <a:pPr algn="just">
              <a:buNone/>
            </a:pPr>
            <a:endParaRPr lang="en-IN" sz="1800" dirty="0" smtClean="0"/>
          </a:p>
          <a:p>
            <a:pPr algn="just">
              <a:buNone/>
            </a:pPr>
            <a:endParaRPr lang="en-IN" sz="1800" dirty="0" smtClean="0"/>
          </a:p>
          <a:p>
            <a:pPr algn="just">
              <a:buNone/>
            </a:pPr>
            <a:r>
              <a:rPr lang="en-IN" sz="1800" dirty="0" smtClean="0"/>
              <a:t>    1)   This project had two main goals. The first was to build a </a:t>
            </a:r>
            <a:r>
              <a:rPr lang="en-IN" sz="1800" dirty="0" err="1" smtClean="0"/>
              <a:t>convolutional</a:t>
            </a:r>
            <a:r>
              <a:rPr lang="en-IN" sz="1800" dirty="0" smtClean="0"/>
              <a:t> neural network (CNN) from the ground up. A very elaborate approach tested the effects of modulating various parameters on classification accuracy for each layer added in the CNN architecture. </a:t>
            </a:r>
          </a:p>
          <a:p>
            <a:pPr algn="just">
              <a:buNone/>
            </a:pPr>
            <a:r>
              <a:rPr lang="en-IN" sz="1800" dirty="0" smtClean="0"/>
              <a:t>     2)  The second goal was to demonstrate the power of transfer learning in the context of computer vision tasks. Transfer learning is a valuable tool in deep learning that allows individuals to access the knowledge learned from very complex models trained on millions of </a:t>
            </a:r>
            <a:r>
              <a:rPr lang="en-IN" sz="1800" dirty="0" err="1" smtClean="0"/>
              <a:t>labeled</a:t>
            </a:r>
            <a:r>
              <a:rPr lang="en-IN" sz="1800" dirty="0" smtClean="0"/>
              <a:t> images.</a:t>
            </a:r>
            <a:endParaRPr lang="en-IN" sz="1800" dirty="0">
              <a:latin typeface="Baskerville Old Face" pitchFamily="18" charset="0"/>
            </a:endParaRPr>
          </a:p>
        </p:txBody>
      </p:sp>
      <p:sp>
        <p:nvSpPr>
          <p:cNvPr id="7" name="Slide Number Placeholder 6"/>
          <p:cNvSpPr>
            <a:spLocks noGrp="1"/>
          </p:cNvSpPr>
          <p:nvPr>
            <p:ph type="sldNum" sz="quarter" idx="15"/>
          </p:nvPr>
        </p:nvSpPr>
        <p:spPr/>
        <p:txBody>
          <a:bodyPr/>
          <a:lstStyle/>
          <a:p>
            <a:fld id="{42602EFF-0D27-48E2-BD1C-3BE2325B3160}" type="slidenum">
              <a:rPr lang="en-US" smtClean="0"/>
              <a:pPr/>
              <a:t>3</a:t>
            </a:fld>
            <a:endParaRPr lang="en-US" dirty="0"/>
          </a:p>
        </p:txBody>
      </p:sp>
      <p:pic>
        <p:nvPicPr>
          <p:cNvPr id="10" name="Picture 9" descr="1_ruKlqSivdFy7317OEk-MXw.jpeg"/>
          <p:cNvPicPr>
            <a:picLocks noChangeAspect="1"/>
          </p:cNvPicPr>
          <p:nvPr/>
        </p:nvPicPr>
        <p:blipFill>
          <a:blip r:embed="rId2" cstate="print"/>
          <a:stretch>
            <a:fillRect/>
          </a:stretch>
        </p:blipFill>
        <p:spPr>
          <a:xfrm>
            <a:off x="457200" y="990600"/>
            <a:ext cx="8153400" cy="3124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728"/>
            <a:ext cx="8229600" cy="1252728"/>
          </a:xfrm>
        </p:spPr>
        <p:txBody>
          <a:bodyPr>
            <a:normAutofit/>
          </a:bodyPr>
          <a:lstStyle/>
          <a:p>
            <a:pPr algn="r"/>
            <a:r>
              <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cs typeface="Andalus" pitchFamily="18" charset="-78"/>
              </a:rPr>
              <a:t>Introduction</a:t>
            </a:r>
          </a:p>
        </p:txBody>
      </p:sp>
      <p:sp>
        <p:nvSpPr>
          <p:cNvPr id="3" name="Content Placeholder 2"/>
          <p:cNvSpPr>
            <a:spLocks noGrp="1"/>
          </p:cNvSpPr>
          <p:nvPr>
            <p:ph idx="1"/>
          </p:nvPr>
        </p:nvSpPr>
        <p:spPr>
          <a:xfrm>
            <a:off x="228600" y="1371600"/>
            <a:ext cx="8534400" cy="5715000"/>
          </a:xfrm>
        </p:spPr>
        <p:txBody>
          <a:bodyPr>
            <a:noAutofit/>
          </a:bodyPr>
          <a:lstStyle/>
          <a:p>
            <a:pPr>
              <a:buNone/>
            </a:pPr>
            <a:r>
              <a:rPr lang="en-IN" sz="1800" b="1" dirty="0" smtClean="0"/>
              <a:t>Diabetic retinopathy is a complication of diabetes and a leading cause of blindness.</a:t>
            </a:r>
          </a:p>
          <a:p>
            <a:r>
              <a:rPr lang="en-IN" sz="1800" dirty="0" smtClean="0"/>
              <a:t> It occurs when diabetes damages the tiny blood vessels inside the retina, the light-sensitive tissue at the back of the eye.</a:t>
            </a:r>
            <a:endParaRPr lang="en-US" sz="1800" dirty="0" smtClean="0">
              <a:latin typeface="Baskerville Old Face" pitchFamily="18" charset="0"/>
            </a:endParaRPr>
          </a:p>
          <a:p>
            <a:pPr>
              <a:buNone/>
            </a:pPr>
            <a:endParaRPr lang="en-IN" sz="1800" dirty="0" smtClean="0"/>
          </a:p>
          <a:p>
            <a:pPr>
              <a:buNone/>
            </a:pPr>
            <a:r>
              <a:rPr lang="en-IN" sz="1600" b="1" dirty="0" smtClean="0"/>
              <a:t>Damaged blood vessels indicate retinal disease.</a:t>
            </a:r>
          </a:p>
          <a:p>
            <a:r>
              <a:rPr lang="en-IN" sz="1600" dirty="0" smtClean="0"/>
              <a:t>Blood clots indicate diabetic retinopathy.</a:t>
            </a:r>
          </a:p>
          <a:p>
            <a:r>
              <a:rPr lang="en-IN" sz="1600" dirty="0" smtClean="0"/>
              <a:t>Narrow blood vessels indicate Central Retinal Artery Occlusion.</a:t>
            </a:r>
          </a:p>
          <a:p>
            <a:pPr>
              <a:buNone/>
            </a:pPr>
            <a:endParaRPr lang="en-IN" sz="1600" dirty="0" smtClean="0"/>
          </a:p>
          <a:p>
            <a:pPr>
              <a:buNone/>
            </a:pPr>
            <a:r>
              <a:rPr lang="en-IN" sz="1600" dirty="0" smtClean="0"/>
              <a:t> </a:t>
            </a:r>
            <a:r>
              <a:rPr lang="en-IN" sz="1600" b="1" dirty="0" smtClean="0"/>
              <a:t>Observation of blood vessels in retinal images</a:t>
            </a:r>
          </a:p>
          <a:p>
            <a:r>
              <a:rPr lang="en-IN" sz="1600" dirty="0" smtClean="0"/>
              <a:t>– Shows presence of disease</a:t>
            </a:r>
          </a:p>
          <a:p>
            <a:r>
              <a:rPr lang="en-IN" sz="1600" dirty="0" smtClean="0"/>
              <a:t>– Helps prevent vision loss by early detection</a:t>
            </a:r>
          </a:p>
          <a:p>
            <a:pPr>
              <a:buNone/>
            </a:pPr>
            <a:endParaRPr lang="en-IN" sz="1500" b="1" dirty="0" smtClean="0"/>
          </a:p>
        </p:txBody>
      </p:sp>
      <p:sp>
        <p:nvSpPr>
          <p:cNvPr id="8" name="Slide Number Placeholder 7"/>
          <p:cNvSpPr>
            <a:spLocks noGrp="1"/>
          </p:cNvSpPr>
          <p:nvPr>
            <p:ph type="sldNum" sz="quarter" idx="15"/>
          </p:nvPr>
        </p:nvSpPr>
        <p:spPr/>
        <p:txBody>
          <a:bodyPr/>
          <a:lstStyle/>
          <a:p>
            <a:fld id="{42602EFF-0D27-48E2-BD1C-3BE2325B316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Project Plan</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p:spPr>
        <p:txBody>
          <a:bodyPr>
            <a:normAutofit/>
          </a:bodyPr>
          <a:lstStyle/>
          <a:p>
            <a:pPr algn="just">
              <a:buNone/>
            </a:pPr>
            <a:r>
              <a:rPr lang="en-IN" sz="1800" b="1" dirty="0" smtClean="0"/>
              <a:t>Data Collection </a:t>
            </a:r>
            <a:r>
              <a:rPr lang="en-IN" sz="1000" dirty="0" smtClean="0"/>
              <a:t>(https://www.kaggle.com/c/aptos2019-blindness-detection/data)</a:t>
            </a:r>
          </a:p>
          <a:p>
            <a:pPr algn="just">
              <a:buNone/>
            </a:pPr>
            <a:endParaRPr lang="en-US" sz="500" dirty="0">
              <a:latin typeface="Baskerville Old Face" pitchFamily="18" charset="0"/>
            </a:endParaRPr>
          </a:p>
          <a:p>
            <a:r>
              <a:rPr lang="en-IN" sz="1600" dirty="0" smtClean="0"/>
              <a:t>Training set= 3,662 </a:t>
            </a:r>
            <a:r>
              <a:rPr lang="en-IN" sz="1600" dirty="0" err="1" smtClean="0"/>
              <a:t>labeled</a:t>
            </a:r>
            <a:r>
              <a:rPr lang="en-IN" sz="1600" dirty="0" smtClean="0"/>
              <a:t>, high resolution </a:t>
            </a:r>
            <a:r>
              <a:rPr lang="en-IN" sz="1600" dirty="0" err="1" smtClean="0"/>
              <a:t>color</a:t>
            </a:r>
            <a:r>
              <a:rPr lang="en-IN" sz="1600" dirty="0" smtClean="0"/>
              <a:t> images </a:t>
            </a:r>
          </a:p>
          <a:p>
            <a:r>
              <a:rPr lang="en-IN" sz="1600" dirty="0" smtClean="0"/>
              <a:t>Test set= 1,928 unlabeled images </a:t>
            </a:r>
          </a:p>
          <a:p>
            <a:pPr>
              <a:buNone/>
            </a:pPr>
            <a:endParaRPr lang="en-IN" sz="1500" dirty="0" smtClean="0"/>
          </a:p>
          <a:p>
            <a:pPr>
              <a:buNone/>
            </a:pPr>
            <a:r>
              <a:rPr lang="en-IN" sz="1600" dirty="0" smtClean="0"/>
              <a:t>Within each set images were classified into 5 groups. A clinician has rated each image for the severity of diabetic retinopathy(DR) on a scale of 0 to 4: </a:t>
            </a:r>
          </a:p>
          <a:p>
            <a:pPr>
              <a:buNone/>
            </a:pPr>
            <a:endParaRPr lang="en-IN" sz="1600" dirty="0" smtClean="0"/>
          </a:p>
          <a:p>
            <a:r>
              <a:rPr lang="en-IN" sz="1600" dirty="0" smtClean="0"/>
              <a:t>0 - No DR </a:t>
            </a:r>
          </a:p>
          <a:p>
            <a:r>
              <a:rPr lang="en-IN" sz="1600" dirty="0" smtClean="0"/>
              <a:t>1 - Mild </a:t>
            </a:r>
          </a:p>
          <a:p>
            <a:r>
              <a:rPr lang="en-IN" sz="1600" dirty="0" smtClean="0"/>
              <a:t>2 - Moderate </a:t>
            </a:r>
          </a:p>
          <a:p>
            <a:r>
              <a:rPr lang="en-IN" sz="1600" dirty="0" smtClean="0"/>
              <a:t>3 - Severe </a:t>
            </a:r>
          </a:p>
          <a:p>
            <a:r>
              <a:rPr lang="en-IN" sz="1600" dirty="0" smtClean="0"/>
              <a:t>4 - Proliferative DR </a:t>
            </a:r>
          </a:p>
          <a:p>
            <a:pPr algn="just">
              <a:buNone/>
            </a:pPr>
            <a:endParaRPr lang="en-US" sz="2000" dirty="0">
              <a:latin typeface="Baskerville Old Face" pitchFamily="18" charset="0"/>
            </a:endParaRPr>
          </a:p>
        </p:txBody>
      </p:sp>
      <p:sp>
        <p:nvSpPr>
          <p:cNvPr id="4" name="Slide Number Placeholder 3"/>
          <p:cNvSpPr>
            <a:spLocks noGrp="1"/>
          </p:cNvSpPr>
          <p:nvPr>
            <p:ph type="sldNum" sz="quarter" idx="15"/>
          </p:nvPr>
        </p:nvSpPr>
        <p:spPr/>
        <p:txBody>
          <a:bodyPr/>
          <a:lstStyle/>
          <a:p>
            <a:fld id="{42602EFF-0D27-48E2-BD1C-3BE2325B3160}" type="slidenum">
              <a:rPr lang="en-US" smtClean="0"/>
              <a:pPr/>
              <a:t>5</a:t>
            </a:fld>
            <a:endParaRPr lang="en-US"/>
          </a:p>
        </p:txBody>
      </p:sp>
      <p:pic>
        <p:nvPicPr>
          <p:cNvPr id="5" name="Picture 4" descr="__results___7_0 (1).png"/>
          <p:cNvPicPr>
            <a:picLocks noChangeAspect="1"/>
          </p:cNvPicPr>
          <p:nvPr/>
        </p:nvPicPr>
        <p:blipFill>
          <a:blip r:embed="rId2" cstate="print"/>
          <a:stretch>
            <a:fillRect/>
          </a:stretch>
        </p:blipFill>
        <p:spPr>
          <a:xfrm>
            <a:off x="2743200" y="3200400"/>
            <a:ext cx="5486400" cy="3657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Project plan</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lnSpcReduction="10000"/>
          </a:bodyPr>
          <a:lstStyle/>
          <a:p>
            <a:pPr algn="just">
              <a:buNone/>
            </a:pPr>
            <a:r>
              <a:rPr lang="en-IN" sz="1800" b="1" dirty="0" err="1" smtClean="0"/>
              <a:t>Smaple</a:t>
            </a:r>
            <a:r>
              <a:rPr lang="en-IN" sz="1800" b="1" dirty="0" smtClean="0"/>
              <a:t> Image:</a:t>
            </a:r>
          </a:p>
          <a:p>
            <a:pPr algn="just">
              <a:buNone/>
            </a:pPr>
            <a:endParaRPr lang="en-IN" sz="1800" b="1" dirty="0" smtClean="0"/>
          </a:p>
          <a:p>
            <a:pPr algn="just">
              <a:buNone/>
            </a:pPr>
            <a:endParaRPr lang="en-IN" sz="1800" b="1" dirty="0" smtClean="0"/>
          </a:p>
          <a:p>
            <a:pPr algn="just">
              <a:buNone/>
            </a:pPr>
            <a:endParaRPr lang="en-IN" sz="1800" b="1" dirty="0" smtClean="0"/>
          </a:p>
          <a:p>
            <a:pPr algn="just">
              <a:buNone/>
            </a:pPr>
            <a:endParaRPr lang="en-IN" sz="1800" b="1" dirty="0" smtClean="0"/>
          </a:p>
          <a:p>
            <a:pPr algn="just">
              <a:buNone/>
            </a:pPr>
            <a:endParaRPr lang="en-IN" sz="1800" b="1" dirty="0" smtClean="0"/>
          </a:p>
          <a:p>
            <a:pPr algn="just">
              <a:buNone/>
            </a:pPr>
            <a:endParaRPr lang="en-IN" sz="1800" b="1" dirty="0" smtClean="0"/>
          </a:p>
          <a:p>
            <a:pPr algn="just">
              <a:buNone/>
            </a:pPr>
            <a:r>
              <a:rPr lang="en-IN" sz="1800" b="1" dirty="0" smtClean="0"/>
              <a:t>Image processing and analysis</a:t>
            </a:r>
            <a:endParaRPr lang="en-IN" sz="1600" dirty="0" smtClean="0"/>
          </a:p>
          <a:p>
            <a:pPr>
              <a:buNone/>
            </a:pPr>
            <a:r>
              <a:rPr lang="en-IN" sz="1600" b="1" dirty="0" smtClean="0"/>
              <a:t>A) Image resize:</a:t>
            </a:r>
          </a:p>
          <a:p>
            <a:r>
              <a:rPr lang="en-IN" sz="1600" dirty="0" smtClean="0"/>
              <a:t> When performing this task, it is important to keep in mind that there is a balance between computation speed and information loss. To be compatible with the </a:t>
            </a:r>
            <a:r>
              <a:rPr lang="en-IN" sz="1600" dirty="0" err="1" smtClean="0"/>
              <a:t>pretrained</a:t>
            </a:r>
            <a:r>
              <a:rPr lang="en-IN" sz="1600" dirty="0" smtClean="0"/>
              <a:t> models used for transfer learning, an image size of 224 x 224 was selected.</a:t>
            </a:r>
          </a:p>
          <a:p>
            <a:pPr algn="just">
              <a:buNone/>
            </a:pPr>
            <a:r>
              <a:rPr lang="en-IN" sz="1800" b="1" dirty="0" err="1" smtClean="0"/>
              <a:t>Fundus</a:t>
            </a:r>
            <a:r>
              <a:rPr lang="en-IN" sz="1800" b="1" dirty="0" smtClean="0"/>
              <a:t> image:</a:t>
            </a:r>
          </a:p>
          <a:p>
            <a:pPr algn="just">
              <a:buNone/>
            </a:pPr>
            <a:endParaRPr lang="en-US" sz="500" dirty="0">
              <a:latin typeface="Baskerville Old Face" pitchFamily="18" charset="0"/>
            </a:endParaRPr>
          </a:p>
          <a:p>
            <a:r>
              <a:rPr lang="en-IN" sz="1600" dirty="0" err="1" smtClean="0"/>
              <a:t>Fundus</a:t>
            </a:r>
            <a:r>
              <a:rPr lang="en-IN" sz="1600" dirty="0" smtClean="0"/>
              <a:t> photography involves capturing a photograph of the back of the eye i.e. </a:t>
            </a:r>
            <a:r>
              <a:rPr lang="en-IN" sz="1600" dirty="0" err="1" smtClean="0"/>
              <a:t>fundus</a:t>
            </a:r>
            <a:r>
              <a:rPr lang="en-IN" sz="1600" dirty="0" smtClean="0"/>
              <a:t>. Specialized </a:t>
            </a:r>
            <a:r>
              <a:rPr lang="en-IN" sz="1600" dirty="0" err="1" smtClean="0"/>
              <a:t>fundus</a:t>
            </a:r>
            <a:r>
              <a:rPr lang="en-IN" sz="1600" dirty="0" smtClean="0"/>
              <a:t> cameras that consist of an intricate microscope attached to a flash enabled camera are used in </a:t>
            </a:r>
            <a:r>
              <a:rPr lang="en-IN" sz="1600" dirty="0" err="1" smtClean="0"/>
              <a:t>fundus</a:t>
            </a:r>
            <a:r>
              <a:rPr lang="en-IN" sz="1600" dirty="0" smtClean="0"/>
              <a:t> photography</a:t>
            </a:r>
            <a:endParaRPr lang="en-IN" sz="1500" dirty="0" smtClean="0"/>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6</a:t>
            </a:fld>
            <a:endParaRPr lang="en-US"/>
          </a:p>
        </p:txBody>
      </p:sp>
      <p:pic>
        <p:nvPicPr>
          <p:cNvPr id="5" name="Picture 4" descr="__results___5_0.png"/>
          <p:cNvPicPr>
            <a:picLocks noChangeAspect="1"/>
          </p:cNvPicPr>
          <p:nvPr/>
        </p:nvPicPr>
        <p:blipFill>
          <a:blip r:embed="rId2" cstate="print"/>
          <a:stretch>
            <a:fillRect/>
          </a:stretch>
        </p:blipFill>
        <p:spPr>
          <a:xfrm>
            <a:off x="2286000" y="1524000"/>
            <a:ext cx="5358128" cy="1905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Project Plan</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800" b="1" dirty="0" smtClean="0"/>
              <a:t>Data </a:t>
            </a:r>
            <a:r>
              <a:rPr lang="en-IN" sz="1800" b="1" dirty="0" err="1" smtClean="0"/>
              <a:t>Preprocessing</a:t>
            </a:r>
            <a:r>
              <a:rPr lang="en-IN" sz="1800" b="1" dirty="0" smtClean="0"/>
              <a:t> — Images</a:t>
            </a:r>
            <a:endParaRPr lang="en-IN" sz="1600" dirty="0" smtClean="0"/>
          </a:p>
          <a:p>
            <a:r>
              <a:rPr lang="en-IN" sz="1600" dirty="0" smtClean="0"/>
              <a:t>To adjust for the images and make more clearer images so as to enable the model to learn features more effectively, we will carry out some image processing techniques using </a:t>
            </a:r>
            <a:r>
              <a:rPr lang="en-IN" sz="1600" b="1" dirty="0" err="1" smtClean="0"/>
              <a:t>OpenCV</a:t>
            </a:r>
            <a:r>
              <a:rPr lang="en-IN" sz="1600" dirty="0" smtClean="0"/>
              <a:t> library in python (</a:t>
            </a:r>
            <a:r>
              <a:rPr lang="en-IN" sz="1600" b="1" dirty="0" smtClean="0"/>
              <a:t>cv2</a:t>
            </a:r>
            <a:r>
              <a:rPr lang="en-IN" sz="1600" dirty="0" smtClean="0"/>
              <a:t>).</a:t>
            </a:r>
          </a:p>
          <a:p>
            <a:r>
              <a:rPr lang="en-IN" sz="1600" dirty="0" smtClean="0"/>
              <a:t>We can apply </a:t>
            </a:r>
            <a:r>
              <a:rPr lang="en-IN" sz="1600" b="1" u="sng" dirty="0" smtClean="0">
                <a:hlinkClick r:id="rId2"/>
              </a:rPr>
              <a:t>Gaussian blur</a:t>
            </a:r>
            <a:r>
              <a:rPr lang="en-IN" sz="1600" b="1" dirty="0" smtClean="0"/>
              <a:t> </a:t>
            </a:r>
            <a:r>
              <a:rPr lang="en-IN" sz="1600" dirty="0" smtClean="0"/>
              <a:t>to bring out distinctive features in the images. In Gaussian Blur operation, the image is convolved with a Gaussian filter which is a low-pass filter that removes the high-frequency components .</a:t>
            </a:r>
          </a:p>
          <a:p>
            <a:pPr algn="just"/>
            <a:endParaRPr lang="en-US" sz="15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7</a:t>
            </a:fld>
            <a:endParaRPr lang="en-US"/>
          </a:p>
        </p:txBody>
      </p:sp>
      <p:pic>
        <p:nvPicPr>
          <p:cNvPr id="6" name="Picture 5" descr="1_yM3ephTPk6xVa-V3Y3mFGA.png"/>
          <p:cNvPicPr>
            <a:picLocks noChangeAspect="1"/>
          </p:cNvPicPr>
          <p:nvPr/>
        </p:nvPicPr>
        <p:blipFill>
          <a:blip r:embed="rId3" cstate="print"/>
          <a:stretch>
            <a:fillRect/>
          </a:stretch>
        </p:blipFill>
        <p:spPr>
          <a:xfrm>
            <a:off x="1143000" y="1371600"/>
            <a:ext cx="6652260" cy="31089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Project Plan</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Image augmentations</a:t>
            </a:r>
          </a:p>
          <a:p>
            <a:pPr>
              <a:buNone/>
            </a:pPr>
            <a:r>
              <a:rPr lang="en-IN" sz="1800" dirty="0" smtClean="0"/>
              <a:t>     This is one of the most used procedure to</a:t>
            </a:r>
          </a:p>
          <a:p>
            <a:pPr>
              <a:buNone/>
            </a:pPr>
            <a:r>
              <a:rPr lang="en-IN" sz="1800" dirty="0" smtClean="0"/>
              <a:t> generate robustness in the data by creating</a:t>
            </a:r>
          </a:p>
          <a:p>
            <a:pPr>
              <a:buNone/>
            </a:pPr>
            <a:r>
              <a:rPr lang="en-IN" sz="1800" dirty="0" smtClean="0"/>
              <a:t> additional images from the dataset to make</a:t>
            </a:r>
          </a:p>
          <a:p>
            <a:pPr>
              <a:buNone/>
            </a:pPr>
            <a:r>
              <a:rPr lang="en-IN" sz="1800" dirty="0" smtClean="0"/>
              <a:t> it generalize well on new data with rotation </a:t>
            </a:r>
          </a:p>
          <a:p>
            <a:pPr>
              <a:buNone/>
            </a:pPr>
            <a:r>
              <a:rPr lang="en-IN" sz="1800" dirty="0" smtClean="0"/>
              <a:t>flips, cropping, padding etc. using the </a:t>
            </a:r>
            <a:r>
              <a:rPr lang="en-IN" sz="1800" dirty="0" err="1" smtClean="0"/>
              <a:t>keras</a:t>
            </a:r>
            <a:endParaRPr lang="en-IN" sz="1800" dirty="0" smtClean="0"/>
          </a:p>
          <a:p>
            <a:pPr>
              <a:buNone/>
            </a:pPr>
            <a:r>
              <a:rPr lang="en-IN" sz="1800" dirty="0" smtClean="0"/>
              <a:t> </a:t>
            </a:r>
            <a:r>
              <a:rPr lang="en-IN" sz="1800" b="1" dirty="0" err="1" smtClean="0"/>
              <a:t>ImageDataGenerator</a:t>
            </a:r>
            <a:r>
              <a:rPr lang="en-IN" sz="1800" dirty="0" smtClean="0"/>
              <a:t> class</a:t>
            </a: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800" b="1" dirty="0" smtClean="0"/>
          </a:p>
          <a:p>
            <a:pPr>
              <a:buNone/>
            </a:pPr>
            <a:endParaRPr lang="en-IN" sz="1600" dirty="0" smtClean="0"/>
          </a:p>
          <a:p>
            <a:pPr algn="just"/>
            <a:endParaRPr lang="en-IN" sz="16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8</a:t>
            </a:fld>
            <a:endParaRPr lang="en-US"/>
          </a:p>
        </p:txBody>
      </p:sp>
      <p:pic>
        <p:nvPicPr>
          <p:cNvPr id="6" name="Picture 5" descr="1_DFb9PNla2D_VQzfKBrLrjw.png"/>
          <p:cNvPicPr>
            <a:picLocks noChangeAspect="1"/>
          </p:cNvPicPr>
          <p:nvPr/>
        </p:nvPicPr>
        <p:blipFill>
          <a:blip r:embed="rId2" cstate="print"/>
          <a:stretch>
            <a:fillRect/>
          </a:stretch>
        </p:blipFill>
        <p:spPr>
          <a:xfrm>
            <a:off x="5334000" y="1371600"/>
            <a:ext cx="3352800" cy="5010150"/>
          </a:xfrm>
          <a:prstGeom prst="rect">
            <a:avLst/>
          </a:prstGeom>
        </p:spPr>
      </p:pic>
      <p:pic>
        <p:nvPicPr>
          <p:cNvPr id="7" name="Picture 6" descr="1_5Q97KDo-IPC6nxdntVaEWg.png"/>
          <p:cNvPicPr>
            <a:picLocks noChangeAspect="1"/>
          </p:cNvPicPr>
          <p:nvPr/>
        </p:nvPicPr>
        <p:blipFill>
          <a:blip r:embed="rId3" cstate="print"/>
          <a:stretch>
            <a:fillRect/>
          </a:stretch>
        </p:blipFill>
        <p:spPr>
          <a:xfrm>
            <a:off x="381000" y="3962400"/>
            <a:ext cx="5486400" cy="2514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pPr algn="r"/>
            <a:r>
              <a:rPr lang="en-US" sz="3600" b="1" u="sng" dirty="0" smtClean="0">
                <a:solidFill>
                  <a:schemeClr val="bg2">
                    <a:lumMod val="50000"/>
                  </a:schemeClr>
                </a:solidFill>
                <a:effectLst>
                  <a:outerShdw blurRad="38100" dist="38100" dir="2700000" algn="tl">
                    <a:srgbClr val="000000">
                      <a:alpha val="43137"/>
                    </a:srgbClr>
                  </a:outerShdw>
                </a:effectLst>
                <a:latin typeface="Algerian" pitchFamily="82" charset="0"/>
              </a:rPr>
              <a:t>Model Architecture</a:t>
            </a:r>
            <a:endParaRPr lang="en-US" sz="3600" b="1" u="sng" dirty="0">
              <a:solidFill>
                <a:schemeClr val="bg2">
                  <a:lumMod val="50000"/>
                </a:schemeClr>
              </a:solidFill>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sz="quarter" idx="1"/>
          </p:nvPr>
        </p:nvSpPr>
        <p:spPr>
          <a:xfrm>
            <a:off x="304800" y="1298448"/>
            <a:ext cx="8382000" cy="5254752"/>
          </a:xfrm>
          <a:ln>
            <a:solidFill>
              <a:schemeClr val="accent1"/>
            </a:solidFill>
          </a:ln>
        </p:spPr>
        <p:txBody>
          <a:bodyPr>
            <a:normAutofit/>
          </a:bodyPr>
          <a:lstStyle/>
          <a:p>
            <a:pPr>
              <a:buNone/>
            </a:pPr>
            <a:r>
              <a:rPr lang="en-IN" sz="1800" b="1" dirty="0" smtClean="0"/>
              <a:t>Model Architecture Used</a:t>
            </a:r>
            <a:endParaRPr lang="en-IN" sz="1600" dirty="0" smtClean="0"/>
          </a:p>
          <a:p>
            <a:pPr>
              <a:buNone/>
            </a:pPr>
            <a:endParaRPr lang="en-IN" sz="1500" dirty="0" smtClean="0"/>
          </a:p>
          <a:p>
            <a:pPr>
              <a:buNone/>
            </a:pPr>
            <a:endParaRPr lang="en-IN" sz="1500" dirty="0" smtClean="0"/>
          </a:p>
          <a:p>
            <a:pPr>
              <a:buNone/>
            </a:pPr>
            <a:r>
              <a:rPr lang="en-IN" sz="1500" dirty="0" smtClean="0"/>
              <a:t> </a:t>
            </a:r>
            <a:r>
              <a:rPr lang="en-IN" sz="1600" dirty="0" smtClean="0"/>
              <a:t>The common Transfer Learning method used</a:t>
            </a:r>
          </a:p>
          <a:p>
            <a:pPr>
              <a:buNone/>
            </a:pPr>
            <a:r>
              <a:rPr lang="en-IN" sz="1600" dirty="0" smtClean="0"/>
              <a:t> when approaching small datasets (with no</a:t>
            </a:r>
          </a:p>
          <a:p>
            <a:pPr>
              <a:buNone/>
            </a:pPr>
            <a:r>
              <a:rPr lang="en-IN" sz="1600" dirty="0" smtClean="0"/>
              <a:t> similarity to </a:t>
            </a:r>
            <a:r>
              <a:rPr lang="en-IN" sz="1600" dirty="0" err="1" smtClean="0"/>
              <a:t>ImageNet</a:t>
            </a:r>
            <a:r>
              <a:rPr lang="en-IN" sz="1600" dirty="0" smtClean="0"/>
              <a:t> dataset) is to first</a:t>
            </a:r>
          </a:p>
          <a:p>
            <a:pPr>
              <a:buNone/>
            </a:pPr>
            <a:r>
              <a:rPr lang="en-IN" sz="1600" dirty="0" smtClean="0"/>
              <a:t> use an existing </a:t>
            </a:r>
            <a:r>
              <a:rPr lang="en-IN" sz="1600" dirty="0" err="1" smtClean="0"/>
              <a:t>ImageNet</a:t>
            </a:r>
            <a:r>
              <a:rPr lang="en-IN" sz="1600" dirty="0" smtClean="0"/>
              <a:t> weights as </a:t>
            </a:r>
            <a:r>
              <a:rPr lang="en-IN" sz="1600" dirty="0" err="1" smtClean="0"/>
              <a:t>Initializers</a:t>
            </a:r>
            <a:endParaRPr lang="en-IN" sz="1600" dirty="0" smtClean="0"/>
          </a:p>
          <a:p>
            <a:pPr>
              <a:buNone/>
            </a:pPr>
            <a:r>
              <a:rPr lang="en-IN" sz="1600" dirty="0" smtClean="0"/>
              <a:t> (freezing the first few layers) and then re-training</a:t>
            </a:r>
          </a:p>
          <a:p>
            <a:pPr>
              <a:buNone/>
            </a:pPr>
            <a:r>
              <a:rPr lang="en-IN" sz="1600" dirty="0" smtClean="0"/>
              <a:t> the model.</a:t>
            </a:r>
          </a:p>
          <a:p>
            <a:pPr>
              <a:buNone/>
            </a:pPr>
            <a:endParaRPr lang="en-IN" sz="1600" dirty="0" smtClean="0"/>
          </a:p>
          <a:p>
            <a:pPr>
              <a:buNone/>
            </a:pPr>
            <a:endParaRPr lang="en-IN" sz="1600" dirty="0" smtClean="0"/>
          </a:p>
          <a:p>
            <a:r>
              <a:rPr lang="en-IN" sz="1600" dirty="0" smtClean="0"/>
              <a:t>We could use similar implementation. A simple </a:t>
            </a:r>
          </a:p>
          <a:p>
            <a:pPr>
              <a:buNone/>
            </a:pPr>
            <a:r>
              <a:rPr lang="en-IN" sz="1600" b="1" dirty="0" smtClean="0"/>
              <a:t>ResNet50 </a:t>
            </a:r>
            <a:r>
              <a:rPr lang="en-IN" sz="1600" dirty="0" smtClean="0"/>
              <a:t>architecture would give good results </a:t>
            </a:r>
          </a:p>
          <a:p>
            <a:pPr>
              <a:buNone/>
            </a:pPr>
            <a:r>
              <a:rPr lang="en-IN" sz="1600" dirty="0" smtClean="0"/>
              <a:t>when used this way</a:t>
            </a:r>
          </a:p>
          <a:p>
            <a:pPr algn="just"/>
            <a:endParaRPr lang="en-IN" sz="1600" dirty="0" smtClean="0"/>
          </a:p>
          <a:p>
            <a:pPr>
              <a:buNone/>
            </a:pPr>
            <a:endParaRPr lang="en-IN" sz="1600" dirty="0" smtClean="0"/>
          </a:p>
          <a:p>
            <a:pPr algn="just"/>
            <a:endParaRPr lang="en-IN" sz="1500" dirty="0" smtClean="0"/>
          </a:p>
          <a:p>
            <a:pPr algn="just">
              <a:buNone/>
            </a:pPr>
            <a:endParaRPr lang="en-IN" sz="1600" dirty="0" smtClean="0">
              <a:latin typeface="Baskerville Old Face" pitchFamily="18" charset="0"/>
            </a:endParaRPr>
          </a:p>
          <a:p>
            <a:pPr algn="just">
              <a:buNone/>
            </a:pPr>
            <a:endParaRPr lang="en-IN" sz="1600" dirty="0" smtClean="0">
              <a:latin typeface="Baskerville Old Face" pitchFamily="18" charset="0"/>
            </a:endParaRPr>
          </a:p>
          <a:p>
            <a:pPr>
              <a:buNone/>
            </a:pPr>
            <a:endParaRPr lang="en-US" dirty="0"/>
          </a:p>
        </p:txBody>
      </p:sp>
      <p:sp>
        <p:nvSpPr>
          <p:cNvPr id="4" name="Slide Number Placeholder 3"/>
          <p:cNvSpPr>
            <a:spLocks noGrp="1"/>
          </p:cNvSpPr>
          <p:nvPr>
            <p:ph type="sldNum" sz="quarter" idx="15"/>
          </p:nvPr>
        </p:nvSpPr>
        <p:spPr/>
        <p:txBody>
          <a:bodyPr/>
          <a:lstStyle/>
          <a:p>
            <a:fld id="{42602EFF-0D27-48E2-BD1C-3BE2325B3160}" type="slidenum">
              <a:rPr lang="en-US" smtClean="0"/>
              <a:pPr/>
              <a:t>9</a:t>
            </a:fld>
            <a:endParaRPr lang="en-US"/>
          </a:p>
        </p:txBody>
      </p:sp>
      <p:pic>
        <p:nvPicPr>
          <p:cNvPr id="7" name="Picture 6" descr="7aec3adcf30a2309214ed5bf5e693d34.png"/>
          <p:cNvPicPr>
            <a:picLocks noChangeAspect="1"/>
          </p:cNvPicPr>
          <p:nvPr/>
        </p:nvPicPr>
        <p:blipFill>
          <a:blip r:embed="rId2" cstate="print"/>
          <a:srcRect t="9502"/>
          <a:stretch>
            <a:fillRect/>
          </a:stretch>
        </p:blipFill>
        <p:spPr>
          <a:xfrm>
            <a:off x="5257800" y="1371600"/>
            <a:ext cx="3352800" cy="4953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31981</TotalTime>
  <Words>1343</Words>
  <Application>Microsoft Office PowerPoint</Application>
  <PresentationFormat>On-screen Show (4:3)</PresentationFormat>
  <Paragraphs>694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   Image analysis based detection of blindness </vt:lpstr>
      <vt:lpstr>Outline</vt:lpstr>
      <vt:lpstr>Objective</vt:lpstr>
      <vt:lpstr>Introduction</vt:lpstr>
      <vt:lpstr>Project Plan</vt:lpstr>
      <vt:lpstr>Project plan</vt:lpstr>
      <vt:lpstr>Project Plan</vt:lpstr>
      <vt:lpstr>Project Plan</vt:lpstr>
      <vt:lpstr>Model Architecture</vt:lpstr>
      <vt:lpstr>Model Architecture</vt:lpstr>
      <vt:lpstr>Model Architecture</vt:lpstr>
      <vt:lpstr>Model Architecture</vt:lpstr>
      <vt:lpstr>Model Architecture</vt:lpstr>
      <vt:lpstr>Model Architecture</vt:lpstr>
      <vt:lpstr>Model Architecture</vt:lpstr>
      <vt:lpstr>Model Architecture</vt:lpstr>
      <vt:lpstr>Model Architecture</vt:lpstr>
      <vt:lpstr>Model Architecture</vt:lpstr>
      <vt:lpstr>Model Architecture</vt:lpstr>
      <vt:lpstr>Model Architecture</vt:lpstr>
      <vt:lpstr>Model Architecture</vt:lpstr>
      <vt:lpstr>Result</vt:lpstr>
      <vt:lpstr>Result</vt:lpstr>
      <vt:lpstr>Result</vt:lpstr>
      <vt:lpstr>Result</vt:lpstr>
      <vt:lpstr>Conclusion and Future Work</vt:lpstr>
      <vt:lpstr>Conclusion and Future Work</vt:lpstr>
      <vt:lpstr>Conclusion and Future Work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Studies on Some Inflammatory Pain Diseases Using IR Images or Analysis of IR Images for Detection of Inflammatory Pain Diseases</dc:title>
  <dc:creator>Shawli</dc:creator>
  <cp:lastModifiedBy>Windows User</cp:lastModifiedBy>
  <cp:revision>214</cp:revision>
  <dcterms:created xsi:type="dcterms:W3CDTF">2015-10-15T17:24:35Z</dcterms:created>
  <dcterms:modified xsi:type="dcterms:W3CDTF">2021-08-31T12:27:37Z</dcterms:modified>
</cp:coreProperties>
</file>