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2E338-768B-414E-8B9A-C60F7B5EF8E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4117-4777-4275-BF33-751496CA55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310AC-B835-48EF-B770-E7959C7776A1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BE944-3F2C-4177-9ECC-7366D90BBB20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D6C-92D8-4FCD-95EF-D96316B43342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25686-9E02-4B1C-A90E-94E4EB38067D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30648-D9C7-4182-AEEA-550549CC992A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7CECF-B7BE-4B7F-BE98-526085C73311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FB00D7-12D4-494F-AEAD-84F591784F70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A6395-B911-48A4-9224-F81E094AF6F0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3F7216-7482-4B99-8D16-AEB9675CCB89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DF0560-3B65-4593-9032-22F170260BF8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E63D1F-1C76-420B-94A2-83E4383E61CF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C58752-7B0A-4695-85C7-B83189BADBEE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智能交互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整体设计与具体实现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A5AE-8673-46AE-B6ED-B66C3AFAF3B6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、数据库类</a:t>
            </a:r>
            <a:r>
              <a:rPr lang="en-US" altLang="zh-CN" dirty="0" smtClean="0"/>
              <a:t>DATABASE</a:t>
            </a:r>
          </a:p>
          <a:p>
            <a:r>
              <a:rPr lang="zh-CN" altLang="en-US" dirty="0" smtClean="0"/>
              <a:t>对于数据库，需要的数据有哪些？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数据表信息所存放的文件（固定）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数据表具体信息</a:t>
            </a:r>
            <a:endParaRPr lang="en-US" altLang="zh-CN" b="1" dirty="0" smtClean="0"/>
          </a:p>
          <a:p>
            <a:pPr lvl="1"/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55530" b="74174"/>
          <a:stretch>
            <a:fillRect/>
          </a:stretch>
        </p:blipFill>
        <p:spPr bwMode="auto">
          <a:xfrm>
            <a:off x="971600" y="4149080"/>
            <a:ext cx="66247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194-96D6-42BD-9FF0-FE1C0E638F7F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zh-CN" altLang="en-US" dirty="0" smtClean="0"/>
              <a:t>对于数据库的操作（本质上就是对数据表的宏观操作，包含：）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、创建新表（定义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类新成员，加入到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、删除表（析构对应成员，删除数据库文件）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、保存文件（实时更新本地文件）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、获取私有成员（包括获取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的地址，以执行表操作）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3478"/>
          <a:stretch>
            <a:fillRect/>
          </a:stretch>
        </p:blipFill>
        <p:spPr bwMode="auto">
          <a:xfrm>
            <a:off x="611560" y="3933056"/>
            <a:ext cx="7448550" cy="234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C3B-4AE9-4F46-80D4-16015A085C90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文本文件 </a:t>
            </a:r>
            <a:r>
              <a:rPr lang="en-US" altLang="zh-CN" dirty="0" smtClean="0"/>
              <a:t>ALLDATABASE.txt</a:t>
            </a:r>
          </a:p>
          <a:p>
            <a:r>
              <a:rPr lang="zh-CN" altLang="en-US" dirty="0" smtClean="0"/>
              <a:t>存放所有数据表信息</a:t>
            </a:r>
            <a:endParaRPr lang="en-US" altLang="zh-CN" dirty="0" smtClean="0"/>
          </a:p>
          <a:p>
            <a:r>
              <a:rPr lang="zh-CN" altLang="en-US" dirty="0" smtClean="0"/>
              <a:t>一行存放一个表信息</a:t>
            </a:r>
            <a:endParaRPr lang="en-US" altLang="zh-CN" dirty="0" smtClean="0"/>
          </a:p>
          <a:p>
            <a:r>
              <a:rPr lang="zh-CN" altLang="en-US" dirty="0" smtClean="0"/>
              <a:t>按照“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&gt;\t&lt;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&gt;\t&lt;</a:t>
            </a:r>
            <a:r>
              <a:rPr lang="zh-CN" altLang="en-US" dirty="0" smtClean="0"/>
              <a:t>拥有者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”的结构存放各个表的信息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761" r="65365" b="72324"/>
          <a:stretch>
            <a:fillRect/>
          </a:stretch>
        </p:blipFill>
        <p:spPr bwMode="auto">
          <a:xfrm>
            <a:off x="2051720" y="4005064"/>
            <a:ext cx="455283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F033-3D80-4D17-9095-01DEC7EB40CE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对一个表的数据，或者对整个数据表的操作：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2276872"/>
            <a:ext cx="129614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204864"/>
            <a:ext cx="2088232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2"/>
          </p:cNvCxnSpPr>
          <p:nvPr/>
        </p:nvCxnSpPr>
        <p:spPr>
          <a:xfrm>
            <a:off x="1691680" y="2564904"/>
            <a:ext cx="1872208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6" y="21328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读取本地文件</a:t>
            </a:r>
            <a:endParaRPr lang="en-US" altLang="zh-CN" dirty="0" smtClean="0"/>
          </a:p>
          <a:p>
            <a:r>
              <a:rPr lang="zh-CN" altLang="en-US" dirty="0" smtClean="0"/>
              <a:t>创建对象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4"/>
          </p:cNvCxnSpPr>
          <p:nvPr/>
        </p:nvCxnSpPr>
        <p:spPr>
          <a:xfrm flipH="1">
            <a:off x="1907704" y="2924944"/>
            <a:ext cx="2700300" cy="79208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7784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生成新表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378904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CREATE_NEW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类成员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67544" y="4437112"/>
            <a:ext cx="2088232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22920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加入到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中，</a:t>
            </a:r>
            <a:r>
              <a:rPr lang="zh-CN" altLang="en-US" dirty="0" smtClean="0"/>
              <a:t>维护</a:t>
            </a:r>
            <a:r>
              <a:rPr lang="en-US" altLang="zh-CN" dirty="0" err="1" smtClean="0"/>
              <a:t>tablenum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4"/>
          </p:cNvCxnSpPr>
          <p:nvPr/>
        </p:nvCxnSpPr>
        <p:spPr>
          <a:xfrm flipH="1">
            <a:off x="3923928" y="2924944"/>
            <a:ext cx="684076" cy="864096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3212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删除数据表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15816" y="3789040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getTable</a:t>
            </a:r>
            <a:endParaRPr lang="en-US" altLang="zh-CN" dirty="0" smtClean="0"/>
          </a:p>
          <a:p>
            <a:r>
              <a:rPr lang="zh-CN" altLang="en-US" dirty="0" smtClean="0"/>
              <a:t>定位表格，析构，删除文件，移除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中相应成员，维护</a:t>
            </a:r>
            <a:r>
              <a:rPr lang="en-US" altLang="zh-CN" dirty="0" err="1" smtClean="0"/>
              <a:t>tablenum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131840" y="5229200"/>
            <a:ext cx="2088232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5301208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5" idx="4"/>
          </p:cNvCxnSpPr>
          <p:nvPr/>
        </p:nvCxnSpPr>
        <p:spPr>
          <a:xfrm>
            <a:off x="4608004" y="2924944"/>
            <a:ext cx="2772308" cy="864096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724128" y="1916832"/>
            <a:ext cx="129614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data.cpp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36096" y="3140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执行表操作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8610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getTable</a:t>
            </a:r>
            <a:endParaRPr lang="en-US" altLang="zh-CN" dirty="0" smtClean="0"/>
          </a:p>
          <a:p>
            <a:r>
              <a:rPr lang="zh-CN" altLang="en-US" dirty="0" smtClean="0"/>
              <a:t>定位</a:t>
            </a:r>
            <a:r>
              <a:rPr lang="zh-CN" altLang="en-US" dirty="0" smtClean="0"/>
              <a:t>表格，执行表格对应成员函数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012160" y="4725144"/>
            <a:ext cx="2088232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2" idx="4"/>
          </p:cNvCxnSpPr>
          <p:nvPr/>
        </p:nvCxnSpPr>
        <p:spPr>
          <a:xfrm>
            <a:off x="7056276" y="5445224"/>
            <a:ext cx="36004" cy="504056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516216" y="5949280"/>
            <a:ext cx="122413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成员函数</a:t>
            </a:r>
            <a:endParaRPr lang="zh-CN" altLang="en-US" dirty="0"/>
          </a:p>
        </p:txBody>
      </p: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4B51-3DB0-46B6-904F-9A1CD82F7FA6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（依然是从小到大</a:t>
            </a:r>
            <a:r>
              <a:rPr lang="zh-CN" altLang="en-US" dirty="0" smtClean="0"/>
              <a:t>考虑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、表权限信息</a:t>
            </a:r>
            <a:r>
              <a:rPr lang="en-US" altLang="zh-CN" dirty="0" smtClean="0"/>
              <a:t>AUTH</a:t>
            </a:r>
          </a:p>
          <a:p>
            <a:r>
              <a:rPr lang="zh-CN" altLang="en-US" dirty="0" smtClean="0"/>
              <a:t>对应的数据有：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 smtClean="0"/>
              <a:t>名（联系管理员与对应数据表的桥梁）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 smtClean="0"/>
              <a:t>权限、拥有者信息。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（注：考虑到权限传递，表权限信息采用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数组存放，当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数组为空，则无权限，若非空，则有权限，且数组内的数据为权限来源的用户名）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admin.h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437112"/>
            <a:ext cx="678925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AE1-22A1-44A6-91EA-A81F7900D2E6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、管理员信息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包含的数据有：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用户名、密码（登录用）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</a:t>
            </a:r>
            <a:r>
              <a:rPr lang="zh-CN" altLang="en-US" dirty="0" smtClean="0"/>
              <a:t>信息数组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admin.h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861048"/>
            <a:ext cx="509456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CF14-E954-4950-865D-74B085B9A88A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、管理员列表类</a:t>
            </a:r>
            <a:r>
              <a:rPr lang="en-US" altLang="zh-CN" dirty="0" smtClean="0"/>
              <a:t>ADMINLIST</a:t>
            </a:r>
          </a:p>
          <a:p>
            <a:r>
              <a:rPr lang="zh-CN" altLang="en-US" dirty="0" smtClean="0"/>
              <a:t>包含的数据：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管理员数目；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所有管理员信息（数组）；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当前正在登陆的管理员的信息地址。</a:t>
            </a:r>
            <a:endParaRPr lang="en-US" altLang="zh-CN" dirty="0" smtClean="0"/>
          </a:p>
          <a:p>
            <a:r>
              <a:rPr lang="zh-CN" altLang="en-US" dirty="0" smtClean="0"/>
              <a:t>包含的操作：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登陆、登出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授权、收回权限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添加、删除表权限信息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调用的同时，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中的创建删除表操作同步调用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admin.h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01E0-5D22-4E28-80D5-334150D39E77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33443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95736" y="5157192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调用操作所要用到的辅助函数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B111-F275-4704-B33F-4D24E1EFE2BA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lang="zh-CN" altLang="en-US" dirty="0" smtClean="0"/>
              <a:t>文件：存储管理员信息</a:t>
            </a:r>
            <a:endParaRPr lang="en-US" altLang="zh-CN" dirty="0" smtClean="0"/>
          </a:p>
          <a:p>
            <a:r>
              <a:rPr lang="zh-CN" altLang="en-US" dirty="0" smtClean="0"/>
              <a:t>一行存储一个管理员信息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用户名</a:t>
            </a:r>
            <a:r>
              <a:rPr lang="en-US" altLang="zh-CN" sz="2000" dirty="0" smtClean="0"/>
              <a:t>&gt;\t&lt;</a:t>
            </a:r>
            <a:r>
              <a:rPr lang="zh-CN" altLang="en-US" sz="2000" dirty="0" smtClean="0"/>
              <a:t>密码</a:t>
            </a:r>
            <a:r>
              <a:rPr lang="en-US" altLang="zh-CN" sz="2000" dirty="0" smtClean="0"/>
              <a:t>&gt;\t&lt;</a:t>
            </a:r>
            <a:r>
              <a:rPr lang="zh-CN" altLang="en-US" sz="2000" dirty="0" smtClean="0"/>
              <a:t>权限信息</a:t>
            </a:r>
            <a:r>
              <a:rPr lang="en-US" altLang="zh-CN" sz="2000" dirty="0" smtClean="0"/>
              <a:t>1&gt;\t&lt;</a:t>
            </a:r>
            <a:r>
              <a:rPr lang="zh-CN" altLang="en-US" sz="2000" dirty="0" smtClean="0"/>
              <a:t>权限信息</a:t>
            </a:r>
            <a:r>
              <a:rPr lang="en-US" altLang="zh-CN" sz="2000" dirty="0" smtClean="0"/>
              <a:t>2&gt;\t…</a:t>
            </a:r>
            <a:r>
              <a:rPr lang="zh-CN" altLang="en-US" sz="2000" dirty="0" smtClean="0"/>
              <a:t>”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格式存储数据。</a:t>
            </a:r>
            <a:endParaRPr lang="en-US" altLang="zh-CN" dirty="0" smtClean="0"/>
          </a:p>
          <a:p>
            <a:r>
              <a:rPr lang="zh-CN" altLang="en-US" dirty="0" smtClean="0"/>
              <a:t>其中：权限信息的存储形式为：</a:t>
            </a:r>
            <a:endParaRPr lang="en-US" altLang="zh-CN" dirty="0" smtClean="0"/>
          </a:p>
          <a:p>
            <a:r>
              <a:rPr lang="en-US" altLang="zh-CN" sz="1600" dirty="0" smtClean="0"/>
              <a:t>“&lt;</a:t>
            </a:r>
            <a:r>
              <a:rPr lang="zh-CN" altLang="en-US" sz="1600" dirty="0" smtClean="0"/>
              <a:t>表名</a:t>
            </a:r>
            <a:r>
              <a:rPr lang="en-US" altLang="zh-CN" sz="1600" dirty="0" smtClean="0"/>
              <a:t>1&gt;\\&lt;</a:t>
            </a:r>
            <a:r>
              <a:rPr lang="zh-CN" altLang="en-US" sz="1600" dirty="0" smtClean="0"/>
              <a:t>拥有者</a:t>
            </a:r>
            <a:r>
              <a:rPr lang="en-US" altLang="zh-CN" sz="1600" dirty="0" smtClean="0"/>
              <a:t>&gt;\\&lt;DROP&gt;\\&lt;INSERT&gt;\\&lt;DELETE&gt;\\&lt;SELECT&gt;”</a:t>
            </a:r>
          </a:p>
          <a:p>
            <a:r>
              <a:rPr lang="zh-CN" altLang="en-US" dirty="0" smtClean="0"/>
              <a:t>拥有者：用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权限信息：无权限以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表示，有权限，显示权限来源的用户名，若有多个来源，以‘</a:t>
            </a:r>
            <a:r>
              <a:rPr lang="en-US" altLang="zh-CN" dirty="0" smtClean="0"/>
              <a:t>-</a:t>
            </a:r>
            <a:r>
              <a:rPr lang="zh-CN" altLang="en-US" dirty="0" smtClean="0"/>
              <a:t>’隔开。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5686-9E02-4B1C-A90E-94E4EB38067D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admin.h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73216"/>
            <a:ext cx="13706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CN" altLang="en-US" dirty="0" smtClean="0"/>
              <a:t>各数据结构之间的联系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1560" y="2276872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1560" y="3789040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1560" y="5517232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2120" y="2348880"/>
            <a:ext cx="1800200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52120" y="3717032"/>
            <a:ext cx="1800200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52120" y="5445224"/>
            <a:ext cx="1800200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ADMINLIST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547664" y="4509120"/>
            <a:ext cx="0" cy="100811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4725144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getTable</a:t>
            </a:r>
            <a:endParaRPr lang="en-US" altLang="zh-CN" dirty="0" smtClean="0"/>
          </a:p>
          <a:p>
            <a:r>
              <a:rPr lang="zh-CN" altLang="en-US" dirty="0" smtClean="0"/>
              <a:t>获取地址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75856" y="6237312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 flipV="1">
            <a:off x="2339752" y="6237312"/>
            <a:ext cx="936104" cy="1800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9872" y="587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zh-CN" altLang="en-US" dirty="0" smtClean="0"/>
              <a:t>时创建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3"/>
          </p:cNvCxnSpPr>
          <p:nvPr/>
        </p:nvCxnSpPr>
        <p:spPr>
          <a:xfrm flipV="1">
            <a:off x="4860032" y="6165304"/>
            <a:ext cx="792088" cy="25202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4" idx="2"/>
          </p:cNvCxnSpPr>
          <p:nvPr/>
        </p:nvCxnSpPr>
        <p:spPr>
          <a:xfrm flipV="1">
            <a:off x="1511660" y="2996952"/>
            <a:ext cx="0" cy="7920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31409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私有成员</a:t>
            </a:r>
            <a:endParaRPr lang="en-US" altLang="zh-CN" dirty="0" smtClean="0"/>
          </a:p>
          <a:p>
            <a:r>
              <a:rPr lang="zh-CN" altLang="en-US" dirty="0" smtClean="0"/>
              <a:t>只能</a:t>
            </a:r>
            <a:r>
              <a:rPr lang="zh-CN" altLang="en-US" dirty="0" smtClean="0"/>
              <a:t>通过接口改变数据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9" idx="0"/>
            <a:endCxn id="8" idx="2"/>
          </p:cNvCxnSpPr>
          <p:nvPr/>
        </p:nvCxnSpPr>
        <p:spPr>
          <a:xfrm flipV="1">
            <a:off x="6552220" y="4437112"/>
            <a:ext cx="0" cy="100811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8104" y="4653136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getAdmin</a:t>
            </a:r>
            <a:endParaRPr lang="en-US" altLang="zh-CN" dirty="0" smtClean="0"/>
          </a:p>
          <a:p>
            <a:r>
              <a:rPr lang="zh-CN" altLang="en-US" dirty="0" smtClean="0"/>
              <a:t>获取地址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7" idx="3"/>
          </p:cNvCxnSpPr>
          <p:nvPr/>
        </p:nvCxnSpPr>
        <p:spPr>
          <a:xfrm flipH="1">
            <a:off x="7452320" y="2708920"/>
            <a:ext cx="936104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388424" y="2708920"/>
            <a:ext cx="0" cy="230425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3"/>
          </p:cNvCxnSpPr>
          <p:nvPr/>
        </p:nvCxnSpPr>
        <p:spPr>
          <a:xfrm>
            <a:off x="7452320" y="4077072"/>
            <a:ext cx="936104" cy="93610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3"/>
          </p:cNvCxnSpPr>
          <p:nvPr/>
        </p:nvCxnSpPr>
        <p:spPr>
          <a:xfrm flipV="1">
            <a:off x="7452320" y="5013176"/>
            <a:ext cx="936104" cy="7920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6556" y="3789040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getAT</a:t>
            </a:r>
            <a:endParaRPr lang="en-US" altLang="zh-CN" dirty="0" smtClean="0"/>
          </a:p>
          <a:p>
            <a:r>
              <a:rPr lang="zh-CN" altLang="en-US" dirty="0" smtClean="0"/>
              <a:t>获取地址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7" idx="1"/>
            <a:endCxn id="5" idx="3"/>
          </p:cNvCxnSpPr>
          <p:nvPr/>
        </p:nvCxnSpPr>
        <p:spPr>
          <a:xfrm flipH="1">
            <a:off x="2411760" y="2708920"/>
            <a:ext cx="3240360" cy="144016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1800" y="314096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AUTH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tablename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getTable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8" idx="0"/>
            <a:endCxn id="7" idx="2"/>
          </p:cNvCxnSpPr>
          <p:nvPr/>
        </p:nvCxnSpPr>
        <p:spPr>
          <a:xfrm flipV="1">
            <a:off x="6552220" y="3068960"/>
            <a:ext cx="0" cy="64807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80113" y="306896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getAuthedTable</a:t>
            </a:r>
            <a:endParaRPr lang="en-US" altLang="zh-CN" dirty="0" smtClean="0"/>
          </a:p>
          <a:p>
            <a:r>
              <a:rPr lang="zh-CN" altLang="en-US" dirty="0" smtClean="0"/>
              <a:t>获取所有拥有授权的表权限信息地址</a:t>
            </a:r>
            <a:endParaRPr lang="zh-CN" altLang="en-US" dirty="0"/>
          </a:p>
        </p:txBody>
      </p:sp>
      <p:sp>
        <p:nvSpPr>
          <p:cNvPr id="50" name="日期占位符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68D0-C51A-48A3-B634-708642FE3407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整个项目可以分为数据处理、语句解析两部分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AE5C-5458-44B7-BEB5-C234FCE37C2A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08" y="1988840"/>
            <a:ext cx="259228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项目：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91880" y="2708920"/>
            <a:ext cx="129614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87624" y="357301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87624" y="465313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admin.h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20072" y="3501008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4139952" y="242088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形状 13"/>
          <p:cNvCxnSpPr>
            <a:stCxn id="8" idx="1"/>
            <a:endCxn id="9" idx="0"/>
          </p:cNvCxnSpPr>
          <p:nvPr/>
        </p:nvCxnSpPr>
        <p:spPr>
          <a:xfrm rot="10800000" flipV="1">
            <a:off x="2231740" y="3032956"/>
            <a:ext cx="1260140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8" idx="3"/>
            <a:endCxn id="11" idx="0"/>
          </p:cNvCxnSpPr>
          <p:nvPr/>
        </p:nvCxnSpPr>
        <p:spPr>
          <a:xfrm>
            <a:off x="4788024" y="3032956"/>
            <a:ext cx="1476164" cy="46805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2231740" y="422108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172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76056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语句解析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32" y="458112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核心算法：列表的查询、增删改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的系列操作）</a:t>
            </a:r>
            <a:endParaRPr lang="en-US" altLang="zh-CN" dirty="0" smtClean="0"/>
          </a:p>
          <a:p>
            <a:r>
              <a:rPr lang="zh-CN" altLang="en-US" dirty="0" smtClean="0"/>
              <a:t>难点：数据之间的统一、</a:t>
            </a:r>
            <a:endParaRPr lang="en-US" altLang="zh-CN" dirty="0" smtClean="0"/>
          </a:p>
          <a:p>
            <a:r>
              <a:rPr lang="zh-CN" altLang="en-US" dirty="0" smtClean="0"/>
              <a:t>本地文件的实时更新、</a:t>
            </a:r>
            <a:endParaRPr lang="en-US" altLang="zh-CN" dirty="0" smtClean="0"/>
          </a:p>
          <a:p>
            <a:r>
              <a:rPr lang="zh-CN" altLang="en-US" b="1" dirty="0" smtClean="0"/>
              <a:t>各种非法操作判定。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数据结构综述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520" y="980728"/>
            <a:ext cx="4104456" cy="5256584"/>
            <a:chOff x="251520" y="980728"/>
            <a:chExt cx="4104456" cy="5256584"/>
          </a:xfrm>
        </p:grpSpPr>
        <p:sp>
          <p:nvSpPr>
            <p:cNvPr id="5" name="矩形 4"/>
            <p:cNvSpPr/>
            <p:nvPr/>
          </p:nvSpPr>
          <p:spPr>
            <a:xfrm>
              <a:off x="251520" y="1484784"/>
              <a:ext cx="4104456" cy="475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9632" y="980728"/>
              <a:ext cx="2021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DATABASE</a:t>
              </a:r>
              <a:endParaRPr lang="zh-CN" altLang="en-US" sz="28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9992" y="980728"/>
            <a:ext cx="4104456" cy="5256584"/>
            <a:chOff x="4499992" y="980728"/>
            <a:chExt cx="4104456" cy="5256584"/>
          </a:xfrm>
        </p:grpSpPr>
        <p:sp>
          <p:nvSpPr>
            <p:cNvPr id="8" name="矩形 7"/>
            <p:cNvSpPr/>
            <p:nvPr/>
          </p:nvSpPr>
          <p:spPr>
            <a:xfrm>
              <a:off x="4499992" y="1484784"/>
              <a:ext cx="4104456" cy="47525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980728"/>
              <a:ext cx="20970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ADMINLIST</a:t>
              </a:r>
              <a:endParaRPr lang="zh-CN" altLang="en-US" sz="2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1700808"/>
            <a:ext cx="3600400" cy="1224136"/>
            <a:chOff x="467544" y="1700808"/>
            <a:chExt cx="3600400" cy="1224136"/>
          </a:xfrm>
        </p:grpSpPr>
        <p:sp>
          <p:nvSpPr>
            <p:cNvPr id="11" name="矩形 10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7544" y="2996952"/>
            <a:ext cx="3600400" cy="1224136"/>
            <a:chOff x="467544" y="1700808"/>
            <a:chExt cx="3600400" cy="1224136"/>
          </a:xfrm>
        </p:grpSpPr>
        <p:sp>
          <p:nvSpPr>
            <p:cNvPr id="19" name="矩形 18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7544" y="4293096"/>
            <a:ext cx="3600400" cy="1224136"/>
            <a:chOff x="467544" y="1700808"/>
            <a:chExt cx="3600400" cy="1224136"/>
          </a:xfrm>
        </p:grpSpPr>
        <p:sp>
          <p:nvSpPr>
            <p:cNvPr id="27" name="矩形 26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44008" y="1700808"/>
            <a:ext cx="3744416" cy="1080120"/>
            <a:chOff x="4644008" y="1700808"/>
            <a:chExt cx="3744416" cy="1080120"/>
          </a:xfrm>
        </p:grpSpPr>
        <p:sp>
          <p:nvSpPr>
            <p:cNvPr id="35" name="矩形 34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cxnSp>
        <p:nvCxnSpPr>
          <p:cNvPr id="41" name="直接箭头连接符 40"/>
          <p:cNvCxnSpPr>
            <a:stCxn id="38" idx="1"/>
            <a:endCxn id="11" idx="3"/>
          </p:cNvCxnSpPr>
          <p:nvPr/>
        </p:nvCxnSpPr>
        <p:spPr>
          <a:xfrm flipH="1">
            <a:off x="4067944" y="1844824"/>
            <a:ext cx="1512168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9" idx="3"/>
          </p:cNvCxnSpPr>
          <p:nvPr/>
        </p:nvCxnSpPr>
        <p:spPr>
          <a:xfrm flipH="1">
            <a:off x="4067944" y="2132856"/>
            <a:ext cx="1512168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644008" y="2996952"/>
            <a:ext cx="3744416" cy="1080120"/>
            <a:chOff x="4644008" y="1700808"/>
            <a:chExt cx="3744416" cy="1080120"/>
          </a:xfrm>
        </p:grpSpPr>
        <p:sp>
          <p:nvSpPr>
            <p:cNvPr id="44" name="矩形 43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cxnSp>
        <p:nvCxnSpPr>
          <p:cNvPr id="50" name="直接箭头连接符 49"/>
          <p:cNvCxnSpPr>
            <a:endCxn id="27" idx="3"/>
          </p:cNvCxnSpPr>
          <p:nvPr/>
        </p:nvCxnSpPr>
        <p:spPr>
          <a:xfrm flipH="1">
            <a:off x="4067944" y="2492896"/>
            <a:ext cx="1440160" cy="23762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79912" y="1556792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与表名对应</a:t>
            </a:r>
            <a:endParaRPr lang="zh-CN" altLang="en-US" b="1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644008" y="4293096"/>
            <a:ext cx="3744416" cy="1080120"/>
            <a:chOff x="4644008" y="1700808"/>
            <a:chExt cx="3744416" cy="1080120"/>
          </a:xfrm>
        </p:grpSpPr>
        <p:sp>
          <p:nvSpPr>
            <p:cNvPr id="53" name="矩形 52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3275856" y="2060848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60" name="圆角矩形 59"/>
          <p:cNvSpPr/>
          <p:nvPr/>
        </p:nvSpPr>
        <p:spPr>
          <a:xfrm>
            <a:off x="3275856" y="3356992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3275856" y="4581128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156176" y="24208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84168" y="37890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28184" y="50851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</a:t>
            </a:r>
            <a:endParaRPr lang="zh-CN" altLang="en-US" dirty="0"/>
          </a:p>
        </p:txBody>
      </p:sp>
      <p:sp>
        <p:nvSpPr>
          <p:cNvPr id="66" name="日期占位符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0EB-43D9-4DC8-B025-CCF8818A5BDF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和第一次实验类似，每一次对数据库的操作，都是对成员私有变量的维护。</a:t>
            </a:r>
            <a:endParaRPr lang="en-US" altLang="zh-CN" dirty="0" smtClean="0"/>
          </a:p>
          <a:p>
            <a:r>
              <a:rPr lang="zh-CN" altLang="en-US" dirty="0" smtClean="0"/>
              <a:t>在每次私有成员维护完成后，调用</a:t>
            </a:r>
            <a:r>
              <a:rPr lang="en-US" altLang="zh-CN" dirty="0" err="1" smtClean="0"/>
              <a:t>saveToFile</a:t>
            </a:r>
            <a:r>
              <a:rPr lang="zh-CN" altLang="en-US" dirty="0" smtClean="0"/>
              <a:t>存入本地文件，实时更新。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24B0-B73E-4DF3-BED7-CC31A13DBD68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插入、删除数据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3534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51520" y="2276872"/>
            <a:ext cx="20162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63888" y="1268760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target</a:t>
            </a:r>
            <a:r>
              <a:rPr lang="zh-CN" altLang="en-US" dirty="0" smtClean="0">
                <a:solidFill>
                  <a:srgbClr val="FF0000"/>
                </a:solidFill>
              </a:rPr>
              <a:t>为要插入的数据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若某一字段下无数据，则为‘</a:t>
            </a:r>
            <a:r>
              <a:rPr lang="en-US" altLang="zh-CN" dirty="0" smtClean="0">
                <a:solidFill>
                  <a:srgbClr val="FF0000"/>
                </a:solidFill>
              </a:rPr>
              <a:t>\0</a:t>
            </a:r>
            <a:r>
              <a:rPr lang="zh-CN" altLang="en-US" dirty="0" smtClean="0">
                <a:solidFill>
                  <a:srgbClr val="FF0000"/>
                </a:solidFill>
              </a:rPr>
              <a:t>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5157192"/>
            <a:ext cx="506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target</a:t>
            </a:r>
            <a:r>
              <a:rPr lang="zh-CN" altLang="en-US" dirty="0" smtClean="0">
                <a:solidFill>
                  <a:srgbClr val="FF0000"/>
                </a:solidFill>
              </a:rPr>
              <a:t>为满足删除条件的数据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若某一字段下为‘</a:t>
            </a:r>
            <a:r>
              <a:rPr lang="en-US" altLang="zh-CN" dirty="0" smtClean="0">
                <a:solidFill>
                  <a:srgbClr val="FF0000"/>
                </a:solidFill>
              </a:rPr>
              <a:t>\0</a:t>
            </a:r>
            <a:r>
              <a:rPr lang="zh-CN" altLang="en-US" dirty="0" smtClean="0">
                <a:solidFill>
                  <a:srgbClr val="FF0000"/>
                </a:solidFill>
              </a:rPr>
              <a:t>’，说明对本字段没有要求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1412776"/>
            <a:ext cx="216024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7544" y="5733256"/>
            <a:ext cx="216024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66B8-1BBF-4E3D-835E-8CE34C01D8EB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解析语句：充分考虑各种奇葩的、不合常理的输入，做好各种报错信息的处理。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加上自动申请权限的功能；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还有很多很多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需要处理；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加入一些拓展功能（不过由于期中考试，可能并没有时间耗费在拓展功能上）。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还需要完善的地方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F64-1EF8-4530-A647-0AFDBF374FBF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FCFD-D4B8-40AC-AF07-C815F861D685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一个数据库包含了哪些信息？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3528" y="2204864"/>
            <a:ext cx="4824536" cy="36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27687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71600" y="2708920"/>
            <a:ext cx="345638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1600" y="3573016"/>
            <a:ext cx="345638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71600" y="4509120"/>
            <a:ext cx="345638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259632" y="2780928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1691680" y="2780928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2" name="椭圆 11"/>
          <p:cNvSpPr/>
          <p:nvPr/>
        </p:nvSpPr>
        <p:spPr>
          <a:xfrm>
            <a:off x="3131840" y="2780928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3" name="椭圆 12"/>
          <p:cNvSpPr/>
          <p:nvPr/>
        </p:nvSpPr>
        <p:spPr>
          <a:xfrm>
            <a:off x="1259632" y="3717032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1763688" y="3717032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1259632" y="4653136"/>
            <a:ext cx="50405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DATA</a:t>
            </a:r>
            <a:endParaRPr lang="zh-CN" altLang="en-US" sz="900" dirty="0"/>
          </a:p>
        </p:txBody>
      </p:sp>
      <p:sp>
        <p:nvSpPr>
          <p:cNvPr id="16" name="圆角矩形 15"/>
          <p:cNvSpPr/>
          <p:nvPr/>
        </p:nvSpPr>
        <p:spPr>
          <a:xfrm>
            <a:off x="5652120" y="1916832"/>
            <a:ext cx="2808312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28184" y="16288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ADMINLIST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68144" y="2132856"/>
            <a:ext cx="230425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868144" y="2852936"/>
            <a:ext cx="230425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940152" y="3573016"/>
            <a:ext cx="230425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40152" y="4293096"/>
            <a:ext cx="230425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2"/>
            <a:endCxn id="6" idx="6"/>
          </p:cNvCxnSpPr>
          <p:nvPr/>
        </p:nvCxnSpPr>
        <p:spPr>
          <a:xfrm flipH="1">
            <a:off x="4427984" y="2456892"/>
            <a:ext cx="1440160" cy="68407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220486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权限信息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8" idx="2"/>
            <a:endCxn id="7" idx="6"/>
          </p:cNvCxnSpPr>
          <p:nvPr/>
        </p:nvCxnSpPr>
        <p:spPr>
          <a:xfrm flipH="1">
            <a:off x="4427984" y="2456892"/>
            <a:ext cx="1440160" cy="154817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8" idx="6"/>
          </p:cNvCxnSpPr>
          <p:nvPr/>
        </p:nvCxnSpPr>
        <p:spPr>
          <a:xfrm flipH="1">
            <a:off x="4427984" y="2564904"/>
            <a:ext cx="1440160" cy="237626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434B-24C6-4641-8747-66F8C153D7DF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需要的数据：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en-US" altLang="zh-CN" dirty="0" smtClean="0"/>
              <a:t>DATA</a:t>
            </a:r>
          </a:p>
          <a:p>
            <a:r>
              <a:rPr lang="zh-CN" altLang="en-US" dirty="0" smtClean="0"/>
              <a:t>数据表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数据库</a:t>
            </a:r>
            <a:r>
              <a:rPr lang="en-US" altLang="zh-CN" dirty="0" smtClean="0"/>
              <a:t>DATABASE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表权限信息</a:t>
            </a:r>
            <a:r>
              <a:rPr lang="en-US" altLang="zh-CN" dirty="0" smtClean="0"/>
              <a:t>AUTH</a:t>
            </a:r>
          </a:p>
          <a:p>
            <a:r>
              <a:rPr lang="zh-CN" altLang="en-US" dirty="0" smtClean="0"/>
              <a:t>管理员信息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管理员</a:t>
            </a:r>
            <a:r>
              <a:rPr lang="zh-CN" altLang="en-US" dirty="0" smtClean="0"/>
              <a:t>表</a:t>
            </a:r>
            <a:r>
              <a:rPr lang="en-US" altLang="zh-CN" dirty="0" smtClean="0"/>
              <a:t>ADMINLIST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140968"/>
            <a:ext cx="428835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 smtClean="0"/>
              <a:t>数据之间存在包含关系</a:t>
            </a:r>
            <a:endParaRPr lang="zh-CN" altLang="en-US" sz="3200" dirty="0"/>
          </a:p>
        </p:txBody>
      </p:sp>
      <p:sp>
        <p:nvSpPr>
          <p:cNvPr id="6" name="下箭头 5"/>
          <p:cNvSpPr/>
          <p:nvPr/>
        </p:nvSpPr>
        <p:spPr>
          <a:xfrm>
            <a:off x="2699792" y="213285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206084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包含于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059832" y="263691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256490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包含于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63888" y="407707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400506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包含于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3851920" y="450912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39952" y="4437112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包含于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BBAC-C1AA-4013-9BBD-2C6BDC0B1A1E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772816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49289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启动程序，生成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ADMINLIST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95936" y="285293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登录、输入语句、解析语句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1365854">
            <a:off x="3775390" y="3644113"/>
            <a:ext cx="388257" cy="60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9773516">
            <a:off x="4409443" y="3629951"/>
            <a:ext cx="388257" cy="60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429309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data.cpp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27984" y="429309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admin.cpp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7824" y="50851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执行类中定义的成员函数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BF9-47F8-4E47-BCF5-2C999186B389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（从小范围到大范围考虑）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包含编号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、每一字段对应数据的值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特别</a:t>
            </a: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、对于字段名，设置为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类型数据，存放在表头（以下称为“字段名数据”）；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、为方便起见，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</a:t>
            </a:r>
            <a:r>
              <a:rPr lang="zh-CN" altLang="en-US" dirty="0" smtClean="0"/>
              <a:t>作为字段的一个，不存入文件，仅在程序运行时显示可见。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7026"/>
          <a:stretch>
            <a:fillRect/>
          </a:stretch>
        </p:blipFill>
        <p:spPr bwMode="auto">
          <a:xfrm>
            <a:off x="1115616" y="2852936"/>
            <a:ext cx="2705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56F7-C95F-4240-97FF-DFE8F280BCC1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、表类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张数据表需要包含哪些数据？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表的拥有者名称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字段个数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具体数据（包含字段名数据）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97152"/>
            <a:ext cx="60308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712C-F0DE-447D-9413-81C64321CD3B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对表（以及表中所包含的数据）可以有哪些操作？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、（构造函数）生成表，即生成一张新表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可以是全新的一张表，也可以是从文件导入的一张表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、添加、删除、选择数据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根据题目</a:t>
            </a:r>
            <a:r>
              <a:rPr lang="zh-CN" altLang="en-US" dirty="0" smtClean="0"/>
              <a:t>要求的功能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、获取表中的一些私有成员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可以获取表中的参数（如数据个数、表的拥有者名字），但不可以修改数据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、保存文件，实时更新本地文件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、展示表（打印在屏幕上）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59C6-7E88-4401-94DF-FA6C1E64F5F7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对表（以及表中所包含的数据）可以有哪些操作？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、（构造函数）生成表，即生成一张新表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可以是全新的一张表，也可以是从文件导入的一张表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、添加、删除、选择数据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根据题目</a:t>
            </a:r>
            <a:r>
              <a:rPr lang="zh-CN" altLang="en-US" dirty="0" smtClean="0"/>
              <a:t>要求的功能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、获取表中的一些私有成员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可以获取表中的参数（如数据个数、表的拥有者名字），但不可以修改数据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data.h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2189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AFF-BA7C-4605-90F3-EB96700476C0}" type="datetime1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93</TotalTime>
  <Words>1338</Words>
  <Application>Microsoft Office PowerPoint</Application>
  <PresentationFormat>全屏显示(4:3)</PresentationFormat>
  <Paragraphs>296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程设实验</vt:lpstr>
      <vt:lpstr>智能交互——mySQL 整体设计与具体实现</vt:lpstr>
      <vt:lpstr>模块划分</vt:lpstr>
      <vt:lpstr>数据结构分析</vt:lpstr>
      <vt:lpstr>数据结构分析</vt:lpstr>
      <vt:lpstr>运行模式</vt:lpstr>
      <vt:lpstr>数据结构——data.h</vt:lpstr>
      <vt:lpstr>数据结构——data.h</vt:lpstr>
      <vt:lpstr>数据结构——data.h</vt:lpstr>
      <vt:lpstr>数据结构——data.h</vt:lpstr>
      <vt:lpstr>数据结构——data.h</vt:lpstr>
      <vt:lpstr>数据结构——data.h</vt:lpstr>
      <vt:lpstr>数据结构——data.h</vt:lpstr>
      <vt:lpstr>实现方式</vt:lpstr>
      <vt:lpstr>数据结构——admin.h</vt:lpstr>
      <vt:lpstr>数据结构——admin.h</vt:lpstr>
      <vt:lpstr>数据结构——admin.h</vt:lpstr>
      <vt:lpstr>幻灯片 17</vt:lpstr>
      <vt:lpstr>数据结构——admin.h</vt:lpstr>
      <vt:lpstr>数据结构</vt:lpstr>
      <vt:lpstr>数据结构综述</vt:lpstr>
      <vt:lpstr>具体实现</vt:lpstr>
      <vt:lpstr>示例——插入、删除数据</vt:lpstr>
      <vt:lpstr>还需要完善的地方…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智能交互——mySQL 整体设计与具体实现</dc:title>
  <dc:creator>Eric Justinger</dc:creator>
  <cp:lastModifiedBy>葛睿芃</cp:lastModifiedBy>
  <cp:revision>13</cp:revision>
  <dcterms:created xsi:type="dcterms:W3CDTF">2019-04-26T08:20:18Z</dcterms:created>
  <dcterms:modified xsi:type="dcterms:W3CDTF">2019-04-26T10:04:32Z</dcterms:modified>
</cp:coreProperties>
</file>