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0" y="-4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2019/5/2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51520" y="332656"/>
            <a:ext cx="2877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程序设计基础实验</a:t>
            </a:r>
            <a:r>
              <a:rPr lang="en-US" altLang="zh-CN" sz="1400" dirty="0" smtClean="0"/>
              <a:t>——</a:t>
            </a:r>
            <a:r>
              <a:rPr lang="zh-CN" altLang="en-US" sz="1400" dirty="0" smtClean="0"/>
              <a:t>大实验项目</a:t>
            </a:r>
            <a:endParaRPr lang="zh-CN" altLang="en-US" sz="14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2019/5/2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2019/5/2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2019/5/2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2019/5/2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2019/5/2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2019/5/2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2019/5/2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2019/5/2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2019/5/2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2019/5/2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2019/5/2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000" dirty="0" smtClean="0"/>
              <a:t>智能交互</a:t>
            </a:r>
            <a:r>
              <a:rPr lang="en-US" altLang="zh-CN" sz="4000" dirty="0" err="1" smtClean="0"/>
              <a:t>MySQL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用户手册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181840070 </a:t>
            </a:r>
            <a:r>
              <a:rPr lang="zh-CN" altLang="en-US" dirty="0" smtClean="0"/>
              <a:t>葛睿芃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DELETE FROM</a:t>
            </a:r>
            <a:r>
              <a:rPr lang="zh-CN" altLang="en-US" dirty="0" smtClean="0"/>
              <a:t>语句删除数据条目，格式为：</a:t>
            </a:r>
            <a:endParaRPr lang="en-US" altLang="zh-CN" dirty="0" smtClean="0"/>
          </a:p>
          <a:p>
            <a:pPr marL="857250" lvl="1" indent="-342900">
              <a:buFont typeface="Wingdings" panose="05000000000000000000" pitchFamily="2" charset="2"/>
              <a:buChar char="l"/>
            </a:pPr>
            <a:r>
              <a:rPr lang="en-US" altLang="zh-CN" sz="1650" dirty="0" smtClean="0">
                <a:latin typeface="Microsoft YaHei" charset="0"/>
                <a:ea typeface="Microsoft YaHei" charset="0"/>
                <a:cs typeface="Microsoft YaHei" charset="0"/>
              </a:rPr>
              <a:t>DELETE FROM name WHERE column = value</a:t>
            </a: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 smtClean="0">
                <a:latin typeface="Microsoft YaHei" charset="0"/>
                <a:ea typeface="Microsoft YaHei" charset="0"/>
                <a:cs typeface="Microsoft YaHei" charset="0"/>
              </a:rPr>
              <a:t>从</a:t>
            </a:r>
            <a:r>
              <a:rPr lang="en-US" altLang="zh-CN" sz="1500" dirty="0" smtClean="0">
                <a:latin typeface="Microsoft YaHei" charset="0"/>
                <a:ea typeface="Microsoft YaHei" charset="0"/>
                <a:cs typeface="Microsoft YaHei" charset="0"/>
              </a:rPr>
              <a:t>TABLE name</a:t>
            </a:r>
            <a:r>
              <a:rPr lang="zh-CN" altLang="en-US" sz="1500" dirty="0" smtClean="0">
                <a:latin typeface="Microsoft YaHei" charset="0"/>
                <a:ea typeface="Microsoft YaHei" charset="0"/>
                <a:cs typeface="Microsoft YaHei" charset="0"/>
              </a:rPr>
              <a:t>里删除若干行</a:t>
            </a:r>
            <a:endParaRPr lang="en-US" altLang="zh-CN" sz="15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 smtClean="0">
                <a:latin typeface="Microsoft YaHei" charset="0"/>
                <a:ea typeface="Microsoft YaHei" charset="0"/>
                <a:cs typeface="Microsoft YaHei" charset="0"/>
              </a:rPr>
              <a:t>删除的行满足条件 </a:t>
            </a:r>
            <a:r>
              <a:rPr lang="en-US" altLang="zh-CN" sz="1500" dirty="0" smtClean="0">
                <a:latin typeface="Microsoft YaHei" charset="0"/>
                <a:ea typeface="Microsoft YaHei" charset="0"/>
                <a:cs typeface="Microsoft YaHei" charset="0"/>
              </a:rPr>
              <a:t>column = value</a:t>
            </a: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 smtClean="0">
                <a:latin typeface="Microsoft YaHei" charset="0"/>
                <a:ea typeface="Microsoft YaHei" charset="0"/>
                <a:cs typeface="Microsoft YaHei" charset="0"/>
              </a:rPr>
              <a:t>例如 </a:t>
            </a:r>
            <a:r>
              <a:rPr lang="en-US" altLang="zh-CN" sz="1500" dirty="0" smtClean="0">
                <a:latin typeface="Microsoft YaHei" charset="0"/>
                <a:ea typeface="Microsoft YaHei" charset="0"/>
                <a:cs typeface="Microsoft YaHei" charset="0"/>
              </a:rPr>
              <a:t>DELETE FROM name WHERE </a:t>
            </a:r>
            <a:r>
              <a:rPr lang="zh-CN" altLang="en-US" sz="1500" dirty="0" smtClean="0">
                <a:latin typeface="Microsoft YaHei" charset="0"/>
                <a:ea typeface="Microsoft YaHei" charset="0"/>
                <a:cs typeface="Microsoft YaHei" charset="0"/>
              </a:rPr>
              <a:t>姓名 </a:t>
            </a:r>
            <a:r>
              <a:rPr lang="en-US" altLang="zh-CN" sz="1500" dirty="0" smtClean="0">
                <a:latin typeface="Microsoft YaHei" charset="0"/>
                <a:ea typeface="Microsoft YaHei" charset="0"/>
                <a:cs typeface="Microsoft YaHei" charset="0"/>
              </a:rPr>
              <a:t>= </a:t>
            </a:r>
            <a:r>
              <a:rPr lang="zh-CN" altLang="en-US" sz="1500" dirty="0" smtClean="0">
                <a:latin typeface="Microsoft YaHei" charset="0"/>
                <a:ea typeface="Microsoft YaHei" charset="0"/>
                <a:cs typeface="Microsoft YaHei" charset="0"/>
              </a:rPr>
              <a:t>王二小</a:t>
            </a:r>
            <a:endParaRPr lang="en-US" altLang="zh-CN" sz="15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>
              <a:buFont typeface="Wingdings" panose="05000000000000000000" pitchFamily="2" charset="2"/>
              <a:buChar char="l"/>
            </a:pPr>
            <a:r>
              <a:rPr lang="en-US" altLang="zh-CN" sz="1650" dirty="0" smtClean="0">
                <a:latin typeface="Microsoft YaHei" charset="0"/>
                <a:ea typeface="Microsoft YaHei" charset="0"/>
                <a:cs typeface="Microsoft YaHei" charset="0"/>
              </a:rPr>
              <a:t>DELETE </a:t>
            </a:r>
            <a:r>
              <a:rPr lang="zh-CN" altLang="en-US" sz="1650" dirty="0" smtClean="0">
                <a:latin typeface="Microsoft YaHei" charset="0"/>
                <a:ea typeface="Microsoft YaHei" charset="0"/>
                <a:cs typeface="Microsoft YaHei" charset="0"/>
              </a:rPr>
              <a:t>* </a:t>
            </a:r>
            <a:r>
              <a:rPr lang="en-US" altLang="zh-CN" sz="1650" dirty="0" smtClean="0">
                <a:latin typeface="Microsoft YaHei" charset="0"/>
                <a:ea typeface="Microsoft YaHei" charset="0"/>
                <a:cs typeface="Microsoft YaHei" charset="0"/>
              </a:rPr>
              <a:t>FROM name </a:t>
            </a: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 smtClean="0">
                <a:latin typeface="Microsoft YaHei" charset="0"/>
                <a:ea typeface="Microsoft YaHei" charset="0"/>
                <a:cs typeface="Microsoft YaHei" charset="0"/>
              </a:rPr>
              <a:t>从</a:t>
            </a:r>
            <a:r>
              <a:rPr lang="en-US" altLang="zh-CN" sz="1500" dirty="0" smtClean="0">
                <a:latin typeface="Microsoft YaHei" charset="0"/>
                <a:ea typeface="Microsoft YaHei" charset="0"/>
                <a:cs typeface="Microsoft YaHei" charset="0"/>
              </a:rPr>
              <a:t>TABLE name</a:t>
            </a:r>
            <a:r>
              <a:rPr lang="zh-CN" altLang="en-US" sz="1500" dirty="0" smtClean="0">
                <a:latin typeface="Microsoft YaHei" charset="0"/>
                <a:ea typeface="Microsoft YaHei" charset="0"/>
                <a:cs typeface="Microsoft YaHei" charset="0"/>
              </a:rPr>
              <a:t>里删除所有行</a:t>
            </a:r>
            <a:endParaRPr lang="en-US" altLang="zh-CN" sz="15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 smtClean="0">
                <a:latin typeface="Microsoft YaHei" charset="0"/>
                <a:ea typeface="Microsoft YaHei" charset="0"/>
                <a:cs typeface="Microsoft YaHei" charset="0"/>
              </a:rPr>
              <a:t>这里</a:t>
            </a:r>
            <a:r>
              <a:rPr lang="zh-CN" altLang="en-US" sz="1500" dirty="0" smtClean="0">
                <a:latin typeface="Microsoft YaHei" charset="0"/>
                <a:ea typeface="Microsoft YaHei" charset="0"/>
                <a:cs typeface="Microsoft YaHei" charset="0"/>
              </a:rPr>
              <a:t>与</a:t>
            </a:r>
            <a:r>
              <a:rPr lang="en-US" altLang="zh-CN" sz="1500" dirty="0" smtClean="0">
                <a:latin typeface="Microsoft YaHei" charset="0"/>
                <a:ea typeface="Microsoft YaHei" charset="0"/>
                <a:cs typeface="Microsoft YaHei" charset="0"/>
              </a:rPr>
              <a:t>DROP TABLE</a:t>
            </a:r>
            <a:r>
              <a:rPr lang="zh-CN" altLang="en-US" sz="1500" dirty="0" smtClean="0">
                <a:latin typeface="Microsoft YaHei" charset="0"/>
                <a:ea typeface="Microsoft YaHei" charset="0"/>
                <a:cs typeface="Microsoft YaHei" charset="0"/>
              </a:rPr>
              <a:t>的区别是保留</a:t>
            </a:r>
            <a:r>
              <a:rPr lang="en-US" altLang="zh-CN" sz="1500" dirty="0" smtClean="0">
                <a:latin typeface="Microsoft YaHei" charset="0"/>
                <a:ea typeface="Microsoft YaHei" charset="0"/>
                <a:cs typeface="Microsoft YaHei" charset="0"/>
              </a:rPr>
              <a:t>TABLE</a:t>
            </a:r>
            <a:r>
              <a:rPr lang="zh-CN" altLang="en-US" sz="1500" dirty="0" smtClean="0">
                <a:latin typeface="Microsoft YaHei" charset="0"/>
                <a:ea typeface="Microsoft YaHei" charset="0"/>
                <a:cs typeface="Microsoft YaHei" charset="0"/>
              </a:rPr>
              <a:t>的结构，没有删除</a:t>
            </a:r>
            <a:r>
              <a:rPr lang="en-US" altLang="zh-CN" sz="1500" dirty="0" smtClean="0">
                <a:latin typeface="Microsoft YaHei" charset="0"/>
                <a:ea typeface="Microsoft YaHei" charset="0"/>
                <a:cs typeface="Microsoft YaHei" charset="0"/>
              </a:rPr>
              <a:t>TABLE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删除数据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4221088"/>
            <a:ext cx="6000750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语句筛选信息，格式为：</a:t>
            </a:r>
            <a:endParaRPr lang="en-US" altLang="zh-CN" dirty="0" smtClean="0"/>
          </a:p>
          <a:p>
            <a:pPr marL="857250" lvl="1" indent="-342900">
              <a:buFont typeface="Wingdings" panose="05000000000000000000" pitchFamily="2" charset="2"/>
              <a:buChar char="l"/>
            </a:pPr>
            <a:r>
              <a:rPr lang="en-US" altLang="zh-CN" sz="1650" dirty="0" smtClean="0">
                <a:latin typeface="Microsoft YaHei" charset="0"/>
                <a:ea typeface="Microsoft YaHei" charset="0"/>
                <a:cs typeface="Microsoft YaHei" charset="0"/>
              </a:rPr>
              <a:t>SELECT column1,column2,···</a:t>
            </a:r>
            <a:r>
              <a:rPr lang="zh-CN" altLang="en-US" sz="165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50" dirty="0" smtClean="0">
                <a:latin typeface="Microsoft YaHei" charset="0"/>
                <a:ea typeface="Microsoft YaHei" charset="0"/>
                <a:cs typeface="Microsoft YaHei" charset="0"/>
              </a:rPr>
              <a:t>FROM name</a:t>
            </a: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 smtClean="0">
                <a:latin typeface="Microsoft YaHei" charset="0"/>
                <a:ea typeface="Microsoft YaHei" charset="0"/>
                <a:cs typeface="Microsoft YaHei" charset="0"/>
              </a:rPr>
              <a:t>从</a:t>
            </a:r>
            <a:r>
              <a:rPr lang="en-US" altLang="zh-CN" sz="1500" dirty="0" smtClean="0">
                <a:latin typeface="Microsoft YaHei" charset="0"/>
                <a:ea typeface="Microsoft YaHei" charset="0"/>
                <a:cs typeface="Microsoft YaHei" charset="0"/>
              </a:rPr>
              <a:t>TABLE name</a:t>
            </a:r>
            <a:r>
              <a:rPr lang="zh-CN" altLang="en-US" sz="1500" dirty="0" smtClean="0">
                <a:latin typeface="Microsoft YaHei" charset="0"/>
                <a:ea typeface="Microsoft YaHei" charset="0"/>
                <a:cs typeface="Microsoft YaHei" charset="0"/>
              </a:rPr>
              <a:t>里选择若干列展示</a:t>
            </a:r>
            <a:endParaRPr lang="en-US" altLang="zh-CN" sz="15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 smtClean="0">
                <a:latin typeface="Microsoft YaHei" charset="0"/>
                <a:ea typeface="Microsoft YaHei" charset="0"/>
                <a:cs typeface="Microsoft YaHei" charset="0"/>
              </a:rPr>
              <a:t>不同列以逗号‘</a:t>
            </a:r>
            <a:r>
              <a:rPr lang="en-US" altLang="zh-CN" sz="1500" dirty="0" smtClean="0"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lang="zh-CN" altLang="en-US" sz="1500" dirty="0" smtClean="0">
                <a:latin typeface="Microsoft YaHei" charset="0"/>
                <a:ea typeface="Microsoft YaHei" charset="0"/>
                <a:cs typeface="Microsoft YaHei" charset="0"/>
              </a:rPr>
              <a:t>’隔开</a:t>
            </a:r>
            <a:endParaRPr lang="en-US" altLang="zh-CN" sz="15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 smtClean="0">
                <a:latin typeface="Microsoft YaHei" charset="0"/>
                <a:ea typeface="Microsoft YaHei" charset="0"/>
                <a:cs typeface="Microsoft YaHei" charset="0"/>
              </a:rPr>
              <a:t>例如 </a:t>
            </a:r>
            <a:r>
              <a:rPr lang="en-US" altLang="zh-CN" sz="1500" dirty="0" smtClean="0">
                <a:latin typeface="Microsoft YaHei" charset="0"/>
                <a:ea typeface="Microsoft YaHei" charset="0"/>
                <a:cs typeface="Microsoft YaHei" charset="0"/>
              </a:rPr>
              <a:t>SELECT </a:t>
            </a:r>
            <a:r>
              <a:rPr lang="zh-CN" altLang="en-US" sz="1500" dirty="0" smtClean="0">
                <a:latin typeface="Microsoft YaHei" charset="0"/>
                <a:ea typeface="Microsoft YaHei" charset="0"/>
                <a:cs typeface="Microsoft YaHei" charset="0"/>
              </a:rPr>
              <a:t>学号</a:t>
            </a:r>
            <a:r>
              <a:rPr lang="en-US" altLang="zh-CN" sz="1500" dirty="0" smtClean="0"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lang="zh-CN" altLang="en-US" sz="1500" dirty="0" smtClean="0">
                <a:latin typeface="Microsoft YaHei" charset="0"/>
                <a:ea typeface="Microsoft YaHei" charset="0"/>
                <a:cs typeface="Microsoft YaHei" charset="0"/>
              </a:rPr>
              <a:t>姓名 </a:t>
            </a:r>
            <a:r>
              <a:rPr lang="en-US" altLang="zh-CN" sz="1500" dirty="0" smtClean="0">
                <a:latin typeface="Microsoft YaHei" charset="0"/>
                <a:ea typeface="Microsoft YaHei" charset="0"/>
                <a:cs typeface="Microsoft YaHei" charset="0"/>
              </a:rPr>
              <a:t>FROM </a:t>
            </a:r>
            <a:r>
              <a:rPr lang="en-US" altLang="zh-CN" sz="1500" dirty="0" smtClean="0">
                <a:latin typeface="Microsoft YaHei" charset="0"/>
                <a:ea typeface="Microsoft YaHei" charset="0"/>
                <a:cs typeface="Microsoft YaHei" charset="0"/>
              </a:rPr>
              <a:t>Student</a:t>
            </a: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en-US" altLang="zh-CN" sz="1500" dirty="0" smtClean="0">
                <a:latin typeface="Microsoft YaHei" charset="0"/>
                <a:ea typeface="Microsoft YaHei" charset="0"/>
                <a:cs typeface="Microsoft YaHei" charset="0"/>
              </a:rPr>
              <a:t>ID</a:t>
            </a:r>
            <a:r>
              <a:rPr lang="zh-CN" altLang="en-US" sz="1500" dirty="0" smtClean="0">
                <a:latin typeface="Microsoft YaHei" charset="0"/>
                <a:ea typeface="Microsoft YaHei" charset="0"/>
                <a:cs typeface="Microsoft YaHei" charset="0"/>
              </a:rPr>
              <a:t>列为数据标识，不能用于搜索</a:t>
            </a:r>
            <a:endParaRPr lang="en-US" altLang="zh-CN" sz="15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>
              <a:buFont typeface="Wingdings" panose="05000000000000000000" pitchFamily="2" charset="2"/>
              <a:buChar char="l"/>
            </a:pPr>
            <a:r>
              <a:rPr lang="en-US" altLang="zh-CN" sz="1650" dirty="0" smtClean="0">
                <a:latin typeface="Microsoft YaHei" charset="0"/>
                <a:ea typeface="Microsoft YaHei" charset="0"/>
                <a:cs typeface="Microsoft YaHei" charset="0"/>
              </a:rPr>
              <a:t>SELECT </a:t>
            </a:r>
            <a:r>
              <a:rPr lang="zh-CN" altLang="en-US" sz="1650" dirty="0" smtClean="0">
                <a:latin typeface="Microsoft YaHei" charset="0"/>
                <a:ea typeface="Microsoft YaHei" charset="0"/>
                <a:cs typeface="Microsoft YaHei" charset="0"/>
              </a:rPr>
              <a:t>* </a:t>
            </a:r>
            <a:r>
              <a:rPr lang="en-US" altLang="zh-CN" sz="1650" dirty="0" smtClean="0">
                <a:latin typeface="Microsoft YaHei" charset="0"/>
                <a:ea typeface="Microsoft YaHei" charset="0"/>
                <a:cs typeface="Microsoft YaHei" charset="0"/>
              </a:rPr>
              <a:t>FROM name</a:t>
            </a: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 smtClean="0">
                <a:latin typeface="Microsoft YaHei" charset="0"/>
                <a:ea typeface="Microsoft YaHei" charset="0"/>
                <a:cs typeface="Microsoft YaHei" charset="0"/>
              </a:rPr>
              <a:t>从</a:t>
            </a:r>
            <a:r>
              <a:rPr lang="en-US" altLang="zh-CN" sz="1500" dirty="0" smtClean="0">
                <a:latin typeface="Microsoft YaHei" charset="0"/>
                <a:ea typeface="Microsoft YaHei" charset="0"/>
                <a:cs typeface="Microsoft YaHei" charset="0"/>
              </a:rPr>
              <a:t>TABLE name</a:t>
            </a:r>
            <a:r>
              <a:rPr lang="zh-CN" altLang="en-US" sz="1500" dirty="0" smtClean="0">
                <a:latin typeface="Microsoft YaHei" charset="0"/>
                <a:ea typeface="Microsoft YaHei" charset="0"/>
                <a:cs typeface="Microsoft YaHei" charset="0"/>
              </a:rPr>
              <a:t>里选择所有列展示，即展示整个</a:t>
            </a:r>
            <a:r>
              <a:rPr lang="en-US" altLang="zh-CN" sz="1500" dirty="0" smtClean="0">
                <a:latin typeface="Microsoft YaHei" charset="0"/>
                <a:ea typeface="Microsoft YaHei" charset="0"/>
                <a:cs typeface="Microsoft YaHei" charset="0"/>
              </a:rPr>
              <a:t>TABLE</a:t>
            </a: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 smtClean="0">
                <a:latin typeface="Microsoft YaHei" charset="0"/>
                <a:ea typeface="Microsoft YaHei" charset="0"/>
                <a:cs typeface="Microsoft YaHei" charset="0"/>
              </a:rPr>
              <a:t>例如 </a:t>
            </a:r>
            <a:r>
              <a:rPr lang="en-US" altLang="zh-CN" sz="1500" dirty="0" smtClean="0">
                <a:latin typeface="Microsoft YaHei" charset="0"/>
                <a:ea typeface="Microsoft YaHei" charset="0"/>
                <a:cs typeface="Microsoft YaHei" charset="0"/>
              </a:rPr>
              <a:t>SELECT </a:t>
            </a:r>
            <a:r>
              <a:rPr lang="zh-CN" altLang="en-US" sz="1500" dirty="0" smtClean="0">
                <a:latin typeface="Microsoft YaHei" charset="0"/>
                <a:ea typeface="Microsoft YaHei" charset="0"/>
                <a:cs typeface="Microsoft YaHei" charset="0"/>
              </a:rPr>
              <a:t>* </a:t>
            </a:r>
            <a:r>
              <a:rPr lang="en-US" altLang="zh-CN" sz="1500" dirty="0" smtClean="0">
                <a:latin typeface="Microsoft YaHei" charset="0"/>
                <a:ea typeface="Microsoft YaHei" charset="0"/>
                <a:cs typeface="Microsoft YaHei" charset="0"/>
              </a:rPr>
              <a:t>FROM Student</a:t>
            </a:r>
            <a:endParaRPr lang="en-US" altLang="zh-CN" sz="18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筛选信息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333875"/>
            <a:ext cx="4829175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4581128"/>
            <a:ext cx="4973613" cy="2051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增加关键字，如：</a:t>
            </a:r>
            <a:endParaRPr lang="en-US" altLang="zh-CN" dirty="0" smtClean="0"/>
          </a:p>
          <a:p>
            <a:pPr marL="857250" lvl="1" indent="-342900">
              <a:buFont typeface="Wingdings" panose="05000000000000000000" pitchFamily="2" charset="2"/>
              <a:buChar char="l"/>
            </a:pPr>
            <a:r>
              <a:rPr lang="en-US" altLang="zh-CN" sz="1650" dirty="0" smtClean="0">
                <a:latin typeface="Microsoft YaHei" charset="0"/>
                <a:ea typeface="Microsoft YaHei" charset="0"/>
                <a:cs typeface="Microsoft YaHei" charset="0"/>
              </a:rPr>
              <a:t>SELECT DISTINCT column1,column2,···</a:t>
            </a:r>
            <a:r>
              <a:rPr lang="zh-CN" altLang="en-US" sz="165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50" dirty="0" smtClean="0">
                <a:latin typeface="Microsoft YaHei" charset="0"/>
                <a:ea typeface="Microsoft YaHei" charset="0"/>
                <a:cs typeface="Microsoft YaHei" charset="0"/>
              </a:rPr>
              <a:t>FROM name</a:t>
            </a: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 smtClean="0">
                <a:latin typeface="Microsoft YaHei" charset="0"/>
                <a:ea typeface="Microsoft YaHei" charset="0"/>
                <a:cs typeface="Microsoft YaHei" charset="0"/>
              </a:rPr>
              <a:t>在</a:t>
            </a:r>
            <a:r>
              <a:rPr lang="en-US" altLang="zh-CN" sz="1500" dirty="0" smtClean="0">
                <a:latin typeface="Microsoft YaHei" charset="0"/>
                <a:ea typeface="Microsoft YaHei" charset="0"/>
                <a:cs typeface="Microsoft YaHei" charset="0"/>
              </a:rPr>
              <a:t>TABLE name</a:t>
            </a:r>
            <a:r>
              <a:rPr lang="zh-CN" altLang="en-US" sz="1500" dirty="0" smtClean="0">
                <a:latin typeface="Microsoft YaHei" charset="0"/>
                <a:ea typeface="Microsoft YaHei" charset="0"/>
                <a:cs typeface="Microsoft YaHei" charset="0"/>
              </a:rPr>
              <a:t>中，一列可能会有重复的值</a:t>
            </a:r>
            <a:endParaRPr lang="en-US" altLang="zh-CN" sz="15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lvl="2" indent="0">
              <a:buNone/>
            </a:pPr>
            <a:r>
              <a:rPr lang="en-US" altLang="zh-CN" sz="1500" dirty="0" smtClean="0">
                <a:latin typeface="Microsoft YaHei" charset="0"/>
                <a:ea typeface="Microsoft YaHei" charset="0"/>
                <a:cs typeface="Microsoft YaHei" charset="0"/>
              </a:rPr>
              <a:t>      DISTINCT</a:t>
            </a:r>
            <a:r>
              <a:rPr lang="zh-CN" altLang="en-US" sz="1500" dirty="0" smtClean="0">
                <a:latin typeface="Microsoft YaHei" charset="0"/>
                <a:ea typeface="Microsoft YaHei" charset="0"/>
                <a:cs typeface="Microsoft YaHei" charset="0"/>
              </a:rPr>
              <a:t>关键字表示只展示不同的值</a:t>
            </a:r>
            <a:endParaRPr lang="en-US" altLang="zh-CN" sz="15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 smtClean="0">
                <a:latin typeface="Microsoft YaHei" charset="0"/>
                <a:ea typeface="Microsoft YaHei" charset="0"/>
                <a:cs typeface="Microsoft YaHei" charset="0"/>
              </a:rPr>
              <a:t>例如 </a:t>
            </a:r>
            <a:r>
              <a:rPr lang="en-US" altLang="zh-CN" sz="1500" dirty="0" smtClean="0">
                <a:latin typeface="Microsoft YaHei" charset="0"/>
                <a:ea typeface="Microsoft YaHei" charset="0"/>
                <a:cs typeface="Microsoft YaHei" charset="0"/>
              </a:rPr>
              <a:t>SELECT DISTINCT </a:t>
            </a:r>
            <a:r>
              <a:rPr lang="zh-CN" altLang="en-US" sz="1500" dirty="0" smtClean="0">
                <a:latin typeface="Microsoft YaHei" charset="0"/>
                <a:ea typeface="Microsoft YaHei" charset="0"/>
                <a:cs typeface="Microsoft YaHei" charset="0"/>
              </a:rPr>
              <a:t>专业 </a:t>
            </a:r>
            <a:r>
              <a:rPr lang="en-US" altLang="zh-CN" sz="1500" dirty="0" smtClean="0">
                <a:latin typeface="Microsoft YaHei" charset="0"/>
                <a:ea typeface="Microsoft YaHei" charset="0"/>
                <a:cs typeface="Microsoft YaHei" charset="0"/>
              </a:rPr>
              <a:t>FROM Student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筛选信息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3645024"/>
            <a:ext cx="5162550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增加关键字，如：</a:t>
            </a:r>
            <a:endParaRPr lang="en-US" altLang="zh-CN" dirty="0" smtClean="0"/>
          </a:p>
          <a:p>
            <a:pPr marL="857250" lvl="1" indent="-342900">
              <a:buFont typeface="Wingdings" panose="05000000000000000000" pitchFamily="2" charset="2"/>
              <a:buChar char="l"/>
            </a:pPr>
            <a:r>
              <a:rPr lang="en-US" altLang="zh-CN" sz="1650" dirty="0" smtClean="0">
                <a:latin typeface="Microsoft YaHei" charset="0"/>
                <a:ea typeface="Microsoft YaHei" charset="0"/>
                <a:cs typeface="Microsoft YaHei" charset="0"/>
              </a:rPr>
              <a:t>SELECT </a:t>
            </a:r>
            <a:r>
              <a:rPr lang="zh-CN" altLang="en-US" sz="1650" dirty="0" smtClean="0">
                <a:latin typeface="Microsoft YaHei" charset="0"/>
                <a:ea typeface="Microsoft YaHei" charset="0"/>
                <a:cs typeface="Microsoft YaHei" charset="0"/>
              </a:rPr>
              <a:t>* </a:t>
            </a:r>
            <a:r>
              <a:rPr lang="en-US" altLang="zh-CN" sz="1650" dirty="0" smtClean="0">
                <a:latin typeface="Microsoft YaHei" charset="0"/>
                <a:ea typeface="Microsoft YaHei" charset="0"/>
                <a:cs typeface="Microsoft YaHei" charset="0"/>
              </a:rPr>
              <a:t>FROM name ORDER BY column1,column2,··· ASC|DESC</a:t>
            </a: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 smtClean="0">
                <a:latin typeface="Microsoft YaHei" charset="0"/>
                <a:ea typeface="Microsoft YaHei" charset="0"/>
                <a:cs typeface="Microsoft YaHei" charset="0"/>
              </a:rPr>
              <a:t>对返回的查询结果按某些列进行排序展示</a:t>
            </a:r>
            <a:endParaRPr lang="en-US" altLang="zh-CN" sz="15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 smtClean="0">
                <a:latin typeface="Microsoft YaHei" charset="0"/>
                <a:ea typeface="Microsoft YaHei" charset="0"/>
                <a:cs typeface="Microsoft YaHei" charset="0"/>
              </a:rPr>
              <a:t>如果排序的条件有多列，以逗号‘</a:t>
            </a:r>
            <a:r>
              <a:rPr lang="en-US" altLang="zh-CN" sz="1500" dirty="0" smtClean="0"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lang="zh-CN" altLang="en-US" sz="1500" dirty="0" smtClean="0">
                <a:latin typeface="Microsoft YaHei" charset="0"/>
                <a:ea typeface="Microsoft YaHei" charset="0"/>
                <a:cs typeface="Microsoft YaHei" charset="0"/>
              </a:rPr>
              <a:t>’隔开， </a:t>
            </a:r>
            <a:r>
              <a:rPr lang="en-US" altLang="zh-CN" sz="1500" dirty="0" smtClean="0">
                <a:latin typeface="Microsoft YaHei" charset="0"/>
                <a:ea typeface="Microsoft YaHei" charset="0"/>
                <a:cs typeface="Microsoft YaHei" charset="0"/>
              </a:rPr>
              <a:t>ASC</a:t>
            </a:r>
            <a:r>
              <a:rPr lang="zh-CN" altLang="en-US" sz="1500" dirty="0" smtClean="0">
                <a:latin typeface="Microsoft YaHei" charset="0"/>
                <a:ea typeface="Microsoft YaHei" charset="0"/>
                <a:cs typeface="Microsoft YaHei" charset="0"/>
              </a:rPr>
              <a:t>表示升序，</a:t>
            </a:r>
            <a:r>
              <a:rPr lang="en-US" altLang="zh-CN" sz="1500" dirty="0" smtClean="0">
                <a:latin typeface="Microsoft YaHei" charset="0"/>
                <a:ea typeface="Microsoft YaHei" charset="0"/>
                <a:cs typeface="Microsoft YaHei" charset="0"/>
              </a:rPr>
              <a:t>DESC</a:t>
            </a:r>
            <a:r>
              <a:rPr lang="zh-CN" altLang="en-US" sz="1500" dirty="0" smtClean="0">
                <a:latin typeface="Microsoft YaHei" charset="0"/>
                <a:ea typeface="Microsoft YaHei" charset="0"/>
                <a:cs typeface="Microsoft YaHei" charset="0"/>
              </a:rPr>
              <a:t>表示降序</a:t>
            </a:r>
            <a:endParaRPr lang="en-US" altLang="zh-CN" sz="15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 smtClean="0">
                <a:latin typeface="Microsoft YaHei" charset="0"/>
                <a:ea typeface="Microsoft YaHei" charset="0"/>
                <a:cs typeface="Microsoft YaHei" charset="0"/>
              </a:rPr>
              <a:t>例如 </a:t>
            </a:r>
            <a:r>
              <a:rPr lang="en-US" altLang="zh-CN" sz="1500" dirty="0" smtClean="0">
                <a:latin typeface="Microsoft YaHei" charset="0"/>
                <a:ea typeface="Microsoft YaHei" charset="0"/>
                <a:cs typeface="Microsoft YaHei" charset="0"/>
              </a:rPr>
              <a:t>SELECT </a:t>
            </a:r>
            <a:r>
              <a:rPr lang="zh-CN" altLang="en-US" sz="1500" dirty="0" smtClean="0">
                <a:latin typeface="Microsoft YaHei" charset="0"/>
                <a:ea typeface="Microsoft YaHei" charset="0"/>
                <a:cs typeface="Microsoft YaHei" charset="0"/>
              </a:rPr>
              <a:t>* </a:t>
            </a:r>
            <a:r>
              <a:rPr lang="en-US" altLang="zh-CN" sz="1500" dirty="0" smtClean="0">
                <a:latin typeface="Microsoft YaHei" charset="0"/>
                <a:ea typeface="Microsoft YaHei" charset="0"/>
                <a:cs typeface="Microsoft YaHei" charset="0"/>
              </a:rPr>
              <a:t>FROM Student ORDER BY </a:t>
            </a:r>
            <a:r>
              <a:rPr lang="zh-CN" altLang="en-US" sz="1500" dirty="0" smtClean="0">
                <a:latin typeface="Microsoft YaHei" charset="0"/>
                <a:ea typeface="Microsoft YaHei" charset="0"/>
                <a:cs typeface="Microsoft YaHei" charset="0"/>
              </a:rPr>
              <a:t>学号 </a:t>
            </a:r>
            <a:r>
              <a:rPr lang="en-US" altLang="zh-CN" sz="1500" dirty="0" smtClean="0">
                <a:latin typeface="Microsoft YaHei" charset="0"/>
                <a:ea typeface="Microsoft YaHei" charset="0"/>
                <a:cs typeface="Microsoft YaHei" charset="0"/>
              </a:rPr>
              <a:t>ASC</a:t>
            </a:r>
            <a:endParaRPr lang="en-US" altLang="zh-CN" sz="18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筛选信息</a:t>
            </a:r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212976"/>
            <a:ext cx="7696200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增加关键字，如：</a:t>
            </a:r>
            <a:endParaRPr lang="en-US" altLang="zh-CN" dirty="0" smtClean="0"/>
          </a:p>
          <a:p>
            <a:pPr marL="857250" lvl="1" indent="-342900">
              <a:buFont typeface="Wingdings" panose="05000000000000000000" pitchFamily="2" charset="2"/>
              <a:buChar char="l"/>
            </a:pPr>
            <a:r>
              <a:rPr lang="en-US" altLang="zh-CN" sz="1650" dirty="0" smtClean="0">
                <a:latin typeface="Microsoft YaHei" charset="0"/>
                <a:ea typeface="Microsoft YaHei" charset="0"/>
                <a:cs typeface="Microsoft YaHei" charset="0"/>
              </a:rPr>
              <a:t>SELECT  column1,column2,···</a:t>
            </a:r>
            <a:r>
              <a:rPr lang="zh-CN" altLang="en-US" sz="165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50" dirty="0" smtClean="0">
                <a:latin typeface="Microsoft YaHei" charset="0"/>
                <a:ea typeface="Microsoft YaHei" charset="0"/>
                <a:cs typeface="Microsoft YaHei" charset="0"/>
              </a:rPr>
              <a:t>FROM name WHERE column = value</a:t>
            </a: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 smtClean="0">
                <a:latin typeface="Microsoft YaHei" charset="0"/>
                <a:ea typeface="Microsoft YaHei" charset="0"/>
                <a:cs typeface="Microsoft YaHei" charset="0"/>
              </a:rPr>
              <a:t>在</a:t>
            </a:r>
            <a:r>
              <a:rPr lang="en-US" altLang="zh-CN" sz="1500" dirty="0" smtClean="0">
                <a:latin typeface="Microsoft YaHei" charset="0"/>
                <a:ea typeface="Microsoft YaHei" charset="0"/>
                <a:cs typeface="Microsoft YaHei" charset="0"/>
              </a:rPr>
              <a:t>TABLE name</a:t>
            </a:r>
            <a:r>
              <a:rPr lang="zh-CN" altLang="en-US" sz="1500" dirty="0" smtClean="0">
                <a:latin typeface="Microsoft YaHei" charset="0"/>
                <a:ea typeface="Microsoft YaHei" charset="0"/>
                <a:cs typeface="Microsoft YaHei" charset="0"/>
              </a:rPr>
              <a:t>中，选择若干列进行展示</a:t>
            </a:r>
            <a:endParaRPr lang="en-US" altLang="zh-CN" sz="15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 smtClean="0">
                <a:latin typeface="Microsoft YaHei" charset="0"/>
                <a:ea typeface="Microsoft YaHei" charset="0"/>
                <a:cs typeface="Microsoft YaHei" charset="0"/>
              </a:rPr>
              <a:t>在这些列中，只展示满足条件 </a:t>
            </a:r>
            <a:r>
              <a:rPr lang="en-US" altLang="zh-CN" sz="1500" dirty="0" smtClean="0">
                <a:latin typeface="Microsoft YaHei" charset="0"/>
                <a:ea typeface="Microsoft YaHei" charset="0"/>
                <a:cs typeface="Microsoft YaHei" charset="0"/>
              </a:rPr>
              <a:t>column = value</a:t>
            </a:r>
            <a:r>
              <a:rPr lang="zh-CN" altLang="en-US" sz="1500" dirty="0" smtClean="0">
                <a:latin typeface="Microsoft YaHei" charset="0"/>
                <a:ea typeface="Microsoft YaHei" charset="0"/>
                <a:cs typeface="Microsoft YaHei" charset="0"/>
              </a:rPr>
              <a:t>的行</a:t>
            </a:r>
            <a:endParaRPr lang="en-US" altLang="zh-CN" sz="15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 smtClean="0">
                <a:latin typeface="Microsoft YaHei" charset="0"/>
                <a:ea typeface="Microsoft YaHei" charset="0"/>
                <a:cs typeface="Microsoft YaHei" charset="0"/>
              </a:rPr>
              <a:t>例如 </a:t>
            </a:r>
            <a:r>
              <a:rPr lang="en-US" altLang="zh-CN" sz="1500" dirty="0" smtClean="0">
                <a:latin typeface="Microsoft YaHei" charset="0"/>
                <a:ea typeface="Microsoft YaHei" charset="0"/>
                <a:cs typeface="Microsoft YaHei" charset="0"/>
              </a:rPr>
              <a:t>SELECT </a:t>
            </a:r>
            <a:r>
              <a:rPr lang="zh-CN" altLang="en-US" sz="1500" dirty="0" smtClean="0">
                <a:latin typeface="Microsoft YaHei" charset="0"/>
                <a:ea typeface="Microsoft YaHei" charset="0"/>
                <a:cs typeface="Microsoft YaHei" charset="0"/>
              </a:rPr>
              <a:t>专业 </a:t>
            </a:r>
            <a:r>
              <a:rPr lang="en-US" altLang="zh-CN" sz="1500" dirty="0" smtClean="0">
                <a:latin typeface="Microsoft YaHei" charset="0"/>
                <a:ea typeface="Microsoft YaHei" charset="0"/>
                <a:cs typeface="Microsoft YaHei" charset="0"/>
              </a:rPr>
              <a:t>FROM Student WHERE </a:t>
            </a:r>
            <a:r>
              <a:rPr lang="zh-CN" altLang="en-US" sz="1500" dirty="0" smtClean="0">
                <a:latin typeface="Microsoft YaHei" charset="0"/>
                <a:ea typeface="Microsoft YaHei" charset="0"/>
                <a:cs typeface="Microsoft YaHei" charset="0"/>
              </a:rPr>
              <a:t>姓名 </a:t>
            </a:r>
            <a:r>
              <a:rPr lang="en-US" altLang="zh-CN" sz="1500" dirty="0" smtClean="0">
                <a:latin typeface="Microsoft YaHei" charset="0"/>
                <a:ea typeface="Microsoft YaHei" charset="0"/>
                <a:cs typeface="Microsoft YaHei" charset="0"/>
              </a:rPr>
              <a:t>= </a:t>
            </a:r>
            <a:r>
              <a:rPr lang="zh-CN" altLang="en-US" sz="1500" dirty="0" smtClean="0">
                <a:latin typeface="Microsoft YaHei" charset="0"/>
                <a:ea typeface="Microsoft YaHei" charset="0"/>
                <a:cs typeface="Microsoft YaHei" charset="0"/>
              </a:rPr>
              <a:t>王二小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筛选信息</a:t>
            </a:r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4221088"/>
            <a:ext cx="68865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增加关键字，如：</a:t>
            </a:r>
            <a:endParaRPr lang="en-US" altLang="zh-CN" dirty="0" smtClean="0"/>
          </a:p>
          <a:p>
            <a:pPr marL="857250" lvl="1" indent="-342900">
              <a:buFont typeface="Wingdings" panose="05000000000000000000" pitchFamily="2" charset="2"/>
              <a:buChar char="l"/>
            </a:pPr>
            <a:r>
              <a:rPr lang="en-US" altLang="zh-CN" sz="1650" dirty="0" smtClean="0">
                <a:latin typeface="Microsoft YaHei" charset="0"/>
                <a:ea typeface="Microsoft YaHei" charset="0"/>
                <a:cs typeface="Microsoft YaHei" charset="0"/>
              </a:rPr>
              <a:t>SELECT  column1,column2,···</a:t>
            </a:r>
            <a:r>
              <a:rPr lang="zh-CN" altLang="en-US" sz="165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50" dirty="0" smtClean="0">
                <a:latin typeface="Microsoft YaHei" charset="0"/>
                <a:ea typeface="Microsoft YaHei" charset="0"/>
                <a:cs typeface="Microsoft YaHei" charset="0"/>
              </a:rPr>
              <a:t>FROM name TO file</a:t>
            </a: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 smtClean="0">
                <a:latin typeface="Microsoft YaHei" charset="0"/>
                <a:ea typeface="Microsoft YaHei" charset="0"/>
                <a:cs typeface="Microsoft YaHei" charset="0"/>
              </a:rPr>
              <a:t>将查询的结果写入文件</a:t>
            </a:r>
            <a:r>
              <a:rPr lang="en-US" altLang="zh-CN" sz="1500" dirty="0" smtClean="0">
                <a:latin typeface="Microsoft YaHei" charset="0"/>
                <a:ea typeface="Microsoft YaHei" charset="0"/>
                <a:cs typeface="Microsoft YaHei" charset="0"/>
              </a:rPr>
              <a:t>file</a:t>
            </a:r>
            <a:r>
              <a:rPr lang="zh-CN" altLang="en-US" sz="1500" dirty="0" smtClean="0">
                <a:latin typeface="Microsoft YaHei" charset="0"/>
                <a:ea typeface="Microsoft YaHei" charset="0"/>
                <a:cs typeface="Microsoft YaHei" charset="0"/>
              </a:rPr>
              <a:t>中</a:t>
            </a:r>
            <a:endParaRPr lang="en-US" altLang="zh-CN" sz="15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 smtClean="0">
                <a:latin typeface="Microsoft YaHei" charset="0"/>
                <a:ea typeface="Microsoft YaHei" charset="0"/>
                <a:cs typeface="Microsoft YaHei" charset="0"/>
              </a:rPr>
              <a:t>能</a:t>
            </a:r>
            <a:r>
              <a:rPr lang="zh-CN" altLang="en-US" sz="1500" dirty="0" smtClean="0">
                <a:latin typeface="Microsoft YaHei" charset="0"/>
                <a:ea typeface="Microsoft YaHei" charset="0"/>
                <a:cs typeface="Microsoft YaHei" charset="0"/>
              </a:rPr>
              <a:t>以写入后的</a:t>
            </a:r>
            <a:r>
              <a:rPr lang="en-US" altLang="zh-CN" sz="1500" dirty="0" smtClean="0">
                <a:latin typeface="Microsoft YaHei" charset="0"/>
                <a:ea typeface="Microsoft YaHei" charset="0"/>
                <a:cs typeface="Microsoft YaHei" charset="0"/>
              </a:rPr>
              <a:t>file</a:t>
            </a:r>
            <a:r>
              <a:rPr lang="zh-CN" altLang="en-US" sz="1500" dirty="0" smtClean="0">
                <a:latin typeface="Microsoft YaHei" charset="0"/>
                <a:ea typeface="Microsoft YaHei" charset="0"/>
                <a:cs typeface="Microsoft YaHei" charset="0"/>
              </a:rPr>
              <a:t>生成新的</a:t>
            </a:r>
            <a:r>
              <a:rPr lang="en-US" altLang="zh-CN" sz="1500" dirty="0" smtClean="0">
                <a:latin typeface="Microsoft YaHei" charset="0"/>
                <a:ea typeface="Microsoft YaHei" charset="0"/>
                <a:cs typeface="Microsoft YaHei" charset="0"/>
              </a:rPr>
              <a:t>TABLE</a:t>
            </a:r>
            <a:r>
              <a:rPr lang="zh-CN" altLang="en-US" sz="1500" dirty="0" smtClean="0">
                <a:latin typeface="Microsoft YaHei" charset="0"/>
                <a:ea typeface="Microsoft YaHei" charset="0"/>
                <a:cs typeface="Microsoft YaHei" charset="0"/>
              </a:rPr>
              <a:t>（</a:t>
            </a:r>
            <a:r>
              <a:rPr lang="en-US" altLang="zh-CN" sz="1500" dirty="0" smtClean="0">
                <a:latin typeface="Microsoft YaHei" charset="0"/>
                <a:ea typeface="Microsoft YaHei" charset="0"/>
                <a:cs typeface="Microsoft YaHei" charset="0"/>
              </a:rPr>
              <a:t>CREATE TABLE </a:t>
            </a:r>
            <a:r>
              <a:rPr lang="en-US" altLang="zh-CN" sz="1500" dirty="0" err="1" smtClean="0">
                <a:latin typeface="Microsoft YaHei" charset="0"/>
                <a:ea typeface="Microsoft YaHei" charset="0"/>
                <a:cs typeface="Microsoft YaHei" charset="0"/>
              </a:rPr>
              <a:t>table_name</a:t>
            </a:r>
            <a:r>
              <a:rPr lang="en-US" altLang="zh-CN" sz="1500" dirty="0" smtClean="0">
                <a:latin typeface="Microsoft YaHei" charset="0"/>
                <a:ea typeface="Microsoft YaHei" charset="0"/>
                <a:cs typeface="Microsoft YaHei" charset="0"/>
              </a:rPr>
              <a:t> FROM file</a:t>
            </a:r>
            <a:r>
              <a:rPr lang="zh-CN" altLang="en-US" sz="1500" dirty="0" smtClean="0">
                <a:latin typeface="Microsoft YaHei" charset="0"/>
                <a:ea typeface="Microsoft YaHei" charset="0"/>
                <a:cs typeface="Microsoft YaHei" charset="0"/>
              </a:rPr>
              <a:t>）</a:t>
            </a:r>
            <a:endParaRPr lang="en-US" altLang="zh-CN" sz="15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 smtClean="0">
                <a:latin typeface="Microsoft YaHei" charset="0"/>
                <a:ea typeface="Microsoft YaHei" charset="0"/>
                <a:cs typeface="Microsoft YaHei" charset="0"/>
              </a:rPr>
              <a:t>例如 </a:t>
            </a:r>
            <a:r>
              <a:rPr lang="en-US" altLang="zh-CN" sz="1500" dirty="0" smtClean="0">
                <a:latin typeface="Microsoft YaHei" charset="0"/>
                <a:ea typeface="Microsoft YaHei" charset="0"/>
                <a:cs typeface="Microsoft YaHei" charset="0"/>
              </a:rPr>
              <a:t>SELECT </a:t>
            </a:r>
            <a:r>
              <a:rPr lang="zh-CN" altLang="en-US" sz="1500" dirty="0" smtClean="0">
                <a:latin typeface="Microsoft YaHei" charset="0"/>
                <a:ea typeface="Microsoft YaHei" charset="0"/>
                <a:cs typeface="Microsoft YaHei" charset="0"/>
              </a:rPr>
              <a:t>* </a:t>
            </a:r>
            <a:r>
              <a:rPr lang="en-US" altLang="zh-CN" sz="1500" dirty="0" smtClean="0">
                <a:latin typeface="Microsoft YaHei" charset="0"/>
                <a:ea typeface="Microsoft YaHei" charset="0"/>
                <a:cs typeface="Microsoft YaHei" charset="0"/>
              </a:rPr>
              <a:t>FROM Student WHERE </a:t>
            </a:r>
            <a:r>
              <a:rPr lang="zh-CN" altLang="en-US" sz="1500" dirty="0" smtClean="0">
                <a:latin typeface="Microsoft YaHei" charset="0"/>
                <a:ea typeface="Microsoft YaHei" charset="0"/>
                <a:cs typeface="Microsoft YaHei" charset="0"/>
              </a:rPr>
              <a:t>专业 </a:t>
            </a:r>
            <a:r>
              <a:rPr lang="en-US" altLang="zh-CN" sz="1500" dirty="0" smtClean="0">
                <a:latin typeface="Microsoft YaHei" charset="0"/>
                <a:ea typeface="Microsoft YaHei" charset="0"/>
                <a:cs typeface="Microsoft YaHei" charset="0"/>
              </a:rPr>
              <a:t>= </a:t>
            </a:r>
            <a:r>
              <a:rPr lang="zh-CN" altLang="en-US" sz="1500" dirty="0" smtClean="0">
                <a:latin typeface="Microsoft YaHei" charset="0"/>
                <a:ea typeface="Microsoft YaHei" charset="0"/>
                <a:cs typeface="Microsoft YaHei" charset="0"/>
              </a:rPr>
              <a:t>计算机 </a:t>
            </a:r>
            <a:r>
              <a:rPr lang="en-US" altLang="zh-CN" sz="1500" dirty="0" smtClean="0">
                <a:latin typeface="Microsoft YaHei" charset="0"/>
                <a:ea typeface="Microsoft YaHei" charset="0"/>
                <a:cs typeface="Microsoft YaHei" charset="0"/>
              </a:rPr>
              <a:t>TO </a:t>
            </a:r>
            <a:r>
              <a:rPr lang="zh-CN" altLang="en-US" sz="1500" dirty="0" smtClean="0">
                <a:latin typeface="Microsoft YaHei" charset="0"/>
                <a:ea typeface="Microsoft YaHei" charset="0"/>
                <a:cs typeface="Microsoft YaHei" charset="0"/>
              </a:rPr>
              <a:t>计算机系学生名单</a:t>
            </a:r>
            <a:r>
              <a:rPr lang="en-US" altLang="zh-CN" sz="1500" dirty="0" smtClean="0">
                <a:latin typeface="Microsoft YaHei" charset="0"/>
                <a:ea typeface="Microsoft YaHei" charset="0"/>
                <a:cs typeface="Microsoft YaHei" charset="0"/>
              </a:rPr>
              <a:t>.txt </a:t>
            </a:r>
            <a:endParaRPr lang="en-US" altLang="zh-CN" sz="18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筛选信息</a:t>
            </a:r>
            <a:endParaRPr lang="zh-CN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525" y="3861048"/>
            <a:ext cx="9153525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为了保护数据库数据的安全，数据库的所有表格中的数据仅对一部分管理人员开放，即持有相应表格权限的管理员才能对数据库表格进行访问和操作。</a:t>
            </a:r>
            <a:endParaRPr lang="en-US" altLang="zh-CN" dirty="0" smtClean="0"/>
          </a:p>
          <a:p>
            <a:r>
              <a:rPr lang="zh-CN" altLang="en-US" dirty="0" smtClean="0"/>
              <a:t>权限包括“</a:t>
            </a:r>
            <a:r>
              <a:rPr lang="en-US" altLang="zh-CN" dirty="0" smtClean="0"/>
              <a:t>DROP</a:t>
            </a:r>
            <a:r>
              <a:rPr lang="zh-CN" altLang="en-US" dirty="0" smtClean="0"/>
              <a:t>”“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”“</a:t>
            </a:r>
            <a:r>
              <a:rPr lang="en-US" altLang="zh-CN" dirty="0" smtClean="0"/>
              <a:t>INSERT</a:t>
            </a:r>
            <a:r>
              <a:rPr lang="zh-CN" altLang="en-US" dirty="0" smtClean="0"/>
              <a:t>”“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”，分别表示删除表格、删除数据、插入数据、筛选数据的权限。</a:t>
            </a:r>
            <a:endParaRPr lang="en-US" altLang="zh-CN" dirty="0" smtClean="0"/>
          </a:p>
          <a:p>
            <a:r>
              <a:rPr lang="zh-CN" altLang="en-US" dirty="0" smtClean="0"/>
              <a:t>表的创建者自动永久拥有该表格所有权限。权限拥有者可以对其他管理员进行授权、收回权限。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管理员权限简介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GRANT</a:t>
            </a:r>
            <a:r>
              <a:rPr lang="zh-CN" altLang="en-US" dirty="0" smtClean="0"/>
              <a:t>语句授予权限，格式为：</a:t>
            </a:r>
            <a:endParaRPr lang="en-US" altLang="zh-CN" dirty="0" smtClean="0"/>
          </a:p>
          <a:p>
            <a:r>
              <a:rPr lang="en-US" altLang="zh-CN" sz="2400" dirty="0" smtClean="0"/>
              <a:t>GRANT</a:t>
            </a:r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&lt;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权限列表</a:t>
            </a:r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&gt; on &lt;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表名</a:t>
            </a:r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&gt; to &lt;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用户列表</a:t>
            </a:r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&gt;</a:t>
            </a:r>
          </a:p>
          <a:p>
            <a:pPr marL="342900" indent="-342900" defTabSz="914400">
              <a:buFont typeface="Wingdings" charset="2"/>
              <a:buChar char="l"/>
            </a:pP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&lt;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权限列表</a:t>
            </a: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&gt;</a:t>
            </a:r>
          </a:p>
          <a:p>
            <a:pPr marL="857250" lvl="1" indent="-342900" defTabSz="914400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DROP : 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删除表的权限</a:t>
            </a:r>
            <a:endParaRPr lang="en-US" altLang="zh-CN" sz="12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INSERT : 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插入行的权限</a:t>
            </a:r>
          </a:p>
          <a:p>
            <a:pPr marL="857250" lvl="1" indent="-342900" defTabSz="914400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DELETE : 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删除行的权限</a:t>
            </a:r>
          </a:p>
          <a:p>
            <a:pPr marL="857250" lvl="1" indent="-342900" defTabSz="914400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SELECT : 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查询的权限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</a:p>
          <a:p>
            <a:pPr marL="342900" indent="-342900" defTabSz="914400">
              <a:buFont typeface="Wingdings" charset="2"/>
              <a:buChar char="l"/>
            </a:pP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&lt;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用户列表</a:t>
            </a: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&gt;:</a:t>
            </a:r>
          </a:p>
          <a:p>
            <a:pPr marL="857250" lvl="1" indent="-342900" defTabSz="91440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用户名</a:t>
            </a:r>
            <a:endParaRPr lang="en-US" altLang="zh-CN" sz="12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public  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所有合法用户持有所授权限</a:t>
            </a:r>
          </a:p>
          <a:p>
            <a:pPr marL="342900" indent="-342900" defTabSz="914400">
              <a:buFont typeface="Wingdings" charset="2"/>
              <a:buChar char="l"/>
            </a:pP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权限的授予者必须已经持有相应的权限，权限可以传递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授予权限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0" y="557213"/>
            <a:ext cx="7658100" cy="574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932040" y="1844824"/>
            <a:ext cx="265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对</a:t>
            </a:r>
            <a:r>
              <a:rPr lang="en-US" altLang="zh-CN" dirty="0" smtClean="0">
                <a:solidFill>
                  <a:srgbClr val="FF0000"/>
                </a:solidFill>
              </a:rPr>
              <a:t>Student</a:t>
            </a:r>
            <a:r>
              <a:rPr lang="zh-CN" altLang="en-US" dirty="0" smtClean="0">
                <a:solidFill>
                  <a:srgbClr val="FF0000"/>
                </a:solidFill>
              </a:rPr>
              <a:t>表格没有权限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2852936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向</a:t>
            </a:r>
            <a:r>
              <a:rPr lang="en-US" altLang="zh-CN" dirty="0" smtClean="0">
                <a:solidFill>
                  <a:srgbClr val="FF0000"/>
                </a:solidFill>
              </a:rPr>
              <a:t>user4</a:t>
            </a:r>
            <a:r>
              <a:rPr lang="zh-CN" altLang="en-US" dirty="0" smtClean="0">
                <a:solidFill>
                  <a:srgbClr val="FF0000"/>
                </a:solidFill>
              </a:rPr>
              <a:t>授权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12160" y="56612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持有权限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用户未持有权限非法操作时，系统会在表格创建者下一次登录时自动向其发起授权申请：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授予权限</a:t>
            </a:r>
            <a:endParaRPr lang="zh-CN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996952"/>
            <a:ext cx="8414094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本项目名称为“智能交互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”，其功能是在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命令行环境下模拟数据库管理系统，实现命令行交互下数据库管理操作。</a:t>
            </a:r>
            <a:endParaRPr lang="en-US" altLang="zh-CN" dirty="0" smtClean="0"/>
          </a:p>
          <a:p>
            <a:r>
              <a:rPr lang="zh-CN" altLang="en-US" dirty="0" smtClean="0"/>
              <a:t>在本项目中，数据库管理人员可以通过一系列命令，实现对于数据库的增删改以及查询等一系列操作，本系统还可以对管理员的操作权限进行维护。</a:t>
            </a:r>
            <a:endParaRPr lang="en-US" altLang="zh-CN" dirty="0" smtClean="0"/>
          </a:p>
          <a:p>
            <a:r>
              <a:rPr lang="zh-CN" altLang="en-US" dirty="0" smtClean="0"/>
              <a:t>使用本项目前，请您仔细阅读本用户手册。在使用过程中如有任何问题，请与开发者联系。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前言 </a:t>
            </a:r>
            <a:r>
              <a:rPr lang="en-US" altLang="zh-CN" dirty="0" smtClean="0"/>
              <a:t>PREFACE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权限可以传递，拥有权限者可以向其他人授权。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授予权限</a:t>
            </a:r>
            <a:endParaRPr lang="zh-CN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564904"/>
            <a:ext cx="7362825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REVOKE</a:t>
            </a:r>
            <a:r>
              <a:rPr lang="zh-CN" altLang="en-US" dirty="0" smtClean="0"/>
              <a:t>语句收回权限，格式为：</a:t>
            </a:r>
            <a:endParaRPr lang="en-US" altLang="zh-CN" dirty="0" smtClean="0"/>
          </a:p>
          <a:p>
            <a:pPr marL="857250" lvl="1" indent="-342900" defTabSz="914400">
              <a:buFont typeface="Wingdings" charset="2"/>
              <a:buChar char="l"/>
            </a:pPr>
            <a:r>
              <a:rPr lang="en-US" altLang="zh-CN" sz="2200" dirty="0" smtClean="0">
                <a:latin typeface="Microsoft YaHei" charset="0"/>
                <a:ea typeface="Microsoft YaHei" charset="0"/>
                <a:cs typeface="Microsoft YaHei" charset="0"/>
              </a:rPr>
              <a:t>REVOKE &lt;</a:t>
            </a:r>
            <a:r>
              <a:rPr lang="zh-CN" altLang="en-US" sz="2200" dirty="0" smtClean="0">
                <a:latin typeface="Microsoft YaHei" charset="0"/>
                <a:ea typeface="Microsoft YaHei" charset="0"/>
                <a:cs typeface="Microsoft YaHei" charset="0"/>
              </a:rPr>
              <a:t>权限列表</a:t>
            </a:r>
            <a:r>
              <a:rPr lang="en-US" altLang="zh-CN" sz="2200" dirty="0" smtClean="0">
                <a:latin typeface="Microsoft YaHei" charset="0"/>
                <a:ea typeface="Microsoft YaHei" charset="0"/>
                <a:cs typeface="Microsoft YaHei" charset="0"/>
              </a:rPr>
              <a:t>&gt; on &lt;</a:t>
            </a:r>
            <a:r>
              <a:rPr lang="zh-CN" altLang="en-US" sz="2200" dirty="0" smtClean="0">
                <a:latin typeface="Microsoft YaHei" charset="0"/>
                <a:ea typeface="Microsoft YaHei" charset="0"/>
                <a:cs typeface="Microsoft YaHei" charset="0"/>
              </a:rPr>
              <a:t>表名</a:t>
            </a:r>
            <a:r>
              <a:rPr lang="en-US" altLang="zh-CN" sz="2200" dirty="0" smtClean="0">
                <a:latin typeface="Microsoft YaHei" charset="0"/>
                <a:ea typeface="Microsoft YaHei" charset="0"/>
                <a:cs typeface="Microsoft YaHei" charset="0"/>
              </a:rPr>
              <a:t>&gt; from &lt;</a:t>
            </a:r>
            <a:r>
              <a:rPr lang="zh-CN" altLang="en-US" sz="2200" dirty="0" smtClean="0">
                <a:latin typeface="Microsoft YaHei" charset="0"/>
                <a:ea typeface="Microsoft YaHei" charset="0"/>
                <a:cs typeface="Microsoft YaHei" charset="0"/>
              </a:rPr>
              <a:t>用户列表</a:t>
            </a:r>
            <a:r>
              <a:rPr lang="en-US" altLang="zh-CN" sz="2200" dirty="0" smtClean="0">
                <a:latin typeface="Microsoft YaHei" charset="0"/>
                <a:ea typeface="Microsoft YaHei" charset="0"/>
                <a:cs typeface="Microsoft YaHei" charset="0"/>
              </a:rPr>
              <a:t>&gt;</a:t>
            </a:r>
          </a:p>
          <a:p>
            <a:pPr marL="342900" indent="-342900" defTabSz="914400">
              <a:buFont typeface="Wingdings" charset="2"/>
              <a:buChar char="l"/>
            </a:pPr>
            <a:r>
              <a:rPr lang="en-US" altLang="zh-CN" sz="2200" dirty="0" smtClean="0">
                <a:latin typeface="Microsoft YaHei" charset="0"/>
                <a:ea typeface="Microsoft YaHei" charset="0"/>
                <a:cs typeface="Microsoft YaHei" charset="0"/>
              </a:rPr>
              <a:t>Example:</a:t>
            </a:r>
          </a:p>
          <a:p>
            <a:pPr marL="857250" lvl="1" indent="-342900" defTabSz="914400">
              <a:buFont typeface="Wingdings" charset="2"/>
              <a:buChar char="l"/>
            </a:pPr>
            <a:r>
              <a:rPr lang="en-US" altLang="zh-CN" sz="2200" dirty="0" smtClean="0">
                <a:latin typeface="Microsoft YaHei" charset="0"/>
                <a:ea typeface="Microsoft YaHei" charset="0"/>
                <a:cs typeface="Microsoft YaHei" charset="0"/>
              </a:rPr>
              <a:t>REVOKE SELECT on Student  from </a:t>
            </a:r>
            <a:r>
              <a:rPr lang="en-US" altLang="zh-CN" sz="2200" dirty="0" smtClean="0">
                <a:latin typeface="Microsoft YaHei" charset="0"/>
                <a:ea typeface="Microsoft YaHei" charset="0"/>
                <a:cs typeface="Microsoft YaHei" charset="0"/>
              </a:rPr>
              <a:t>user4, user2</a:t>
            </a:r>
            <a:endParaRPr lang="en-US" altLang="zh-CN" sz="22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 defTabSz="914400">
              <a:buFont typeface="Wingdings" charset="2"/>
              <a:buChar char="l"/>
            </a:pPr>
            <a:r>
              <a:rPr lang="en-US" altLang="zh-CN" sz="2200" dirty="0" smtClean="0">
                <a:latin typeface="Microsoft YaHei" charset="0"/>
                <a:ea typeface="Microsoft YaHei" charset="0"/>
                <a:cs typeface="Microsoft YaHei" charset="0"/>
              </a:rPr>
              <a:t>&lt;</a:t>
            </a:r>
            <a:r>
              <a:rPr lang="zh-CN" altLang="en-US" sz="2200" dirty="0" smtClean="0">
                <a:latin typeface="Microsoft YaHei" charset="0"/>
                <a:ea typeface="Microsoft YaHei" charset="0"/>
                <a:cs typeface="Microsoft YaHei" charset="0"/>
              </a:rPr>
              <a:t>权限列表</a:t>
            </a:r>
            <a:r>
              <a:rPr lang="en-US" altLang="zh-CN" sz="2200" dirty="0" smtClean="0">
                <a:latin typeface="Microsoft YaHei" charset="0"/>
                <a:ea typeface="Microsoft YaHei" charset="0"/>
                <a:cs typeface="Microsoft YaHei" charset="0"/>
              </a:rPr>
              <a:t>&gt; </a:t>
            </a:r>
            <a:r>
              <a:rPr lang="zh-CN" altLang="en-US" sz="2200" dirty="0" smtClean="0">
                <a:latin typeface="Microsoft YaHei" charset="0"/>
                <a:ea typeface="Microsoft YaHei" charset="0"/>
                <a:cs typeface="Microsoft YaHei" charset="0"/>
              </a:rPr>
              <a:t>可以是 </a:t>
            </a:r>
            <a:r>
              <a:rPr lang="en-US" altLang="zh-CN" sz="2200" dirty="0" smtClean="0">
                <a:latin typeface="Microsoft YaHei" charset="0"/>
                <a:ea typeface="Microsoft YaHei" charset="0"/>
                <a:cs typeface="Microsoft YaHei" charset="0"/>
              </a:rPr>
              <a:t>all </a:t>
            </a:r>
            <a:r>
              <a:rPr lang="zh-CN" altLang="en-US" sz="2200" dirty="0" smtClean="0">
                <a:latin typeface="Microsoft YaHei" charset="0"/>
                <a:ea typeface="Microsoft YaHei" charset="0"/>
                <a:cs typeface="Microsoft YaHei" charset="0"/>
              </a:rPr>
              <a:t>，表示收回被收回人持有的所有权限</a:t>
            </a:r>
            <a:endParaRPr lang="en-US" altLang="zh-CN" sz="22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 defTabSz="914400">
              <a:buFont typeface="Wingdings" charset="2"/>
              <a:buChar char="l"/>
            </a:pPr>
            <a:r>
              <a:rPr lang="zh-CN" altLang="en-US" sz="2200" dirty="0" smtClean="0">
                <a:latin typeface="Microsoft YaHei" charset="0"/>
                <a:ea typeface="Microsoft YaHei" charset="0"/>
                <a:cs typeface="Microsoft YaHei" charset="0"/>
              </a:rPr>
              <a:t>某一用户拥有权限的前提是，授予他权限的人仍有对应的权限</a:t>
            </a:r>
            <a:endParaRPr lang="en-US" altLang="zh-CN" sz="22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 defTabSz="914400">
              <a:buFont typeface="Wingdings" charset="2"/>
              <a:buChar char="l"/>
            </a:pPr>
            <a:r>
              <a:rPr lang="zh-CN" altLang="en-US" sz="2200" dirty="0" smtClean="0">
                <a:latin typeface="Microsoft YaHei" charset="0"/>
                <a:ea typeface="Microsoft YaHei" charset="0"/>
                <a:cs typeface="Microsoft YaHei" charset="0"/>
              </a:rPr>
              <a:t>如果同一权限由不同的授权人两次授予同一用户， 用户在一次回收后仍保持授权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收回权限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收回权限</a:t>
            </a:r>
            <a:endParaRPr lang="zh-CN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060848"/>
            <a:ext cx="7058025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4077072"/>
            <a:ext cx="6162675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788024" y="4653136"/>
            <a:ext cx="1965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DROP</a:t>
            </a:r>
            <a:r>
              <a:rPr lang="zh-CN" altLang="en-US" dirty="0" smtClean="0">
                <a:solidFill>
                  <a:srgbClr val="FF0000"/>
                </a:solidFill>
              </a:rPr>
              <a:t>权限被取消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当一人权限是由多人授予的，其中一人收回权限，权限依然保留</a:t>
            </a:r>
            <a:endParaRPr lang="en-US" altLang="zh-CN" dirty="0" smtClean="0"/>
          </a:p>
          <a:p>
            <a:r>
              <a:rPr lang="zh-CN" altLang="en-US" dirty="0" smtClean="0"/>
              <a:t>假设</a:t>
            </a:r>
            <a:r>
              <a:rPr lang="en-US" altLang="zh-CN" dirty="0" smtClean="0"/>
              <a:t>user1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user4</a:t>
            </a:r>
            <a:r>
              <a:rPr lang="zh-CN" altLang="en-US" dirty="0" smtClean="0"/>
              <a:t>均授予</a:t>
            </a:r>
            <a:r>
              <a:rPr lang="en-US" altLang="zh-CN" dirty="0" smtClean="0"/>
              <a:t>user2 INSERT</a:t>
            </a:r>
            <a:r>
              <a:rPr lang="zh-CN" altLang="en-US" dirty="0" smtClean="0"/>
              <a:t>权限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收回权限</a:t>
            </a:r>
            <a:endParaRPr lang="zh-CN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3573016"/>
            <a:ext cx="83439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6238" y="1243013"/>
            <a:ext cx="839152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364088" y="486916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权限依然保留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某一用户拥有权限的前提是，授予他权限的人仍有对应的权限</a:t>
            </a:r>
            <a:endParaRPr lang="en-US" altLang="zh-CN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dirty="0" smtClean="0"/>
              <a:t>也就是说，取消了一人的权限，即取消了所有由该人授权的权限。</a:t>
            </a:r>
            <a:endParaRPr lang="en-US" altLang="zh-CN" dirty="0" smtClean="0"/>
          </a:p>
          <a:p>
            <a:r>
              <a:rPr lang="zh-CN" altLang="en-US" dirty="0" smtClean="0"/>
              <a:t>如对表</a:t>
            </a:r>
            <a:r>
              <a:rPr lang="en-US" altLang="zh-CN" dirty="0" smtClean="0"/>
              <a:t>Student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授权</a:t>
            </a:r>
            <a:endParaRPr lang="en-US" altLang="zh-CN" dirty="0" smtClean="0"/>
          </a:p>
          <a:p>
            <a:r>
              <a:rPr lang="en-US" altLang="zh-CN" dirty="0" smtClean="0"/>
              <a:t>User1</a:t>
            </a:r>
            <a:r>
              <a:rPr lang="en-US" altLang="zh-CN" dirty="0" smtClean="0">
                <a:sym typeface="Wingdings" pitchFamily="2" charset="2"/>
              </a:rPr>
              <a:t>user4user3user2</a:t>
            </a:r>
          </a:p>
          <a:p>
            <a:r>
              <a:rPr lang="zh-CN" altLang="en-US" dirty="0" smtClean="0">
                <a:sym typeface="Wingdings" pitchFamily="2" charset="2"/>
              </a:rPr>
              <a:t>现收回</a:t>
            </a:r>
            <a:r>
              <a:rPr lang="en-US" altLang="zh-CN" dirty="0" smtClean="0">
                <a:sym typeface="Wingdings" pitchFamily="2" charset="2"/>
              </a:rPr>
              <a:t>user4</a:t>
            </a:r>
            <a:r>
              <a:rPr lang="zh-CN" altLang="en-US" dirty="0" smtClean="0">
                <a:sym typeface="Wingdings" pitchFamily="2" charset="2"/>
              </a:rPr>
              <a:t>的权限</a:t>
            </a:r>
            <a:endParaRPr lang="en-US" altLang="zh-CN" dirty="0" smtClean="0">
              <a:sym typeface="Wingdings" pitchFamily="2" charset="2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收回权限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844824"/>
            <a:ext cx="7267575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940152" y="4005064"/>
            <a:ext cx="1523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User3</a:t>
            </a:r>
            <a:r>
              <a:rPr lang="zh-CN" altLang="en-US" dirty="0" smtClean="0">
                <a:solidFill>
                  <a:srgbClr val="FF0000"/>
                </a:solidFill>
              </a:rPr>
              <a:t>的权限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一并收回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进入系统后，命令行出现</a:t>
            </a:r>
            <a:r>
              <a:rPr lang="en-US" altLang="zh-CN" dirty="0" smtClean="0"/>
              <a:t>~$</a:t>
            </a:r>
            <a:r>
              <a:rPr lang="zh-CN" altLang="en-US" dirty="0" smtClean="0"/>
              <a:t>的字样，即等待用户输入指令，此时您可以：</a:t>
            </a:r>
            <a:endParaRPr lang="en-US" altLang="zh-CN" dirty="0" smtClean="0"/>
          </a:p>
          <a:p>
            <a:r>
              <a:rPr lang="zh-CN" altLang="en-US" dirty="0" smtClean="0"/>
              <a:t>输入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进入数据库系统；</a:t>
            </a:r>
            <a:endParaRPr lang="en-US" altLang="zh-CN" dirty="0" smtClean="0"/>
          </a:p>
          <a:p>
            <a:r>
              <a:rPr lang="zh-CN" altLang="en-US" dirty="0" smtClean="0"/>
              <a:t>输入</a:t>
            </a:r>
            <a:r>
              <a:rPr lang="en-US" altLang="zh-CN" dirty="0" smtClean="0"/>
              <a:t>cat+</a:t>
            </a:r>
            <a:r>
              <a:rPr lang="zh-CN" altLang="en-US" dirty="0" smtClean="0"/>
              <a:t>文件名快速查看文件数据信息；</a:t>
            </a:r>
            <a:endParaRPr lang="en-US" altLang="zh-CN" dirty="0" smtClean="0"/>
          </a:p>
          <a:p>
            <a:r>
              <a:rPr lang="zh-CN" altLang="en-US" dirty="0" smtClean="0"/>
              <a:t>输入</a:t>
            </a:r>
            <a:r>
              <a:rPr lang="en-US" altLang="zh-CN" dirty="0" smtClean="0"/>
              <a:t>exit</a:t>
            </a:r>
            <a:r>
              <a:rPr lang="zh-CN" altLang="en-US" dirty="0" smtClean="0"/>
              <a:t>退出程序；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进入系统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4221088"/>
            <a:ext cx="5581650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进入数据库系统后，即可进入登录系统。请输入管理员账号密码进行登录。</a:t>
            </a:r>
            <a:endParaRPr lang="en-US" altLang="zh-CN" dirty="0" smtClean="0"/>
          </a:p>
          <a:p>
            <a:r>
              <a:rPr lang="zh-CN" altLang="en-US" dirty="0" smtClean="0"/>
              <a:t>登陆成功</a:t>
            </a:r>
            <a:r>
              <a:rPr lang="zh-CN" altLang="en-US" dirty="0" smtClean="0"/>
              <a:t>后，命令行显示提示语与“（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）</a:t>
            </a:r>
            <a:r>
              <a:rPr lang="en-US" altLang="zh-CN" dirty="0" smtClean="0">
                <a:sym typeface="Wingdings" pitchFamily="2" charset="2"/>
              </a:rPr>
              <a:t></a:t>
            </a:r>
            <a:r>
              <a:rPr lang="zh-CN" altLang="en-US" dirty="0" smtClean="0"/>
              <a:t>”字样，即可输入命令，对数据库进行操作。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用户登录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3789040"/>
            <a:ext cx="565785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在命令行内输入</a:t>
            </a:r>
            <a:r>
              <a:rPr lang="en-US" altLang="zh-CN" dirty="0" smtClean="0"/>
              <a:t>TABLE LIST</a:t>
            </a:r>
            <a:r>
              <a:rPr lang="zh-CN" altLang="en-US" dirty="0" smtClean="0"/>
              <a:t>指令，即可显示当前管理员拥有权限的表格及所拥有的权限。</a:t>
            </a:r>
            <a:endParaRPr lang="en-US" altLang="zh-CN" dirty="0" smtClean="0"/>
          </a:p>
          <a:p>
            <a:r>
              <a:rPr lang="zh-CN" altLang="en-US" dirty="0" smtClean="0"/>
              <a:t>在数据库管理中，只有拥有某一项权限，才能对表格进行相应的操作。表格的创建者（</a:t>
            </a:r>
            <a:r>
              <a:rPr lang="en-US" altLang="zh-CN" dirty="0" smtClean="0"/>
              <a:t>OWNER</a:t>
            </a:r>
            <a:r>
              <a:rPr lang="zh-CN" altLang="en-US" dirty="0" smtClean="0"/>
              <a:t>）可以拥有对表格的所有权限，拥有权限的用户可以将权限授予其他人。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显示所有可操作表格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4725144"/>
            <a:ext cx="8892480" cy="1541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CREATE TABLE</a:t>
            </a:r>
            <a:r>
              <a:rPr lang="zh-CN" altLang="en-US" dirty="0" smtClean="0"/>
              <a:t>语句创建表格，格式为：</a:t>
            </a:r>
            <a:endParaRPr lang="en-US" altLang="zh-CN" dirty="0" smtClean="0"/>
          </a:p>
          <a:p>
            <a:pPr marL="857250" lvl="1" indent="-342900">
              <a:buFont typeface="Wingdings" panose="05000000000000000000" pitchFamily="2" charset="2"/>
              <a:buChar char="l"/>
            </a:pPr>
            <a:r>
              <a:rPr lang="en-US" altLang="zh-CN" sz="1650" dirty="0" smtClean="0">
                <a:latin typeface="Microsoft YaHei" charset="0"/>
                <a:ea typeface="Microsoft YaHei" charset="0"/>
                <a:cs typeface="Microsoft YaHei" charset="0"/>
              </a:rPr>
              <a:t>CREATE TABLE name (column1,column2,···,</a:t>
            </a:r>
            <a:r>
              <a:rPr lang="en-US" altLang="zh-CN" sz="1650" dirty="0" err="1" smtClean="0">
                <a:latin typeface="Microsoft YaHei" charset="0"/>
                <a:ea typeface="Microsoft YaHei" charset="0"/>
                <a:cs typeface="Microsoft YaHei" charset="0"/>
              </a:rPr>
              <a:t>columnT</a:t>
            </a:r>
            <a:r>
              <a:rPr lang="en-US" altLang="zh-CN" sz="1650" dirty="0" smtClean="0">
                <a:latin typeface="Microsoft YaHei" charset="0"/>
                <a:ea typeface="Microsoft YaHei" charset="0"/>
                <a:cs typeface="Microsoft YaHei" charset="0"/>
              </a:rPr>
              <a:t>) TO file</a:t>
            </a: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 smtClean="0">
                <a:latin typeface="Microsoft YaHei" charset="0"/>
                <a:ea typeface="Microsoft YaHei" charset="0"/>
                <a:cs typeface="Microsoft YaHei" charset="0"/>
              </a:rPr>
              <a:t>创建一个</a:t>
            </a:r>
            <a:r>
              <a:rPr lang="en-US" altLang="zh-CN" sz="1500" dirty="0" smtClean="0">
                <a:latin typeface="Microsoft YaHei" charset="0"/>
                <a:ea typeface="Microsoft YaHei" charset="0"/>
                <a:cs typeface="Microsoft YaHei" charset="0"/>
              </a:rPr>
              <a:t>TABLE</a:t>
            </a:r>
            <a:r>
              <a:rPr lang="zh-CN" altLang="en-US" sz="1500" dirty="0" smtClean="0">
                <a:latin typeface="Microsoft YaHei" charset="0"/>
                <a:ea typeface="Microsoft YaHei" charset="0"/>
                <a:cs typeface="Microsoft YaHei" charset="0"/>
              </a:rPr>
              <a:t>，</a:t>
            </a:r>
            <a:r>
              <a:rPr lang="en-US" altLang="zh-CN" sz="1500" dirty="0" smtClean="0">
                <a:latin typeface="Microsoft YaHei" charset="0"/>
                <a:ea typeface="Microsoft YaHei" charset="0"/>
                <a:cs typeface="Microsoft YaHei" charset="0"/>
              </a:rPr>
              <a:t>TABLE</a:t>
            </a:r>
            <a:r>
              <a:rPr lang="zh-CN" altLang="en-US" sz="1500" dirty="0" smtClean="0">
                <a:latin typeface="Microsoft YaHei" charset="0"/>
                <a:ea typeface="Microsoft YaHei" charset="0"/>
                <a:cs typeface="Microsoft YaHei" charset="0"/>
              </a:rPr>
              <a:t>的名字是</a:t>
            </a:r>
            <a:r>
              <a:rPr lang="en-US" altLang="zh-CN" sz="1500" dirty="0" smtClean="0">
                <a:latin typeface="Microsoft YaHei" charset="0"/>
                <a:ea typeface="Microsoft YaHei" charset="0"/>
                <a:cs typeface="Microsoft YaHei" charset="0"/>
              </a:rPr>
              <a:t>name</a:t>
            </a:r>
            <a:r>
              <a:rPr lang="zh-CN" altLang="en-US" sz="1500" dirty="0" smtClean="0">
                <a:latin typeface="Microsoft YaHei" charset="0"/>
                <a:ea typeface="Microsoft YaHei" charset="0"/>
                <a:cs typeface="Microsoft YaHei" charset="0"/>
              </a:rPr>
              <a:t>，共有</a:t>
            </a:r>
            <a:r>
              <a:rPr lang="en-US" altLang="zh-CN" sz="1500" dirty="0" smtClean="0">
                <a:latin typeface="Microsoft YaHei" charset="0"/>
                <a:ea typeface="Microsoft YaHei" charset="0"/>
                <a:cs typeface="Microsoft YaHei" charset="0"/>
              </a:rPr>
              <a:t>T</a:t>
            </a:r>
            <a:r>
              <a:rPr lang="zh-CN" altLang="en-US" sz="1500" dirty="0" smtClean="0">
                <a:latin typeface="Microsoft YaHei" charset="0"/>
                <a:ea typeface="Microsoft YaHei" charset="0"/>
                <a:cs typeface="Microsoft YaHei" charset="0"/>
              </a:rPr>
              <a:t>列，其中</a:t>
            </a:r>
            <a:r>
              <a:rPr lang="en-US" altLang="zh-CN" sz="1500" dirty="0" err="1" smtClean="0">
                <a:latin typeface="Microsoft YaHei" charset="0"/>
                <a:ea typeface="Microsoft YaHei" charset="0"/>
                <a:cs typeface="Microsoft YaHei" charset="0"/>
              </a:rPr>
              <a:t>columni</a:t>
            </a:r>
            <a:r>
              <a:rPr lang="zh-CN" altLang="en-US" sz="1500" dirty="0" smtClean="0">
                <a:latin typeface="Microsoft YaHei" charset="0"/>
                <a:ea typeface="Microsoft YaHei" charset="0"/>
                <a:cs typeface="Microsoft YaHei" charset="0"/>
              </a:rPr>
              <a:t>为第</a:t>
            </a:r>
            <a:r>
              <a:rPr lang="en-US" altLang="zh-CN" sz="1500" dirty="0" err="1" smtClean="0">
                <a:latin typeface="Microsoft YaHei" charset="0"/>
                <a:ea typeface="Microsoft YaHei" charset="0"/>
                <a:cs typeface="Microsoft YaHei" charset="0"/>
              </a:rPr>
              <a:t>i</a:t>
            </a:r>
            <a:r>
              <a:rPr lang="zh-CN" altLang="en-US" sz="1500" dirty="0" smtClean="0">
                <a:latin typeface="Microsoft YaHei" charset="0"/>
                <a:ea typeface="Microsoft YaHei" charset="0"/>
                <a:cs typeface="Microsoft YaHei" charset="0"/>
              </a:rPr>
              <a:t>列的属性名</a:t>
            </a:r>
            <a:endParaRPr lang="en-US" altLang="zh-CN" sz="15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 smtClean="0">
                <a:latin typeface="Microsoft YaHei" charset="0"/>
                <a:ea typeface="Microsoft YaHei" charset="0"/>
                <a:cs typeface="Microsoft YaHei" charset="0"/>
              </a:rPr>
              <a:t>所有属性用括号包含，不同的属性名以逗号隔开</a:t>
            </a:r>
            <a:endParaRPr lang="en-US" altLang="zh-CN" sz="15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en-US" altLang="zh-CN" sz="1500" dirty="0" smtClean="0">
                <a:latin typeface="Microsoft YaHei" charset="0"/>
                <a:ea typeface="Microsoft YaHei" charset="0"/>
                <a:cs typeface="Microsoft YaHei" charset="0"/>
              </a:rPr>
              <a:t>file</a:t>
            </a:r>
            <a:r>
              <a:rPr lang="zh-CN" altLang="en-US" sz="1500" dirty="0" smtClean="0">
                <a:latin typeface="Microsoft YaHei" charset="0"/>
                <a:ea typeface="Microsoft YaHei" charset="0"/>
                <a:cs typeface="Microsoft YaHei" charset="0"/>
              </a:rPr>
              <a:t>为</a:t>
            </a:r>
            <a:r>
              <a:rPr lang="en-US" altLang="zh-CN" sz="1500" dirty="0" smtClean="0">
                <a:latin typeface="Microsoft YaHei" charset="0"/>
                <a:ea typeface="Microsoft YaHei" charset="0"/>
                <a:cs typeface="Microsoft YaHei" charset="0"/>
              </a:rPr>
              <a:t>TABLE</a:t>
            </a:r>
            <a:r>
              <a:rPr lang="zh-CN" altLang="en-US" sz="1500" dirty="0" smtClean="0">
                <a:latin typeface="Microsoft YaHei" charset="0"/>
                <a:ea typeface="Microsoft YaHei" charset="0"/>
                <a:cs typeface="Microsoft YaHei" charset="0"/>
              </a:rPr>
              <a:t>在本地存储的文件名</a:t>
            </a:r>
            <a:endParaRPr lang="en-US" altLang="zh-CN" sz="15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 smtClean="0">
                <a:latin typeface="Microsoft YaHei" charset="0"/>
                <a:ea typeface="Microsoft YaHei" charset="0"/>
                <a:cs typeface="Microsoft YaHei" charset="0"/>
              </a:rPr>
              <a:t>例如 </a:t>
            </a:r>
            <a:r>
              <a:rPr lang="en-US" altLang="zh-CN" sz="1500" dirty="0" smtClean="0">
                <a:latin typeface="Microsoft YaHei" charset="0"/>
                <a:ea typeface="Microsoft YaHei" charset="0"/>
                <a:cs typeface="Microsoft YaHei" charset="0"/>
              </a:rPr>
              <a:t>CREATE TABLE Student (</a:t>
            </a:r>
            <a:r>
              <a:rPr lang="zh-CN" altLang="en-US" sz="1500" dirty="0" smtClean="0">
                <a:latin typeface="Microsoft YaHei" charset="0"/>
                <a:ea typeface="Microsoft YaHei" charset="0"/>
                <a:cs typeface="Microsoft YaHei" charset="0"/>
              </a:rPr>
              <a:t>学号</a:t>
            </a:r>
            <a:r>
              <a:rPr lang="en-US" altLang="zh-CN" sz="1500" dirty="0" smtClean="0"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lang="zh-CN" altLang="en-US" sz="1500" dirty="0" smtClean="0">
                <a:latin typeface="Microsoft YaHei" charset="0"/>
                <a:ea typeface="Microsoft YaHei" charset="0"/>
                <a:cs typeface="Microsoft YaHei" charset="0"/>
              </a:rPr>
              <a:t>姓名</a:t>
            </a:r>
            <a:r>
              <a:rPr lang="en-US" altLang="zh-CN" sz="1500" dirty="0" smtClean="0"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lang="zh-CN" altLang="en-US" sz="1500" dirty="0" smtClean="0">
                <a:latin typeface="Microsoft YaHei" charset="0"/>
                <a:ea typeface="Microsoft YaHei" charset="0"/>
                <a:cs typeface="Microsoft YaHei" charset="0"/>
              </a:rPr>
              <a:t>专业</a:t>
            </a:r>
            <a:r>
              <a:rPr lang="en-US" altLang="zh-CN" sz="1500" dirty="0" smtClean="0">
                <a:latin typeface="Microsoft YaHei" charset="0"/>
                <a:ea typeface="Microsoft YaHei" charset="0"/>
                <a:cs typeface="Microsoft YaHei" charset="0"/>
              </a:rPr>
              <a:t>) TO student.txt</a:t>
            </a:r>
          </a:p>
          <a:p>
            <a:pPr marL="857250" lvl="1" indent="-342900">
              <a:buFont typeface="Wingdings" panose="05000000000000000000" pitchFamily="2" charset="2"/>
              <a:buChar char="l"/>
            </a:pPr>
            <a:r>
              <a:rPr lang="en-US" altLang="zh-CN" sz="1650" dirty="0" smtClean="0">
                <a:latin typeface="Microsoft YaHei" charset="0"/>
                <a:ea typeface="Microsoft YaHei" charset="0"/>
                <a:cs typeface="Microsoft YaHei" charset="0"/>
              </a:rPr>
              <a:t>CREATE TABLE name FROM filename</a:t>
            </a: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 smtClean="0">
                <a:latin typeface="Microsoft YaHei" charset="0"/>
                <a:ea typeface="Microsoft YaHei" charset="0"/>
                <a:cs typeface="Microsoft YaHei" charset="0"/>
              </a:rPr>
              <a:t>从一个已经存在的数据库文件中读取数据创建</a:t>
            </a:r>
            <a:r>
              <a:rPr lang="en-US" altLang="zh-CN" sz="1500" dirty="0" smtClean="0">
                <a:latin typeface="Microsoft YaHei" charset="0"/>
                <a:ea typeface="Microsoft YaHei" charset="0"/>
                <a:cs typeface="Microsoft YaHei" charset="0"/>
              </a:rPr>
              <a:t>TABLE</a:t>
            </a: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 smtClean="0">
                <a:latin typeface="Microsoft YaHei" charset="0"/>
                <a:ea typeface="Microsoft YaHei" charset="0"/>
                <a:cs typeface="Microsoft YaHei" charset="0"/>
              </a:rPr>
              <a:t>例如 </a:t>
            </a:r>
            <a:r>
              <a:rPr lang="en-US" altLang="zh-CN" sz="1500" dirty="0" smtClean="0">
                <a:latin typeface="Microsoft YaHei" charset="0"/>
                <a:ea typeface="Microsoft YaHei" charset="0"/>
                <a:cs typeface="Microsoft YaHei" charset="0"/>
              </a:rPr>
              <a:t>CREATE TABLE Student FROM student.txt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创建表格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19" y="4149080"/>
            <a:ext cx="8529965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DROP TABLE</a:t>
            </a:r>
            <a:r>
              <a:rPr lang="zh-CN" altLang="en-US" dirty="0" smtClean="0"/>
              <a:t>语句，删除表格，格式为：</a:t>
            </a:r>
            <a:endParaRPr lang="en-US" altLang="zh-CN" dirty="0" smtClean="0"/>
          </a:p>
          <a:p>
            <a:pPr marL="857250" lvl="1" indent="-342900">
              <a:buFont typeface="Wingdings" panose="05000000000000000000" pitchFamily="2" charset="2"/>
              <a:buChar char="l"/>
            </a:pPr>
            <a:r>
              <a:rPr lang="en-US" altLang="zh-CN" sz="1650" dirty="0" smtClean="0">
                <a:latin typeface="Microsoft YaHei" charset="0"/>
                <a:ea typeface="Microsoft YaHei" charset="0"/>
                <a:cs typeface="Microsoft YaHei" charset="0"/>
              </a:rPr>
              <a:t>DROP TABLE name </a:t>
            </a: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 smtClean="0">
                <a:latin typeface="Microsoft YaHei" charset="0"/>
                <a:ea typeface="Microsoft YaHei" charset="0"/>
                <a:cs typeface="Microsoft YaHei" charset="0"/>
              </a:rPr>
              <a:t>从数据库中删除名为</a:t>
            </a:r>
            <a:r>
              <a:rPr lang="en-US" altLang="zh-CN" sz="1500" dirty="0" smtClean="0">
                <a:latin typeface="Microsoft YaHei" charset="0"/>
                <a:ea typeface="Microsoft YaHei" charset="0"/>
                <a:cs typeface="Microsoft YaHei" charset="0"/>
              </a:rPr>
              <a:t>name</a:t>
            </a:r>
            <a:r>
              <a:rPr lang="zh-CN" altLang="en-US" sz="1500" dirty="0" smtClean="0">
                <a:latin typeface="Microsoft YaHei" charset="0"/>
                <a:ea typeface="Microsoft YaHei" charset="0"/>
                <a:cs typeface="Microsoft YaHei" charset="0"/>
              </a:rPr>
              <a:t>的</a:t>
            </a:r>
            <a:r>
              <a:rPr lang="en-US" altLang="zh-CN" sz="1500" dirty="0" smtClean="0">
                <a:latin typeface="Microsoft YaHei" charset="0"/>
                <a:ea typeface="Microsoft YaHei" charset="0"/>
                <a:cs typeface="Microsoft YaHei" charset="0"/>
              </a:rPr>
              <a:t>TABLE</a:t>
            </a: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 smtClean="0">
                <a:latin typeface="Microsoft YaHei" charset="0"/>
                <a:ea typeface="Microsoft YaHei" charset="0"/>
                <a:cs typeface="Microsoft YaHei" charset="0"/>
              </a:rPr>
              <a:t>对应的文件</a:t>
            </a:r>
            <a:r>
              <a:rPr lang="zh-CN" altLang="en-US" sz="1500" dirty="0" smtClean="0">
                <a:latin typeface="Microsoft YaHei" charset="0"/>
                <a:ea typeface="Microsoft YaHei" charset="0"/>
                <a:cs typeface="Microsoft YaHei" charset="0"/>
              </a:rPr>
              <a:t>也会被删掉</a:t>
            </a:r>
            <a:endParaRPr lang="en-US" altLang="zh-CN" sz="15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 smtClean="0">
                <a:latin typeface="Microsoft YaHei" charset="0"/>
                <a:ea typeface="Microsoft YaHei" charset="0"/>
                <a:cs typeface="Microsoft YaHei" charset="0"/>
              </a:rPr>
              <a:t>例如：</a:t>
            </a:r>
            <a:r>
              <a:rPr lang="en-US" altLang="zh-CN" sz="1500" dirty="0" smtClean="0">
                <a:latin typeface="Microsoft YaHei" charset="0"/>
                <a:ea typeface="Microsoft YaHei" charset="0"/>
                <a:cs typeface="Microsoft YaHei" charset="0"/>
              </a:rPr>
              <a:t>DROP TABLE Student</a:t>
            </a:r>
            <a:endParaRPr lang="en-US" altLang="zh-CN" sz="15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删除表格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212976"/>
            <a:ext cx="8820472" cy="1519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725144"/>
            <a:ext cx="8819728" cy="1319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INSERT INTO</a:t>
            </a:r>
            <a:r>
              <a:rPr lang="zh-CN" altLang="en-US" dirty="0" smtClean="0"/>
              <a:t>语句向数据表中插入数据。</a:t>
            </a:r>
            <a:endParaRPr lang="en-US" altLang="zh-CN" dirty="0" smtClean="0"/>
          </a:p>
          <a:p>
            <a:pPr marL="857250" lvl="1" indent="-342900">
              <a:buFont typeface="Wingdings" panose="05000000000000000000" pitchFamily="2" charset="2"/>
              <a:buChar char="l"/>
            </a:pPr>
            <a:r>
              <a:rPr lang="en-US" altLang="zh-CN" sz="1650" dirty="0" smtClean="0">
                <a:latin typeface="Microsoft YaHei" charset="0"/>
                <a:ea typeface="Microsoft YaHei" charset="0"/>
                <a:cs typeface="Microsoft YaHei" charset="0"/>
              </a:rPr>
              <a:t>INSERT INTO name VALUES (value1,value2,···,</a:t>
            </a:r>
            <a:r>
              <a:rPr lang="en-US" altLang="zh-CN" sz="1650" dirty="0" err="1" smtClean="0">
                <a:latin typeface="Microsoft YaHei" charset="0"/>
                <a:ea typeface="Microsoft YaHei" charset="0"/>
                <a:cs typeface="Microsoft YaHei" charset="0"/>
              </a:rPr>
              <a:t>valueT</a:t>
            </a:r>
            <a:r>
              <a:rPr lang="en-US" altLang="zh-CN" sz="1650" dirty="0" smtClean="0">
                <a:latin typeface="Microsoft YaHei" charset="0"/>
                <a:ea typeface="Microsoft YaHei" charset="0"/>
                <a:cs typeface="Microsoft YaHei" charset="0"/>
              </a:rPr>
              <a:t>)</a:t>
            </a: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 smtClean="0">
                <a:latin typeface="Microsoft YaHei" charset="0"/>
                <a:ea typeface="Microsoft YaHei" charset="0"/>
                <a:cs typeface="Microsoft YaHei" charset="0"/>
              </a:rPr>
              <a:t>向</a:t>
            </a:r>
            <a:r>
              <a:rPr lang="en-US" altLang="zh-CN" sz="1500" dirty="0" smtClean="0">
                <a:latin typeface="Microsoft YaHei" charset="0"/>
                <a:ea typeface="Microsoft YaHei" charset="0"/>
                <a:cs typeface="Microsoft YaHei" charset="0"/>
              </a:rPr>
              <a:t>TABLE name</a:t>
            </a:r>
            <a:r>
              <a:rPr lang="zh-CN" altLang="en-US" sz="1500" dirty="0" smtClean="0">
                <a:latin typeface="Microsoft YaHei" charset="0"/>
                <a:ea typeface="Microsoft YaHei" charset="0"/>
                <a:cs typeface="Microsoft YaHei" charset="0"/>
              </a:rPr>
              <a:t>里插入一行，共</a:t>
            </a:r>
            <a:r>
              <a:rPr lang="en-US" altLang="zh-CN" sz="1500" dirty="0" smtClean="0">
                <a:latin typeface="Microsoft YaHei" charset="0"/>
                <a:ea typeface="Microsoft YaHei" charset="0"/>
                <a:cs typeface="Microsoft YaHei" charset="0"/>
              </a:rPr>
              <a:t>T</a:t>
            </a:r>
            <a:r>
              <a:rPr lang="zh-CN" altLang="en-US" sz="1500" dirty="0" smtClean="0">
                <a:latin typeface="Microsoft YaHei" charset="0"/>
                <a:ea typeface="Microsoft YaHei" charset="0"/>
                <a:cs typeface="Microsoft YaHei" charset="0"/>
              </a:rPr>
              <a:t>个属性的值，</a:t>
            </a:r>
            <a:r>
              <a:rPr lang="en-US" altLang="zh-CN" sz="1500" dirty="0" smtClean="0">
                <a:latin typeface="Microsoft YaHei" charset="0"/>
                <a:ea typeface="Microsoft YaHei" charset="0"/>
                <a:cs typeface="Microsoft YaHei" charset="0"/>
              </a:rPr>
              <a:t>T</a:t>
            </a:r>
            <a:r>
              <a:rPr lang="zh-CN" altLang="en-US" sz="1500" dirty="0" smtClean="0">
                <a:latin typeface="Microsoft YaHei" charset="0"/>
                <a:ea typeface="Microsoft YaHei" charset="0"/>
                <a:cs typeface="Microsoft YaHei" charset="0"/>
              </a:rPr>
              <a:t>应该与</a:t>
            </a:r>
            <a:r>
              <a:rPr lang="en-US" altLang="zh-CN" sz="1500" dirty="0" smtClean="0">
                <a:latin typeface="Microsoft YaHei" charset="0"/>
                <a:ea typeface="Microsoft YaHei" charset="0"/>
                <a:cs typeface="Microsoft YaHei" charset="0"/>
              </a:rPr>
              <a:t>name</a:t>
            </a:r>
            <a:r>
              <a:rPr lang="zh-CN" altLang="en-US" sz="1500" dirty="0" smtClean="0">
                <a:latin typeface="Microsoft YaHei" charset="0"/>
                <a:ea typeface="Microsoft YaHei" charset="0"/>
                <a:cs typeface="Microsoft YaHei" charset="0"/>
              </a:rPr>
              <a:t>的列数一致</a:t>
            </a:r>
            <a:endParaRPr lang="en-US" altLang="zh-CN" sz="15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 smtClean="0">
                <a:latin typeface="Microsoft YaHei" charset="0"/>
                <a:ea typeface="Microsoft YaHei" charset="0"/>
                <a:cs typeface="Microsoft YaHei" charset="0"/>
              </a:rPr>
              <a:t>所有属性值用括号包含，不同的属性值以英文逗号隔开</a:t>
            </a:r>
            <a:endParaRPr lang="en-US" altLang="zh-CN" sz="15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 smtClean="0">
                <a:latin typeface="Microsoft YaHei" charset="0"/>
                <a:ea typeface="Microsoft YaHei" charset="0"/>
                <a:cs typeface="Microsoft YaHei" charset="0"/>
              </a:rPr>
              <a:t>例如 </a:t>
            </a:r>
            <a:r>
              <a:rPr lang="en-US" altLang="zh-CN" sz="1500" dirty="0" smtClean="0">
                <a:latin typeface="Microsoft YaHei" charset="0"/>
                <a:ea typeface="Microsoft YaHei" charset="0"/>
                <a:cs typeface="Microsoft YaHei" charset="0"/>
              </a:rPr>
              <a:t>INSERT INTO Student VALUES (170000001,</a:t>
            </a:r>
            <a:r>
              <a:rPr lang="zh-CN" altLang="en-US" sz="1500" dirty="0" smtClean="0">
                <a:latin typeface="Microsoft YaHei" charset="0"/>
                <a:ea typeface="Microsoft YaHei" charset="0"/>
                <a:cs typeface="Microsoft YaHei" charset="0"/>
              </a:rPr>
              <a:t>王二小</a:t>
            </a:r>
            <a:r>
              <a:rPr lang="en-US" altLang="zh-CN" sz="1500" dirty="0" smtClean="0"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lang="zh-CN" altLang="en-US" sz="1500" dirty="0" smtClean="0">
                <a:latin typeface="Microsoft YaHei" charset="0"/>
                <a:ea typeface="Microsoft YaHei" charset="0"/>
                <a:cs typeface="Microsoft YaHei" charset="0"/>
              </a:rPr>
              <a:t>计算机科学与技术</a:t>
            </a:r>
            <a:r>
              <a:rPr lang="en-US" altLang="zh-CN" sz="1500" dirty="0" smtClean="0">
                <a:latin typeface="Microsoft YaHei" charset="0"/>
                <a:ea typeface="Microsoft YaHei" charset="0"/>
                <a:cs typeface="Microsoft YaHei" charset="0"/>
              </a:rPr>
              <a:t>) </a:t>
            </a:r>
          </a:p>
          <a:p>
            <a:pPr marL="857250" lvl="1" indent="-342900">
              <a:buFont typeface="Wingdings" panose="05000000000000000000" pitchFamily="2" charset="2"/>
              <a:buChar char="l"/>
            </a:pPr>
            <a:r>
              <a:rPr lang="en-US" altLang="zh-CN" sz="1650" dirty="0" smtClean="0">
                <a:latin typeface="Microsoft YaHei" charset="0"/>
                <a:ea typeface="Microsoft YaHei" charset="0"/>
                <a:cs typeface="Microsoft YaHei" charset="0"/>
              </a:rPr>
              <a:t>INSERT INTO name (column1,column2,···) VALUES (value1,value2,···)</a:t>
            </a: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 smtClean="0">
                <a:latin typeface="Microsoft YaHei" charset="0"/>
                <a:ea typeface="Microsoft YaHei" charset="0"/>
                <a:cs typeface="Microsoft YaHei" charset="0"/>
              </a:rPr>
              <a:t>向</a:t>
            </a:r>
            <a:r>
              <a:rPr lang="en-US" altLang="zh-CN" sz="1500" dirty="0" smtClean="0">
                <a:latin typeface="Microsoft YaHei" charset="0"/>
                <a:ea typeface="Microsoft YaHei" charset="0"/>
                <a:cs typeface="Microsoft YaHei" charset="0"/>
              </a:rPr>
              <a:t>TABLE name</a:t>
            </a:r>
            <a:r>
              <a:rPr lang="zh-CN" altLang="en-US" sz="1500" dirty="0" smtClean="0">
                <a:latin typeface="Microsoft YaHei" charset="0"/>
                <a:ea typeface="Microsoft YaHei" charset="0"/>
                <a:cs typeface="Microsoft YaHei" charset="0"/>
              </a:rPr>
              <a:t>里插入一行，但是仅指定的列有值，</a:t>
            </a:r>
            <a:r>
              <a:rPr lang="en-US" altLang="zh-CN" sz="1500" dirty="0" smtClean="0">
                <a:latin typeface="Microsoft YaHei" charset="0"/>
                <a:ea typeface="Microsoft YaHei" charset="0"/>
                <a:cs typeface="Microsoft YaHei" charset="0"/>
              </a:rPr>
              <a:t>value</a:t>
            </a:r>
            <a:r>
              <a:rPr lang="zh-CN" altLang="en-US" sz="1500" dirty="0" smtClean="0">
                <a:latin typeface="Microsoft YaHei" charset="0"/>
                <a:ea typeface="Microsoft YaHei" charset="0"/>
                <a:cs typeface="Microsoft YaHei" charset="0"/>
              </a:rPr>
              <a:t>与</a:t>
            </a:r>
            <a:r>
              <a:rPr lang="en-US" altLang="zh-CN" sz="1500" dirty="0" smtClean="0">
                <a:latin typeface="Microsoft YaHei" charset="0"/>
                <a:ea typeface="Microsoft YaHei" charset="0"/>
                <a:cs typeface="Microsoft YaHei" charset="0"/>
              </a:rPr>
              <a:t>column</a:t>
            </a:r>
            <a:r>
              <a:rPr lang="zh-CN" altLang="en-US" sz="1500" dirty="0" smtClean="0">
                <a:latin typeface="Microsoft YaHei" charset="0"/>
                <a:ea typeface="Microsoft YaHei" charset="0"/>
                <a:cs typeface="Microsoft YaHei" charset="0"/>
              </a:rPr>
              <a:t>对应</a:t>
            </a:r>
            <a:endParaRPr lang="en-US" altLang="zh-CN" sz="15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 smtClean="0">
                <a:latin typeface="Microsoft YaHei" charset="0"/>
                <a:ea typeface="Microsoft YaHei" charset="0"/>
                <a:cs typeface="Microsoft YaHei" charset="0"/>
              </a:rPr>
              <a:t>缺省的</a:t>
            </a:r>
            <a:r>
              <a:rPr lang="zh-CN" altLang="en-US" sz="1500" dirty="0" smtClean="0">
                <a:latin typeface="Microsoft YaHei" charset="0"/>
                <a:ea typeface="Microsoft YaHei" charset="0"/>
                <a:cs typeface="Microsoft YaHei" charset="0"/>
              </a:rPr>
              <a:t>列为空</a:t>
            </a:r>
            <a:endParaRPr lang="en-US" altLang="zh-CN" sz="15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1500" dirty="0" smtClean="0">
                <a:latin typeface="Microsoft YaHei" charset="0"/>
                <a:ea typeface="Microsoft YaHei" charset="0"/>
                <a:cs typeface="Microsoft YaHei" charset="0"/>
              </a:rPr>
              <a:t>例如 </a:t>
            </a:r>
            <a:r>
              <a:rPr lang="en-US" altLang="zh-CN" sz="1500" dirty="0" smtClean="0">
                <a:latin typeface="Microsoft YaHei" charset="0"/>
                <a:ea typeface="Microsoft YaHei" charset="0"/>
                <a:cs typeface="Microsoft YaHei" charset="0"/>
              </a:rPr>
              <a:t>INSERT INTO Student (</a:t>
            </a:r>
            <a:r>
              <a:rPr lang="zh-CN" altLang="en-US" sz="1500" dirty="0" smtClean="0">
                <a:latin typeface="Microsoft YaHei" charset="0"/>
                <a:ea typeface="Microsoft YaHei" charset="0"/>
                <a:cs typeface="Microsoft YaHei" charset="0"/>
              </a:rPr>
              <a:t>学号</a:t>
            </a:r>
            <a:r>
              <a:rPr lang="en-US" altLang="zh-CN" sz="1500" dirty="0" smtClean="0"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lang="zh-CN" altLang="en-US" sz="1500" dirty="0" smtClean="0">
                <a:latin typeface="Microsoft YaHei" charset="0"/>
                <a:ea typeface="Microsoft YaHei" charset="0"/>
                <a:cs typeface="Microsoft YaHei" charset="0"/>
              </a:rPr>
              <a:t>姓名</a:t>
            </a:r>
            <a:r>
              <a:rPr lang="en-US" altLang="zh-CN" sz="1500" dirty="0" smtClean="0">
                <a:latin typeface="Microsoft YaHei" charset="0"/>
                <a:ea typeface="Microsoft YaHei" charset="0"/>
                <a:cs typeface="Microsoft YaHei" charset="0"/>
              </a:rPr>
              <a:t>) VALUES (170000001,</a:t>
            </a:r>
            <a:r>
              <a:rPr lang="zh-CN" altLang="en-US" sz="1500" dirty="0" smtClean="0">
                <a:latin typeface="Microsoft YaHei" charset="0"/>
                <a:ea typeface="Microsoft YaHei" charset="0"/>
                <a:cs typeface="Microsoft YaHei" charset="0"/>
              </a:rPr>
              <a:t>王二小</a:t>
            </a:r>
            <a:r>
              <a:rPr lang="en-US" altLang="zh-CN" sz="1500" dirty="0" smtClean="0">
                <a:latin typeface="Microsoft YaHei" charset="0"/>
                <a:ea typeface="Microsoft YaHei" charset="0"/>
                <a:cs typeface="Microsoft YaHei" charset="0"/>
              </a:rPr>
              <a:t>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插入数据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4581128"/>
            <a:ext cx="7643675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带有缺省值的插入数据：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插入数据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132856"/>
            <a:ext cx="8701683" cy="1327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 r="7042"/>
          <a:stretch>
            <a:fillRect/>
          </a:stretch>
        </p:blipFill>
        <p:spPr bwMode="auto">
          <a:xfrm>
            <a:off x="251520" y="3429000"/>
            <a:ext cx="8712968" cy="1017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程设实验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程设实验</Template>
  <TotalTime>304</TotalTime>
  <Words>1317</Words>
  <Application>Microsoft Office PowerPoint</Application>
  <PresentationFormat>全屏显示(4:3)</PresentationFormat>
  <Paragraphs>133</Paragraphs>
  <Slides>26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程设实验</vt:lpstr>
      <vt:lpstr>智能交互MySQL 用户手册</vt:lpstr>
      <vt:lpstr>前言 PREFACE</vt:lpstr>
      <vt:lpstr>进入系统</vt:lpstr>
      <vt:lpstr>用户登录</vt:lpstr>
      <vt:lpstr>显示所有可操作表格</vt:lpstr>
      <vt:lpstr>创建表格</vt:lpstr>
      <vt:lpstr>删除表格</vt:lpstr>
      <vt:lpstr>插入数据</vt:lpstr>
      <vt:lpstr>插入数据</vt:lpstr>
      <vt:lpstr>删除数据</vt:lpstr>
      <vt:lpstr>筛选信息</vt:lpstr>
      <vt:lpstr>筛选信息</vt:lpstr>
      <vt:lpstr>筛选信息</vt:lpstr>
      <vt:lpstr>筛选信息</vt:lpstr>
      <vt:lpstr>筛选信息</vt:lpstr>
      <vt:lpstr>管理员权限简介</vt:lpstr>
      <vt:lpstr>授予权限</vt:lpstr>
      <vt:lpstr>幻灯片 18</vt:lpstr>
      <vt:lpstr>授予权限</vt:lpstr>
      <vt:lpstr>授予权限</vt:lpstr>
      <vt:lpstr>收回权限</vt:lpstr>
      <vt:lpstr>收回权限</vt:lpstr>
      <vt:lpstr>收回权限</vt:lpstr>
      <vt:lpstr>幻灯片 24</vt:lpstr>
      <vt:lpstr>收回权限</vt:lpstr>
      <vt:lpstr>幻灯片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智能交互MySQL 用户手册</dc:title>
  <dc:creator>Eric Justinger</dc:creator>
  <cp:lastModifiedBy>葛睿芃</cp:lastModifiedBy>
  <cp:revision>20</cp:revision>
  <dcterms:created xsi:type="dcterms:W3CDTF">2019-05-02T03:10:28Z</dcterms:created>
  <dcterms:modified xsi:type="dcterms:W3CDTF">2019-05-02T08:24:57Z</dcterms:modified>
</cp:coreProperties>
</file>