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8" r:id="rId14"/>
    <p:sldId id="269" r:id="rId15"/>
    <p:sldId id="270" r:id="rId16"/>
    <p:sldId id="271" r:id="rId17"/>
    <p:sldId id="257" r:id="rId18"/>
    <p:sldId id="272" r:id="rId19"/>
    <p:sldId id="274" r:id="rId20"/>
    <p:sldId id="273" r:id="rId21"/>
    <p:sldId id="280" r:id="rId22"/>
    <p:sldId id="275" r:id="rId23"/>
    <p:sldId id="276" r:id="rId24"/>
    <p:sldId id="277" r:id="rId25"/>
    <p:sldId id="279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8" autoAdjust="0"/>
  </p:normalViewPr>
  <p:slideViewPr>
    <p:cSldViewPr>
      <p:cViewPr varScale="1">
        <p:scale>
          <a:sx n="68" d="100"/>
          <a:sy n="68" d="100"/>
        </p:scale>
        <p:origin x="-9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BB21-61D6-4A7F-840B-84EB07056AA2}" type="datetimeFigureOut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13C71-7792-4031-8CFE-032E8AF727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可以反映出己方能够通过占领敌营的方法取胜的可能性，而</a:t>
            </a:r>
            <a:r>
              <a:rPr lang="en-US" altLang="zh-CN" dirty="0" smtClean="0"/>
              <a:t>K</a:t>
            </a:r>
            <a:r>
              <a:rPr lang="zh-CN" altLang="en-US" dirty="0" smtClean="0"/>
              <a:t>可以反映出可以通过全歼敌方取胜的可能性，这两个数值之间的比较将作为策略决定的重要依据。</a:t>
            </a:r>
            <a:endParaRPr lang="en-US" altLang="zh-CN" dirty="0" smtClean="0"/>
          </a:p>
          <a:p>
            <a:r>
              <a:rPr lang="zh-CN" altLang="en-US" dirty="0" smtClean="0"/>
              <a:t>在一般情况下，虽然吃掉本方棋子有助于提高</a:t>
            </a:r>
            <a:r>
              <a:rPr lang="en-US" altLang="zh-CN" dirty="0" smtClean="0"/>
              <a:t>F</a:t>
            </a:r>
            <a:r>
              <a:rPr lang="zh-CN" altLang="en-US" dirty="0" smtClean="0"/>
              <a:t>，但总攻击力会直接少掉一项，如果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的影响过大，对于己方棋子的攻击评估可能会出现数值虽然高，但实际攻击很低的情况。</a:t>
            </a:r>
            <a:endParaRPr lang="en-US" altLang="zh-CN" dirty="0" smtClean="0"/>
          </a:p>
          <a:p>
            <a:r>
              <a:rPr lang="en-US" altLang="zh-CN" dirty="0" smtClean="0"/>
              <a:t>PS</a:t>
            </a:r>
            <a:r>
              <a:rPr lang="zh-CN" altLang="en-US" smtClean="0"/>
              <a:t>：实际情况表示这可能会很激进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13C71-7792-4031-8CFE-032E8AF727C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CF654C-6D62-4FE0-87D8-449BC839DAA6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2656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程序设计基础实验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大实验项目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26B654-0FFB-4ED9-BDB2-0D72A7D88519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F511D0-837A-4B21-A6CD-2A54B3957B6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63FB-1EBD-4F8A-B9F5-973986FADEDB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3B8A-AF18-44D0-A85A-2287E2D70130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7F04-4876-4EB4-86E3-15F25A1F0E81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8261-004A-4325-9D62-F69CF5F5B715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FBF4-6A55-4DFE-B77A-F2456574DB3C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C706-FA77-48F9-A75C-0CC78952C15E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6B35-2005-4327-91CC-34CBFBAF25D4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6958-1791-4D96-9BCE-353B6D7998E8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EF4B51-91EC-4A19-96E0-17E27C49251A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9AA0-D1FC-4C65-916E-A5205C6CF428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D8EE-80D0-4129-A301-DABA83C1CBDD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816B-9FD9-4B21-9169-F272B43BB38C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30A6-4093-494F-A678-13AFBB67F23E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759EC-9207-42B0-98A1-ABD8CFCE40E1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515D83-57E3-4FAA-B964-8EF45DD9B1AD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2B0CB9-5754-471A-B061-8904459CAF2A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3F4D38-8B04-44E1-8EBE-9F4697125705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14C715-40E6-4AD5-B549-D00083F069EA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684466-70E3-4289-B2E2-D44A8A82251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C461D0-A992-4F2A-8E7D-E2E1DEAE5121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58BD-3A24-4C19-8680-D71367CCA97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爱因斯坦棋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策略与算法实现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181840070 </a:t>
            </a:r>
            <a:r>
              <a:rPr lang="zh-CN" altLang="en-US" dirty="0" smtClean="0"/>
              <a:t>葛睿芃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2B2A-C736-4CD8-9F99-66D27171FE39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建立模型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（所有数学模型仅为初步设想）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EF9B-AC2D-4571-B8B1-A321440FEDB5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900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、棋子运动方向的特点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棋子只能沿对方基地方向移动，不可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回防，离敌营越近，成功的可能性越大。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b="1" dirty="0" smtClean="0"/>
              <a:t>定义：</a:t>
            </a:r>
            <a:r>
              <a:rPr lang="zh-CN" altLang="en-US" dirty="0" smtClean="0"/>
              <a:t>棋盘上两点的距离：设棋盘上两点的坐标分别为                 ，定义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两点的有向距离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</a:t>
            </a:r>
            <a:r>
              <a:rPr lang="zh-CN" altLang="en-US" dirty="0" smtClean="0"/>
              <a:t>（当                      ）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点棋子无法歼灭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点棋子，规定距离         为</a:t>
            </a:r>
            <a:r>
              <a:rPr lang="en-US" altLang="zh-CN" dirty="0" smtClean="0"/>
              <a:t>+</a:t>
            </a:r>
            <a:r>
              <a:rPr lang="zh-CN" altLang="en-US" dirty="0" smtClean="0"/>
              <a:t>∞</a:t>
            </a:r>
            <a:endParaRPr lang="en-US" altLang="zh-CN" dirty="0" smtClean="0"/>
          </a:p>
          <a:p>
            <a:r>
              <a:rPr lang="zh-CN" altLang="en-US" dirty="0" smtClean="0"/>
              <a:t>特别地，我方棋子在点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与敌营的距离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这个定义的合理性在于，正好是从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的最短步数。</a:t>
            </a:r>
            <a:endParaRPr lang="en-US" altLang="zh-CN" dirty="0" smtClean="0"/>
          </a:p>
          <a:p>
            <a:pPr>
              <a:buNone/>
            </a:pP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0688"/>
            <a:ext cx="25336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501008"/>
            <a:ext cx="1721223" cy="936104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5373216"/>
            <a:ext cx="2495550" cy="866775"/>
          </a:xfrm>
          <a:prstGeom prst="rect">
            <a:avLst/>
          </a:prstGeom>
          <a:noFill/>
        </p:spPr>
      </p:pic>
      <p:sp>
        <p:nvSpPr>
          <p:cNvPr id="14" name="下箭头 13"/>
          <p:cNvSpPr/>
          <p:nvPr/>
        </p:nvSpPr>
        <p:spPr>
          <a:xfrm rot="8140002">
            <a:off x="7515433" y="1513670"/>
            <a:ext cx="288032" cy="5040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7812360" y="1484784"/>
            <a:ext cx="288032" cy="36004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5400000">
            <a:off x="7596336" y="1844824"/>
            <a:ext cx="288032" cy="2880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005064"/>
            <a:ext cx="4019550" cy="866775"/>
          </a:xfrm>
          <a:prstGeom prst="rect">
            <a:avLst/>
          </a:prstGeom>
          <a:noFill/>
        </p:spPr>
      </p:pic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4005064"/>
            <a:ext cx="2371725" cy="866775"/>
          </a:xfrm>
          <a:prstGeom prst="rect">
            <a:avLst/>
          </a:prstGeom>
          <a:noFill/>
        </p:spPr>
      </p:pic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4248" y="4509120"/>
            <a:ext cx="990600" cy="866775"/>
          </a:xfrm>
          <a:prstGeom prst="rect">
            <a:avLst/>
          </a:prstGeom>
          <a:noFill/>
        </p:spPr>
      </p:pic>
      <p:sp>
        <p:nvSpPr>
          <p:cNvPr id="23" name="日期占位符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B639-EF05-4B6A-B55F-C18D8F8CB854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棋盘上各点与敌营的距离分布图：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离敌营距离越近，获胜的可能就越大。在不考虑其他因素的情况下，我们说距离越近的格子“越有价值”。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132856"/>
            <a:ext cx="2590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55776" y="2132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蓝方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0804-79F4-4DCF-ABE9-F1423888AA04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比较同距的内部格子和边界格子，两个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格子的进攻价值是一样的，但是边界上的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格子具有更高的防守价值。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32656"/>
            <a:ext cx="2016224" cy="153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48264" y="1916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棋盘距离分布图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996952"/>
            <a:ext cx="2088232" cy="160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47664" y="4941168"/>
            <a:ext cx="700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图中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号蓝棋子的距离都是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号只会受到上方敌棋的威胁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号会受到三个方向敌棋的威胁。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BAB3-4064-4D9A-AD64-DDC9C1C54035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：棋盘上格点的价值：</a:t>
            </a:r>
            <a:endParaRPr lang="en-US" altLang="zh-CN" dirty="0" smtClean="0"/>
          </a:p>
          <a:p>
            <a:r>
              <a:rPr lang="zh-CN" altLang="en-US" dirty="0" smtClean="0"/>
              <a:t>对于向左上方进攻的棋子，定义该方对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于棋盘上格点            定义其价值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是一个小于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的待定的系数，这需要通过实验进行估计，这里暂定</a:t>
            </a:r>
            <a:r>
              <a:rPr lang="en-US" altLang="zh-CN" dirty="0" smtClean="0"/>
              <a:t>k=1/4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332656"/>
            <a:ext cx="2016224" cy="153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48264" y="1916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棋盘距离分布图</a:t>
            </a:r>
            <a:endParaRPr lang="zh-CN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492896"/>
            <a:ext cx="1200150" cy="866775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3140968"/>
            <a:ext cx="5067300" cy="1866900"/>
          </a:xfrm>
          <a:prstGeom prst="rect">
            <a:avLst/>
          </a:prstGeom>
          <a:noFill/>
        </p:spPr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3CBD-A0EF-405E-B846-50541997B92B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k=1/4</a:t>
            </a:r>
            <a:r>
              <a:rPr lang="zh-CN" altLang="en-US" dirty="0" smtClean="0"/>
              <a:t>，得如下棋盘格点价值分布图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棋盘格点的价值将用于估计棋子的攻击能力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7" y="2060849"/>
            <a:ext cx="273700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95736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红方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蓝方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F935-B145-4B21-9344-69B345F1C4E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、走棋的随机性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由于骰子的加入，本轮能够移动的棋子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只能由骰子点数决定，根据本方剩余棋子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的情况，不同棋子可以被移动的概率是不一样的。</a:t>
            </a:r>
            <a:endParaRPr lang="en-US" altLang="zh-CN" dirty="0" smtClean="0"/>
          </a:p>
          <a:p>
            <a:r>
              <a:rPr lang="zh-CN" altLang="en-US" sz="2000" i="1" dirty="0" smtClean="0"/>
              <a:t>（假设骰子掷到任何一面的概率是一样的）</a:t>
            </a:r>
            <a:endParaRPr lang="en-US" altLang="zh-CN" sz="2000" i="1" dirty="0" smtClean="0"/>
          </a:p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：棋子的灵活度：若编号大于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的棋子中没有被吃掉棋子的最小编号为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（若均被吃掉，则</a:t>
            </a:r>
            <a:r>
              <a:rPr lang="en-US" altLang="zh-CN" dirty="0" smtClean="0"/>
              <a:t>A=7</a:t>
            </a:r>
            <a:r>
              <a:rPr lang="zh-CN" altLang="en-US" dirty="0" smtClean="0"/>
              <a:t>），编号小于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的棋子中没有被吃掉棋子的最大编号为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（若均被吃掉，</a:t>
            </a:r>
            <a:r>
              <a:rPr lang="en-US" altLang="zh-CN" dirty="0" smtClean="0"/>
              <a:t>a=0</a:t>
            </a:r>
            <a:r>
              <a:rPr lang="zh-CN" altLang="en-US" dirty="0" smtClean="0"/>
              <a:t>），则编号为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的棋子的灵活度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棋局特点分析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620688"/>
            <a:ext cx="25336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5589240"/>
            <a:ext cx="2295525" cy="8667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771800" y="6093296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显然，棋子</a:t>
            </a:r>
            <a:r>
              <a:rPr lang="en-US" altLang="zh-CN" dirty="0" smtClean="0"/>
              <a:t>n</a:t>
            </a:r>
            <a:r>
              <a:rPr lang="zh-CN" altLang="en-US" dirty="0" smtClean="0"/>
              <a:t>可以被移动的概率</a:t>
            </a:r>
            <a:endParaRPr lang="en-US" altLang="zh-CN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84168" y="5805264"/>
            <a:ext cx="1638300" cy="1219200"/>
          </a:xfrm>
          <a:prstGeom prst="rect">
            <a:avLst/>
          </a:prstGeom>
          <a:noFill/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874F-9610-49D3-AD80-C0E77555A6CF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、歼灭敌子。</a:t>
            </a:r>
            <a:endParaRPr lang="en-US" altLang="zh-CN" dirty="0" smtClean="0"/>
          </a:p>
          <a:p>
            <a:r>
              <a:rPr lang="zh-CN" altLang="en-US" dirty="0" smtClean="0"/>
              <a:t>为了通过全歼敌子获取胜利，对歼灭敌子的难易程度进行量化</a:t>
            </a:r>
            <a:endParaRPr lang="en-US" altLang="zh-CN" dirty="0" smtClean="0"/>
          </a:p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：设敌方棋子的位置为           ，编号为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，我方棋子的位置为           ，编号为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。定义我方棋子歼灭敌方棋子的简易程度（可能度）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我们可以把所有</a:t>
            </a:r>
            <a:r>
              <a:rPr lang="en-US" altLang="zh-CN" b="1" dirty="0" smtClean="0"/>
              <a:t>K(A,B)</a:t>
            </a:r>
            <a:r>
              <a:rPr lang="zh-CN" altLang="en-US" b="1" dirty="0" smtClean="0"/>
              <a:t>中的最大值作为敌方棋子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的歼灭总体简易程度</a:t>
            </a:r>
            <a:r>
              <a:rPr lang="en-US" altLang="zh-CN" b="1" dirty="0" smtClean="0"/>
              <a:t>K(B)</a:t>
            </a:r>
            <a:r>
              <a:rPr lang="zh-CN" altLang="en-US" b="1" dirty="0" smtClean="0"/>
              <a:t>，数值越大，越容易歼灭。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攻击参数确定</a:t>
            </a:r>
            <a:endParaRPr lang="zh-CN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2852936"/>
            <a:ext cx="1047750" cy="866775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284984"/>
            <a:ext cx="1028700" cy="866775"/>
          </a:xfrm>
          <a:prstGeom prst="rect">
            <a:avLst/>
          </a:prstGeom>
          <a:noFill/>
        </p:spPr>
      </p:pic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1447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4149080"/>
            <a:ext cx="2381250" cy="126682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11960" y="6021288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显然有：</a:t>
            </a:r>
            <a:r>
              <a:rPr lang="en-US" altLang="zh-CN" dirty="0" smtClean="0"/>
              <a:t>1/4&lt;=K&lt;=6</a:t>
            </a:r>
            <a:r>
              <a:rPr lang="zh-CN" altLang="en-US" dirty="0" smtClean="0"/>
              <a:t>或</a:t>
            </a:r>
            <a:r>
              <a:rPr lang="en-US" altLang="zh-CN" dirty="0" smtClean="0"/>
              <a:t>K=0</a:t>
            </a:r>
            <a:r>
              <a:rPr lang="zh-CN" altLang="en-US" dirty="0" smtClean="0"/>
              <a:t>（无法歼灭）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C737E-083D-4060-A777-8B50DB81ACD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例如：蓝方</a:t>
            </a:r>
            <a:r>
              <a:rPr lang="en-US" altLang="zh-CN" dirty="0" smtClean="0"/>
              <a:t>4</a:t>
            </a:r>
            <a:r>
              <a:rPr lang="zh-CN" altLang="en-US" dirty="0" smtClean="0"/>
              <a:t>对红方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的歼灭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简易程度。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全歼简易程度可以定义为所有敌子歼灭简易程度的平方平均数，即当敌方剩余子数目为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时，全歼简易程度，即</a:t>
            </a:r>
            <a:endParaRPr lang="en-US" altLang="zh-CN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32656"/>
            <a:ext cx="3438095" cy="3504762"/>
          </a:xfrm>
          <a:prstGeom prst="rect">
            <a:avLst/>
          </a:prstGeom>
        </p:spPr>
      </p:pic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564904"/>
            <a:ext cx="4943475" cy="1381125"/>
          </a:xfrm>
          <a:prstGeom prst="rect">
            <a:avLst/>
          </a:prstGeom>
          <a:noFill/>
        </p:spPr>
      </p:pic>
      <p:sp>
        <p:nvSpPr>
          <p:cNvPr id="7" name="右箭头 6"/>
          <p:cNvSpPr/>
          <p:nvPr/>
        </p:nvSpPr>
        <p:spPr>
          <a:xfrm rot="13149989">
            <a:off x="7081573" y="1401626"/>
            <a:ext cx="1512168" cy="504056"/>
          </a:xfrm>
          <a:prstGeom prst="rightArrow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47864" y="5013176"/>
            <a:ext cx="2343150" cy="12573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139952" y="594928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保证了当一个棋子无法被歼灭时，</a:t>
            </a:r>
            <a:endParaRPr lang="en-US" altLang="zh-CN" dirty="0" smtClean="0"/>
          </a:p>
          <a:p>
            <a:r>
              <a:rPr lang="zh-CN" altLang="en-US" dirty="0" smtClean="0"/>
              <a:t>整体全歼简易程度为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5797-2A9E-449A-8880-6966026A8BAF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、占领敌营</a:t>
            </a:r>
            <a:endParaRPr lang="en-US" altLang="zh-CN" dirty="0" smtClean="0"/>
          </a:p>
          <a:p>
            <a:r>
              <a:rPr lang="zh-CN" altLang="en-US" dirty="0" smtClean="0"/>
              <a:t>定义己方棋子的攻击力</a:t>
            </a:r>
            <a:r>
              <a:rPr lang="en-US" altLang="zh-CN" dirty="0" smtClean="0"/>
              <a:t>a(A)</a:t>
            </a:r>
            <a:r>
              <a:rPr lang="zh-CN" altLang="en-US" dirty="0" smtClean="0"/>
              <a:t>：己方棋子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的攻击力与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所在位置的格点价值</a:t>
            </a:r>
            <a:r>
              <a:rPr lang="en-US" altLang="zh-CN" dirty="0" smtClean="0"/>
              <a:t>V(A)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的被歼灭的简易程度</a:t>
            </a:r>
            <a:r>
              <a:rPr lang="en-US" altLang="zh-CN" dirty="0" smtClean="0"/>
              <a:t>K(A)</a:t>
            </a:r>
            <a:r>
              <a:rPr lang="zh-CN" altLang="en-US" dirty="0" smtClean="0"/>
              <a:t>和棋子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的灵活度</a:t>
            </a:r>
            <a:r>
              <a:rPr lang="en-US" altLang="zh-CN" dirty="0" smtClean="0"/>
              <a:t>F(A)</a:t>
            </a:r>
            <a:r>
              <a:rPr lang="zh-CN" altLang="en-US" dirty="0" smtClean="0"/>
              <a:t>有关。</a:t>
            </a:r>
            <a:endParaRPr lang="en-US" altLang="zh-CN" dirty="0" smtClean="0"/>
          </a:p>
          <a:p>
            <a:r>
              <a:rPr lang="zh-CN" altLang="en-US" dirty="0" smtClean="0"/>
              <a:t>所给的数学模型需要保证：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↑，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↑，</a:t>
            </a:r>
            <a:r>
              <a:rPr lang="en-US" altLang="zh-CN" dirty="0" smtClean="0"/>
              <a:t>K</a:t>
            </a:r>
            <a:r>
              <a:rPr lang="zh-CN" altLang="en-US" dirty="0" smtClean="0"/>
              <a:t>↓ 可以推出 </a:t>
            </a:r>
            <a:r>
              <a:rPr lang="en-US" altLang="zh-CN" dirty="0" smtClean="0"/>
              <a:t>a</a:t>
            </a:r>
            <a:r>
              <a:rPr lang="zh-CN" altLang="en-US" dirty="0" smtClean="0"/>
              <a:t>↑；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的取值范围上界应明显高于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的上界，下界基本一致。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有影响。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k=0</a:t>
            </a:r>
            <a:r>
              <a:rPr lang="zh-CN" altLang="en-US" dirty="0" smtClean="0"/>
              <a:t>时，</a:t>
            </a:r>
            <a:r>
              <a:rPr lang="zh-CN" altLang="en-US" dirty="0" smtClean="0">
                <a:sym typeface="Wingdings" pitchFamily="2" charset="2"/>
              </a:rPr>
              <a:t>取</a:t>
            </a:r>
            <a:r>
              <a:rPr lang="en-US" altLang="zh-CN" dirty="0" smtClean="0">
                <a:sym typeface="Wingdings" pitchFamily="2" charset="2"/>
              </a:rPr>
              <a:t>1/4K+1=2.5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单个棋子攻击力的和可以近似认为是所有棋子的总体攻击力。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攻击参数确定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1FF9-206D-4DC9-8DD6-FC21B8362181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4437112"/>
            <a:ext cx="2592288" cy="1022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一、在给定的静态局面下，对棋局的特点进行分析，在当前局面下给出一步行进的最佳策略；</a:t>
            </a:r>
            <a:endParaRPr lang="en-US" altLang="zh-CN" dirty="0" smtClean="0"/>
          </a:p>
          <a:p>
            <a:r>
              <a:rPr lang="zh-CN" altLang="en-US" dirty="0" smtClean="0"/>
              <a:t>二、根据对静态棋局的分析，量化优劣势，建立数学模型；</a:t>
            </a:r>
            <a:endParaRPr lang="en-US" altLang="zh-CN" dirty="0" smtClean="0"/>
          </a:p>
          <a:p>
            <a:r>
              <a:rPr lang="zh-CN" altLang="en-US" dirty="0" smtClean="0"/>
              <a:t>三、给出相应的估值函数，设计算法在棋局中动态估计本方优劣，进行策略制定。</a:t>
            </a:r>
            <a:endParaRPr lang="en-US" altLang="zh-CN" dirty="0" smtClean="0"/>
          </a:p>
          <a:p>
            <a:r>
              <a:rPr lang="zh-CN" altLang="en-US" dirty="0" smtClean="0"/>
              <a:t>以下均假设本方为蓝方。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基本策略思路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28C6-28DD-48AC-AD75-B19BE5AEC969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[1,10]</a:t>
            </a:r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[0.25,6]  </a:t>
            </a:r>
            <a:r>
              <a:rPr lang="en-US" altLang="zh-CN" dirty="0" smtClean="0">
                <a:sym typeface="Wingdings" pitchFamily="2" charset="2"/>
              </a:rPr>
              <a:t>   1/K</a:t>
            </a:r>
            <a:r>
              <a:rPr lang="zh-CN" altLang="en-US" dirty="0" smtClean="0">
                <a:sym typeface="Wingdings" pitchFamily="2" charset="2"/>
              </a:rPr>
              <a:t>属于</a:t>
            </a:r>
            <a:r>
              <a:rPr lang="en-US" altLang="zh-CN" dirty="0" smtClean="0">
                <a:sym typeface="Wingdings" pitchFamily="2" charset="2"/>
              </a:rPr>
              <a:t>[0.16,4] 1/4K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[0.04,1]</a:t>
            </a:r>
            <a:r>
              <a:rPr lang="zh-CN" altLang="en-US" dirty="0" smtClean="0">
                <a:sym typeface="Wingdings" pitchFamily="2" charset="2"/>
              </a:rPr>
              <a:t>（近似于</a:t>
            </a:r>
            <a:r>
              <a:rPr lang="en-US" altLang="zh-CN" dirty="0" smtClean="0">
                <a:sym typeface="Wingdings" pitchFamily="2" charset="2"/>
              </a:rPr>
              <a:t>[0,1]</a:t>
            </a:r>
            <a:r>
              <a:rPr lang="zh-CN" altLang="en-US" dirty="0" smtClean="0">
                <a:sym typeface="Wingdings" pitchFamily="2" charset="2"/>
              </a:rPr>
              <a:t>）</a:t>
            </a:r>
            <a:r>
              <a:rPr lang="en-US" altLang="zh-CN" dirty="0" smtClean="0">
                <a:sym typeface="Wingdings" pitchFamily="2" charset="2"/>
              </a:rPr>
              <a:t> 1/4K+1</a:t>
            </a:r>
            <a:r>
              <a:rPr lang="zh-CN" altLang="en-US" dirty="0" smtClean="0">
                <a:sym typeface="Wingdings" pitchFamily="2" charset="2"/>
              </a:rPr>
              <a:t>属于</a:t>
            </a:r>
            <a:r>
              <a:rPr lang="en-US" altLang="zh-CN" dirty="0" smtClean="0">
                <a:sym typeface="Wingdings" pitchFamily="2" charset="2"/>
              </a:rPr>
              <a:t>[1.04,2]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[1,6] </a:t>
            </a:r>
            <a:r>
              <a:rPr lang="en-US" altLang="zh-CN" dirty="0" smtClean="0">
                <a:sym typeface="Wingdings" pitchFamily="2" charset="2"/>
              </a:rPr>
              <a:t> 2^F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[2,64]  2^F/64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[0.03,1]</a:t>
            </a:r>
            <a:r>
              <a:rPr lang="zh-CN" altLang="en-US" dirty="0" smtClean="0">
                <a:sym typeface="Wingdings" pitchFamily="2" charset="2"/>
              </a:rPr>
              <a:t> （近似于</a:t>
            </a:r>
            <a:r>
              <a:rPr lang="en-US" altLang="zh-CN" dirty="0" smtClean="0">
                <a:sym typeface="Wingdings" pitchFamily="2" charset="2"/>
              </a:rPr>
              <a:t>[0,1]</a:t>
            </a:r>
            <a:r>
              <a:rPr lang="zh-CN" altLang="en-US" dirty="0" smtClean="0">
                <a:sym typeface="Wingdings" pitchFamily="2" charset="2"/>
              </a:rPr>
              <a:t>） </a:t>
            </a:r>
            <a:r>
              <a:rPr lang="en-US" altLang="zh-CN" dirty="0" smtClean="0">
                <a:sym typeface="Wingdings" pitchFamily="2" charset="2"/>
              </a:rPr>
              <a:t> 2^F/64+1</a:t>
            </a:r>
            <a:r>
              <a:rPr lang="zh-CN" altLang="en-US" dirty="0" smtClean="0">
                <a:sym typeface="Wingdings" pitchFamily="2" charset="2"/>
              </a:rPr>
              <a:t>∈</a:t>
            </a:r>
            <a:r>
              <a:rPr lang="en-US" altLang="zh-CN" dirty="0" smtClean="0">
                <a:sym typeface="Wingdings" pitchFamily="2" charset="2"/>
              </a:rPr>
              <a:t>[1.03,2]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近似属于</a:t>
            </a:r>
            <a:r>
              <a:rPr lang="en-US" altLang="zh-CN" dirty="0" smtClean="0">
                <a:sym typeface="Wingdings" pitchFamily="2" charset="2"/>
              </a:rPr>
              <a:t>【1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40】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k=0</a:t>
            </a:r>
            <a:r>
              <a:rPr lang="zh-CN" altLang="en-US" dirty="0" smtClean="0">
                <a:sym typeface="Wingdings" pitchFamily="2" charset="2"/>
              </a:rPr>
              <a:t>时，取</a:t>
            </a:r>
            <a:r>
              <a:rPr lang="en-US" altLang="zh-CN" dirty="0" smtClean="0">
                <a:sym typeface="Wingdings" pitchFamily="2" charset="2"/>
              </a:rPr>
              <a:t>1/4K+1=2.5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B51-91EC-4A19-96E0-17E27C49251A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草稿页 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≠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3068960"/>
            <a:ext cx="1979712" cy="88961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4581128"/>
            <a:ext cx="2592288" cy="102251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策略制定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（初步设想）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78F0-C43D-4198-BB0E-9B048A54C74D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无脑攻击策略：不考虑敌方棋子的攻击力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059832" y="1772816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服务器发送棋局信息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3059832" y="2564904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计算己方棋子攻击力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323528" y="3429000"/>
            <a:ext cx="84969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根据骰子点数，计算所有可能的移动步骤后，选取攻击力增量最高的移动步骤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3131840" y="4293096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发送走棋方法</a:t>
            </a:r>
            <a:endParaRPr lang="zh-CN" altLang="en-US" b="1" dirty="0"/>
          </a:p>
        </p:txBody>
      </p: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>
          <a:xfrm>
            <a:off x="4391980" y="22048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55976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355976" y="3717032"/>
            <a:ext cx="3600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4F01-E7F2-4F53-B499-F91B79AC509D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综合攻击策略：考虑敌方棋子的攻击力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3059832" y="1052736"/>
            <a:ext cx="266429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服务器发送棋局信息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3923928" y="1844824"/>
            <a:ext cx="1008112" cy="100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己方棋子数量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580112" y="3861048"/>
            <a:ext cx="26642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走棋可选步骤中，剔除掉走进敌方“包围圈”的情形</a:t>
            </a:r>
            <a:endParaRPr lang="zh-CN" altLang="en-US" b="1" dirty="0"/>
          </a:p>
        </p:txBody>
      </p:sp>
      <p:cxnSp>
        <p:nvCxnSpPr>
          <p:cNvPr id="9" name="形状 8"/>
          <p:cNvCxnSpPr>
            <a:stCxn id="6" idx="3"/>
            <a:endCxn id="7" idx="0"/>
          </p:cNvCxnSpPr>
          <p:nvPr/>
        </p:nvCxnSpPr>
        <p:spPr>
          <a:xfrm>
            <a:off x="4932040" y="2348880"/>
            <a:ext cx="1980220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0072" y="1988840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较少，比如小于等于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323528" y="3717032"/>
            <a:ext cx="10436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采取无脑进攻策略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1403648" y="2708920"/>
            <a:ext cx="1008112" cy="100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己方全歼能力</a:t>
            </a:r>
            <a:endParaRPr lang="zh-CN" altLang="en-US" b="1" dirty="0"/>
          </a:p>
        </p:txBody>
      </p:sp>
      <p:cxnSp>
        <p:nvCxnSpPr>
          <p:cNvPr id="18" name="形状 17"/>
          <p:cNvCxnSpPr>
            <a:stCxn id="14" idx="1"/>
            <a:endCxn id="13" idx="0"/>
          </p:cNvCxnSpPr>
          <p:nvPr/>
        </p:nvCxnSpPr>
        <p:spPr>
          <a:xfrm rot="10800000" flipV="1">
            <a:off x="845332" y="3212976"/>
            <a:ext cx="558316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1"/>
            <a:endCxn id="14" idx="0"/>
          </p:cNvCxnSpPr>
          <p:nvPr/>
        </p:nvCxnSpPr>
        <p:spPr>
          <a:xfrm rot="10800000" flipV="1">
            <a:off x="1907704" y="2348880"/>
            <a:ext cx="201622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99792" y="19168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较多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92494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无，或很小</a:t>
            </a:r>
            <a:endParaRPr lang="zh-CN" altLang="en-US" b="1" dirty="0"/>
          </a:p>
        </p:txBody>
      </p:sp>
      <p:cxnSp>
        <p:nvCxnSpPr>
          <p:cNvPr id="28" name="直接箭头连接符 27"/>
          <p:cNvCxnSpPr>
            <a:stCxn id="7" idx="1"/>
            <a:endCxn id="31" idx="3"/>
          </p:cNvCxnSpPr>
          <p:nvPr/>
        </p:nvCxnSpPr>
        <p:spPr>
          <a:xfrm flipH="1" flipV="1">
            <a:off x="4644008" y="4257092"/>
            <a:ext cx="9361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6" idx="0"/>
          </p:cNvCxnSpPr>
          <p:nvPr/>
        </p:nvCxnSpPr>
        <p:spPr>
          <a:xfrm>
            <a:off x="4391980" y="1484784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555776" y="3861048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评估己方与敌方的攻击力</a:t>
            </a:r>
            <a:endParaRPr lang="zh-CN" altLang="en-US" b="1" dirty="0"/>
          </a:p>
        </p:txBody>
      </p:sp>
      <p:cxnSp>
        <p:nvCxnSpPr>
          <p:cNvPr id="33" name="形状 32"/>
          <p:cNvCxnSpPr>
            <a:stCxn id="14" idx="3"/>
            <a:endCxn id="31" idx="0"/>
          </p:cNvCxnSpPr>
          <p:nvPr/>
        </p:nvCxnSpPr>
        <p:spPr>
          <a:xfrm>
            <a:off x="2411760" y="3212976"/>
            <a:ext cx="118813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555776" y="5013176"/>
            <a:ext cx="20882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综合选出提高己方攻击力同时降低敌方攻击力的最佳选择</a:t>
            </a:r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43808" y="28529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有</a:t>
            </a:r>
            <a:endParaRPr lang="zh-CN" altLang="en-US" b="1" dirty="0"/>
          </a:p>
        </p:txBody>
      </p:sp>
      <p:cxnSp>
        <p:nvCxnSpPr>
          <p:cNvPr id="37" name="直接箭头连接符 36"/>
          <p:cNvCxnSpPr>
            <a:stCxn id="31" idx="2"/>
            <a:endCxn id="34" idx="0"/>
          </p:cNvCxnSpPr>
          <p:nvPr/>
        </p:nvCxnSpPr>
        <p:spPr>
          <a:xfrm>
            <a:off x="3599892" y="465313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日期占位符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FAF9-D773-497D-A653-C6E6AA52A18D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23528" y="1268760"/>
            <a:ext cx="2088232" cy="792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特殊情况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特殊处理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5" idx="1"/>
            <a:endCxn id="24" idx="6"/>
          </p:cNvCxnSpPr>
          <p:nvPr/>
        </p:nvCxnSpPr>
        <p:spPr>
          <a:xfrm rot="10800000" flipV="1">
            <a:off x="2411760" y="1268760"/>
            <a:ext cx="648072" cy="396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（初步设定）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、求各种数学模型值的函数；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、得出所有可能步骤的函数；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、遍历所有步骤，得出最佳步骤的函数。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、辅助函数，如：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（核心算法）</a:t>
            </a:r>
            <a:endParaRPr lang="en-US" altLang="zh-CN" dirty="0" smtClean="0"/>
          </a:p>
          <a:p>
            <a:r>
              <a:rPr lang="zh-CN" altLang="en-US" sz="2000" dirty="0" smtClean="0"/>
              <a:t>可能会用到一些查找算法吧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不过我还没想好。。。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核心函数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501008"/>
            <a:ext cx="4772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F68-DC44-4F39-B525-6DECF4F3AFA7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静态分析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5B8D6-238E-4066-A716-E230664C2CF2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棋盘布局    </a:t>
            </a:r>
            <a:r>
              <a:rPr lang="zh-CN" altLang="en-US" sz="3200" dirty="0" smtClean="0"/>
              <a:t>定义棋盘坐标如下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60848"/>
            <a:ext cx="371647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箭头 4"/>
          <p:cNvSpPr/>
          <p:nvPr/>
        </p:nvSpPr>
        <p:spPr>
          <a:xfrm>
            <a:off x="2339752" y="1340768"/>
            <a:ext cx="446449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5400000">
            <a:off x="381844" y="3127276"/>
            <a:ext cx="3483768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32240" y="1124744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方向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5157192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j</a:t>
            </a:r>
            <a:r>
              <a:rPr lang="zh-CN" altLang="en-US" sz="2000" dirty="0" smtClean="0"/>
              <a:t>方向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1556792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0       1       2       3       4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711383" y="3329177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0      1     2     3      4</a:t>
            </a:r>
            <a:endParaRPr lang="zh-CN" altLang="en-US" sz="2000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6245-4600-4AB2-9E8A-DA7AD8B802D2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进攻时，能走斜线尽量走斜线，减少进攻步数，更快到达敌营。</a:t>
            </a:r>
            <a:endParaRPr lang="en-US" altLang="zh-CN" dirty="0" smtClean="0"/>
          </a:p>
          <a:p>
            <a:r>
              <a:rPr lang="zh-CN" altLang="en-US" dirty="0" smtClean="0"/>
              <a:t>在以下情况可能要绕开我方棋子，以保证我方不会被全歼。（在我方棋子数很少的情况下）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501008"/>
            <a:ext cx="11049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19872" y="472514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此时绕过我方棋子，</a:t>
            </a:r>
            <a:endParaRPr lang="en-US" altLang="zh-CN" dirty="0" smtClean="0"/>
          </a:p>
          <a:p>
            <a:r>
              <a:rPr lang="zh-CN" altLang="en-US" dirty="0" smtClean="0"/>
              <a:t>选择向左或向上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2520-A9A3-442B-87F0-DD1905BFFAF0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游戏的获胜条件为：占领敌营</a:t>
            </a:r>
            <a:r>
              <a:rPr lang="en-US" altLang="zh-CN" dirty="0" smtClean="0"/>
              <a:t>OR</a:t>
            </a:r>
            <a:r>
              <a:rPr lang="zh-CN" altLang="en-US" dirty="0" smtClean="0"/>
              <a:t>全歼敌棋</a:t>
            </a:r>
            <a:endParaRPr lang="en-US" altLang="zh-CN" dirty="0" smtClean="0"/>
          </a:p>
          <a:p>
            <a:r>
              <a:rPr lang="zh-CN" altLang="en-US" dirty="0" smtClean="0"/>
              <a:t>然而在有些情况下，由于不能回防，会出现有一个或多个敌方棋子处于“无敌状态”，即无法全歼敌方。</a:t>
            </a:r>
            <a:endParaRPr lang="en-US" altLang="zh-CN" dirty="0" smtClean="0"/>
          </a:p>
          <a:p>
            <a:r>
              <a:rPr lang="zh-CN" altLang="en-US" dirty="0" smtClean="0"/>
              <a:t>此时，按照距离最近原则，一心进攻即可。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进攻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05064"/>
            <a:ext cx="25717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67944" y="4365104"/>
            <a:ext cx="4716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此时，敌方</a:t>
            </a:r>
            <a:r>
              <a:rPr lang="en-US" altLang="zh-CN" dirty="0" smtClean="0"/>
              <a:t>6</a:t>
            </a:r>
            <a:r>
              <a:rPr lang="zh-CN" altLang="en-US" dirty="0" smtClean="0"/>
              <a:t>号棋子“无敌”，依据游戏规则</a:t>
            </a:r>
            <a:endParaRPr lang="en-US" altLang="zh-CN" dirty="0" smtClean="0"/>
          </a:p>
          <a:p>
            <a:r>
              <a:rPr lang="zh-CN" altLang="en-US" dirty="0" smtClean="0"/>
              <a:t>我方只有占领敌营才能获胜。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978E-FBFD-4534-944D-BA4F779D9755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在选择是否吃掉敌方棋子时，若在吃掉敌方棋子之后，能够降低我方棋子面临的威胁，则果断吃掉。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进攻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420888"/>
            <a:ext cx="221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47664" y="3789040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这两种情况向左上方移动吃掉棋子后，另外一个敌方棋子将</a:t>
            </a:r>
            <a:endParaRPr lang="en-US" altLang="zh-CN" dirty="0" smtClean="0"/>
          </a:p>
          <a:p>
            <a:r>
              <a:rPr lang="zh-CN" altLang="en-US" dirty="0" smtClean="0"/>
              <a:t>无法对本方棋子造成威胁。故选择直接左上吃掉敌子。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509120"/>
            <a:ext cx="11620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1720" y="5589240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当左边和上面的棋子都可以被吃的时候，如果吃子可以降低</a:t>
            </a:r>
            <a:endParaRPr lang="en-US" altLang="zh-CN" dirty="0" smtClean="0"/>
          </a:p>
          <a:p>
            <a:r>
              <a:rPr lang="zh-CN" altLang="en-US" dirty="0" smtClean="0"/>
              <a:t>本方棋子威胁或降低敌方棋子灵活度，优先吃掉。如果敌方</a:t>
            </a:r>
            <a:endParaRPr lang="en-US" altLang="zh-CN" dirty="0" smtClean="0"/>
          </a:p>
          <a:p>
            <a:r>
              <a:rPr lang="zh-CN" altLang="en-US" dirty="0" smtClean="0"/>
              <a:t>进入“无敌状态”，直接左上。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3DC8-D6F1-4BDE-BF87-98553AAEF381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在进攻过程中，要避免进入敌方“包围圈”，特别是本方棋子较少的情况。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防守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18349" r="40540" b="19263"/>
          <a:stretch>
            <a:fillRect/>
          </a:stretch>
        </p:blipFill>
        <p:spPr bwMode="auto">
          <a:xfrm>
            <a:off x="3563888" y="3212976"/>
            <a:ext cx="151216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39952" y="3645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❤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704" y="47251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此时若进入标记所在区域，则敌方可以一步吃掉己方棋子。</a:t>
            </a:r>
            <a:endParaRPr lang="en-US" altLang="zh-CN" dirty="0" smtClean="0"/>
          </a:p>
          <a:p>
            <a:r>
              <a:rPr lang="zh-CN" altLang="en-US" dirty="0" smtClean="0"/>
              <a:t>增大本方被全歼的可能性。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BD-4D6D-4F93-8E4C-5BA56549AE0C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58640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、正常情况下，</a:t>
            </a:r>
            <a:r>
              <a:rPr lang="zh-CN" altLang="en-US" b="1" dirty="0" smtClean="0"/>
              <a:t>占领敌营</a:t>
            </a:r>
            <a:r>
              <a:rPr lang="zh-CN" altLang="en-US" dirty="0" smtClean="0"/>
              <a:t>获胜的可能性</a:t>
            </a:r>
            <a:r>
              <a:rPr lang="zh-CN" altLang="en-US" b="1" dirty="0" smtClean="0"/>
              <a:t>远大于</a:t>
            </a:r>
            <a:r>
              <a:rPr lang="zh-CN" altLang="en-US" dirty="0" smtClean="0"/>
              <a:t>全歼敌子获胜的可能性；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、落子时，</a:t>
            </a:r>
            <a:r>
              <a:rPr lang="zh-CN" altLang="en-US" b="1" dirty="0" smtClean="0"/>
              <a:t>优先进攻</a:t>
            </a:r>
            <a:r>
              <a:rPr lang="zh-CN" altLang="en-US" dirty="0" smtClean="0"/>
              <a:t>，当出现对本方不利的情形时，可以适当防守。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静态分析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5F7-EF98-478B-B9C7-45C3D54ABC95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程设实验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程设实验</Template>
  <TotalTime>1364</TotalTime>
  <Words>1614</Words>
  <Application>Microsoft Office PowerPoint</Application>
  <PresentationFormat>全屏显示(4:3)</PresentationFormat>
  <Paragraphs>217</Paragraphs>
  <Slides>24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程设实验</vt:lpstr>
      <vt:lpstr>Office 主题</vt:lpstr>
      <vt:lpstr>实验三——爱因斯坦棋 策略与算法实现</vt:lpstr>
      <vt:lpstr>基本策略思路</vt:lpstr>
      <vt:lpstr>静态分析</vt:lpstr>
      <vt:lpstr>棋盘布局    定义棋盘坐标如下</vt:lpstr>
      <vt:lpstr>静态分析——进攻</vt:lpstr>
      <vt:lpstr>静态分析——进攻</vt:lpstr>
      <vt:lpstr>静态分析——进攻</vt:lpstr>
      <vt:lpstr>静态分析——防守</vt:lpstr>
      <vt:lpstr>静态分析——结论</vt:lpstr>
      <vt:lpstr>建立模型</vt:lpstr>
      <vt:lpstr>棋局特点分析</vt:lpstr>
      <vt:lpstr>棋局特点分析</vt:lpstr>
      <vt:lpstr>棋局特点分析</vt:lpstr>
      <vt:lpstr>棋局特点分析</vt:lpstr>
      <vt:lpstr>棋局特点分析</vt:lpstr>
      <vt:lpstr>棋局特点分析</vt:lpstr>
      <vt:lpstr>攻击参数确定</vt:lpstr>
      <vt:lpstr>幻灯片 18</vt:lpstr>
      <vt:lpstr>攻击参数确定</vt:lpstr>
      <vt:lpstr>草稿页 设K≠0</vt:lpstr>
      <vt:lpstr>策略制定</vt:lpstr>
      <vt:lpstr>幻灯片 22</vt:lpstr>
      <vt:lpstr>幻灯片 23</vt:lpstr>
      <vt:lpstr>核心函数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爱因斯坦棋 策略与算法实现</dc:title>
  <dc:creator>Eric Justinger</dc:creator>
  <cp:lastModifiedBy>葛睿芃</cp:lastModifiedBy>
  <cp:revision>99</cp:revision>
  <dcterms:created xsi:type="dcterms:W3CDTF">2019-05-09T07:44:33Z</dcterms:created>
  <dcterms:modified xsi:type="dcterms:W3CDTF">2019-05-19T13:39:26Z</dcterms:modified>
</cp:coreProperties>
</file>