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60" r:id="rId19"/>
    <p:sldId id="261" r:id="rId20"/>
    <p:sldId id="262" r:id="rId21"/>
    <p:sldId id="263" r:id="rId22"/>
    <p:sldId id="264" r:id="rId23"/>
    <p:sldId id="265" r:id="rId24"/>
    <p:sldId id="266" r:id="rId25"/>
    <p:sldId id="267" r:id="rId26"/>
    <p:sldId id="268" r:id="rId27"/>
    <p:sldId id="269" r:id="rId2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90" y="-4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359032-2D2F-4284-B7EB-63DC7E86AEC6}" type="datetimeFigureOut">
              <a:rPr lang="zh-CN" altLang="en-US" smtClean="0"/>
              <a:pPr/>
              <a:t>2019/5/19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1C42E6-6559-4BC4-8100-E99BF87F492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这里的</a:t>
            </a:r>
            <a:r>
              <a:rPr lang="en-US" altLang="zh-CN" dirty="0" smtClean="0"/>
              <a:t>a</a:t>
            </a:r>
            <a:r>
              <a:rPr lang="zh-CN" altLang="en-US" dirty="0" smtClean="0"/>
              <a:t>可以反映出己方能够通过占领敌营的方法取胜的可能性，而</a:t>
            </a:r>
            <a:r>
              <a:rPr lang="en-US" altLang="zh-CN" dirty="0" smtClean="0"/>
              <a:t>K</a:t>
            </a:r>
            <a:r>
              <a:rPr lang="zh-CN" altLang="en-US" dirty="0" smtClean="0"/>
              <a:t>可以反映出可以通过全歼敌方取胜的可能性，这两个数值之间的比较将作为策略决定的重要依据。</a:t>
            </a:r>
            <a:endParaRPr lang="en-US" altLang="zh-CN" dirty="0" smtClean="0"/>
          </a:p>
          <a:p>
            <a:r>
              <a:rPr lang="zh-CN" altLang="en-US" dirty="0" smtClean="0"/>
              <a:t>在一般情况下，虽然吃掉本方棋子有助于提高</a:t>
            </a:r>
            <a:r>
              <a:rPr lang="en-US" altLang="zh-CN" dirty="0" smtClean="0"/>
              <a:t>F</a:t>
            </a:r>
            <a:r>
              <a:rPr lang="zh-CN" altLang="en-US" dirty="0" smtClean="0"/>
              <a:t>，但总攻击力会直接少掉一项，如果</a:t>
            </a:r>
            <a:r>
              <a:rPr lang="en-US" altLang="zh-CN" dirty="0" smtClean="0"/>
              <a:t>F</a:t>
            </a:r>
            <a:r>
              <a:rPr lang="zh-CN" altLang="en-US" dirty="0" smtClean="0"/>
              <a:t>对</a:t>
            </a:r>
            <a:r>
              <a:rPr lang="en-US" altLang="zh-CN" dirty="0" smtClean="0"/>
              <a:t>a</a:t>
            </a:r>
            <a:r>
              <a:rPr lang="zh-CN" altLang="en-US" dirty="0" smtClean="0"/>
              <a:t>的影响过大，对于己方棋子的攻击评估可能会出现数值虽然高，但实际攻击很低的情况。</a:t>
            </a:r>
            <a:endParaRPr lang="en-US" altLang="zh-CN" dirty="0" smtClean="0"/>
          </a:p>
          <a:p>
            <a:r>
              <a:rPr lang="en-US" altLang="zh-CN" dirty="0" smtClean="0"/>
              <a:t>PS</a:t>
            </a:r>
            <a:r>
              <a:rPr lang="zh-CN" altLang="en-US" smtClean="0"/>
              <a:t>：实际情况表示这可能会很激进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613C71-7792-4031-8CFE-032E8AF727CC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grpSp>
        <p:nvGrpSpPr>
          <p:cNvPr id="2" name="组合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任意多边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pPr/>
              <a:t>2019/5/19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51520" y="332656"/>
            <a:ext cx="2877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程序设计基础实验</a:t>
            </a:r>
            <a:r>
              <a:rPr lang="en-US" altLang="zh-CN" sz="1400" dirty="0" smtClean="0"/>
              <a:t>——</a:t>
            </a:r>
            <a:r>
              <a:rPr lang="zh-CN" altLang="en-US" sz="1400" dirty="0" smtClean="0"/>
              <a:t>大实验项目</a:t>
            </a:r>
            <a:endParaRPr lang="zh-CN" altLang="en-US" sz="14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2019/5/19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2019/5/19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2019/5/19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2019/5/19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燕尾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燕尾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2019/5/19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2019/5/19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2019/5/19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2019/5/19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2019/5/19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pPr/>
              <a:t>2019/5/19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任意多边形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燕尾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燕尾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pPr/>
              <a:t>2019/5/19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slide" Target="slide27.xml"/><Relationship Id="rId4" Type="http://schemas.openxmlformats.org/officeDocument/2006/relationships/slide" Target="slide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slide" Target="slide2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18.xml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爱因斯坦棋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181840070</a:t>
            </a:r>
            <a:r>
              <a:rPr lang="zh-CN" altLang="en-US" dirty="0" smtClean="0"/>
              <a:t>葛睿芃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数据结构：用二维数组存储棋盘、格点价值、距离</a:t>
            </a:r>
            <a:endParaRPr lang="en-US" altLang="zh-CN" dirty="0" smtClean="0"/>
          </a:p>
          <a:p>
            <a:r>
              <a:rPr lang="en-US" altLang="zh-CN" dirty="0" smtClean="0"/>
              <a:t>board:</a:t>
            </a:r>
            <a:r>
              <a:rPr lang="zh-CN" altLang="en-US" dirty="0" smtClean="0"/>
              <a:t>接受的棋盘信息</a:t>
            </a:r>
            <a:endParaRPr lang="en-US" altLang="zh-CN" dirty="0" smtClean="0"/>
          </a:p>
          <a:p>
            <a:r>
              <a:rPr lang="en-US" altLang="zh-CN" dirty="0" err="1" smtClean="0"/>
              <a:t>preboard</a:t>
            </a:r>
            <a:r>
              <a:rPr lang="en-US" altLang="zh-CN" dirty="0" smtClean="0"/>
              <a:t>:</a:t>
            </a:r>
            <a:r>
              <a:rPr lang="zh-CN" altLang="en-US" dirty="0" smtClean="0"/>
              <a:t>存储各个推演可能性的棋盘信息</a:t>
            </a:r>
            <a:endParaRPr lang="en-US" altLang="zh-CN" dirty="0" smtClean="0"/>
          </a:p>
          <a:p>
            <a:r>
              <a:rPr lang="en-US" altLang="zh-CN" dirty="0" err="1" smtClean="0"/>
              <a:t>finalboard</a:t>
            </a:r>
            <a:r>
              <a:rPr lang="en-US" altLang="zh-CN" dirty="0" smtClean="0"/>
              <a:t>:</a:t>
            </a:r>
            <a:r>
              <a:rPr lang="zh-CN" altLang="en-US" dirty="0" smtClean="0"/>
              <a:t>存储最终决定棋盘信息</a:t>
            </a:r>
            <a:endParaRPr lang="en-US" altLang="zh-CN" dirty="0" smtClean="0"/>
          </a:p>
          <a:p>
            <a:r>
              <a:rPr lang="zh-CN" altLang="en-US" dirty="0" smtClean="0"/>
              <a:t>用一位数组存储棋子灵活度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算法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代码示例</a:t>
            </a:r>
            <a:endParaRPr lang="zh-CN" alt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3861048"/>
            <a:ext cx="8048625" cy="193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用结构体存储棋子位置信息、双方攻击力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算法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代码示例</a:t>
            </a:r>
            <a:endParaRPr lang="zh-CN" altLang="en-US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7744" y="3789040"/>
            <a:ext cx="4410075" cy="96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67744" y="2420888"/>
            <a:ext cx="384810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评估函数：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辅助函数：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算法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代码示例</a:t>
            </a:r>
            <a:endParaRPr lang="zh-CN" altLang="en-US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2060848"/>
            <a:ext cx="6924675" cy="97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0" y="4005064"/>
            <a:ext cx="7286625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67544" y="908720"/>
            <a:ext cx="5753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/>
              <a:t>无脑攻击策略：不考虑敌方棋子的攻击力</a:t>
            </a:r>
            <a:endParaRPr lang="zh-CN" altLang="en-US" sz="2400" b="1" dirty="0"/>
          </a:p>
        </p:txBody>
      </p:sp>
      <p:sp>
        <p:nvSpPr>
          <p:cNvPr id="5" name="圆角矩形 4"/>
          <p:cNvSpPr/>
          <p:nvPr/>
        </p:nvSpPr>
        <p:spPr>
          <a:xfrm>
            <a:off x="3131840" y="2276872"/>
            <a:ext cx="2664296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服务器发送棋局信息</a:t>
            </a:r>
            <a:endParaRPr lang="zh-CN" altLang="en-US" b="1" dirty="0"/>
          </a:p>
        </p:txBody>
      </p:sp>
      <p:sp>
        <p:nvSpPr>
          <p:cNvPr id="6" name="圆角矩形 5"/>
          <p:cNvSpPr/>
          <p:nvPr/>
        </p:nvSpPr>
        <p:spPr>
          <a:xfrm>
            <a:off x="3131840" y="3068960"/>
            <a:ext cx="2664296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计算己方棋子攻击力</a:t>
            </a:r>
            <a:endParaRPr lang="zh-CN" altLang="en-US" b="1" dirty="0"/>
          </a:p>
        </p:txBody>
      </p:sp>
      <p:sp>
        <p:nvSpPr>
          <p:cNvPr id="7" name="圆角矩形 6"/>
          <p:cNvSpPr/>
          <p:nvPr/>
        </p:nvSpPr>
        <p:spPr>
          <a:xfrm>
            <a:off x="395536" y="3933056"/>
            <a:ext cx="8496944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根据骰子点数，计算所有可能的移动步骤后，选取攻击力增量最高的移动步骤</a:t>
            </a:r>
            <a:endParaRPr lang="zh-CN" altLang="en-US" b="1" dirty="0"/>
          </a:p>
        </p:txBody>
      </p:sp>
      <p:sp>
        <p:nvSpPr>
          <p:cNvPr id="8" name="圆角矩形 7"/>
          <p:cNvSpPr/>
          <p:nvPr/>
        </p:nvSpPr>
        <p:spPr>
          <a:xfrm>
            <a:off x="3203848" y="4797152"/>
            <a:ext cx="2664296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发送走棋方法</a:t>
            </a:r>
            <a:endParaRPr lang="zh-CN" altLang="en-US" b="1" dirty="0"/>
          </a:p>
        </p:txBody>
      </p:sp>
      <p:cxnSp>
        <p:nvCxnSpPr>
          <p:cNvPr id="9" name="直接箭头连接符 8"/>
          <p:cNvCxnSpPr>
            <a:stCxn id="5" idx="2"/>
            <a:endCxn id="6" idx="0"/>
          </p:cNvCxnSpPr>
          <p:nvPr/>
        </p:nvCxnSpPr>
        <p:spPr>
          <a:xfrm>
            <a:off x="4463988" y="2708920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4427984" y="3429000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4427984" y="4221088"/>
            <a:ext cx="36004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23528" y="188640"/>
            <a:ext cx="5444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/>
              <a:t>综合攻击策略：考虑敌方棋子的攻击力</a:t>
            </a:r>
            <a:endParaRPr lang="zh-CN" altLang="en-US" sz="2400" b="1" dirty="0"/>
          </a:p>
        </p:txBody>
      </p:sp>
      <p:sp>
        <p:nvSpPr>
          <p:cNvPr id="5" name="圆角矩形 4"/>
          <p:cNvSpPr/>
          <p:nvPr/>
        </p:nvSpPr>
        <p:spPr>
          <a:xfrm>
            <a:off x="3059832" y="1052736"/>
            <a:ext cx="2664296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服务器发送棋局信息</a:t>
            </a:r>
            <a:endParaRPr lang="zh-CN" altLang="en-US" b="1" dirty="0"/>
          </a:p>
        </p:txBody>
      </p:sp>
      <p:sp>
        <p:nvSpPr>
          <p:cNvPr id="6" name="圆角矩形 5"/>
          <p:cNvSpPr/>
          <p:nvPr/>
        </p:nvSpPr>
        <p:spPr>
          <a:xfrm>
            <a:off x="3923928" y="1844824"/>
            <a:ext cx="1008112" cy="100811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己方棋子数量</a:t>
            </a:r>
            <a:endParaRPr lang="zh-CN" altLang="en-US" b="1" dirty="0"/>
          </a:p>
        </p:txBody>
      </p:sp>
      <p:sp>
        <p:nvSpPr>
          <p:cNvPr id="7" name="圆角矩形 6"/>
          <p:cNvSpPr/>
          <p:nvPr/>
        </p:nvSpPr>
        <p:spPr>
          <a:xfrm>
            <a:off x="5580112" y="3861048"/>
            <a:ext cx="2664296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走棋可选步骤中，剔除掉走进敌方“包围圈”的情形</a:t>
            </a:r>
            <a:endParaRPr lang="zh-CN" altLang="en-US" b="1" dirty="0"/>
          </a:p>
        </p:txBody>
      </p:sp>
      <p:cxnSp>
        <p:nvCxnSpPr>
          <p:cNvPr id="8" name="形状 7"/>
          <p:cNvCxnSpPr>
            <a:stCxn id="6" idx="3"/>
            <a:endCxn id="7" idx="0"/>
          </p:cNvCxnSpPr>
          <p:nvPr/>
        </p:nvCxnSpPr>
        <p:spPr>
          <a:xfrm>
            <a:off x="4932040" y="2348880"/>
            <a:ext cx="1980220" cy="151216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220072" y="1988840"/>
            <a:ext cx="2626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较少，比如小于等于</a:t>
            </a:r>
            <a:r>
              <a:rPr lang="en-US" altLang="zh-CN" b="1" dirty="0" smtClean="0"/>
              <a:t>2</a:t>
            </a:r>
            <a:r>
              <a:rPr lang="zh-CN" altLang="en-US" b="1" dirty="0" smtClean="0"/>
              <a:t>个</a:t>
            </a:r>
            <a:endParaRPr lang="zh-CN" altLang="en-US" b="1" dirty="0"/>
          </a:p>
        </p:txBody>
      </p:sp>
      <p:sp>
        <p:nvSpPr>
          <p:cNvPr id="10" name="圆角矩形 9"/>
          <p:cNvSpPr/>
          <p:nvPr/>
        </p:nvSpPr>
        <p:spPr>
          <a:xfrm>
            <a:off x="323528" y="3717032"/>
            <a:ext cx="1043608" cy="9361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采取无脑进攻策略</a:t>
            </a:r>
            <a:endParaRPr lang="zh-CN" altLang="en-US" b="1" dirty="0"/>
          </a:p>
        </p:txBody>
      </p:sp>
      <p:sp>
        <p:nvSpPr>
          <p:cNvPr id="11" name="圆角矩形 10"/>
          <p:cNvSpPr/>
          <p:nvPr/>
        </p:nvSpPr>
        <p:spPr>
          <a:xfrm>
            <a:off x="1403648" y="2708920"/>
            <a:ext cx="1008112" cy="100811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己方全歼能力</a:t>
            </a:r>
            <a:endParaRPr lang="zh-CN" altLang="en-US" b="1" dirty="0"/>
          </a:p>
        </p:txBody>
      </p:sp>
      <p:cxnSp>
        <p:nvCxnSpPr>
          <p:cNvPr id="12" name="形状 11"/>
          <p:cNvCxnSpPr>
            <a:stCxn id="11" idx="1"/>
            <a:endCxn id="10" idx="0"/>
          </p:cNvCxnSpPr>
          <p:nvPr/>
        </p:nvCxnSpPr>
        <p:spPr>
          <a:xfrm rot="10800000" flipV="1">
            <a:off x="845332" y="3212976"/>
            <a:ext cx="558316" cy="50405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肘形连接符 19"/>
          <p:cNvCxnSpPr>
            <a:stCxn id="6" idx="1"/>
            <a:endCxn id="11" idx="0"/>
          </p:cNvCxnSpPr>
          <p:nvPr/>
        </p:nvCxnSpPr>
        <p:spPr>
          <a:xfrm rot="10800000" flipV="1">
            <a:off x="1907704" y="2348880"/>
            <a:ext cx="2016224" cy="36004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699792" y="1916832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较多</a:t>
            </a:r>
            <a:endParaRPr lang="zh-CN" altLang="en-US" b="1" dirty="0"/>
          </a:p>
        </p:txBody>
      </p:sp>
      <p:cxnSp>
        <p:nvCxnSpPr>
          <p:cNvPr id="16" name="直接箭头连接符 15"/>
          <p:cNvCxnSpPr>
            <a:stCxn id="5" idx="2"/>
            <a:endCxn id="6" idx="0"/>
          </p:cNvCxnSpPr>
          <p:nvPr/>
        </p:nvCxnSpPr>
        <p:spPr>
          <a:xfrm>
            <a:off x="4391980" y="1484784"/>
            <a:ext cx="36004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圆角矩形 16"/>
          <p:cNvSpPr/>
          <p:nvPr/>
        </p:nvSpPr>
        <p:spPr>
          <a:xfrm>
            <a:off x="2555776" y="3861048"/>
            <a:ext cx="2088232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评估己方与敌方的攻击力</a:t>
            </a:r>
            <a:endParaRPr lang="zh-CN" altLang="en-US" b="1" dirty="0"/>
          </a:p>
        </p:txBody>
      </p:sp>
      <p:cxnSp>
        <p:nvCxnSpPr>
          <p:cNvPr id="18" name="形状 17"/>
          <p:cNvCxnSpPr>
            <a:stCxn id="11" idx="3"/>
            <a:endCxn id="17" idx="0"/>
          </p:cNvCxnSpPr>
          <p:nvPr/>
        </p:nvCxnSpPr>
        <p:spPr>
          <a:xfrm>
            <a:off x="2411760" y="3212976"/>
            <a:ext cx="1188132" cy="64807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圆角矩形 18"/>
          <p:cNvSpPr/>
          <p:nvPr/>
        </p:nvSpPr>
        <p:spPr>
          <a:xfrm>
            <a:off x="2555776" y="5013176"/>
            <a:ext cx="2088232" cy="12961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综合选出提高己方攻击力同时降低敌方攻击力的最佳选择</a:t>
            </a:r>
            <a:endParaRPr lang="zh-CN" alt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2843808" y="2852936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有</a:t>
            </a:r>
            <a:endParaRPr lang="zh-CN" altLang="en-US" b="1" dirty="0"/>
          </a:p>
        </p:txBody>
      </p:sp>
      <p:cxnSp>
        <p:nvCxnSpPr>
          <p:cNvPr id="21" name="直接箭头连接符 20"/>
          <p:cNvCxnSpPr>
            <a:stCxn id="17" idx="2"/>
            <a:endCxn id="19" idx="0"/>
          </p:cNvCxnSpPr>
          <p:nvPr/>
        </p:nvCxnSpPr>
        <p:spPr>
          <a:xfrm>
            <a:off x="3599892" y="4653136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椭圆 21"/>
          <p:cNvSpPr/>
          <p:nvPr/>
        </p:nvSpPr>
        <p:spPr>
          <a:xfrm>
            <a:off x="323528" y="1268760"/>
            <a:ext cx="2088232" cy="79208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特殊情况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特殊处理</a:t>
            </a:r>
            <a:endParaRPr lang="zh-CN" altLang="en-US" dirty="0"/>
          </a:p>
        </p:txBody>
      </p:sp>
      <p:cxnSp>
        <p:nvCxnSpPr>
          <p:cNvPr id="23" name="肘形连接符 22"/>
          <p:cNvCxnSpPr>
            <a:stCxn id="5" idx="1"/>
            <a:endCxn id="22" idx="6"/>
          </p:cNvCxnSpPr>
          <p:nvPr/>
        </p:nvCxnSpPr>
        <p:spPr>
          <a:xfrm rot="10800000" flipV="1">
            <a:off x="2411760" y="1268760"/>
            <a:ext cx="648072" cy="39604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0" y="6488668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贪心！！！！！！！</a:t>
            </a:r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与机器人对战</a:t>
            </a:r>
            <a:r>
              <a:rPr lang="en-US" altLang="zh-CN" dirty="0" smtClean="0"/>
              <a:t>70</a:t>
            </a:r>
            <a:r>
              <a:rPr lang="zh-CN" altLang="en-US" dirty="0" smtClean="0"/>
              <a:t>局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预期效果</a:t>
            </a:r>
            <a:endParaRPr lang="zh-CN" altLang="en-US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/>
          <a:srcRect l="6456" r="1824" b="22662"/>
          <a:stretch>
            <a:fillRect/>
          </a:stretch>
        </p:blipFill>
        <p:spPr bwMode="auto">
          <a:xfrm>
            <a:off x="683568" y="2132856"/>
            <a:ext cx="5184576" cy="3851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与机器人对战</a:t>
            </a:r>
            <a:r>
              <a:rPr lang="en-US" altLang="zh-CN" dirty="0" smtClean="0"/>
              <a:t>200+</a:t>
            </a:r>
            <a:r>
              <a:rPr lang="zh-CN" altLang="en-US" dirty="0" smtClean="0"/>
              <a:t>局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预期效果</a:t>
            </a:r>
            <a:endParaRPr lang="zh-CN" altLang="en-US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2060848"/>
            <a:ext cx="5904655" cy="39689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谢谢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81328"/>
            <a:ext cx="8686800" cy="49000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、棋子运动方向的特点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棋子只能沿对方基地方向移动，不可</a:t>
            </a:r>
            <a:endParaRPr lang="en-US" altLang="zh-CN" dirty="0" smtClean="0"/>
          </a:p>
          <a:p>
            <a:pPr lvl="1">
              <a:buNone/>
            </a:pPr>
            <a:r>
              <a:rPr lang="zh-CN" altLang="en-US" dirty="0" smtClean="0"/>
              <a:t>回防，离敌营越近，成功的可能性越大。</a:t>
            </a:r>
            <a:endParaRPr lang="en-US" altLang="zh-CN" dirty="0" smtClean="0"/>
          </a:p>
          <a:p>
            <a:pPr lvl="1">
              <a:buNone/>
            </a:pPr>
            <a:endParaRPr lang="en-US" altLang="zh-CN" dirty="0" smtClean="0"/>
          </a:p>
          <a:p>
            <a:r>
              <a:rPr lang="zh-CN" altLang="en-US" b="1" dirty="0" smtClean="0"/>
              <a:t>定义：</a:t>
            </a:r>
            <a:r>
              <a:rPr lang="zh-CN" altLang="en-US" dirty="0" smtClean="0"/>
              <a:t>棋盘上两点的距离：设棋盘上两点的坐标分别为                 ，定义</a:t>
            </a:r>
            <a:r>
              <a:rPr lang="en-US" altLang="zh-CN" dirty="0" smtClean="0"/>
              <a:t>A</a:t>
            </a:r>
            <a:r>
              <a:rPr lang="zh-CN" altLang="en-US" dirty="0" smtClean="0"/>
              <a:t>、</a:t>
            </a:r>
            <a:r>
              <a:rPr lang="en-US" altLang="zh-CN" dirty="0" smtClean="0"/>
              <a:t>B</a:t>
            </a:r>
            <a:r>
              <a:rPr lang="zh-CN" altLang="en-US" dirty="0" smtClean="0"/>
              <a:t>两点的有向距离</a:t>
            </a:r>
            <a:endParaRPr lang="en-US" altLang="zh-CN" dirty="0" smtClean="0"/>
          </a:p>
          <a:p>
            <a:r>
              <a:rPr lang="en-US" altLang="zh-CN" dirty="0" smtClean="0"/>
              <a:t>                                             </a:t>
            </a:r>
            <a:r>
              <a:rPr lang="zh-CN" altLang="en-US" dirty="0" smtClean="0"/>
              <a:t>（当                      ）</a:t>
            </a:r>
            <a:endParaRPr lang="en-US" altLang="zh-CN" dirty="0" smtClean="0"/>
          </a:p>
          <a:p>
            <a:r>
              <a:rPr lang="zh-CN" altLang="en-US" dirty="0" smtClean="0"/>
              <a:t>若</a:t>
            </a:r>
            <a:r>
              <a:rPr lang="en-US" altLang="zh-CN" dirty="0" smtClean="0"/>
              <a:t>A</a:t>
            </a:r>
            <a:r>
              <a:rPr lang="zh-CN" altLang="en-US" dirty="0" smtClean="0"/>
              <a:t>点棋子无法歼灭</a:t>
            </a:r>
            <a:r>
              <a:rPr lang="en-US" altLang="zh-CN" dirty="0" smtClean="0"/>
              <a:t>B</a:t>
            </a:r>
            <a:r>
              <a:rPr lang="zh-CN" altLang="en-US" dirty="0" smtClean="0"/>
              <a:t>点棋子，规定距离         为</a:t>
            </a:r>
            <a:r>
              <a:rPr lang="en-US" altLang="zh-CN" dirty="0" smtClean="0"/>
              <a:t>+</a:t>
            </a:r>
            <a:r>
              <a:rPr lang="zh-CN" altLang="en-US" dirty="0" smtClean="0"/>
              <a:t>∞</a:t>
            </a:r>
            <a:endParaRPr lang="en-US" altLang="zh-CN" dirty="0" smtClean="0"/>
          </a:p>
          <a:p>
            <a:r>
              <a:rPr lang="zh-CN" altLang="en-US" dirty="0" smtClean="0"/>
              <a:t>特别地，我方棋子在点</a:t>
            </a:r>
            <a:r>
              <a:rPr lang="en-US" altLang="zh-CN" dirty="0" smtClean="0"/>
              <a:t>A</a:t>
            </a:r>
            <a:r>
              <a:rPr lang="zh-CN" altLang="en-US" dirty="0" smtClean="0"/>
              <a:t>与敌营的距离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这个定义的合理性在于，正好是从</a:t>
            </a:r>
            <a:r>
              <a:rPr lang="en-US" altLang="zh-CN" dirty="0" smtClean="0"/>
              <a:t>A</a:t>
            </a:r>
            <a:r>
              <a:rPr lang="zh-CN" altLang="en-US" dirty="0" smtClean="0"/>
              <a:t>走到</a:t>
            </a:r>
            <a:r>
              <a:rPr lang="en-US" altLang="zh-CN" dirty="0" smtClean="0"/>
              <a:t>B</a:t>
            </a:r>
            <a:r>
              <a:rPr lang="zh-CN" altLang="en-US" dirty="0" smtClean="0"/>
              <a:t>的最短步数。</a:t>
            </a:r>
            <a:endParaRPr lang="en-US" altLang="zh-CN" dirty="0" smtClean="0"/>
          </a:p>
          <a:p>
            <a:pPr>
              <a:buNone/>
            </a:pPr>
            <a:endParaRPr lang="zh-CN" altLang="en-US" b="1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棋局特点分析</a:t>
            </a:r>
            <a:endParaRPr lang="zh-CN" alt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28184" y="620688"/>
            <a:ext cx="2533650" cy="191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259632" y="3501008"/>
            <a:ext cx="1721223" cy="936104"/>
          </a:xfrm>
          <a:prstGeom prst="rect">
            <a:avLst/>
          </a:prstGeom>
          <a:noFill/>
        </p:spPr>
      </p:pic>
      <p:sp>
        <p:nvSpPr>
          <p:cNvPr id="11270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271" name="Rectangle 7"/>
          <p:cNvSpPr>
            <a:spLocks noChangeArrowheads="1"/>
          </p:cNvSpPr>
          <p:nvPr/>
        </p:nvSpPr>
        <p:spPr bwMode="auto">
          <a:xfrm>
            <a:off x="0" y="10477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1273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1272" name="Picture 8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419872" y="5373216"/>
            <a:ext cx="2495550" cy="866775"/>
          </a:xfrm>
          <a:prstGeom prst="rect">
            <a:avLst/>
          </a:prstGeom>
          <a:noFill/>
        </p:spPr>
      </p:pic>
      <p:sp>
        <p:nvSpPr>
          <p:cNvPr id="14" name="下箭头 13"/>
          <p:cNvSpPr/>
          <p:nvPr/>
        </p:nvSpPr>
        <p:spPr>
          <a:xfrm rot="8140002">
            <a:off x="7515433" y="1513670"/>
            <a:ext cx="288032" cy="504056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下箭头 14"/>
          <p:cNvSpPr/>
          <p:nvPr/>
        </p:nvSpPr>
        <p:spPr>
          <a:xfrm rot="10800000">
            <a:off x="7812360" y="1484784"/>
            <a:ext cx="288032" cy="360040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下箭头 15"/>
          <p:cNvSpPr/>
          <p:nvPr/>
        </p:nvSpPr>
        <p:spPr>
          <a:xfrm rot="5400000">
            <a:off x="7596336" y="1844824"/>
            <a:ext cx="288032" cy="288032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75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1274" name="Picture 10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619672" y="4005064"/>
            <a:ext cx="4019550" cy="866775"/>
          </a:xfrm>
          <a:prstGeom prst="rect">
            <a:avLst/>
          </a:prstGeom>
          <a:noFill/>
        </p:spPr>
      </p:pic>
      <p:sp>
        <p:nvSpPr>
          <p:cNvPr id="11277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1276" name="Picture 12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444208" y="4005064"/>
            <a:ext cx="2371725" cy="866775"/>
          </a:xfrm>
          <a:prstGeom prst="rect">
            <a:avLst/>
          </a:prstGeom>
          <a:noFill/>
        </p:spPr>
      </p:pic>
      <p:sp>
        <p:nvSpPr>
          <p:cNvPr id="11279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1278" name="Picture 14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804248" y="4509120"/>
            <a:ext cx="990600" cy="866775"/>
          </a:xfrm>
          <a:prstGeom prst="rect">
            <a:avLst/>
          </a:prstGeom>
          <a:noFill/>
        </p:spPr>
      </p:pic>
      <p:sp>
        <p:nvSpPr>
          <p:cNvPr id="23" name="日期占位符 2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1B639-EF05-4B6A-B55F-C18D8F8CB854}" type="datetime1">
              <a:rPr lang="zh-CN" altLang="en-US" smtClean="0"/>
              <a:pPr/>
              <a:t>2019/5/19</a:t>
            </a:fld>
            <a:endParaRPr lang="zh-CN" altLang="en-US"/>
          </a:p>
        </p:txBody>
      </p:sp>
      <p:sp>
        <p:nvSpPr>
          <p:cNvPr id="24" name="灯片编号占位符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棋盘上各点与敌营的距离分布图：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离敌营距离越近，获胜的可能就越大。在不考虑其他因素的情况下，我们说距离越近的格子“越有价值”。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棋局特点分析</a:t>
            </a:r>
            <a:endParaRPr lang="zh-CN" altLang="en-US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5856" y="2132856"/>
            <a:ext cx="2590800" cy="197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555776" y="213285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红方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40152" y="378904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0070C0"/>
                </a:solidFill>
              </a:rPr>
              <a:t>蓝方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F0804-79F4-4DCF-ABE9-F1423888AA04}" type="datetime1">
              <a:rPr lang="zh-CN" altLang="en-US" smtClean="0"/>
              <a:pPr/>
              <a:t>2019/5/19</a:t>
            </a:fld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 </a:t>
            </a:r>
            <a:r>
              <a:rPr lang="en-US" altLang="zh-CN" dirty="0" smtClean="0"/>
              <a:t>CONTENT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zh-CN" altLang="en-US" dirty="0" smtClean="0"/>
              <a:t>爱因斯坦棋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914400" y="1844824"/>
            <a:ext cx="7479792" cy="3001496"/>
          </a:xfrm>
        </p:spPr>
        <p:txBody>
          <a:bodyPr/>
          <a:lstStyle/>
          <a:p>
            <a:r>
              <a:rPr lang="zh-CN" altLang="en-US" dirty="0" smtClean="0"/>
              <a:t>一、评估函数</a:t>
            </a:r>
            <a:endParaRPr lang="en-US" altLang="zh-CN" dirty="0" smtClean="0"/>
          </a:p>
          <a:p>
            <a:r>
              <a:rPr lang="zh-CN" altLang="en-US" dirty="0" smtClean="0"/>
              <a:t>二、残局处理</a:t>
            </a:r>
            <a:endParaRPr lang="en-US" altLang="zh-CN" dirty="0" smtClean="0"/>
          </a:p>
          <a:p>
            <a:r>
              <a:rPr lang="zh-CN" altLang="en-US" dirty="0" smtClean="0"/>
              <a:t>三、算法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代码示例</a:t>
            </a:r>
            <a:endParaRPr lang="en-US" altLang="zh-CN" dirty="0" smtClean="0"/>
          </a:p>
          <a:p>
            <a:r>
              <a:rPr lang="zh-CN" altLang="en-US" dirty="0" smtClean="0"/>
              <a:t>四、预期效果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比较同距的内部格子和边界格子，两个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格子的进攻价值是一样的，但是边界上的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格子具有更高的防守价值。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棋局特点分析</a:t>
            </a: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04248" y="332656"/>
            <a:ext cx="2016224" cy="15344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6948264" y="1916832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棋盘距离分布图</a:t>
            </a:r>
            <a:endParaRPr lang="zh-CN" altLang="en-US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3848" y="2996952"/>
            <a:ext cx="2088232" cy="16051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1547664" y="4941168"/>
            <a:ext cx="70006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图中</a:t>
            </a:r>
            <a:r>
              <a:rPr lang="en-US" altLang="zh-CN" dirty="0" smtClean="0"/>
              <a:t>6</a:t>
            </a:r>
            <a:r>
              <a:rPr lang="zh-CN" altLang="en-US" dirty="0" smtClean="0"/>
              <a:t>号、</a:t>
            </a:r>
            <a:r>
              <a:rPr lang="en-US" altLang="zh-CN" dirty="0" smtClean="0"/>
              <a:t>5</a:t>
            </a:r>
            <a:r>
              <a:rPr lang="zh-CN" altLang="en-US" dirty="0" smtClean="0"/>
              <a:t>号蓝棋子的距离都是</a:t>
            </a:r>
            <a:r>
              <a:rPr lang="en-US" altLang="zh-CN" dirty="0" smtClean="0"/>
              <a:t>2</a:t>
            </a:r>
            <a:r>
              <a:rPr lang="zh-CN" altLang="en-US" dirty="0" smtClean="0"/>
              <a:t>，但</a:t>
            </a:r>
            <a:r>
              <a:rPr lang="en-US" altLang="zh-CN" dirty="0" smtClean="0"/>
              <a:t>6</a:t>
            </a:r>
            <a:r>
              <a:rPr lang="zh-CN" altLang="en-US" dirty="0" smtClean="0"/>
              <a:t>号只会受到上方敌棋的威胁</a:t>
            </a:r>
            <a:endParaRPr lang="en-US" altLang="zh-CN" dirty="0" smtClean="0"/>
          </a:p>
          <a:p>
            <a:r>
              <a:rPr lang="zh-CN" altLang="en-US" dirty="0" smtClean="0"/>
              <a:t>但是</a:t>
            </a:r>
            <a:r>
              <a:rPr lang="en-US" altLang="zh-CN" dirty="0" smtClean="0"/>
              <a:t>5</a:t>
            </a:r>
            <a:r>
              <a:rPr lang="zh-CN" altLang="en-US" dirty="0" smtClean="0"/>
              <a:t>号会受到三个方向敌棋的威胁。</a:t>
            </a:r>
            <a:endParaRPr lang="zh-CN" altLang="en-US" dirty="0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6BAB3-4064-4D9A-AD64-DDC9C1C54035}" type="datetime1">
              <a:rPr lang="zh-CN" altLang="en-US" smtClean="0"/>
              <a:pPr/>
              <a:t>2019/5/19</a:t>
            </a:fld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/>
              <a:t>定义</a:t>
            </a:r>
            <a:r>
              <a:rPr lang="zh-CN" altLang="en-US" dirty="0" smtClean="0"/>
              <a:t>：棋盘上格点的价值：</a:t>
            </a:r>
            <a:endParaRPr lang="en-US" altLang="zh-CN" dirty="0" smtClean="0"/>
          </a:p>
          <a:p>
            <a:r>
              <a:rPr lang="zh-CN" altLang="en-US" dirty="0" smtClean="0"/>
              <a:t>对于向左上方进攻的棋子，定义该方对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于棋盘上格点            定义其价值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r>
              <a:rPr lang="zh-CN" altLang="en-US" dirty="0" smtClean="0"/>
              <a:t>其中</a:t>
            </a:r>
            <a:r>
              <a:rPr lang="en-US" altLang="zh-CN" dirty="0" smtClean="0"/>
              <a:t>k</a:t>
            </a:r>
            <a:r>
              <a:rPr lang="zh-CN" altLang="en-US" dirty="0" smtClean="0"/>
              <a:t>是一个小于</a:t>
            </a:r>
            <a:r>
              <a:rPr lang="en-US" altLang="zh-CN" dirty="0" smtClean="0"/>
              <a:t>1</a:t>
            </a:r>
            <a:r>
              <a:rPr lang="zh-CN" altLang="en-US" dirty="0" smtClean="0"/>
              <a:t>的待定的系数，这需要通过实验进行估计，这里暂定</a:t>
            </a:r>
            <a:r>
              <a:rPr lang="en-US" altLang="zh-CN" dirty="0" smtClean="0"/>
              <a:t>k=1/4</a:t>
            </a:r>
          </a:p>
          <a:p>
            <a:pPr>
              <a:buNone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棋局特点分析</a:t>
            </a: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04248" y="332656"/>
            <a:ext cx="2016224" cy="15344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6948264" y="1916832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棋盘距离分布图</a:t>
            </a:r>
            <a:endParaRPr lang="zh-CN" altLang="en-US" dirty="0"/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843808" y="2492896"/>
            <a:ext cx="1200150" cy="866775"/>
          </a:xfrm>
          <a:prstGeom prst="rect">
            <a:avLst/>
          </a:prstGeom>
          <a:noFill/>
        </p:spPr>
      </p:pic>
      <p:sp>
        <p:nvSpPr>
          <p:cNvPr id="2765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27653" name="Picture 5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835696" y="3140968"/>
            <a:ext cx="5067300" cy="1866900"/>
          </a:xfrm>
          <a:prstGeom prst="rect">
            <a:avLst/>
          </a:prstGeom>
          <a:noFill/>
        </p:spPr>
      </p:pic>
      <p:sp>
        <p:nvSpPr>
          <p:cNvPr id="12" name="日期占位符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B3CBD-A0EF-405E-B846-50541997B92B}" type="datetime1">
              <a:rPr lang="zh-CN" altLang="en-US" smtClean="0"/>
              <a:pPr/>
              <a:t>2019/5/19</a:t>
            </a:fld>
            <a:endParaRPr lang="zh-CN" altLang="en-US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令</a:t>
            </a:r>
            <a:r>
              <a:rPr lang="en-US" altLang="zh-CN" dirty="0" smtClean="0"/>
              <a:t>k=1/4</a:t>
            </a:r>
            <a:r>
              <a:rPr lang="zh-CN" altLang="en-US" dirty="0" smtClean="0"/>
              <a:t>，得如下棋盘格点价值分布图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棋盘格点的价值将用于估计棋子的攻击能力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棋局特点分析</a:t>
            </a:r>
            <a:endParaRPr lang="zh-CN" altLang="en-US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15817" y="2060849"/>
            <a:ext cx="2737003" cy="208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195736" y="206084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红方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24128" y="378904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0070C0"/>
                </a:solidFill>
              </a:rPr>
              <a:t>蓝方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DF935-B145-4B21-9344-69B345F1C4E7}" type="datetime1">
              <a:rPr lang="zh-CN" altLang="en-US" smtClean="0"/>
              <a:pPr/>
              <a:t>2019/5/19</a:t>
            </a:fld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、走棋的随机性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由于骰子的加入，本轮能够移动的棋子</a:t>
            </a:r>
            <a:endParaRPr lang="en-US" altLang="zh-CN" dirty="0" smtClean="0"/>
          </a:p>
          <a:p>
            <a:pPr lvl="1">
              <a:buNone/>
            </a:pPr>
            <a:r>
              <a:rPr lang="zh-CN" altLang="en-US" dirty="0" smtClean="0"/>
              <a:t>只能由骰子点数决定，根据本方剩余棋子</a:t>
            </a:r>
            <a:endParaRPr lang="en-US" altLang="zh-CN" dirty="0" smtClean="0"/>
          </a:p>
          <a:p>
            <a:pPr lvl="1">
              <a:buNone/>
            </a:pPr>
            <a:r>
              <a:rPr lang="zh-CN" altLang="en-US" dirty="0" smtClean="0"/>
              <a:t>的情况，不同棋子可以被移动的概率是不一样的。</a:t>
            </a:r>
            <a:endParaRPr lang="en-US" altLang="zh-CN" dirty="0" smtClean="0"/>
          </a:p>
          <a:p>
            <a:r>
              <a:rPr lang="zh-CN" altLang="en-US" sz="2000" i="1" dirty="0" smtClean="0"/>
              <a:t>（假设骰子掷到任何一面的概率是一样的）</a:t>
            </a:r>
            <a:endParaRPr lang="en-US" altLang="zh-CN" sz="2000" i="1" dirty="0" smtClean="0"/>
          </a:p>
          <a:p>
            <a:r>
              <a:rPr lang="zh-CN" altLang="en-US" b="1" dirty="0" smtClean="0"/>
              <a:t>定义</a:t>
            </a:r>
            <a:r>
              <a:rPr lang="zh-CN" altLang="en-US" dirty="0" smtClean="0"/>
              <a:t>：棋子的灵活度：若编号大于</a:t>
            </a:r>
            <a:r>
              <a:rPr lang="en-US" altLang="zh-CN" dirty="0" smtClean="0"/>
              <a:t>n</a:t>
            </a:r>
            <a:r>
              <a:rPr lang="zh-CN" altLang="en-US" dirty="0" smtClean="0"/>
              <a:t>的棋子中没有被吃掉棋子的最小编号为</a:t>
            </a:r>
            <a:r>
              <a:rPr lang="en-US" altLang="zh-CN" dirty="0" smtClean="0"/>
              <a:t>A</a:t>
            </a:r>
            <a:r>
              <a:rPr lang="zh-CN" altLang="en-US" dirty="0" smtClean="0"/>
              <a:t>（若均被吃掉，则</a:t>
            </a:r>
            <a:r>
              <a:rPr lang="en-US" altLang="zh-CN" dirty="0" smtClean="0"/>
              <a:t>A=7</a:t>
            </a:r>
            <a:r>
              <a:rPr lang="zh-CN" altLang="en-US" dirty="0" smtClean="0"/>
              <a:t>），编号小于</a:t>
            </a:r>
            <a:r>
              <a:rPr lang="en-US" altLang="zh-CN" dirty="0" smtClean="0"/>
              <a:t>n</a:t>
            </a:r>
            <a:r>
              <a:rPr lang="zh-CN" altLang="en-US" dirty="0" smtClean="0"/>
              <a:t>的棋子中没有被吃掉棋子的最大编号为</a:t>
            </a:r>
            <a:r>
              <a:rPr lang="en-US" altLang="zh-CN" dirty="0" smtClean="0"/>
              <a:t>a</a:t>
            </a:r>
            <a:r>
              <a:rPr lang="zh-CN" altLang="en-US" dirty="0" smtClean="0"/>
              <a:t>（若均被吃掉，</a:t>
            </a:r>
            <a:r>
              <a:rPr lang="en-US" altLang="zh-CN" dirty="0" smtClean="0"/>
              <a:t>a=0</a:t>
            </a:r>
            <a:r>
              <a:rPr lang="zh-CN" altLang="en-US" dirty="0" smtClean="0"/>
              <a:t>），则编号为</a:t>
            </a:r>
            <a:r>
              <a:rPr lang="en-US" altLang="zh-CN" dirty="0" smtClean="0"/>
              <a:t>n</a:t>
            </a:r>
            <a:r>
              <a:rPr lang="zh-CN" altLang="en-US" dirty="0" smtClean="0"/>
              <a:t>的棋子的灵活度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棋局特点分析</a:t>
            </a:r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28184" y="620688"/>
            <a:ext cx="2533650" cy="191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419872" y="5589240"/>
            <a:ext cx="2295525" cy="866775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2771800" y="6093296"/>
            <a:ext cx="3328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显然，棋子</a:t>
            </a:r>
            <a:r>
              <a:rPr lang="en-US" altLang="zh-CN" dirty="0" smtClean="0"/>
              <a:t>n</a:t>
            </a:r>
            <a:r>
              <a:rPr lang="zh-CN" altLang="en-US" dirty="0" smtClean="0"/>
              <a:t>可以被移动的概率</a:t>
            </a:r>
            <a:endParaRPr lang="en-US" altLang="zh-CN" dirty="0" smtClean="0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084168" y="5805264"/>
            <a:ext cx="1638300" cy="1219200"/>
          </a:xfrm>
          <a:prstGeom prst="rect">
            <a:avLst/>
          </a:prstGeom>
          <a:noFill/>
        </p:spPr>
      </p:pic>
      <p:sp>
        <p:nvSpPr>
          <p:cNvPr id="11" name="日期占位符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9874F-9610-49D3-AD80-C0E77555A6CF}" type="datetime1">
              <a:rPr lang="zh-CN" altLang="en-US" smtClean="0"/>
              <a:pPr/>
              <a:t>2019/5/19</a:t>
            </a:fld>
            <a:endParaRPr lang="zh-CN" altLang="en-US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、歼灭敌子。</a:t>
            </a:r>
            <a:endParaRPr lang="en-US" altLang="zh-CN" dirty="0" smtClean="0"/>
          </a:p>
          <a:p>
            <a:r>
              <a:rPr lang="zh-CN" altLang="en-US" dirty="0" smtClean="0"/>
              <a:t>为了通过全歼敌子获取胜利，对歼灭敌子的难易程度进行量化</a:t>
            </a:r>
            <a:endParaRPr lang="en-US" altLang="zh-CN" dirty="0" smtClean="0"/>
          </a:p>
          <a:p>
            <a:r>
              <a:rPr lang="zh-CN" altLang="en-US" b="1" dirty="0" smtClean="0"/>
              <a:t>定义</a:t>
            </a:r>
            <a:r>
              <a:rPr lang="zh-CN" altLang="en-US" dirty="0" smtClean="0"/>
              <a:t>：设敌方棋子的位置为           ，编号为</a:t>
            </a:r>
            <a:r>
              <a:rPr lang="en-US" altLang="zh-CN" dirty="0" smtClean="0"/>
              <a:t>m</a:t>
            </a:r>
            <a:r>
              <a:rPr lang="zh-CN" altLang="en-US" dirty="0" smtClean="0"/>
              <a:t>，我方棋子的位置为           ，编号为</a:t>
            </a:r>
            <a:r>
              <a:rPr lang="en-US" altLang="zh-CN" dirty="0" smtClean="0"/>
              <a:t>n</a:t>
            </a:r>
            <a:r>
              <a:rPr lang="zh-CN" altLang="en-US" dirty="0" smtClean="0"/>
              <a:t>。定义我方棋子歼灭敌方棋子的简易程度（可能度）</a:t>
            </a:r>
            <a:endParaRPr lang="en-US" altLang="zh-CN" dirty="0" smtClean="0"/>
          </a:p>
          <a:p>
            <a:endParaRPr lang="en-US" altLang="zh-CN" b="1" dirty="0" smtClean="0"/>
          </a:p>
          <a:p>
            <a:endParaRPr lang="en-US" altLang="zh-CN" b="1" dirty="0" smtClean="0"/>
          </a:p>
          <a:p>
            <a:r>
              <a:rPr lang="zh-CN" altLang="en-US" b="1" dirty="0" smtClean="0"/>
              <a:t>我们可以把所有</a:t>
            </a:r>
            <a:r>
              <a:rPr lang="en-US" altLang="zh-CN" b="1" dirty="0" smtClean="0"/>
              <a:t>K(A,B)</a:t>
            </a:r>
            <a:r>
              <a:rPr lang="zh-CN" altLang="en-US" b="1" dirty="0" smtClean="0"/>
              <a:t>中的最大值作为敌方棋子</a:t>
            </a:r>
            <a:r>
              <a:rPr lang="en-US" altLang="zh-CN" b="1" dirty="0" smtClean="0"/>
              <a:t>B</a:t>
            </a:r>
            <a:r>
              <a:rPr lang="zh-CN" altLang="en-US" b="1" dirty="0" smtClean="0"/>
              <a:t>的歼灭总体简易程度</a:t>
            </a:r>
            <a:r>
              <a:rPr lang="en-US" altLang="zh-CN" b="1" dirty="0" smtClean="0"/>
              <a:t>K(B)</a:t>
            </a:r>
            <a:r>
              <a:rPr lang="zh-CN" altLang="en-US" b="1" dirty="0" smtClean="0"/>
              <a:t>，数值越大，越容易歼灭。</a:t>
            </a:r>
            <a:endParaRPr lang="en-US" altLang="zh-CN" b="1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攻击参数确定</a:t>
            </a:r>
            <a:endParaRPr lang="zh-CN" altLang="en-US" dirty="0"/>
          </a:p>
        </p:txBody>
      </p:sp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29697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76056" y="2852936"/>
            <a:ext cx="1047750" cy="866775"/>
          </a:xfrm>
          <a:prstGeom prst="rect">
            <a:avLst/>
          </a:prstGeom>
          <a:noFill/>
        </p:spPr>
      </p:pic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707904" y="3284984"/>
            <a:ext cx="1028700" cy="866775"/>
          </a:xfrm>
          <a:prstGeom prst="rect">
            <a:avLst/>
          </a:prstGeom>
          <a:noFill/>
        </p:spPr>
      </p:pic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9703" name="Rectangle 7"/>
          <p:cNvSpPr>
            <a:spLocks noChangeArrowheads="1"/>
          </p:cNvSpPr>
          <p:nvPr/>
        </p:nvSpPr>
        <p:spPr bwMode="auto">
          <a:xfrm>
            <a:off x="0" y="14478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9705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9707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29706" name="Picture 10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347864" y="4149080"/>
            <a:ext cx="2381250" cy="1266825"/>
          </a:xfrm>
          <a:prstGeom prst="rect">
            <a:avLst/>
          </a:prstGeom>
          <a:noFill/>
        </p:spPr>
      </p:pic>
      <p:sp>
        <p:nvSpPr>
          <p:cNvPr id="15" name="TextBox 14"/>
          <p:cNvSpPr txBox="1"/>
          <p:nvPr/>
        </p:nvSpPr>
        <p:spPr>
          <a:xfrm>
            <a:off x="4211960" y="6021288"/>
            <a:ext cx="4644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显然有：</a:t>
            </a:r>
            <a:r>
              <a:rPr lang="en-US" altLang="zh-CN" dirty="0" smtClean="0"/>
              <a:t>1/4&lt;=K&lt;=6</a:t>
            </a:r>
            <a:r>
              <a:rPr lang="zh-CN" altLang="en-US" dirty="0" smtClean="0"/>
              <a:t>或</a:t>
            </a:r>
            <a:r>
              <a:rPr lang="en-US" altLang="zh-CN" dirty="0" smtClean="0"/>
              <a:t>K=0</a:t>
            </a:r>
            <a:r>
              <a:rPr lang="zh-CN" altLang="en-US" dirty="0" smtClean="0"/>
              <a:t>（无法歼灭）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C737E-083D-4060-A777-8B50DB81ACD7}" type="datetime1">
              <a:rPr lang="zh-CN" altLang="en-US" smtClean="0"/>
              <a:pPr/>
              <a:t>2019/5/19</a:t>
            </a:fld>
            <a:endParaRPr lang="zh-CN" altLang="en-US"/>
          </a:p>
        </p:txBody>
      </p:sp>
      <p:sp>
        <p:nvSpPr>
          <p:cNvPr id="17" name="灯片编号占位符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0" y="1196752"/>
            <a:ext cx="8229600" cy="4525963"/>
          </a:xfrm>
        </p:spPr>
        <p:txBody>
          <a:bodyPr/>
          <a:lstStyle/>
          <a:p>
            <a:r>
              <a:rPr lang="zh-CN" altLang="en-US" dirty="0" smtClean="0"/>
              <a:t>例如：蓝方</a:t>
            </a:r>
            <a:r>
              <a:rPr lang="en-US" altLang="zh-CN" dirty="0" smtClean="0"/>
              <a:t>4</a:t>
            </a:r>
            <a:r>
              <a:rPr lang="zh-CN" altLang="en-US" dirty="0" smtClean="0"/>
              <a:t>对红方</a:t>
            </a:r>
            <a:r>
              <a:rPr lang="en-US" altLang="zh-CN" dirty="0" smtClean="0"/>
              <a:t>2</a:t>
            </a:r>
            <a:r>
              <a:rPr lang="zh-CN" altLang="en-US" dirty="0" smtClean="0"/>
              <a:t>的歼灭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简易程度。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r>
              <a:rPr lang="zh-CN" altLang="en-US" dirty="0" smtClean="0"/>
              <a:t>全歼简易程度可以定义为所有敌子歼灭简易程度的平方平均数，即当敌方剩余子数目为</a:t>
            </a:r>
            <a:r>
              <a:rPr lang="en-US" altLang="zh-CN" dirty="0" smtClean="0"/>
              <a:t>m</a:t>
            </a:r>
            <a:r>
              <a:rPr lang="zh-CN" altLang="en-US" dirty="0" smtClean="0"/>
              <a:t>时，全歼简易程度，即</a:t>
            </a:r>
            <a:endParaRPr lang="en-US" altLang="zh-CN" dirty="0" smtClean="0"/>
          </a:p>
          <a:p>
            <a:pPr>
              <a:buNone/>
            </a:pPr>
            <a:endParaRPr lang="en-US" altLang="zh-CN" sz="2400" dirty="0" smtClean="0"/>
          </a:p>
          <a:p>
            <a:pPr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92080" y="332656"/>
            <a:ext cx="3438095" cy="3504762"/>
          </a:xfrm>
          <a:prstGeom prst="rect">
            <a:avLst/>
          </a:prstGeom>
        </p:spPr>
      </p:pic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30721" name="Picture 1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39552" y="2564904"/>
            <a:ext cx="4943475" cy="1381125"/>
          </a:xfrm>
          <a:prstGeom prst="rect">
            <a:avLst/>
          </a:prstGeom>
          <a:noFill/>
        </p:spPr>
      </p:pic>
      <p:sp>
        <p:nvSpPr>
          <p:cNvPr id="7" name="右箭头 6"/>
          <p:cNvSpPr/>
          <p:nvPr/>
        </p:nvSpPr>
        <p:spPr>
          <a:xfrm rot="13149989">
            <a:off x="7081573" y="1401626"/>
            <a:ext cx="1512168" cy="504056"/>
          </a:xfrm>
          <a:prstGeom prst="rightArrow">
            <a:avLst/>
          </a:prstGeom>
          <a:solidFill>
            <a:schemeClr val="accent3">
              <a:alpha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347864" y="5013176"/>
            <a:ext cx="2343150" cy="1257300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4139952" y="5949280"/>
            <a:ext cx="3647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保证了当一个棋子无法被歼灭时，</a:t>
            </a:r>
            <a:endParaRPr lang="en-US" altLang="zh-CN" dirty="0" smtClean="0"/>
          </a:p>
          <a:p>
            <a:r>
              <a:rPr lang="zh-CN" altLang="en-US" dirty="0" smtClean="0"/>
              <a:t>整体全歼简易程度为</a:t>
            </a:r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15797-2A9E-449A-8880-6966026A8BAF}" type="datetime1">
              <a:rPr lang="zh-CN" altLang="en-US" smtClean="0"/>
              <a:pPr/>
              <a:t>2019/5/19</a:t>
            </a:fld>
            <a:endParaRPr lang="zh-CN" altLang="en-US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5044016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、占领敌营</a:t>
            </a:r>
            <a:endParaRPr lang="en-US" altLang="zh-CN" dirty="0" smtClean="0"/>
          </a:p>
          <a:p>
            <a:r>
              <a:rPr lang="zh-CN" altLang="en-US" dirty="0" smtClean="0"/>
              <a:t>定义己方棋子的攻击力</a:t>
            </a:r>
            <a:r>
              <a:rPr lang="en-US" altLang="zh-CN" dirty="0" smtClean="0"/>
              <a:t>a(A)</a:t>
            </a:r>
            <a:r>
              <a:rPr lang="zh-CN" altLang="en-US" dirty="0" smtClean="0"/>
              <a:t>：己方棋子</a:t>
            </a:r>
            <a:r>
              <a:rPr lang="en-US" altLang="zh-CN" dirty="0" smtClean="0"/>
              <a:t>A</a:t>
            </a:r>
            <a:r>
              <a:rPr lang="zh-CN" altLang="en-US" dirty="0" smtClean="0"/>
              <a:t>的攻击力与</a:t>
            </a:r>
            <a:r>
              <a:rPr lang="en-US" altLang="zh-CN" dirty="0" smtClean="0"/>
              <a:t>A</a:t>
            </a:r>
            <a:r>
              <a:rPr lang="zh-CN" altLang="en-US" dirty="0" smtClean="0"/>
              <a:t>所在位置的格点价值</a:t>
            </a:r>
            <a:r>
              <a:rPr lang="en-US" altLang="zh-CN" dirty="0" smtClean="0"/>
              <a:t>V(A)</a:t>
            </a:r>
            <a:r>
              <a:rPr lang="zh-CN" altLang="en-US" dirty="0" smtClean="0"/>
              <a:t>、</a:t>
            </a:r>
            <a:r>
              <a:rPr lang="en-US" altLang="zh-CN" dirty="0" smtClean="0"/>
              <a:t>A</a:t>
            </a:r>
            <a:r>
              <a:rPr lang="zh-CN" altLang="en-US" dirty="0" smtClean="0"/>
              <a:t>的被歼灭的简易程度</a:t>
            </a:r>
            <a:r>
              <a:rPr lang="en-US" altLang="zh-CN" dirty="0" smtClean="0"/>
              <a:t>K(A)</a:t>
            </a:r>
            <a:r>
              <a:rPr lang="zh-CN" altLang="en-US" dirty="0" smtClean="0"/>
              <a:t>和棋子</a:t>
            </a:r>
            <a:r>
              <a:rPr lang="en-US" altLang="zh-CN" dirty="0" smtClean="0"/>
              <a:t>A</a:t>
            </a:r>
            <a:r>
              <a:rPr lang="zh-CN" altLang="en-US" dirty="0" smtClean="0"/>
              <a:t>的灵活度</a:t>
            </a:r>
            <a:r>
              <a:rPr lang="en-US" altLang="zh-CN" dirty="0" smtClean="0"/>
              <a:t>F(A)</a:t>
            </a:r>
            <a:r>
              <a:rPr lang="zh-CN" altLang="en-US" dirty="0" smtClean="0"/>
              <a:t>有关。</a:t>
            </a:r>
            <a:endParaRPr lang="en-US" altLang="zh-CN" dirty="0" smtClean="0"/>
          </a:p>
          <a:p>
            <a:r>
              <a:rPr lang="zh-CN" altLang="en-US" dirty="0" smtClean="0"/>
              <a:t>所给的数学模型需要保证：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V</a:t>
            </a:r>
            <a:r>
              <a:rPr lang="zh-CN" altLang="en-US" dirty="0" smtClean="0"/>
              <a:t>↑，</a:t>
            </a:r>
            <a:r>
              <a:rPr lang="en-US" altLang="zh-CN" dirty="0" smtClean="0"/>
              <a:t>F</a:t>
            </a:r>
            <a:r>
              <a:rPr lang="zh-CN" altLang="en-US" dirty="0" smtClean="0"/>
              <a:t>↑，</a:t>
            </a:r>
            <a:r>
              <a:rPr lang="en-US" altLang="zh-CN" dirty="0" smtClean="0"/>
              <a:t>K</a:t>
            </a:r>
            <a:r>
              <a:rPr lang="zh-CN" altLang="en-US" dirty="0" smtClean="0"/>
              <a:t>↓ 可以推出 </a:t>
            </a:r>
            <a:r>
              <a:rPr lang="en-US" altLang="zh-CN" dirty="0" smtClean="0"/>
              <a:t>a</a:t>
            </a:r>
            <a:r>
              <a:rPr lang="zh-CN" altLang="en-US" dirty="0" smtClean="0"/>
              <a:t>↑；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</a:t>
            </a:r>
            <a:r>
              <a:rPr lang="zh-CN" altLang="en-US" dirty="0" smtClean="0"/>
              <a:t>的取值范围上界应明显高于</a:t>
            </a:r>
            <a:r>
              <a:rPr lang="en-US" altLang="zh-CN" dirty="0" smtClean="0"/>
              <a:t>K</a:t>
            </a:r>
            <a:r>
              <a:rPr lang="zh-CN" altLang="en-US" dirty="0" smtClean="0"/>
              <a:t>的上界，下界基本一致。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F</a:t>
            </a:r>
            <a:r>
              <a:rPr lang="zh-CN" altLang="en-US" dirty="0" smtClean="0"/>
              <a:t>对</a:t>
            </a:r>
            <a:r>
              <a:rPr lang="en-US" altLang="zh-CN" dirty="0" smtClean="0"/>
              <a:t>a</a:t>
            </a:r>
            <a:r>
              <a:rPr lang="zh-CN" altLang="en-US" dirty="0" smtClean="0"/>
              <a:t>有影响。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k=0</a:t>
            </a:r>
            <a:r>
              <a:rPr lang="zh-CN" altLang="en-US" dirty="0" smtClean="0"/>
              <a:t>时，</a:t>
            </a:r>
            <a:r>
              <a:rPr lang="zh-CN" altLang="en-US" dirty="0" smtClean="0">
                <a:sym typeface="Wingdings" pitchFamily="2" charset="2"/>
              </a:rPr>
              <a:t>取</a:t>
            </a:r>
            <a:r>
              <a:rPr lang="en-US" altLang="zh-CN" dirty="0" smtClean="0">
                <a:sym typeface="Wingdings" pitchFamily="2" charset="2"/>
              </a:rPr>
              <a:t>1/4K+1=2.5 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单个棋子攻击力的和可以近似认为是所有棋子的总体攻击力。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攻击参数确定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F1FF9-206D-4DC9-8DD6-FC21B8362181}" type="datetime1">
              <a:rPr lang="zh-CN" altLang="en-US" smtClean="0"/>
              <a:pPr/>
              <a:t>2019/5/19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26</a:t>
            </a:fld>
            <a:endParaRPr lang="zh-CN" altLang="en-US"/>
          </a:p>
        </p:txBody>
      </p:sp>
      <p:pic>
        <p:nvPicPr>
          <p:cNvPr id="7" name="Picture 9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059832" y="4149080"/>
            <a:ext cx="3796058" cy="1224136"/>
          </a:xfrm>
          <a:prstGeom prst="rect">
            <a:avLst/>
          </a:prstGeom>
          <a:noFill/>
        </p:spPr>
      </p:pic>
      <p:sp>
        <p:nvSpPr>
          <p:cNvPr id="8" name="圆角矩形 7">
            <a:hlinkClick r:id="rId4" action="ppaction://hlinksldjump"/>
          </p:cNvPr>
          <p:cNvSpPr/>
          <p:nvPr/>
        </p:nvSpPr>
        <p:spPr>
          <a:xfrm>
            <a:off x="323528" y="6353944"/>
            <a:ext cx="1152128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返回</a:t>
            </a:r>
            <a:endParaRPr lang="zh-CN" altLang="en-US" dirty="0"/>
          </a:p>
        </p:txBody>
      </p:sp>
      <p:sp>
        <p:nvSpPr>
          <p:cNvPr id="9" name="圆角矩形 8">
            <a:hlinkClick r:id="rId5" action="ppaction://hlinksldjump"/>
          </p:cNvPr>
          <p:cNvSpPr/>
          <p:nvPr/>
        </p:nvSpPr>
        <p:spPr>
          <a:xfrm>
            <a:off x="1547664" y="6381328"/>
            <a:ext cx="1152128" cy="4766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推导过程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V</a:t>
            </a:r>
            <a:r>
              <a:rPr lang="zh-CN" altLang="en-US" dirty="0" smtClean="0"/>
              <a:t>∈</a:t>
            </a:r>
            <a:r>
              <a:rPr lang="en-US" altLang="zh-CN" dirty="0" smtClean="0"/>
              <a:t>[1,10]</a:t>
            </a:r>
          </a:p>
          <a:p>
            <a:r>
              <a:rPr lang="en-US" altLang="zh-CN" dirty="0" smtClean="0"/>
              <a:t>K</a:t>
            </a:r>
            <a:r>
              <a:rPr lang="zh-CN" altLang="en-US" dirty="0" smtClean="0"/>
              <a:t>∈</a:t>
            </a:r>
            <a:r>
              <a:rPr lang="en-US" altLang="zh-CN" dirty="0" smtClean="0"/>
              <a:t>[0.25,6]  </a:t>
            </a:r>
            <a:r>
              <a:rPr lang="en-US" altLang="zh-CN" dirty="0" smtClean="0">
                <a:sym typeface="Wingdings" pitchFamily="2" charset="2"/>
              </a:rPr>
              <a:t>   1/K</a:t>
            </a:r>
            <a:r>
              <a:rPr lang="zh-CN" altLang="en-US" dirty="0" smtClean="0">
                <a:sym typeface="Wingdings" pitchFamily="2" charset="2"/>
              </a:rPr>
              <a:t>属于</a:t>
            </a:r>
            <a:r>
              <a:rPr lang="en-US" altLang="zh-CN" dirty="0" smtClean="0">
                <a:sym typeface="Wingdings" pitchFamily="2" charset="2"/>
              </a:rPr>
              <a:t>[0.16,4] 1/4K</a:t>
            </a:r>
            <a:r>
              <a:rPr lang="zh-CN" altLang="en-US" dirty="0" smtClean="0">
                <a:sym typeface="Wingdings" pitchFamily="2" charset="2"/>
              </a:rPr>
              <a:t>∈</a:t>
            </a:r>
            <a:r>
              <a:rPr lang="en-US" altLang="zh-CN" dirty="0" smtClean="0">
                <a:sym typeface="Wingdings" pitchFamily="2" charset="2"/>
              </a:rPr>
              <a:t>[0.04,1]</a:t>
            </a:r>
            <a:r>
              <a:rPr lang="zh-CN" altLang="en-US" dirty="0" smtClean="0">
                <a:sym typeface="Wingdings" pitchFamily="2" charset="2"/>
              </a:rPr>
              <a:t>（近似于</a:t>
            </a:r>
            <a:r>
              <a:rPr lang="en-US" altLang="zh-CN" dirty="0" smtClean="0">
                <a:sym typeface="Wingdings" pitchFamily="2" charset="2"/>
              </a:rPr>
              <a:t>[0,1]</a:t>
            </a:r>
            <a:r>
              <a:rPr lang="zh-CN" altLang="en-US" dirty="0" smtClean="0">
                <a:sym typeface="Wingdings" pitchFamily="2" charset="2"/>
              </a:rPr>
              <a:t>）</a:t>
            </a:r>
            <a:r>
              <a:rPr lang="en-US" altLang="zh-CN" dirty="0" smtClean="0">
                <a:sym typeface="Wingdings" pitchFamily="2" charset="2"/>
              </a:rPr>
              <a:t> 1/4K+1</a:t>
            </a:r>
            <a:r>
              <a:rPr lang="zh-CN" altLang="en-US" dirty="0" smtClean="0">
                <a:sym typeface="Wingdings" pitchFamily="2" charset="2"/>
              </a:rPr>
              <a:t>属于</a:t>
            </a:r>
            <a:r>
              <a:rPr lang="en-US" altLang="zh-CN" dirty="0" smtClean="0">
                <a:sym typeface="Wingdings" pitchFamily="2" charset="2"/>
              </a:rPr>
              <a:t>[1.04,2]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F</a:t>
            </a:r>
            <a:r>
              <a:rPr lang="zh-CN" altLang="en-US" dirty="0" smtClean="0"/>
              <a:t>∈</a:t>
            </a:r>
            <a:r>
              <a:rPr lang="en-US" altLang="zh-CN" dirty="0" smtClean="0"/>
              <a:t>[1,6] </a:t>
            </a:r>
            <a:r>
              <a:rPr lang="en-US" altLang="zh-CN" dirty="0" smtClean="0">
                <a:sym typeface="Wingdings" pitchFamily="2" charset="2"/>
              </a:rPr>
              <a:t> 2^F</a:t>
            </a:r>
            <a:r>
              <a:rPr lang="zh-CN" altLang="en-US" dirty="0" smtClean="0">
                <a:sym typeface="Wingdings" pitchFamily="2" charset="2"/>
              </a:rPr>
              <a:t>∈</a:t>
            </a:r>
            <a:r>
              <a:rPr lang="en-US" altLang="zh-CN" dirty="0" smtClean="0">
                <a:sym typeface="Wingdings" pitchFamily="2" charset="2"/>
              </a:rPr>
              <a:t>[2,64]  2^F/64</a:t>
            </a:r>
            <a:r>
              <a:rPr lang="zh-CN" altLang="en-US" dirty="0" smtClean="0">
                <a:sym typeface="Wingdings" pitchFamily="2" charset="2"/>
              </a:rPr>
              <a:t>∈</a:t>
            </a:r>
            <a:r>
              <a:rPr lang="en-US" altLang="zh-CN" dirty="0" smtClean="0">
                <a:sym typeface="Wingdings" pitchFamily="2" charset="2"/>
              </a:rPr>
              <a:t>[0.03,1]</a:t>
            </a:r>
            <a:r>
              <a:rPr lang="zh-CN" altLang="en-US" dirty="0" smtClean="0">
                <a:sym typeface="Wingdings" pitchFamily="2" charset="2"/>
              </a:rPr>
              <a:t> （近似于</a:t>
            </a:r>
            <a:r>
              <a:rPr lang="en-US" altLang="zh-CN" dirty="0" smtClean="0">
                <a:sym typeface="Wingdings" pitchFamily="2" charset="2"/>
              </a:rPr>
              <a:t>[0,1]</a:t>
            </a:r>
            <a:r>
              <a:rPr lang="zh-CN" altLang="en-US" dirty="0" smtClean="0">
                <a:sym typeface="Wingdings" pitchFamily="2" charset="2"/>
              </a:rPr>
              <a:t>） </a:t>
            </a:r>
            <a:r>
              <a:rPr lang="en-US" altLang="zh-CN" dirty="0" smtClean="0">
                <a:sym typeface="Wingdings" pitchFamily="2" charset="2"/>
              </a:rPr>
              <a:t> 2^F/64+1</a:t>
            </a:r>
            <a:r>
              <a:rPr lang="zh-CN" altLang="en-US" dirty="0" smtClean="0">
                <a:sym typeface="Wingdings" pitchFamily="2" charset="2"/>
              </a:rPr>
              <a:t>∈</a:t>
            </a:r>
            <a:r>
              <a:rPr lang="en-US" altLang="zh-CN" dirty="0" smtClean="0">
                <a:sym typeface="Wingdings" pitchFamily="2" charset="2"/>
              </a:rPr>
              <a:t>[1.03,2]</a:t>
            </a:r>
          </a:p>
          <a:p>
            <a:endParaRPr lang="en-US" altLang="zh-CN" dirty="0" smtClean="0">
              <a:sym typeface="Wingdings" pitchFamily="2" charset="2"/>
            </a:endParaRPr>
          </a:p>
          <a:p>
            <a:endParaRPr lang="en-US" altLang="zh-CN" dirty="0" smtClean="0">
              <a:sym typeface="Wingdings" pitchFamily="2" charset="2"/>
            </a:endParaRPr>
          </a:p>
          <a:p>
            <a:r>
              <a:rPr lang="zh-CN" altLang="en-US" dirty="0" smtClean="0">
                <a:sym typeface="Wingdings" pitchFamily="2" charset="2"/>
              </a:rPr>
              <a:t>近似属于</a:t>
            </a:r>
            <a:r>
              <a:rPr lang="en-US" altLang="zh-CN" dirty="0" smtClean="0">
                <a:sym typeface="Wingdings" pitchFamily="2" charset="2"/>
              </a:rPr>
              <a:t>【1</a:t>
            </a:r>
            <a:r>
              <a:rPr lang="zh-CN" altLang="en-US" dirty="0" smtClean="0">
                <a:sym typeface="Wingdings" pitchFamily="2" charset="2"/>
              </a:rPr>
              <a:t>，</a:t>
            </a:r>
            <a:r>
              <a:rPr lang="en-US" altLang="zh-CN" dirty="0" smtClean="0">
                <a:sym typeface="Wingdings" pitchFamily="2" charset="2"/>
              </a:rPr>
              <a:t>40】</a:t>
            </a:r>
            <a:r>
              <a:rPr lang="zh-CN" altLang="en-US" dirty="0" smtClean="0">
                <a:sym typeface="Wingdings" pitchFamily="2" charset="2"/>
              </a:rPr>
              <a:t>（</a:t>
            </a:r>
            <a:r>
              <a:rPr lang="en-US" altLang="zh-CN" dirty="0" smtClean="0">
                <a:sym typeface="Wingdings" pitchFamily="2" charset="2"/>
              </a:rPr>
              <a:t>k=0</a:t>
            </a:r>
            <a:r>
              <a:rPr lang="zh-CN" altLang="en-US" dirty="0" smtClean="0">
                <a:sym typeface="Wingdings" pitchFamily="2" charset="2"/>
              </a:rPr>
              <a:t>时，取</a:t>
            </a:r>
            <a:r>
              <a:rPr lang="en-US" altLang="zh-CN" dirty="0" smtClean="0">
                <a:sym typeface="Wingdings" pitchFamily="2" charset="2"/>
              </a:rPr>
              <a:t>1/4K+1=2.5</a:t>
            </a:r>
            <a:r>
              <a:rPr lang="zh-CN" altLang="en-US" dirty="0" smtClean="0">
                <a:sym typeface="Wingdings" pitchFamily="2" charset="2"/>
              </a:rPr>
              <a:t>）</a:t>
            </a:r>
            <a:endParaRPr lang="en-US" altLang="zh-CN" dirty="0" smtClean="0">
              <a:sym typeface="Wingdings" pitchFamily="2" charset="2"/>
            </a:endParaRPr>
          </a:p>
          <a:p>
            <a:endParaRPr lang="en-US" altLang="zh-CN" dirty="0" smtClean="0">
              <a:sym typeface="Wingdings" pitchFamily="2" charset="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F4B51-91EC-4A19-96E0-17E27C49251A}" type="datetime1">
              <a:rPr lang="zh-CN" altLang="en-US" smtClean="0"/>
              <a:pPr/>
              <a:t>2019/5/19</a:t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27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草稿页 设</a:t>
            </a:r>
            <a:r>
              <a:rPr lang="en-US" altLang="zh-CN" dirty="0" smtClean="0"/>
              <a:t>K</a:t>
            </a:r>
            <a:r>
              <a:rPr lang="zh-CN" altLang="en-US" dirty="0" smtClean="0"/>
              <a:t>≠</a:t>
            </a:r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491880" y="3068960"/>
            <a:ext cx="1979712" cy="889617"/>
          </a:xfrm>
          <a:prstGeom prst="rect">
            <a:avLst/>
          </a:prstGeom>
          <a:noFill/>
        </p:spPr>
      </p:pic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771800" y="4581128"/>
            <a:ext cx="3796058" cy="1224136"/>
          </a:xfrm>
          <a:prstGeom prst="rect">
            <a:avLst/>
          </a:prstGeom>
          <a:noFill/>
        </p:spPr>
      </p:pic>
      <p:sp>
        <p:nvSpPr>
          <p:cNvPr id="11" name="圆角矩形 10">
            <a:hlinkClick r:id="rId4" action="ppaction://hlinksldjump"/>
          </p:cNvPr>
          <p:cNvSpPr/>
          <p:nvPr/>
        </p:nvSpPr>
        <p:spPr>
          <a:xfrm>
            <a:off x="323528" y="6353944"/>
            <a:ext cx="1152128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返回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评估函数</a:t>
            </a:r>
            <a:endParaRPr lang="zh-CN" altLang="en-US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55776" y="2060848"/>
            <a:ext cx="3716473" cy="280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右箭头 7"/>
          <p:cNvSpPr/>
          <p:nvPr/>
        </p:nvSpPr>
        <p:spPr>
          <a:xfrm>
            <a:off x="2339752" y="1340768"/>
            <a:ext cx="4464496" cy="720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右箭头 8"/>
          <p:cNvSpPr/>
          <p:nvPr/>
        </p:nvSpPr>
        <p:spPr>
          <a:xfrm rot="5400000">
            <a:off x="381844" y="3127276"/>
            <a:ext cx="3483768" cy="720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732240" y="1124744"/>
            <a:ext cx="7713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err="1" smtClean="0"/>
              <a:t>i</a:t>
            </a:r>
            <a:r>
              <a:rPr lang="zh-CN" altLang="en-US" sz="2000" dirty="0" smtClean="0"/>
              <a:t>方向</a:t>
            </a:r>
            <a:endParaRPr lang="zh-CN" alt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971600" y="5157192"/>
            <a:ext cx="7761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j</a:t>
            </a:r>
            <a:r>
              <a:rPr lang="zh-CN" altLang="en-US" sz="2000" dirty="0" smtClean="0"/>
              <a:t>方向</a:t>
            </a:r>
            <a:endParaRPr lang="zh-CN" alt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2771800" y="1556792"/>
            <a:ext cx="32832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0       1       2       3       4</a:t>
            </a:r>
            <a:endParaRPr lang="zh-CN" altLang="en-US" sz="2000" dirty="0"/>
          </a:p>
        </p:txBody>
      </p:sp>
      <p:sp>
        <p:nvSpPr>
          <p:cNvPr id="13" name="TextBox 12"/>
          <p:cNvSpPr txBox="1"/>
          <p:nvPr/>
        </p:nvSpPr>
        <p:spPr>
          <a:xfrm rot="5400000">
            <a:off x="711383" y="3329177"/>
            <a:ext cx="27927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0      1     2     3      4</a:t>
            </a:r>
            <a:endParaRPr lang="zh-CN" altLang="en-US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3419872" y="5157192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棋盘布局与坐标分布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131840" y="5949280"/>
            <a:ext cx="54938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注：以下始终假设本方为蓝方，若本方为红方，横纵</a:t>
            </a:r>
            <a:endParaRPr lang="en-US" altLang="zh-CN" dirty="0" smtClean="0"/>
          </a:p>
          <a:p>
            <a:r>
              <a:rPr lang="zh-CN" altLang="en-US" dirty="0" smtClean="0"/>
              <a:t>坐标数值作（</a:t>
            </a:r>
            <a:r>
              <a:rPr lang="en-US" altLang="zh-CN" dirty="0" smtClean="0"/>
              <a:t>2,2</a:t>
            </a:r>
            <a:r>
              <a:rPr lang="zh-CN" altLang="en-US" dirty="0" smtClean="0"/>
              <a:t>）中心对称即可。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距离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格点价值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棋子灵活度</a:t>
            </a:r>
            <a:endParaRPr lang="en-US" altLang="zh-CN" dirty="0" smtClean="0"/>
          </a:p>
          <a:p>
            <a:r>
              <a:rPr lang="zh-CN" altLang="en-US" dirty="0" smtClean="0"/>
              <a:t>棋子被歼灭可能度                    </a:t>
            </a:r>
            <a:r>
              <a:rPr lang="en-US" altLang="zh-CN" i="1" dirty="0" smtClean="0"/>
              <a:t>K(B)=MAX{K(A,B)}</a:t>
            </a:r>
          </a:p>
          <a:p>
            <a:r>
              <a:rPr lang="zh-CN" altLang="en-US" i="1" dirty="0" smtClean="0"/>
              <a:t>结论：棋子的攻击评估函数</a:t>
            </a:r>
            <a:r>
              <a:rPr lang="zh-CN" altLang="en-US" dirty="0" smtClean="0"/>
              <a:t> 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评估函数</a:t>
            </a:r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1556792"/>
            <a:ext cx="1584176" cy="3849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左大括号 5"/>
          <p:cNvSpPr/>
          <p:nvPr/>
        </p:nvSpPr>
        <p:spPr>
          <a:xfrm>
            <a:off x="3275856" y="1412776"/>
            <a:ext cx="144016" cy="648072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1880" y="1196752"/>
            <a:ext cx="5196577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3491880" y="1844824"/>
            <a:ext cx="46875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+</a:t>
            </a:r>
            <a:r>
              <a:rPr lang="zh-CN" altLang="en-US" sz="2400" dirty="0" smtClean="0"/>
              <a:t>∞                            其他情况</a:t>
            </a:r>
            <a:endParaRPr lang="zh-CN" altLang="en-US" sz="2400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83768" y="2564904"/>
            <a:ext cx="3888432" cy="103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99792" y="3789040"/>
            <a:ext cx="2289854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779912" y="4221088"/>
            <a:ext cx="170497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699792" y="5229200"/>
            <a:ext cx="3796058" cy="1224136"/>
          </a:xfrm>
          <a:prstGeom prst="rect">
            <a:avLst/>
          </a:prstGeom>
          <a:noFill/>
        </p:spPr>
      </p:pic>
      <p:sp>
        <p:nvSpPr>
          <p:cNvPr id="16" name="圆角矩形 15">
            <a:hlinkClick r:id="rId8" action="ppaction://hlinksldjump"/>
          </p:cNvPr>
          <p:cNvSpPr/>
          <p:nvPr/>
        </p:nvSpPr>
        <p:spPr>
          <a:xfrm>
            <a:off x="7236296" y="6093296"/>
            <a:ext cx="1296144" cy="5486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参数定义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、直接获胜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）只差一步占领敌营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此时，将敌营处格点的价值设置为</a:t>
            </a:r>
            <a:r>
              <a:rPr lang="zh-CN" altLang="en-US" b="1" dirty="0" smtClean="0"/>
              <a:t>尽可能大</a:t>
            </a:r>
            <a:r>
              <a:rPr lang="zh-CN" altLang="en-US" dirty="0" smtClean="0"/>
              <a:t>，保证在推演时，占领敌营一定为最优策略。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残局处理</a:t>
            </a:r>
            <a:endParaRPr lang="zh-CN" alt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31840" y="2492896"/>
            <a:ext cx="2552700" cy="192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右箭头 4"/>
          <p:cNvSpPr/>
          <p:nvPr/>
        </p:nvSpPr>
        <p:spPr>
          <a:xfrm rot="13228022">
            <a:off x="3374336" y="2815236"/>
            <a:ext cx="576064" cy="72008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残局处理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442798" y="3244334"/>
            <a:ext cx="2584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,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442798" y="3244334"/>
            <a:ext cx="2584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,</a:t>
            </a:r>
            <a:endParaRPr lang="zh-CN" alt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340768"/>
            <a:ext cx="7791450" cy="468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椭圆 7"/>
          <p:cNvSpPr/>
          <p:nvPr/>
        </p:nvSpPr>
        <p:spPr>
          <a:xfrm>
            <a:off x="5364088" y="5373216"/>
            <a:ext cx="504056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059832" y="6093296"/>
            <a:ext cx="5093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占领敌营棋子的攻击值设置为正常状况下的</a:t>
            </a:r>
            <a:r>
              <a:rPr lang="en-US" altLang="zh-CN" dirty="0" smtClean="0"/>
              <a:t>10</a:t>
            </a:r>
            <a:r>
              <a:rPr lang="zh-CN" altLang="en-US" dirty="0" smtClean="0"/>
              <a:t>倍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）、差一步全歼敌方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推演时遇到敌方攻击为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时，直接上。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95536" y="260648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残局处理</a:t>
            </a:r>
            <a:endParaRPr lang="zh-CN" alt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55776" y="2060848"/>
            <a:ext cx="3096344" cy="2373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下箭头 4"/>
          <p:cNvSpPr/>
          <p:nvPr/>
        </p:nvSpPr>
        <p:spPr>
          <a:xfrm rot="10800000">
            <a:off x="3851920" y="3284984"/>
            <a:ext cx="144016" cy="432048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、棋子较少时采用防守策略</a:t>
            </a:r>
            <a:endParaRPr lang="en-US" altLang="zh-CN" dirty="0" smtClean="0"/>
          </a:p>
          <a:p>
            <a:r>
              <a:rPr lang="zh-CN" altLang="en-US" dirty="0" smtClean="0"/>
              <a:t>棋子较少（小于等于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）时，避免进入周围有敌方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个棋子的“包围圈”，以至被全歼。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残局处理</a:t>
            </a: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 t="18349" r="40540" b="19263"/>
          <a:stretch>
            <a:fillRect/>
          </a:stretch>
        </p:blipFill>
        <p:spPr bwMode="auto">
          <a:xfrm>
            <a:off x="3347864" y="3501008"/>
            <a:ext cx="1512168" cy="1224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923928" y="393305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❤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91680" y="5013176"/>
            <a:ext cx="61863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此时若进入标记所在区域，则敌方可以一步吃掉己方棋子。</a:t>
            </a:r>
            <a:endParaRPr lang="en-US" altLang="zh-CN" dirty="0" smtClean="0"/>
          </a:p>
          <a:p>
            <a:r>
              <a:rPr lang="zh-CN" altLang="en-US" dirty="0" smtClean="0"/>
              <a:t>增大本方被全歼的可能性。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、无法全歼对手</a:t>
            </a:r>
            <a:endParaRPr lang="en-US" altLang="zh-CN" dirty="0" smtClean="0"/>
          </a:p>
          <a:p>
            <a:r>
              <a:rPr lang="zh-CN" altLang="en-US" dirty="0" smtClean="0"/>
              <a:t>当我方客观上已经不存在全歼对手的可能性时，此时的进攻不用再考虑敌方的攻击力了。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残局处理</a:t>
            </a: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3212976"/>
            <a:ext cx="2571750" cy="196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851920" y="3573016"/>
            <a:ext cx="47163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此时，敌方</a:t>
            </a:r>
            <a:r>
              <a:rPr lang="en-US" altLang="zh-CN" dirty="0" smtClean="0"/>
              <a:t>6</a:t>
            </a:r>
            <a:r>
              <a:rPr lang="zh-CN" altLang="en-US" dirty="0" smtClean="0"/>
              <a:t>号棋子“无敌”，依据游戏规则</a:t>
            </a:r>
            <a:endParaRPr lang="en-US" altLang="zh-CN" dirty="0" smtClean="0"/>
          </a:p>
          <a:p>
            <a:r>
              <a:rPr lang="zh-CN" altLang="en-US" dirty="0" smtClean="0"/>
              <a:t>我方只有占领敌营才能获胜。</a:t>
            </a:r>
            <a:endParaRPr lang="zh-CN" alt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程设实验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程设实验</Template>
  <TotalTime>137</TotalTime>
  <Words>1447</Words>
  <Application>Microsoft Office PowerPoint</Application>
  <PresentationFormat>全屏显示(4:3)</PresentationFormat>
  <Paragraphs>217</Paragraphs>
  <Slides>27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28" baseType="lpstr">
      <vt:lpstr>程设实验</vt:lpstr>
      <vt:lpstr>爱因斯坦棋</vt:lpstr>
      <vt:lpstr>目录 CONTENT</vt:lpstr>
      <vt:lpstr>评估函数</vt:lpstr>
      <vt:lpstr>评估函数</vt:lpstr>
      <vt:lpstr>残局处理</vt:lpstr>
      <vt:lpstr>残局处理</vt:lpstr>
      <vt:lpstr>残局处理</vt:lpstr>
      <vt:lpstr>残局处理</vt:lpstr>
      <vt:lpstr>残局处理</vt:lpstr>
      <vt:lpstr>算法&amp;代码示例</vt:lpstr>
      <vt:lpstr>算法&amp;代码示例</vt:lpstr>
      <vt:lpstr>算法&amp;代码示例</vt:lpstr>
      <vt:lpstr>幻灯片 13</vt:lpstr>
      <vt:lpstr>幻灯片 14</vt:lpstr>
      <vt:lpstr>预期效果</vt:lpstr>
      <vt:lpstr>预期效果</vt:lpstr>
      <vt:lpstr>谢谢</vt:lpstr>
      <vt:lpstr>棋局特点分析</vt:lpstr>
      <vt:lpstr>棋局特点分析</vt:lpstr>
      <vt:lpstr>棋局特点分析</vt:lpstr>
      <vt:lpstr>棋局特点分析</vt:lpstr>
      <vt:lpstr>棋局特点分析</vt:lpstr>
      <vt:lpstr>棋局特点分析</vt:lpstr>
      <vt:lpstr>攻击参数确定</vt:lpstr>
      <vt:lpstr>幻灯片 25</vt:lpstr>
      <vt:lpstr>攻击参数确定</vt:lpstr>
      <vt:lpstr>草稿页 设K≠0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爱因斯坦棋</dc:title>
  <dc:creator>Eric Justinger</dc:creator>
  <cp:lastModifiedBy>葛睿芃</cp:lastModifiedBy>
  <cp:revision>14</cp:revision>
  <dcterms:created xsi:type="dcterms:W3CDTF">2019-05-19T11:12:58Z</dcterms:created>
  <dcterms:modified xsi:type="dcterms:W3CDTF">2019-05-19T13:41:15Z</dcterms:modified>
</cp:coreProperties>
</file>