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2"/>
  </p:sldMasterIdLst>
  <p:notesMasterIdLst>
    <p:notesMasterId r:id="rId25"/>
  </p:notesMasterIdLst>
  <p:sldIdLst>
    <p:sldId id="256" r:id="rId3"/>
    <p:sldId id="374" r:id="rId4"/>
    <p:sldId id="301" r:id="rId5"/>
    <p:sldId id="372" r:id="rId6"/>
    <p:sldId id="375" r:id="rId7"/>
    <p:sldId id="373" r:id="rId8"/>
    <p:sldId id="377" r:id="rId9"/>
    <p:sldId id="376" r:id="rId10"/>
    <p:sldId id="384" r:id="rId11"/>
    <p:sldId id="378" r:id="rId12"/>
    <p:sldId id="347" r:id="rId13"/>
    <p:sldId id="379" r:id="rId14"/>
    <p:sldId id="383" r:id="rId15"/>
    <p:sldId id="382" r:id="rId16"/>
    <p:sldId id="388" r:id="rId17"/>
    <p:sldId id="381" r:id="rId18"/>
    <p:sldId id="348" r:id="rId19"/>
    <p:sldId id="281" r:id="rId20"/>
    <p:sldId id="282" r:id="rId21"/>
    <p:sldId id="386" r:id="rId22"/>
    <p:sldId id="387"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欢迎" id="{E75E278A-FF0E-49A4-B170-79828D63BBAD}">
          <p14:sldIdLst>
            <p14:sldId id="256"/>
            <p14:sldId id="374"/>
            <p14:sldId id="301"/>
            <p14:sldId id="372"/>
            <p14:sldId id="375"/>
            <p14:sldId id="373"/>
            <p14:sldId id="377"/>
            <p14:sldId id="376"/>
            <p14:sldId id="384"/>
            <p14:sldId id="378"/>
            <p14:sldId id="347"/>
            <p14:sldId id="379"/>
            <p14:sldId id="383"/>
            <p14:sldId id="382"/>
            <p14:sldId id="388"/>
            <p14:sldId id="381"/>
            <p14:sldId id="348"/>
            <p14:sldId id="281"/>
            <p14:sldId id="282"/>
            <p14:sldId id="386"/>
            <p14:sldId id="387"/>
            <p14:sldId id="271"/>
          </p14:sldIdLst>
        </p14:section>
      </p14:sectionLst>
    </p:ext>
    <p:ext uri="{EFAFB233-063F-42B5-8137-9DF3F51BA10A}">
      <p15:sldGuideLst xmlns:p15="http://schemas.microsoft.com/office/powerpoint/2012/main" xmlns="">
        <p15:guide id="1" orient="horz" pos="212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clrMru>
    <a:srgbClr val="D24725"/>
    <a:srgbClr val="C00000"/>
    <a:srgbClr val="DD462F"/>
    <a:srgbClr val="D24726"/>
    <a:srgbClr val="EFD5A2"/>
    <a:srgbClr val="D2B4A6"/>
    <a:srgbClr val="734F29"/>
    <a:srgbClr val="AEB785"/>
    <a:srgbClr val="3B3026"/>
    <a:srgbClr val="ECE1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1" autoAdjust="0"/>
    <p:restoredTop sz="76788" autoAdjust="0"/>
  </p:normalViewPr>
  <p:slideViewPr>
    <p:cSldViewPr snapToGrid="0">
      <p:cViewPr varScale="1">
        <p:scale>
          <a:sx n="60" d="100"/>
          <a:sy n="60" d="100"/>
        </p:scale>
        <p:origin x="-84" y="-216"/>
      </p:cViewPr>
      <p:guideLst>
        <p:guide orient="horz" pos="2125"/>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2019/5/24</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简单介绍需要实现的内容</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Cpython</a:t>
            </a:r>
            <a:r>
              <a:rPr lang="zh-CN" altLang="en-US" dirty="0"/>
              <a:t>的例子可以很好的表示解释器和编译器的关系</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xmlns="" val="277521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大家知道人工智能现在很火爆，但在人工智能最早的第一个火爆时期，也就是</a:t>
            </a:r>
            <a:r>
              <a:rPr lang="en-US" altLang="zh-CN" dirty="0"/>
              <a:t>1956</a:t>
            </a:r>
            <a:r>
              <a:rPr lang="zh-CN" altLang="en-US" dirty="0"/>
              <a:t>年达特茅斯会议之后的几年，现在很火爆的神经网络，也就是当时连接主义的代表感知机被符号主义打败</a:t>
            </a:r>
            <a:endParaRPr lang="en-US" altLang="zh-CN" dirty="0"/>
          </a:p>
          <a:p>
            <a:endParaRPr lang="en-US" altLang="zh-CN" dirty="0"/>
          </a:p>
          <a:p>
            <a:r>
              <a:rPr lang="zh-CN" altLang="en-US" dirty="0"/>
              <a:t>然后符号主义的专家系统带来了人工智能第二个浪潮，大概</a:t>
            </a:r>
            <a:r>
              <a:rPr lang="en-US" altLang="zh-CN" dirty="0"/>
              <a:t>20</a:t>
            </a:r>
            <a:r>
              <a:rPr lang="zh-CN" altLang="en-US" dirty="0"/>
              <a:t>世纪</a:t>
            </a:r>
            <a:r>
              <a:rPr lang="en-US" altLang="zh-CN" dirty="0"/>
              <a:t>70</a:t>
            </a:r>
            <a:r>
              <a:rPr lang="zh-CN" altLang="en-US" dirty="0"/>
              <a:t>年代，两个代表性的语言就是</a:t>
            </a:r>
            <a:r>
              <a:rPr lang="en-US" altLang="zh-CN" dirty="0"/>
              <a:t>lisp</a:t>
            </a:r>
            <a:r>
              <a:rPr lang="zh-CN" altLang="en-US" dirty="0"/>
              <a:t>和</a:t>
            </a:r>
            <a:r>
              <a:rPr lang="en-US" altLang="zh-CN" dirty="0"/>
              <a:t>prolog</a:t>
            </a:r>
          </a:p>
          <a:p>
            <a:endParaRPr lang="en-US" altLang="zh-CN" dirty="0"/>
          </a:p>
          <a:p>
            <a:r>
              <a:rPr lang="zh-CN" altLang="en-US" dirty="0"/>
              <a:t>当然现在已经是连接主义的天下了。</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xmlns="" val="25354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10</a:t>
            </a:fld>
            <a:endParaRPr lang="zh-CN" altLang="en-US"/>
          </a:p>
        </p:txBody>
      </p:sp>
    </p:spTree>
    <p:extLst>
      <p:ext uri="{BB962C8B-B14F-4D97-AF65-F5344CB8AC3E}">
        <p14:creationId xmlns:p14="http://schemas.microsoft.com/office/powerpoint/2010/main" xmlns="" val="20396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词法分析用有限状态机，具体的存储结构可以有很多种；但是一般用状态机的形式，可以随时知道当前所处的状态，而且可以方便的报出错误信息，直观</a:t>
            </a:r>
            <a:endParaRPr lang="en-US" altLang="zh-CN"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11</a:t>
            </a:fld>
            <a:endParaRPr lang="zh-CN" altLang="en-US"/>
          </a:p>
        </p:txBody>
      </p:sp>
    </p:spTree>
    <p:extLst>
      <p:ext uri="{BB962C8B-B14F-4D97-AF65-F5344CB8AC3E}">
        <p14:creationId xmlns:p14="http://schemas.microsoft.com/office/powerpoint/2010/main" xmlns="" val="350808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C0205D7B-6EE3-43EE-9ECE-3598F0B4BF76}" type="datetime1">
              <a:rPr lang="zh-CN" altLang="en-US" smtClean="0"/>
              <a:pPr/>
              <a:t>2019/5/24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B1B64E-0E1C-4B74-B7CE-AF78FF564D18}" type="datetime1">
              <a:rPr lang="zh-CN" altLang="en-US" smtClean="0"/>
              <a:pPr/>
              <a:t>2019/5/24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B98EE71C-2613-4F39-A546-E37C50C5398E}" type="datetime1">
              <a:rPr lang="zh-CN" altLang="en-US" smtClean="0"/>
              <a:pPr/>
              <a:t>2019/5/24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1EA0AF5-F262-4C6A-AA31-D40A8939AE17}" type="datetime1">
              <a:rPr lang="zh-CN" altLang="en-US" smtClean="0"/>
              <a:pPr/>
              <a:t>2019/5/24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C7E3440-2922-4E32-8500-BAF51B523A3D}" type="datetime1">
              <a:rPr kumimoji="1" lang="zh-CN" altLang="en-US" smtClean="0"/>
              <a:pPr/>
              <a:t>2019/5/24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E7E7977-5A00-4F04-BE0F-5112A56C243F}" type="datetime1">
              <a:rPr kumimoji="1" lang="zh-CN" altLang="en-US" smtClean="0"/>
              <a:pPr/>
              <a:t>2019/5/24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A79677E-ACFB-4B66-AF7F-866BF9CC8C36}" type="datetime1">
              <a:rPr kumimoji="1" lang="zh-CN" altLang="en-US" smtClean="0"/>
              <a:pPr/>
              <a:t>2019/5/24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0613602-F5C7-4606-B048-557B8ADA0E4F}" type="datetime1">
              <a:rPr kumimoji="1" lang="zh-CN" altLang="en-US" smtClean="0"/>
              <a:pPr/>
              <a:t>2019/5/24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6CB3ED1-303A-4E3C-8C60-962B0D06FE14}" type="datetime1">
              <a:rPr kumimoji="1" lang="zh-CN" altLang="en-US" smtClean="0"/>
              <a:pPr/>
              <a:t>2019/5/24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2204681-56E8-43B7-AD47-18D7C409349B}" type="datetime1">
              <a:rPr kumimoji="1" lang="zh-CN" altLang="en-US" smtClean="0"/>
              <a:pPr/>
              <a:t>2019/5/24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8F5D41-E3BF-4BE7-ACEB-2B5FFD6C6D7D}" type="datetime1">
              <a:rPr kumimoji="1" lang="zh-CN" altLang="en-US" smtClean="0"/>
              <a:pPr/>
              <a:t>2019/5/24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0" y="7291"/>
            <a:ext cx="7886700" cy="1325563"/>
          </a:xfrm>
        </p:spPr>
        <p:txBody>
          <a:bodyPr/>
          <a:lstStyle>
            <a:lvl1pPr>
              <a:defRPr>
                <a:solidFill>
                  <a:schemeClr val="bg1"/>
                </a:solidFill>
              </a:defRPr>
            </a:lvl1pPr>
          </a:lstStyle>
          <a:p>
            <a:r>
              <a:rPr kumimoji="1" lang="zh-CN" altLang="en-US" dirty="0"/>
              <a:t>单击此处编辑母版标题样式</a:t>
            </a:r>
          </a:p>
        </p:txBody>
      </p:sp>
      <p:sp>
        <p:nvSpPr>
          <p:cNvPr id="3" name="内容占位符 2"/>
          <p:cNvSpPr>
            <a:spLocks noGrp="1"/>
          </p:cNvSpPr>
          <p:nvPr>
            <p:ph idx="1"/>
          </p:nvPr>
        </p:nvSpPr>
        <p:spPr>
          <a:xfrm>
            <a:off x="628650" y="1558977"/>
            <a:ext cx="7886700" cy="4617986"/>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C1D2E17F-446E-401A-A59B-DBE9E06846FC}" type="datetime1">
              <a:rPr kumimoji="1" lang="zh-CN" altLang="en-US" smtClean="0"/>
              <a:pPr/>
              <a:t>2019/5/24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75913EA-8874-4CCD-AD69-4ED3434CDC0D}" type="datetime1">
              <a:rPr kumimoji="1" lang="zh-CN" altLang="en-US" smtClean="0"/>
              <a:pPr/>
              <a:t>2019/5/24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18AD8D7-F97E-4F79-9AB0-98B2DE06D5E8}" type="datetime1">
              <a:rPr kumimoji="1" lang="zh-CN" altLang="en-US" smtClean="0"/>
              <a:pPr/>
              <a:t>2019/5/24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4373636-9519-4130-A00E-082158ECA856}" type="datetime1">
              <a:rPr kumimoji="1" lang="zh-CN" altLang="en-US" smtClean="0"/>
              <a:pPr/>
              <a:t>2019/5/24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7626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9A8E628-524A-4108-B2BF-59856BB79A4A}" type="datetime1">
              <a:rPr kumimoji="1" lang="zh-CN" altLang="en-US" smtClean="0"/>
              <a:pPr/>
              <a:t>2019/5/24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67D8CA1D-DBEB-4323-B7A6-B099389A535B}" type="datetime1">
              <a:rPr lang="zh-CN" altLang="en-US" smtClean="0"/>
              <a:pPr/>
              <a:t>2019/5/24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DAE1AF8-A2FD-4844-8E1B-25DF080C3F9B}" type="datetime1">
              <a:rPr lang="zh-CN" altLang="en-US" smtClean="0"/>
              <a:pPr/>
              <a:t>2019/5/24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207373FC-4DAD-4A1A-8800-9DD8CC203F2B}" type="datetime1">
              <a:rPr lang="zh-CN" altLang="en-US" smtClean="0"/>
              <a:pPr/>
              <a:t>2019/5/24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3C9880FA-5171-4A39-AF5D-47C291197328}" type="datetime1">
              <a:rPr lang="zh-CN" altLang="en-US" smtClean="0"/>
              <a:pPr/>
              <a:t>2019/5/24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3DC36689-CE0F-40A1-8882-A72448F170E6}" type="datetime1">
              <a:rPr lang="zh-CN" altLang="en-US" smtClean="0"/>
              <a:pPr/>
              <a:t>2019/5/24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65C826-AA32-420E-B795-ECB2EA522A57}" type="datetime1">
              <a:rPr lang="zh-CN" altLang="en-US" smtClean="0"/>
              <a:pPr/>
              <a:t>2019/5/24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557EE9-7CD2-42DB-AAB7-4DC8BAD9B500}" type="datetime1">
              <a:rPr lang="zh-CN" altLang="en-US" smtClean="0"/>
              <a:pPr/>
              <a:t>2019/5/24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2361750-C20D-422B-B287-775F75795118}" type="datetime1">
              <a:rPr lang="zh-CN" altLang="en-US" smtClean="0"/>
              <a:pPr/>
              <a:t>2019/5/24</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14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4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40000"/>
        </a:lnSpc>
        <a:spcBef>
          <a:spcPct val="30000"/>
        </a:spcBef>
        <a:buFont typeface="Arial" panose="020B0604020202020204" pitchFamily="34" charset="0"/>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55D5B-CCB4-4346-97E3-C40BB790531D}" type="datetime1">
              <a:rPr kumimoji="1" lang="zh-CN" altLang="en-US" smtClean="0"/>
              <a:pPr/>
              <a:t>2019/5/24</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E337-6C82-214F-9EA6-558D35415685}" type="slidenum">
              <a:rPr kumimoji="1" lang="zh-CN" altLang="en-US" smtClean="0"/>
              <a:pPr/>
              <a:t>‹#›</a:t>
            </a:fld>
            <a:endParaRPr kumimoji="1" lang="zh-CN" altLang="en-US"/>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0057" y="2814848"/>
            <a:ext cx="6547586" cy="846162"/>
          </a:xfrm>
        </p:spPr>
        <p:txBody>
          <a:bodyPr>
            <a:normAutofit/>
          </a:bodyPr>
          <a:lstStyle/>
          <a:p>
            <a:r>
              <a:rPr lang="zh-CN" altLang="en-US" dirty="0"/>
              <a:t>实验四：</a:t>
            </a:r>
            <a:r>
              <a:rPr lang="en-US" altLang="zh-CN" dirty="0"/>
              <a:t>prolog</a:t>
            </a:r>
            <a:r>
              <a:rPr lang="zh-CN" altLang="en-US" dirty="0"/>
              <a:t>解释器实现</a:t>
            </a:r>
            <a:endParaRPr lang="zh-CN" dirty="0">
              <a:latin typeface="Microsoft YaHei UI" panose="020B0503020204020204" pitchFamily="34" charset="-122"/>
              <a:ea typeface="Microsoft YaHei UI" panose="020B0503020204020204" pitchFamily="34" charset="-122"/>
            </a:endParaRPr>
          </a:p>
        </p:txBody>
      </p:sp>
      <p:sp>
        <p:nvSpPr>
          <p:cNvPr id="3" name="灯片编号占位符 2"/>
          <p:cNvSpPr>
            <a:spLocks noGrp="1"/>
          </p:cNvSpPr>
          <p:nvPr>
            <p:ph type="sldNum" sz="quarter" idx="12"/>
          </p:nvPr>
        </p:nvSpPr>
        <p:spPr/>
        <p:txBody>
          <a:bodyPr/>
          <a:lstStyle/>
          <a:p>
            <a:fld id="{9860EDB8-5305-433F-BE41-D7A86D811DB3}" type="slidenum">
              <a:rPr lang="en-US" altLang="zh-CN" smtClean="0"/>
              <a:pPr/>
              <a:t>1</a:t>
            </a:fld>
            <a:endParaRPr lang="zh-CN" altLang="en-US"/>
          </a:p>
        </p:txBody>
      </p:sp>
      <p:sp>
        <p:nvSpPr>
          <p:cNvPr id="4" name="文本框 3"/>
          <p:cNvSpPr txBox="1"/>
          <p:nvPr/>
        </p:nvSpPr>
        <p:spPr>
          <a:xfrm>
            <a:off x="6723185" y="5410200"/>
            <a:ext cx="2016369" cy="369332"/>
          </a:xfrm>
          <a:prstGeom prst="rect">
            <a:avLst/>
          </a:prstGeom>
          <a:noFill/>
        </p:spPr>
        <p:txBody>
          <a:bodyPr wrap="square" rtlCol="0">
            <a:spAutoFit/>
          </a:bodyPr>
          <a:lstStyle/>
          <a:p>
            <a:r>
              <a:rPr lang="zh-CN" altLang="en-US" dirty="0"/>
              <a:t>助教：    谭志豪</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B4E70C-B73D-4382-81F5-D1EDDD1C72D3}"/>
              </a:ext>
            </a:extLst>
          </p:cNvPr>
          <p:cNvSpPr>
            <a:spLocks noGrp="1"/>
          </p:cNvSpPr>
          <p:nvPr>
            <p:ph type="title"/>
          </p:nvPr>
        </p:nvSpPr>
        <p:spPr/>
        <p:txBody>
          <a:bodyPr/>
          <a:lstStyle/>
          <a:p>
            <a:r>
              <a:rPr lang="en-US" altLang="zh-CN" dirty="0"/>
              <a:t>Prolog</a:t>
            </a:r>
            <a:r>
              <a:rPr lang="zh-CN" altLang="en-US" dirty="0"/>
              <a:t>语法规则</a:t>
            </a:r>
          </a:p>
        </p:txBody>
      </p:sp>
      <p:sp>
        <p:nvSpPr>
          <p:cNvPr id="3" name="内容占位符 2">
            <a:extLst>
              <a:ext uri="{FF2B5EF4-FFF2-40B4-BE49-F238E27FC236}">
                <a16:creationId xmlns:a16="http://schemas.microsoft.com/office/drawing/2014/main" xmlns="" id="{F2A0D17A-ED43-483A-84B4-133428C71123}"/>
              </a:ext>
            </a:extLst>
          </p:cNvPr>
          <p:cNvSpPr>
            <a:spLocks noGrp="1"/>
          </p:cNvSpPr>
          <p:nvPr>
            <p:ph idx="1"/>
          </p:nvPr>
        </p:nvSpPr>
        <p:spPr>
          <a:xfrm>
            <a:off x="628650" y="1471890"/>
            <a:ext cx="7886700" cy="5162503"/>
          </a:xfrm>
        </p:spPr>
        <p:txBody>
          <a:bodyPr>
            <a:normAutofit fontScale="85000" lnSpcReduction="20000"/>
          </a:bodyPr>
          <a:lstStyle/>
          <a:p>
            <a:r>
              <a:rPr lang="zh-CN" altLang="en-US" dirty="0"/>
              <a:t>原子元素</a:t>
            </a:r>
            <a:r>
              <a:rPr lang="en-US" altLang="zh-CN" dirty="0"/>
              <a:t> </a:t>
            </a:r>
            <a:r>
              <a:rPr lang="zh-CN" altLang="en-US" dirty="0"/>
              <a:t>和 谓词（分别对应前边的 </a:t>
            </a:r>
            <a:r>
              <a:rPr lang="en-US" altLang="zh-CN" dirty="0"/>
              <a:t>Vincent </a:t>
            </a:r>
            <a:r>
              <a:rPr lang="zh-CN" altLang="en-US" dirty="0"/>
              <a:t>和 </a:t>
            </a:r>
            <a:r>
              <a:rPr lang="en-US" altLang="zh-CN" dirty="0"/>
              <a:t>loves</a:t>
            </a:r>
            <a:r>
              <a:rPr lang="zh-CN" altLang="en-US" dirty="0"/>
              <a:t>）</a:t>
            </a:r>
            <a:endParaRPr lang="en-US" altLang="zh-CN" dirty="0"/>
          </a:p>
          <a:p>
            <a:pPr lvl="1"/>
            <a:r>
              <a:rPr lang="zh-CN" altLang="en-US" dirty="0"/>
              <a:t>小写字母开头</a:t>
            </a:r>
            <a:endParaRPr lang="en-US" altLang="zh-CN" dirty="0"/>
          </a:p>
          <a:p>
            <a:pPr lvl="1"/>
            <a:r>
              <a:rPr lang="zh-CN" altLang="en-US" dirty="0"/>
              <a:t>小写字母、大写字母、下划线、数字组成</a:t>
            </a:r>
            <a:endParaRPr lang="en-US" altLang="zh-CN" dirty="0"/>
          </a:p>
          <a:p>
            <a:pPr lvl="1"/>
            <a:r>
              <a:rPr lang="zh-CN" altLang="en-US" b="1" dirty="0"/>
              <a:t>每个谓词的参数</a:t>
            </a:r>
            <a:r>
              <a:rPr lang="en-US" altLang="zh-CN" b="1" dirty="0"/>
              <a:t>(arguments)</a:t>
            </a:r>
            <a:r>
              <a:rPr lang="zh-CN" altLang="en-US" b="1" dirty="0"/>
              <a:t>可以是一个也可以是多个</a:t>
            </a:r>
            <a:endParaRPr lang="en-US" altLang="zh-CN" b="1" dirty="0"/>
          </a:p>
          <a:p>
            <a:r>
              <a:rPr lang="zh-CN" altLang="en-US" dirty="0"/>
              <a:t>变量（对应前边的</a:t>
            </a:r>
            <a:r>
              <a:rPr lang="en-US" altLang="zh-CN" dirty="0"/>
              <a:t>X,Y</a:t>
            </a:r>
            <a:r>
              <a:rPr lang="zh-CN" altLang="en-US" dirty="0"/>
              <a:t>）</a:t>
            </a:r>
            <a:endParaRPr lang="en-US" altLang="zh-CN" dirty="0"/>
          </a:p>
          <a:p>
            <a:pPr lvl="1"/>
            <a:r>
              <a:rPr lang="zh-CN" altLang="en-US" dirty="0"/>
              <a:t>大写字母开头</a:t>
            </a:r>
            <a:endParaRPr lang="en-US" altLang="zh-CN" dirty="0"/>
          </a:p>
          <a:p>
            <a:pPr lvl="1"/>
            <a:r>
              <a:rPr lang="zh-CN" altLang="en-US" dirty="0"/>
              <a:t>小写字母、大写字母、下划线、数字组成</a:t>
            </a:r>
            <a:endParaRPr lang="en-US" altLang="zh-CN" dirty="0"/>
          </a:p>
          <a:p>
            <a:r>
              <a:rPr lang="en-US" altLang="zh-CN" dirty="0"/>
              <a:t>Rules</a:t>
            </a:r>
            <a:r>
              <a:rPr lang="zh-CN" altLang="en-US" dirty="0"/>
              <a:t>（规则）</a:t>
            </a:r>
            <a:endParaRPr lang="en-US" altLang="zh-CN" dirty="0"/>
          </a:p>
          <a:p>
            <a:pPr lvl="1"/>
            <a:r>
              <a:rPr lang="zh-CN" altLang="en-US" b="1" dirty="0">
                <a:solidFill>
                  <a:srgbClr val="FF0000"/>
                </a:solidFill>
              </a:rPr>
              <a:t>参数可以是原子元素，也可以是变量</a:t>
            </a:r>
            <a:endParaRPr lang="en-US" altLang="zh-CN" b="1" dirty="0">
              <a:solidFill>
                <a:srgbClr val="FF0000"/>
              </a:solidFill>
            </a:endParaRPr>
          </a:p>
          <a:p>
            <a:r>
              <a:rPr lang="zh-CN" altLang="en-US" dirty="0"/>
              <a:t>注释 </a:t>
            </a:r>
            <a:r>
              <a:rPr lang="en-US" altLang="zh-CN" dirty="0"/>
              <a:t>/* …. */</a:t>
            </a:r>
          </a:p>
          <a:p>
            <a:r>
              <a:rPr lang="zh-CN" altLang="en-US" dirty="0"/>
              <a:t>语句结尾是 </a:t>
            </a:r>
            <a:r>
              <a:rPr lang="en-US" altLang="zh-CN" dirty="0"/>
              <a:t>“.”</a:t>
            </a:r>
          </a:p>
          <a:p>
            <a:r>
              <a:rPr lang="en-US" altLang="zh-CN" dirty="0"/>
              <a:t>Rules</a:t>
            </a:r>
            <a:r>
              <a:rPr lang="zh-CN" altLang="en-US" dirty="0"/>
              <a:t>定义符  </a:t>
            </a:r>
            <a:r>
              <a:rPr lang="en-US" altLang="zh-CN" dirty="0"/>
              <a:t>:-</a:t>
            </a:r>
          </a:p>
          <a:p>
            <a:endParaRPr lang="en-US" altLang="zh-CN" dirty="0"/>
          </a:p>
          <a:p>
            <a:endParaRPr lang="en-US" altLang="zh-CN" dirty="0"/>
          </a:p>
        </p:txBody>
      </p:sp>
      <p:sp>
        <p:nvSpPr>
          <p:cNvPr id="4" name="灯片编号占位符 3">
            <a:extLst>
              <a:ext uri="{FF2B5EF4-FFF2-40B4-BE49-F238E27FC236}">
                <a16:creationId xmlns:a16="http://schemas.microsoft.com/office/drawing/2014/main" xmlns="" id="{D4D07A0F-4034-4703-8412-032507334A02}"/>
              </a:ext>
            </a:extLst>
          </p:cNvPr>
          <p:cNvSpPr>
            <a:spLocks noGrp="1"/>
          </p:cNvSpPr>
          <p:nvPr>
            <p:ph type="sldNum" sz="quarter" idx="12"/>
          </p:nvPr>
        </p:nvSpPr>
        <p:spPr/>
        <p:txBody>
          <a:bodyPr/>
          <a:lstStyle/>
          <a:p>
            <a:fld id="{6B6BE337-6C82-214F-9EA6-558D35415685}" type="slidenum">
              <a:rPr kumimoji="1" lang="zh-CN" altLang="en-US" smtClean="0"/>
              <a:pPr/>
              <a:t>10</a:t>
            </a:fld>
            <a:endParaRPr kumimoji="1" lang="zh-CN" altLang="en-US"/>
          </a:p>
        </p:txBody>
      </p:sp>
    </p:spTree>
    <p:extLst>
      <p:ext uri="{BB962C8B-B14F-4D97-AF65-F5344CB8AC3E}">
        <p14:creationId xmlns:p14="http://schemas.microsoft.com/office/powerpoint/2010/main" xmlns="" val="216736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词法分析</a:t>
            </a:r>
          </a:p>
        </p:txBody>
      </p:sp>
      <p:sp>
        <p:nvSpPr>
          <p:cNvPr id="3" name="内容占位符 2"/>
          <p:cNvSpPr>
            <a:spLocks noGrp="1"/>
          </p:cNvSpPr>
          <p:nvPr>
            <p:ph idx="1"/>
          </p:nvPr>
        </p:nvSpPr>
        <p:spPr/>
        <p:txBody>
          <a:bodyPr/>
          <a:lstStyle/>
          <a:p>
            <a:r>
              <a:rPr lang="zh-CN" altLang="en-US" dirty="0"/>
              <a:t>把程序拆分成一个个的</a:t>
            </a:r>
            <a:r>
              <a:rPr lang="en-US" altLang="zh-CN" dirty="0"/>
              <a:t>token</a:t>
            </a:r>
            <a:r>
              <a:rPr lang="zh-CN" altLang="en-US" dirty="0"/>
              <a:t>，并归类</a:t>
            </a:r>
            <a:r>
              <a:rPr lang="en-US" altLang="zh-CN" dirty="0"/>
              <a:t>token</a:t>
            </a:r>
            <a:r>
              <a:rPr lang="zh-CN" altLang="en-US" dirty="0"/>
              <a:t>的类型</a:t>
            </a:r>
          </a:p>
          <a:p>
            <a:r>
              <a:rPr lang="zh-CN" altLang="en-US" dirty="0"/>
              <a:t>同时</a:t>
            </a:r>
            <a:r>
              <a:rPr lang="zh-CN" altLang="en-US" dirty="0">
                <a:solidFill>
                  <a:srgbClr val="C00000"/>
                </a:solidFill>
              </a:rPr>
              <a:t>去掉空格、注释</a:t>
            </a:r>
            <a:r>
              <a:rPr lang="zh-CN" altLang="en-US" dirty="0"/>
              <a:t>等语素</a:t>
            </a:r>
          </a:p>
          <a:p>
            <a:r>
              <a:rPr lang="zh-CN" altLang="en-US" dirty="0"/>
              <a:t>生成词汇表，检测词法错误（非法字符，注释错误）</a:t>
            </a:r>
          </a:p>
          <a:p>
            <a:endParaRPr lang="zh-CN" altLang="en-US" dirty="0"/>
          </a:p>
        </p:txBody>
      </p:sp>
      <p:sp>
        <p:nvSpPr>
          <p:cNvPr id="4" name="灯片编号占位符 3"/>
          <p:cNvSpPr>
            <a:spLocks noGrp="1"/>
          </p:cNvSpPr>
          <p:nvPr>
            <p:ph type="sldNum" sz="quarter" idx="12"/>
          </p:nvPr>
        </p:nvSpPr>
        <p:spPr/>
        <p:txBody>
          <a:bodyPr/>
          <a:lstStyle/>
          <a:p>
            <a:fld id="{6B6BE337-6C82-214F-9EA6-558D35415685}" type="slidenum">
              <a:rPr kumimoji="1" lang="zh-CN" altLang="en-US" smtClean="0"/>
              <a:pPr/>
              <a:t>11</a:t>
            </a:fld>
            <a:endParaRPr kumimoji="1" lang="zh-CN" altLang="en-US"/>
          </a:p>
        </p:txBody>
      </p:sp>
      <p:graphicFrame>
        <p:nvGraphicFramePr>
          <p:cNvPr id="6" name="表格 5">
            <a:extLst>
              <a:ext uri="{FF2B5EF4-FFF2-40B4-BE49-F238E27FC236}">
                <a16:creationId xmlns:a16="http://schemas.microsoft.com/office/drawing/2014/main" xmlns="" id="{B07497B4-1549-464C-B300-405A928DBDDA}"/>
              </a:ext>
            </a:extLst>
          </p:cNvPr>
          <p:cNvGraphicFramePr>
            <a:graphicFrameLocks noGrp="1"/>
          </p:cNvGraphicFramePr>
          <p:nvPr>
            <p:extLst>
              <p:ext uri="{D42A27DB-BD31-4B8C-83A1-F6EECF244321}">
                <p14:modId xmlns:p14="http://schemas.microsoft.com/office/powerpoint/2010/main" xmlns="" val="777449065"/>
              </p:ext>
            </p:extLst>
          </p:nvPr>
        </p:nvGraphicFramePr>
        <p:xfrm>
          <a:off x="3649775" y="3479885"/>
          <a:ext cx="4401912" cy="3059032"/>
        </p:xfrm>
        <a:graphic>
          <a:graphicData uri="http://schemas.openxmlformats.org/drawingml/2006/table">
            <a:tbl>
              <a:tblPr firstRow="1" bandRow="1">
                <a:tableStyleId>{5C22544A-7EE6-4342-B048-85BDC9FD1C3A}</a:tableStyleId>
              </a:tblPr>
              <a:tblGrid>
                <a:gridCol w="2200956">
                  <a:extLst>
                    <a:ext uri="{9D8B030D-6E8A-4147-A177-3AD203B41FA5}">
                      <a16:colId xmlns:a16="http://schemas.microsoft.com/office/drawing/2014/main" xmlns="" val="3447200506"/>
                    </a:ext>
                  </a:extLst>
                </a:gridCol>
                <a:gridCol w="2200956">
                  <a:extLst>
                    <a:ext uri="{9D8B030D-6E8A-4147-A177-3AD203B41FA5}">
                      <a16:colId xmlns:a16="http://schemas.microsoft.com/office/drawing/2014/main" xmlns="" val="2521641578"/>
                    </a:ext>
                  </a:extLst>
                </a:gridCol>
              </a:tblGrid>
              <a:tr h="382379">
                <a:tc>
                  <a:txBody>
                    <a:bodyPr/>
                    <a:lstStyle/>
                    <a:p>
                      <a:r>
                        <a:rPr lang="zh-CN" altLang="en-US" dirty="0"/>
                        <a:t>语素</a:t>
                      </a:r>
                    </a:p>
                  </a:txBody>
                  <a:tcPr/>
                </a:tc>
                <a:tc>
                  <a:txBody>
                    <a:bodyPr/>
                    <a:lstStyle/>
                    <a:p>
                      <a:r>
                        <a:rPr lang="zh-CN" altLang="en-US" dirty="0"/>
                        <a:t>标记类型</a:t>
                      </a:r>
                    </a:p>
                  </a:txBody>
                  <a:tcPr/>
                </a:tc>
                <a:extLst>
                  <a:ext uri="{0D108BD9-81ED-4DB2-BD59-A6C34878D82A}">
                    <a16:rowId xmlns:a16="http://schemas.microsoft.com/office/drawing/2014/main" xmlns="" val="2520519404"/>
                  </a:ext>
                </a:extLst>
              </a:tr>
              <a:tr h="382379">
                <a:tc>
                  <a:txBody>
                    <a:bodyPr/>
                    <a:lstStyle/>
                    <a:p>
                      <a:r>
                        <a:rPr lang="en-US" altLang="zh-CN" dirty="0"/>
                        <a:t>grandfather</a:t>
                      </a:r>
                      <a:endParaRPr lang="zh-CN" altLang="en-US" dirty="0"/>
                    </a:p>
                  </a:txBody>
                  <a:tcPr/>
                </a:tc>
                <a:tc>
                  <a:txBody>
                    <a:bodyPr/>
                    <a:lstStyle/>
                    <a:p>
                      <a:r>
                        <a:rPr lang="en-US" altLang="zh-CN" dirty="0"/>
                        <a:t>atom</a:t>
                      </a:r>
                      <a:endParaRPr lang="zh-CN" altLang="en-US" dirty="0"/>
                    </a:p>
                  </a:txBody>
                  <a:tcPr/>
                </a:tc>
                <a:extLst>
                  <a:ext uri="{0D108BD9-81ED-4DB2-BD59-A6C34878D82A}">
                    <a16:rowId xmlns:a16="http://schemas.microsoft.com/office/drawing/2014/main" xmlns="" val="2211160896"/>
                  </a:ext>
                </a:extLst>
              </a:tr>
              <a:tr h="382379">
                <a:tc>
                  <a:txBody>
                    <a:bodyPr/>
                    <a:lstStyle/>
                    <a:p>
                      <a:r>
                        <a:rPr lang="en-US" altLang="zh-CN" dirty="0"/>
                        <a:t>(</a:t>
                      </a:r>
                      <a:endParaRPr lang="zh-CN" altLang="en-US" dirty="0"/>
                    </a:p>
                  </a:txBody>
                  <a:tcPr/>
                </a:tc>
                <a:tc>
                  <a:txBody>
                    <a:bodyPr/>
                    <a:lstStyle/>
                    <a:p>
                      <a:r>
                        <a:rPr lang="en-US" altLang="zh-CN" dirty="0"/>
                        <a:t>symbol</a:t>
                      </a:r>
                    </a:p>
                  </a:txBody>
                  <a:tcPr/>
                </a:tc>
                <a:extLst>
                  <a:ext uri="{0D108BD9-81ED-4DB2-BD59-A6C34878D82A}">
                    <a16:rowId xmlns:a16="http://schemas.microsoft.com/office/drawing/2014/main" xmlns="" val="2749800872"/>
                  </a:ext>
                </a:extLst>
              </a:tr>
              <a:tr h="382379">
                <a:tc>
                  <a:txBody>
                    <a:bodyPr/>
                    <a:lstStyle/>
                    <a:p>
                      <a:r>
                        <a:rPr lang="en-US" altLang="zh-CN" dirty="0"/>
                        <a:t>X</a:t>
                      </a:r>
                      <a:endParaRPr lang="zh-CN" altLang="en-US" dirty="0"/>
                    </a:p>
                  </a:txBody>
                  <a:tcPr/>
                </a:tc>
                <a:tc>
                  <a:txBody>
                    <a:bodyPr/>
                    <a:lstStyle/>
                    <a:p>
                      <a:r>
                        <a:rPr lang="en-US" altLang="zh-CN" dirty="0"/>
                        <a:t>variable</a:t>
                      </a:r>
                      <a:endParaRPr lang="zh-CN" altLang="en-US" dirty="0"/>
                    </a:p>
                  </a:txBody>
                  <a:tcPr/>
                </a:tc>
                <a:extLst>
                  <a:ext uri="{0D108BD9-81ED-4DB2-BD59-A6C34878D82A}">
                    <a16:rowId xmlns:a16="http://schemas.microsoft.com/office/drawing/2014/main" xmlns="" val="2535628793"/>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xmlns="" val="3024981723"/>
                  </a:ext>
                </a:extLst>
              </a:tr>
              <a:tr h="382379">
                <a:tc>
                  <a:txBody>
                    <a:bodyPr/>
                    <a:lstStyle/>
                    <a:p>
                      <a:r>
                        <a:rPr lang="en-US" altLang="zh-CN" dirty="0"/>
                        <a:t>Y</a:t>
                      </a:r>
                      <a:endParaRPr lang="zh-CN" altLang="en-US" dirty="0"/>
                    </a:p>
                  </a:txBody>
                  <a:tcPr/>
                </a:tc>
                <a:tc>
                  <a:txBody>
                    <a:bodyPr/>
                    <a:lstStyle/>
                    <a:p>
                      <a:r>
                        <a:rPr lang="en-US" altLang="zh-CN" dirty="0"/>
                        <a:t>variable</a:t>
                      </a:r>
                      <a:endParaRPr lang="zh-CN" altLang="en-US" dirty="0"/>
                    </a:p>
                  </a:txBody>
                  <a:tcPr/>
                </a:tc>
                <a:extLst>
                  <a:ext uri="{0D108BD9-81ED-4DB2-BD59-A6C34878D82A}">
                    <a16:rowId xmlns:a16="http://schemas.microsoft.com/office/drawing/2014/main" xmlns="" val="4289659707"/>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xmlns="" val="2569039679"/>
                  </a:ext>
                </a:extLst>
              </a:tr>
              <a:tr h="382379">
                <a:tc>
                  <a:txBody>
                    <a:bodyPr/>
                    <a:lstStyle/>
                    <a:p>
                      <a:r>
                        <a:rPr lang="en-US" altLang="zh-CN" dirty="0"/>
                        <a:t>:-</a:t>
                      </a:r>
                      <a:endParaRPr lang="zh-CN" altLang="en-US" dirty="0"/>
                    </a:p>
                  </a:txBody>
                  <a:tcPr/>
                </a:tc>
                <a:tc>
                  <a:txBody>
                    <a:bodyPr/>
                    <a:lstStyle/>
                    <a:p>
                      <a:r>
                        <a:rPr lang="en-US" altLang="zh-CN" dirty="0"/>
                        <a:t>symbol</a:t>
                      </a:r>
                      <a:endParaRPr lang="zh-CN" altLang="en-US" dirty="0"/>
                    </a:p>
                  </a:txBody>
                  <a:tcPr/>
                </a:tc>
                <a:extLst>
                  <a:ext uri="{0D108BD9-81ED-4DB2-BD59-A6C34878D82A}">
                    <a16:rowId xmlns:a16="http://schemas.microsoft.com/office/drawing/2014/main" xmlns="" val="607408417"/>
                  </a:ext>
                </a:extLst>
              </a:tr>
            </a:tbl>
          </a:graphicData>
        </a:graphic>
      </p:graphicFrame>
      <p:pic>
        <p:nvPicPr>
          <p:cNvPr id="5" name="图片 4">
            <a:extLst>
              <a:ext uri="{FF2B5EF4-FFF2-40B4-BE49-F238E27FC236}">
                <a16:creationId xmlns:a16="http://schemas.microsoft.com/office/drawing/2014/main" xmlns="" id="{6344D62D-148B-4D31-B0DA-4E615DC78478}"/>
              </a:ext>
            </a:extLst>
          </p:cNvPr>
          <p:cNvPicPr>
            <a:picLocks noChangeAspect="1"/>
          </p:cNvPicPr>
          <p:nvPr/>
        </p:nvPicPr>
        <p:blipFill>
          <a:blip r:embed="rId3" cstate="print"/>
          <a:stretch>
            <a:fillRect/>
          </a:stretch>
        </p:blipFill>
        <p:spPr>
          <a:xfrm>
            <a:off x="423863" y="3644132"/>
            <a:ext cx="2762250" cy="447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65FAD2-6303-44C4-BC22-438E95C3585E}"/>
              </a:ext>
            </a:extLst>
          </p:cNvPr>
          <p:cNvSpPr>
            <a:spLocks noGrp="1"/>
          </p:cNvSpPr>
          <p:nvPr>
            <p:ph type="title"/>
          </p:nvPr>
        </p:nvSpPr>
        <p:spPr/>
        <p:txBody>
          <a:bodyPr/>
          <a:lstStyle/>
          <a:p>
            <a:r>
              <a:rPr lang="zh-CN" altLang="en-US" dirty="0"/>
              <a:t>语法分析</a:t>
            </a:r>
          </a:p>
        </p:txBody>
      </p:sp>
      <p:sp>
        <p:nvSpPr>
          <p:cNvPr id="3" name="内容占位符 2">
            <a:extLst>
              <a:ext uri="{FF2B5EF4-FFF2-40B4-BE49-F238E27FC236}">
                <a16:creationId xmlns:a16="http://schemas.microsoft.com/office/drawing/2014/main" xmlns="" id="{2C66B9AF-7BB3-4349-A58F-139C953F700A}"/>
              </a:ext>
            </a:extLst>
          </p:cNvPr>
          <p:cNvSpPr>
            <a:spLocks noGrp="1"/>
          </p:cNvSpPr>
          <p:nvPr>
            <p:ph idx="1"/>
          </p:nvPr>
        </p:nvSpPr>
        <p:spPr/>
        <p:txBody>
          <a:bodyPr/>
          <a:lstStyle/>
          <a:p>
            <a:r>
              <a:rPr lang="zh-CN" altLang="en-US" dirty="0"/>
              <a:t>对输入的词汇表进行分析并确定其语法结构，进行语法检查、并构建由输入的单词组成的数据结构</a:t>
            </a:r>
            <a:endParaRPr lang="en-US" altLang="zh-CN" dirty="0"/>
          </a:p>
          <a:p>
            <a:r>
              <a:rPr lang="zh-CN" altLang="en-US" dirty="0"/>
              <a:t>检测语法错误（所有不符合程序语言用法的错误）</a:t>
            </a:r>
            <a:endParaRPr lang="en-US" altLang="zh-CN" dirty="0"/>
          </a:p>
          <a:p>
            <a:pPr lvl="1"/>
            <a:r>
              <a:rPr lang="zh-CN" altLang="en-US" dirty="0"/>
              <a:t>例如括号不匹配</a:t>
            </a:r>
            <a:endParaRPr lang="en-US" altLang="zh-CN" dirty="0"/>
          </a:p>
          <a:p>
            <a:pPr lvl="1"/>
            <a:r>
              <a:rPr lang="zh-CN" altLang="en-US" dirty="0"/>
              <a:t>语句结尾没有 “</a:t>
            </a:r>
            <a:r>
              <a:rPr lang="en-US" altLang="zh-CN" dirty="0"/>
              <a:t>.</a:t>
            </a:r>
            <a:r>
              <a:rPr lang="zh-CN" altLang="en-US" dirty="0"/>
              <a:t>”</a:t>
            </a:r>
            <a:endParaRPr lang="en-US" altLang="zh-CN" dirty="0"/>
          </a:p>
          <a:p>
            <a:r>
              <a:rPr lang="zh-CN" altLang="en-US" b="1" dirty="0"/>
              <a:t>对于本实验中</a:t>
            </a:r>
            <a:r>
              <a:rPr lang="en-US" altLang="zh-CN" b="1" dirty="0"/>
              <a:t>prolog</a:t>
            </a:r>
            <a:r>
              <a:rPr lang="zh-CN" altLang="en-US" b="1" dirty="0"/>
              <a:t>基础语法，不存在嵌套，所以不必使用复杂的语法分析器</a:t>
            </a:r>
          </a:p>
        </p:txBody>
      </p:sp>
      <p:sp>
        <p:nvSpPr>
          <p:cNvPr id="4" name="灯片编号占位符 3">
            <a:extLst>
              <a:ext uri="{FF2B5EF4-FFF2-40B4-BE49-F238E27FC236}">
                <a16:creationId xmlns:a16="http://schemas.microsoft.com/office/drawing/2014/main" xmlns="" id="{20B3314B-0A78-4FE0-AE1F-AAC2BEC0F796}"/>
              </a:ext>
            </a:extLst>
          </p:cNvPr>
          <p:cNvSpPr>
            <a:spLocks noGrp="1"/>
          </p:cNvSpPr>
          <p:nvPr>
            <p:ph type="sldNum" sz="quarter" idx="12"/>
          </p:nvPr>
        </p:nvSpPr>
        <p:spPr/>
        <p:txBody>
          <a:bodyPr/>
          <a:lstStyle/>
          <a:p>
            <a:fld id="{6B6BE337-6C82-214F-9EA6-558D35415685}" type="slidenum">
              <a:rPr kumimoji="1" lang="zh-CN" altLang="en-US" smtClean="0"/>
              <a:pPr/>
              <a:t>12</a:t>
            </a:fld>
            <a:endParaRPr kumimoji="1" lang="zh-CN" altLang="en-US"/>
          </a:p>
        </p:txBody>
      </p:sp>
    </p:spTree>
    <p:extLst>
      <p:ext uri="{BB962C8B-B14F-4D97-AF65-F5344CB8AC3E}">
        <p14:creationId xmlns:p14="http://schemas.microsoft.com/office/powerpoint/2010/main" xmlns="" val="407931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A2EBCC-8AFA-43BC-941C-D12F1EBA9821}"/>
              </a:ext>
            </a:extLst>
          </p:cNvPr>
          <p:cNvSpPr>
            <a:spLocks noGrp="1"/>
          </p:cNvSpPr>
          <p:nvPr>
            <p:ph type="title"/>
          </p:nvPr>
        </p:nvSpPr>
        <p:spPr/>
        <p:txBody>
          <a:bodyPr/>
          <a:lstStyle/>
          <a:p>
            <a:r>
              <a:rPr lang="zh-CN" altLang="en-US" dirty="0"/>
              <a:t>语法分析</a:t>
            </a:r>
          </a:p>
        </p:txBody>
      </p:sp>
      <p:sp>
        <p:nvSpPr>
          <p:cNvPr id="3" name="内容占位符 2">
            <a:extLst>
              <a:ext uri="{FF2B5EF4-FFF2-40B4-BE49-F238E27FC236}">
                <a16:creationId xmlns:a16="http://schemas.microsoft.com/office/drawing/2014/main" xmlns="" id="{050077E5-8A95-4628-A8E7-218EFEB72549}"/>
              </a:ext>
            </a:extLst>
          </p:cNvPr>
          <p:cNvSpPr>
            <a:spLocks noGrp="1"/>
          </p:cNvSpPr>
          <p:nvPr>
            <p:ph idx="1"/>
          </p:nvPr>
        </p:nvSpPr>
        <p:spPr>
          <a:xfrm>
            <a:off x="628650" y="1558977"/>
            <a:ext cx="7886700" cy="4797378"/>
          </a:xfrm>
        </p:spPr>
        <p:txBody>
          <a:bodyPr>
            <a:normAutofit/>
          </a:bodyPr>
          <a:lstStyle/>
          <a:p>
            <a:r>
              <a:rPr lang="zh-CN" altLang="en-US" dirty="0"/>
              <a:t>编程常见错误举例：</a:t>
            </a:r>
            <a:endParaRPr lang="en-US" altLang="zh-CN" dirty="0"/>
          </a:p>
          <a:p>
            <a:pPr lvl="1"/>
            <a:r>
              <a:rPr lang="zh-CN" altLang="en-US" dirty="0"/>
              <a:t>事实中出现了变量</a:t>
            </a:r>
            <a:endParaRPr lang="en-US" altLang="zh-CN" dirty="0"/>
          </a:p>
          <a:p>
            <a:pPr lvl="2"/>
            <a:r>
              <a:rPr lang="zh-CN" altLang="en-US" dirty="0"/>
              <a:t>例： </a:t>
            </a:r>
            <a:r>
              <a:rPr lang="en-US" altLang="zh-CN" dirty="0"/>
              <a:t>male(john, Y).</a:t>
            </a:r>
          </a:p>
          <a:p>
            <a:pPr lvl="1"/>
            <a:r>
              <a:rPr lang="en-US" altLang="zh-CN" dirty="0"/>
              <a:t>:- </a:t>
            </a:r>
            <a:r>
              <a:rPr lang="zh-CN" altLang="en-US" dirty="0"/>
              <a:t>符号出错</a:t>
            </a:r>
            <a:endParaRPr lang="en-US" altLang="zh-CN" dirty="0"/>
          </a:p>
          <a:p>
            <a:pPr lvl="1"/>
            <a:r>
              <a:rPr lang="zh-CN" altLang="en-US" dirty="0"/>
              <a:t>尾部没有或多余 “</a:t>
            </a:r>
            <a:r>
              <a:rPr lang="en-US" altLang="zh-CN" dirty="0"/>
              <a:t>.</a:t>
            </a:r>
            <a:r>
              <a:rPr lang="zh-CN" altLang="en-US" dirty="0"/>
              <a:t>”</a:t>
            </a:r>
            <a:endParaRPr lang="en-US" altLang="zh-CN" dirty="0"/>
          </a:p>
          <a:p>
            <a:pPr lvl="1"/>
            <a:r>
              <a:rPr lang="zh-CN" altLang="en-US" dirty="0"/>
              <a:t>括号不匹配，误用中括号</a:t>
            </a:r>
            <a:endParaRPr lang="en-US" altLang="zh-CN" dirty="0"/>
          </a:p>
          <a:p>
            <a:pPr lvl="1"/>
            <a:r>
              <a:rPr lang="zh-CN" altLang="en-US" dirty="0"/>
              <a:t>漏掉逗号</a:t>
            </a:r>
            <a:endParaRPr lang="en-US" altLang="zh-CN" dirty="0"/>
          </a:p>
          <a:p>
            <a:pPr lvl="1"/>
            <a:r>
              <a:rPr lang="zh-CN" altLang="en-US" dirty="0"/>
              <a:t>出现了不该出现的符号</a:t>
            </a:r>
            <a:endParaRPr lang="en-US" altLang="zh-CN" dirty="0"/>
          </a:p>
          <a:p>
            <a:pPr lvl="1"/>
            <a:r>
              <a:rPr lang="en-US" altLang="zh-CN" dirty="0"/>
              <a:t>……</a:t>
            </a:r>
          </a:p>
          <a:p>
            <a:pPr lvl="1"/>
            <a:endParaRPr lang="en-US" altLang="zh-CN" dirty="0"/>
          </a:p>
          <a:p>
            <a:pPr lvl="1"/>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xmlns="" id="{A61B0B7F-4E2D-4FB0-BE5D-5D6D98B5E89E}"/>
              </a:ext>
            </a:extLst>
          </p:cNvPr>
          <p:cNvSpPr>
            <a:spLocks noGrp="1"/>
          </p:cNvSpPr>
          <p:nvPr>
            <p:ph type="sldNum" sz="quarter" idx="12"/>
          </p:nvPr>
        </p:nvSpPr>
        <p:spPr/>
        <p:txBody>
          <a:bodyPr/>
          <a:lstStyle/>
          <a:p>
            <a:fld id="{6B6BE337-6C82-214F-9EA6-558D35415685}" type="slidenum">
              <a:rPr kumimoji="1" lang="zh-CN" altLang="en-US" smtClean="0"/>
              <a:pPr/>
              <a:t>13</a:t>
            </a:fld>
            <a:endParaRPr kumimoji="1" lang="zh-CN" altLang="en-US"/>
          </a:p>
        </p:txBody>
      </p:sp>
    </p:spTree>
    <p:extLst>
      <p:ext uri="{BB962C8B-B14F-4D97-AF65-F5344CB8AC3E}">
        <p14:creationId xmlns:p14="http://schemas.microsoft.com/office/powerpoint/2010/main" xmlns="" val="199405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C6FD4C-9DA8-47F7-8429-1A4087B5ADFE}"/>
              </a:ext>
            </a:extLst>
          </p:cNvPr>
          <p:cNvSpPr>
            <a:spLocks noGrp="1"/>
          </p:cNvSpPr>
          <p:nvPr>
            <p:ph type="title"/>
          </p:nvPr>
        </p:nvSpPr>
        <p:spPr/>
        <p:txBody>
          <a:bodyPr/>
          <a:lstStyle/>
          <a:p>
            <a:r>
              <a:rPr lang="zh-CN" altLang="en-US" dirty="0"/>
              <a:t>基本要求</a:t>
            </a:r>
            <a:r>
              <a:rPr lang="en-US" altLang="zh-CN" dirty="0"/>
              <a:t>(</a:t>
            </a:r>
            <a:r>
              <a:rPr lang="zh-CN" altLang="en-US" dirty="0"/>
              <a:t>使用</a:t>
            </a:r>
            <a:r>
              <a:rPr lang="en-US" altLang="zh-CN" dirty="0" err="1"/>
              <a:t>linux</a:t>
            </a:r>
            <a:r>
              <a:rPr lang="zh-CN" altLang="en-US" dirty="0"/>
              <a:t>系统</a:t>
            </a:r>
            <a:r>
              <a:rPr lang="en-US" altLang="zh-CN" dirty="0"/>
              <a:t>)</a:t>
            </a:r>
            <a:endParaRPr lang="zh-CN" altLang="en-US" dirty="0"/>
          </a:p>
        </p:txBody>
      </p:sp>
      <p:sp>
        <p:nvSpPr>
          <p:cNvPr id="3" name="内容占位符 2">
            <a:extLst>
              <a:ext uri="{FF2B5EF4-FFF2-40B4-BE49-F238E27FC236}">
                <a16:creationId xmlns:a16="http://schemas.microsoft.com/office/drawing/2014/main" xmlns="" id="{6D1C3223-DC00-47AB-8CFA-E5BE32C043E0}"/>
              </a:ext>
            </a:extLst>
          </p:cNvPr>
          <p:cNvSpPr>
            <a:spLocks noGrp="1"/>
          </p:cNvSpPr>
          <p:nvPr>
            <p:ph idx="1"/>
          </p:nvPr>
        </p:nvSpPr>
        <p:spPr>
          <a:xfrm>
            <a:off x="628650" y="1558977"/>
            <a:ext cx="7886700" cy="4797378"/>
          </a:xfrm>
        </p:spPr>
        <p:txBody>
          <a:bodyPr>
            <a:normAutofit fontScale="92500" lnSpcReduction="10000"/>
          </a:bodyPr>
          <a:lstStyle/>
          <a:p>
            <a:r>
              <a:rPr lang="zh-CN" altLang="en-US" dirty="0"/>
              <a:t>实现词法分析，得到</a:t>
            </a:r>
            <a:r>
              <a:rPr lang="en-US" altLang="zh-CN" dirty="0"/>
              <a:t>token</a:t>
            </a:r>
            <a:r>
              <a:rPr lang="zh-CN" altLang="en-US" dirty="0"/>
              <a:t>表，实现词法级别的报错</a:t>
            </a:r>
            <a:endParaRPr lang="en-US" altLang="zh-CN" dirty="0"/>
          </a:p>
          <a:p>
            <a:r>
              <a:rPr lang="zh-CN" altLang="en-US" dirty="0"/>
              <a:t>实现语法分析，实现语法级别的报错，保证：</a:t>
            </a:r>
            <a:endParaRPr lang="en-US" altLang="zh-CN" dirty="0"/>
          </a:p>
          <a:p>
            <a:pPr lvl="1"/>
            <a:r>
              <a:rPr lang="zh-CN" altLang="en-US" dirty="0">
                <a:solidFill>
                  <a:srgbClr val="C00000"/>
                </a:solidFill>
              </a:rPr>
              <a:t>通过的程序一定是语法上合法的</a:t>
            </a:r>
            <a:endParaRPr lang="en-US" altLang="zh-CN" dirty="0">
              <a:solidFill>
                <a:srgbClr val="C00000"/>
              </a:solidFill>
            </a:endParaRPr>
          </a:p>
          <a:p>
            <a:pPr lvl="1"/>
            <a:r>
              <a:rPr lang="zh-CN" altLang="en-US" dirty="0">
                <a:solidFill>
                  <a:srgbClr val="C00000"/>
                </a:solidFill>
              </a:rPr>
              <a:t>错误的程序能够给出错误的原因</a:t>
            </a:r>
            <a:endParaRPr lang="en-US" altLang="zh-CN" dirty="0">
              <a:solidFill>
                <a:srgbClr val="C00000"/>
              </a:solidFill>
            </a:endParaRPr>
          </a:p>
          <a:p>
            <a:r>
              <a:rPr lang="en-US" altLang="zh-CN" dirty="0"/>
              <a:t>consult() </a:t>
            </a:r>
            <a:r>
              <a:rPr lang="zh-CN" altLang="en-US" dirty="0"/>
              <a:t>语句读入</a:t>
            </a:r>
            <a:r>
              <a:rPr lang="en-US" altLang="zh-CN" dirty="0"/>
              <a:t>pl</a:t>
            </a:r>
            <a:r>
              <a:rPr lang="zh-CN" altLang="en-US" dirty="0"/>
              <a:t>源文件</a:t>
            </a:r>
            <a:endParaRPr lang="en-US" altLang="zh-CN" dirty="0"/>
          </a:p>
          <a:p>
            <a:pPr lvl="1"/>
            <a:r>
              <a:rPr lang="zh-CN" altLang="en-US" dirty="0">
                <a:solidFill>
                  <a:srgbClr val="C00000"/>
                </a:solidFill>
              </a:rPr>
              <a:t>若没有错误，则输出 </a:t>
            </a:r>
            <a:r>
              <a:rPr lang="en-US" altLang="zh-CN" dirty="0">
                <a:solidFill>
                  <a:srgbClr val="C00000"/>
                </a:solidFill>
              </a:rPr>
              <a:t>true. </a:t>
            </a:r>
            <a:r>
              <a:rPr lang="zh-CN" altLang="en-US" dirty="0">
                <a:solidFill>
                  <a:srgbClr val="C00000"/>
                </a:solidFill>
              </a:rPr>
              <a:t>，并将</a:t>
            </a:r>
            <a:r>
              <a:rPr lang="en-US" altLang="zh-CN" dirty="0">
                <a:solidFill>
                  <a:srgbClr val="C00000"/>
                </a:solidFill>
              </a:rPr>
              <a:t>token</a:t>
            </a:r>
            <a:r>
              <a:rPr lang="zh-CN" altLang="en-US" dirty="0">
                <a:solidFill>
                  <a:srgbClr val="C00000"/>
                </a:solidFill>
              </a:rPr>
              <a:t>表存储为</a:t>
            </a:r>
            <a:r>
              <a:rPr lang="en-US" altLang="zh-CN" dirty="0">
                <a:solidFill>
                  <a:srgbClr val="C00000"/>
                </a:solidFill>
              </a:rPr>
              <a:t>token.txt</a:t>
            </a:r>
          </a:p>
          <a:p>
            <a:pPr lvl="1"/>
            <a:r>
              <a:rPr lang="zh-CN" altLang="en-US" dirty="0">
                <a:solidFill>
                  <a:srgbClr val="C00000"/>
                </a:solidFill>
              </a:rPr>
              <a:t>若存在错误，首先指明是词法 </a:t>
            </a:r>
            <a:r>
              <a:rPr lang="en-US" altLang="zh-CN" dirty="0">
                <a:solidFill>
                  <a:srgbClr val="C00000"/>
                </a:solidFill>
              </a:rPr>
              <a:t>or </a:t>
            </a:r>
            <a:r>
              <a:rPr lang="zh-CN" altLang="en-US" dirty="0">
                <a:solidFill>
                  <a:srgbClr val="C00000"/>
                </a:solidFill>
              </a:rPr>
              <a:t>语法错误，然后给出错误原因</a:t>
            </a:r>
            <a:endParaRPr lang="en-US" altLang="zh-CN" dirty="0">
              <a:solidFill>
                <a:srgbClr val="C00000"/>
              </a:solidFill>
            </a:endParaRPr>
          </a:p>
          <a:p>
            <a:r>
              <a:rPr lang="zh-CN" altLang="en-US" dirty="0"/>
              <a:t>实现</a:t>
            </a:r>
            <a:r>
              <a:rPr lang="en-US" altLang="zh-CN" dirty="0"/>
              <a:t>Facts</a:t>
            </a:r>
            <a:r>
              <a:rPr lang="zh-CN" altLang="en-US" dirty="0"/>
              <a:t>的查询</a:t>
            </a:r>
            <a:endParaRPr lang="en-US" altLang="zh-CN" dirty="0"/>
          </a:p>
          <a:p>
            <a:r>
              <a:rPr lang="en-US" altLang="zh-CN" dirty="0"/>
              <a:t>halt. </a:t>
            </a:r>
            <a:r>
              <a:rPr lang="zh-CN" altLang="en-US" dirty="0"/>
              <a:t>退出</a:t>
            </a:r>
            <a:r>
              <a:rPr lang="en-US" altLang="zh-CN" dirty="0"/>
              <a:t>prolog</a:t>
            </a:r>
            <a:endParaRPr lang="zh-CN" altLang="en-US" dirty="0"/>
          </a:p>
        </p:txBody>
      </p:sp>
      <p:sp>
        <p:nvSpPr>
          <p:cNvPr id="4" name="灯片编号占位符 3">
            <a:extLst>
              <a:ext uri="{FF2B5EF4-FFF2-40B4-BE49-F238E27FC236}">
                <a16:creationId xmlns:a16="http://schemas.microsoft.com/office/drawing/2014/main" xmlns="" id="{2E053B26-57AB-4FCE-81C8-3BFAC4D037E9}"/>
              </a:ext>
            </a:extLst>
          </p:cNvPr>
          <p:cNvSpPr>
            <a:spLocks noGrp="1"/>
          </p:cNvSpPr>
          <p:nvPr>
            <p:ph type="sldNum" sz="quarter" idx="12"/>
          </p:nvPr>
        </p:nvSpPr>
        <p:spPr/>
        <p:txBody>
          <a:bodyPr/>
          <a:lstStyle/>
          <a:p>
            <a:fld id="{6B6BE337-6C82-214F-9EA6-558D35415685}" type="slidenum">
              <a:rPr kumimoji="1" lang="zh-CN" altLang="en-US" smtClean="0"/>
              <a:pPr/>
              <a:t>14</a:t>
            </a:fld>
            <a:endParaRPr kumimoji="1" lang="zh-CN" altLang="en-US"/>
          </a:p>
        </p:txBody>
      </p:sp>
    </p:spTree>
    <p:extLst>
      <p:ext uri="{BB962C8B-B14F-4D97-AF65-F5344CB8AC3E}">
        <p14:creationId xmlns:p14="http://schemas.microsoft.com/office/powerpoint/2010/main" xmlns="" val="286383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CBB74E-8865-4295-B6FA-B924001D23B9}"/>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xmlns="" id="{4675FD3E-D646-42C9-B97E-A514FCCBAA7F}"/>
              </a:ext>
            </a:extLst>
          </p:cNvPr>
          <p:cNvSpPr>
            <a:spLocks noGrp="1"/>
          </p:cNvSpPr>
          <p:nvPr>
            <p:ph idx="1"/>
          </p:nvPr>
        </p:nvSpPr>
        <p:spPr>
          <a:xfrm>
            <a:off x="628650" y="1558977"/>
            <a:ext cx="8221436" cy="4617986"/>
          </a:xfrm>
        </p:spPr>
        <p:txBody>
          <a:bodyPr>
            <a:normAutofit fontScale="92500" lnSpcReduction="10000"/>
          </a:bodyPr>
          <a:lstStyle/>
          <a:p>
            <a:r>
              <a:rPr lang="zh-CN" altLang="en-US" dirty="0"/>
              <a:t>报错时</a:t>
            </a:r>
            <a:r>
              <a:rPr lang="zh-CN" altLang="en-US" dirty="0">
                <a:solidFill>
                  <a:srgbClr val="C00000"/>
                </a:solidFill>
              </a:rPr>
              <a:t>按行报错</a:t>
            </a:r>
            <a:r>
              <a:rPr lang="zh-CN" altLang="en-US" dirty="0"/>
              <a:t>，给出</a:t>
            </a:r>
            <a:r>
              <a:rPr lang="en-US" altLang="zh-CN" dirty="0"/>
              <a:t>pl</a:t>
            </a:r>
            <a:r>
              <a:rPr lang="zh-CN" altLang="en-US" dirty="0"/>
              <a:t>文件中</a:t>
            </a:r>
            <a:r>
              <a:rPr lang="zh-CN" altLang="en-US" dirty="0">
                <a:solidFill>
                  <a:srgbClr val="C00000"/>
                </a:solidFill>
              </a:rPr>
              <a:t>所有的</a:t>
            </a:r>
            <a:r>
              <a:rPr lang="zh-CN" altLang="en-US" dirty="0"/>
              <a:t>词法语法错误，而不是见到错误即停止</a:t>
            </a:r>
            <a:endParaRPr lang="en-US" altLang="zh-CN" dirty="0"/>
          </a:p>
          <a:p>
            <a:r>
              <a:rPr lang="zh-CN" altLang="en-US" b="1" dirty="0"/>
              <a:t>提交的</a:t>
            </a:r>
            <a:r>
              <a:rPr lang="en-US" altLang="zh-CN" b="1" dirty="0" err="1"/>
              <a:t>cpp</a:t>
            </a:r>
            <a:r>
              <a:rPr lang="zh-CN" altLang="en-US" b="1" dirty="0"/>
              <a:t>文件需可以通过</a:t>
            </a:r>
            <a:r>
              <a:rPr lang="en-US" altLang="zh-CN" b="1" dirty="0"/>
              <a:t>Linux</a:t>
            </a:r>
            <a:r>
              <a:rPr lang="zh-CN" altLang="en-US" b="1" dirty="0"/>
              <a:t>下的编译</a:t>
            </a:r>
            <a:endParaRPr lang="en-US" altLang="zh-CN" b="1" dirty="0"/>
          </a:p>
          <a:p>
            <a:r>
              <a:rPr lang="en-US" altLang="zh-CN" dirty="0"/>
              <a:t>Facts</a:t>
            </a:r>
            <a:r>
              <a:rPr lang="zh-CN" altLang="en-US" dirty="0"/>
              <a:t>的查询如前所述，分为两种：</a:t>
            </a:r>
            <a:endParaRPr lang="en-US" altLang="zh-CN" dirty="0"/>
          </a:p>
          <a:p>
            <a:pPr lvl="1"/>
            <a:r>
              <a:rPr lang="zh-CN" altLang="en-US" dirty="0"/>
              <a:t>确认型语句</a:t>
            </a:r>
            <a:endParaRPr lang="en-US" altLang="zh-CN" dirty="0"/>
          </a:p>
          <a:p>
            <a:pPr lvl="2"/>
            <a:r>
              <a:rPr lang="zh-CN" altLang="en-US" dirty="0"/>
              <a:t>首先判断是否合乎语法</a:t>
            </a:r>
            <a:endParaRPr lang="en-US" altLang="zh-CN" dirty="0"/>
          </a:p>
          <a:p>
            <a:pPr lvl="2"/>
            <a:r>
              <a:rPr lang="zh-CN" altLang="en-US" dirty="0"/>
              <a:t>然后判断该</a:t>
            </a:r>
            <a:r>
              <a:rPr lang="en-US" altLang="zh-CN" dirty="0"/>
              <a:t>facts</a:t>
            </a:r>
            <a:r>
              <a:rPr lang="zh-CN" altLang="en-US" dirty="0"/>
              <a:t>是否有声明为</a:t>
            </a:r>
            <a:r>
              <a:rPr lang="en-US" altLang="zh-CN" dirty="0"/>
              <a:t>true</a:t>
            </a:r>
            <a:r>
              <a:rPr lang="zh-CN" altLang="en-US" dirty="0"/>
              <a:t>，否则为</a:t>
            </a:r>
            <a:r>
              <a:rPr lang="en-US" altLang="zh-CN" dirty="0"/>
              <a:t>false.</a:t>
            </a:r>
          </a:p>
          <a:p>
            <a:pPr lvl="1"/>
            <a:r>
              <a:rPr lang="zh-CN" altLang="en-US" dirty="0"/>
              <a:t>查询型语句</a:t>
            </a:r>
            <a:endParaRPr lang="en-US" altLang="zh-CN" dirty="0"/>
          </a:p>
          <a:p>
            <a:pPr lvl="2"/>
            <a:r>
              <a:rPr lang="zh-CN" altLang="en-US" dirty="0"/>
              <a:t>首先判断是否合乎语法</a:t>
            </a:r>
            <a:endParaRPr lang="en-US" altLang="zh-CN" dirty="0"/>
          </a:p>
          <a:p>
            <a:pPr lvl="2"/>
            <a:r>
              <a:rPr lang="zh-CN" altLang="en-US" dirty="0"/>
              <a:t>然后返回查询结果</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BE1DC56D-A1BA-40AF-B0D7-6E1F34B817D9}"/>
              </a:ext>
            </a:extLst>
          </p:cNvPr>
          <p:cNvSpPr>
            <a:spLocks noGrp="1"/>
          </p:cNvSpPr>
          <p:nvPr>
            <p:ph type="sldNum" sz="quarter" idx="12"/>
          </p:nvPr>
        </p:nvSpPr>
        <p:spPr/>
        <p:txBody>
          <a:bodyPr/>
          <a:lstStyle/>
          <a:p>
            <a:fld id="{6B6BE337-6C82-214F-9EA6-558D35415685}" type="slidenum">
              <a:rPr kumimoji="1" lang="zh-CN" altLang="en-US" smtClean="0"/>
              <a:pPr/>
              <a:t>15</a:t>
            </a:fld>
            <a:endParaRPr kumimoji="1" lang="zh-CN" altLang="en-US"/>
          </a:p>
        </p:txBody>
      </p:sp>
      <p:pic>
        <p:nvPicPr>
          <p:cNvPr id="6" name="图片 5">
            <a:extLst>
              <a:ext uri="{FF2B5EF4-FFF2-40B4-BE49-F238E27FC236}">
                <a16:creationId xmlns:a16="http://schemas.microsoft.com/office/drawing/2014/main" xmlns="" id="{8FE08845-ECDC-4BDA-91FC-DCCD3C4F0E52}"/>
              </a:ext>
            </a:extLst>
          </p:cNvPr>
          <p:cNvPicPr>
            <a:picLocks noChangeAspect="1"/>
          </p:cNvPicPr>
          <p:nvPr/>
        </p:nvPicPr>
        <p:blipFill>
          <a:blip r:embed="rId2" cstate="print"/>
          <a:stretch>
            <a:fillRect/>
          </a:stretch>
        </p:blipFill>
        <p:spPr>
          <a:xfrm>
            <a:off x="5541509" y="3313817"/>
            <a:ext cx="3199720" cy="811869"/>
          </a:xfrm>
          <a:prstGeom prst="rect">
            <a:avLst/>
          </a:prstGeom>
        </p:spPr>
      </p:pic>
      <p:pic>
        <p:nvPicPr>
          <p:cNvPr id="7" name="图片 6">
            <a:extLst>
              <a:ext uri="{FF2B5EF4-FFF2-40B4-BE49-F238E27FC236}">
                <a16:creationId xmlns:a16="http://schemas.microsoft.com/office/drawing/2014/main" xmlns="" id="{3B2332CB-E135-4E18-B2D6-BC50092490E7}"/>
              </a:ext>
            </a:extLst>
          </p:cNvPr>
          <p:cNvPicPr>
            <a:picLocks noChangeAspect="1"/>
          </p:cNvPicPr>
          <p:nvPr/>
        </p:nvPicPr>
        <p:blipFill>
          <a:blip r:embed="rId3" cstate="print"/>
          <a:stretch>
            <a:fillRect/>
          </a:stretch>
        </p:blipFill>
        <p:spPr>
          <a:xfrm>
            <a:off x="5541509" y="5162603"/>
            <a:ext cx="3199720" cy="734362"/>
          </a:xfrm>
          <a:prstGeom prst="rect">
            <a:avLst/>
          </a:prstGeom>
        </p:spPr>
      </p:pic>
    </p:spTree>
    <p:extLst>
      <p:ext uri="{BB962C8B-B14F-4D97-AF65-F5344CB8AC3E}">
        <p14:creationId xmlns:p14="http://schemas.microsoft.com/office/powerpoint/2010/main" xmlns="" val="176418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9C8066-0897-447C-9972-A01B559C2F14}"/>
              </a:ext>
            </a:extLst>
          </p:cNvPr>
          <p:cNvSpPr>
            <a:spLocks noGrp="1"/>
          </p:cNvSpPr>
          <p:nvPr>
            <p:ph type="title"/>
          </p:nvPr>
        </p:nvSpPr>
        <p:spPr/>
        <p:txBody>
          <a:bodyPr/>
          <a:lstStyle/>
          <a:p>
            <a:r>
              <a:rPr lang="zh-CN" altLang="en-US" dirty="0"/>
              <a:t>拓展实验</a:t>
            </a:r>
          </a:p>
        </p:txBody>
      </p:sp>
      <p:sp>
        <p:nvSpPr>
          <p:cNvPr id="3" name="内容占位符 2">
            <a:extLst>
              <a:ext uri="{FF2B5EF4-FFF2-40B4-BE49-F238E27FC236}">
                <a16:creationId xmlns:a16="http://schemas.microsoft.com/office/drawing/2014/main" xmlns="" id="{32F054EC-3F61-45D5-A218-EF702F1754B9}"/>
              </a:ext>
            </a:extLst>
          </p:cNvPr>
          <p:cNvSpPr>
            <a:spLocks noGrp="1"/>
          </p:cNvSpPr>
          <p:nvPr>
            <p:ph idx="1"/>
          </p:nvPr>
        </p:nvSpPr>
        <p:spPr>
          <a:xfrm>
            <a:off x="628650" y="1558977"/>
            <a:ext cx="8123464" cy="4797378"/>
          </a:xfrm>
        </p:spPr>
        <p:txBody>
          <a:bodyPr>
            <a:normAutofit lnSpcReduction="10000"/>
          </a:bodyPr>
          <a:lstStyle/>
          <a:p>
            <a:r>
              <a:rPr lang="zh-CN" altLang="en-US" dirty="0"/>
              <a:t>经过基础实验，已经可以检测一个</a:t>
            </a:r>
            <a:r>
              <a:rPr lang="en-US" altLang="zh-CN" dirty="0"/>
              <a:t>prolog</a:t>
            </a:r>
            <a:r>
              <a:rPr lang="zh-CN" altLang="en-US" dirty="0"/>
              <a:t>程序是否合乎规范，并且可以实现最基础的查询了。</a:t>
            </a:r>
            <a:endParaRPr lang="en-US" altLang="zh-CN" dirty="0"/>
          </a:p>
          <a:p>
            <a:r>
              <a:rPr lang="zh-CN" altLang="en-US" dirty="0"/>
              <a:t>基于这个基础功能，拓展实验可以自由发挥，例如：</a:t>
            </a:r>
            <a:endParaRPr lang="en-US" altLang="zh-CN" dirty="0"/>
          </a:p>
          <a:p>
            <a:pPr lvl="1"/>
            <a:r>
              <a:rPr lang="zh-CN" altLang="en-US" dirty="0"/>
              <a:t>构造规则定义语句的语法树，方便复杂功能的使用</a:t>
            </a:r>
            <a:endParaRPr lang="en-US" altLang="zh-CN" dirty="0"/>
          </a:p>
          <a:p>
            <a:pPr lvl="1"/>
            <a:r>
              <a:rPr lang="zh-CN" altLang="en-US" dirty="0"/>
              <a:t>构造、实现某种规则的查询</a:t>
            </a:r>
            <a:endParaRPr lang="en-US" altLang="zh-CN" dirty="0"/>
          </a:p>
          <a:p>
            <a:pPr lvl="2"/>
            <a:r>
              <a:rPr lang="zh-CN" altLang="en-US" dirty="0"/>
              <a:t>例如不存在变量的规则、只存在一个变量的规则</a:t>
            </a:r>
            <a:endParaRPr lang="en-US" altLang="zh-CN" dirty="0"/>
          </a:p>
          <a:p>
            <a:pPr lvl="1"/>
            <a:r>
              <a:rPr lang="zh-CN" altLang="en-US" dirty="0"/>
              <a:t>实现通用的规则的查询</a:t>
            </a:r>
            <a:endParaRPr lang="en-US" altLang="zh-CN" dirty="0"/>
          </a:p>
          <a:p>
            <a:pPr lvl="1"/>
            <a:r>
              <a:rPr lang="zh-CN" altLang="en-US" dirty="0"/>
              <a:t>添加新奇的规则，编写自己的语言</a:t>
            </a:r>
            <a:endParaRPr lang="en-US" altLang="zh-CN" dirty="0"/>
          </a:p>
          <a:p>
            <a:pPr lvl="2"/>
            <a:r>
              <a:rPr lang="zh-CN" altLang="en-US" dirty="0"/>
              <a:t>实际上现在的</a:t>
            </a:r>
            <a:r>
              <a:rPr lang="en-US" altLang="zh-CN" dirty="0"/>
              <a:t>prolog</a:t>
            </a:r>
            <a:r>
              <a:rPr lang="zh-CN" altLang="en-US" dirty="0"/>
              <a:t>语法远不止实验中提到的这些，大家可以去了解现成的</a:t>
            </a:r>
            <a:r>
              <a:rPr lang="en-US" altLang="zh-CN" dirty="0"/>
              <a:t>Prolog</a:t>
            </a:r>
            <a:r>
              <a:rPr lang="zh-CN" altLang="en-US" dirty="0"/>
              <a:t>语言，把自己觉得新颖、有用、好玩的部分试着实现</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xmlns="" id="{8A67138D-3B0C-444B-AE89-404B3A3057B6}"/>
              </a:ext>
            </a:extLst>
          </p:cNvPr>
          <p:cNvSpPr>
            <a:spLocks noGrp="1"/>
          </p:cNvSpPr>
          <p:nvPr>
            <p:ph type="sldNum" sz="quarter" idx="12"/>
          </p:nvPr>
        </p:nvSpPr>
        <p:spPr/>
        <p:txBody>
          <a:bodyPr/>
          <a:lstStyle/>
          <a:p>
            <a:fld id="{6B6BE337-6C82-214F-9EA6-558D35415685}" type="slidenum">
              <a:rPr kumimoji="1" lang="zh-CN" altLang="en-US" smtClean="0"/>
              <a:pPr/>
              <a:t>16</a:t>
            </a:fld>
            <a:endParaRPr kumimoji="1" lang="zh-CN" altLang="en-US"/>
          </a:p>
        </p:txBody>
      </p:sp>
    </p:spTree>
    <p:extLst>
      <p:ext uri="{BB962C8B-B14F-4D97-AF65-F5344CB8AC3E}">
        <p14:creationId xmlns:p14="http://schemas.microsoft.com/office/powerpoint/2010/main" xmlns="" val="78321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评分标准</a:t>
            </a:r>
          </a:p>
        </p:txBody>
      </p:sp>
      <p:sp>
        <p:nvSpPr>
          <p:cNvPr id="3" name="内容占位符 2"/>
          <p:cNvSpPr>
            <a:spLocks noGrp="1"/>
          </p:cNvSpPr>
          <p:nvPr>
            <p:ph idx="1"/>
          </p:nvPr>
        </p:nvSpPr>
        <p:spPr>
          <a:xfrm>
            <a:off x="628650" y="1558977"/>
            <a:ext cx="7886700" cy="4617986"/>
          </a:xfrm>
        </p:spPr>
        <p:txBody>
          <a:bodyPr/>
          <a:lstStyle/>
          <a:p>
            <a:r>
              <a:rPr lang="en-US" altLang="zh-CN" dirty="0"/>
              <a:t>PPT 30%</a:t>
            </a:r>
          </a:p>
          <a:p>
            <a:pPr lvl="1"/>
            <a:r>
              <a:rPr lang="zh-CN" altLang="en-US" dirty="0"/>
              <a:t>需要给出词法、语法分析使用的数据结构</a:t>
            </a:r>
            <a:endParaRPr lang="en-US" altLang="zh-CN" dirty="0"/>
          </a:p>
          <a:p>
            <a:pPr lvl="1"/>
            <a:r>
              <a:rPr lang="zh-CN" altLang="en-US" dirty="0"/>
              <a:t>说明错误检测的实现方式</a:t>
            </a:r>
            <a:endParaRPr lang="en-US" altLang="zh-CN" dirty="0"/>
          </a:p>
          <a:p>
            <a:r>
              <a:rPr lang="zh-CN" altLang="en-US" dirty="0"/>
              <a:t>按要求正确实现词法分析、语法分析 </a:t>
            </a:r>
            <a:r>
              <a:rPr lang="en-US" altLang="zh-CN" dirty="0"/>
              <a:t>40%</a:t>
            </a:r>
          </a:p>
          <a:p>
            <a:r>
              <a:rPr lang="zh-CN" altLang="en-US" dirty="0"/>
              <a:t>进一步实现解释器功能 </a:t>
            </a:r>
            <a:r>
              <a:rPr lang="en-US" altLang="zh-CN" dirty="0"/>
              <a:t>30%</a:t>
            </a:r>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B6BE337-6C82-214F-9EA6-558D35415685}" type="slidenum">
              <a:rPr kumimoji="1" lang="zh-CN" altLang="en-US" smtClean="0"/>
              <a:pPr/>
              <a:t>17</a:t>
            </a:fld>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实验周期</a:t>
            </a:r>
          </a:p>
        </p:txBody>
      </p:sp>
      <p:sp>
        <p:nvSpPr>
          <p:cNvPr id="3" name="内容占位符 2"/>
          <p:cNvSpPr>
            <a:spLocks noGrp="1"/>
          </p:cNvSpPr>
          <p:nvPr>
            <p:ph idx="1"/>
          </p:nvPr>
        </p:nvSpPr>
        <p:spPr>
          <a:xfrm>
            <a:off x="628652" y="1685581"/>
            <a:ext cx="8074673" cy="4491382"/>
          </a:xfrm>
        </p:spPr>
        <p:txBody>
          <a:bodyPr>
            <a:normAutofit lnSpcReduction="10000"/>
          </a:bodyPr>
          <a:lstStyle/>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布置题目</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defTabSz="914400"/>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提交设计</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PowerPoint</a:t>
            </a:r>
          </a:p>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代码完成基本功能要求，助教使用</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linux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系统检查基本功能</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0" lvl="1" indent="0" defTabSz="91440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周</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857250" lvl="1" indent="-342900" defTabSz="914400">
              <a:lnSpc>
                <a:spcPct val="100000"/>
              </a:lnSpc>
              <a:spcBef>
                <a:spcPts val="0"/>
              </a:spcBef>
              <a:spcAft>
                <a:spcPts val="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代码完整提交。并在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PowerPoint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上给出用户手册，助教按照用户手册在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Linux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下检查最终版</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charset="-122"/>
                <a:ea typeface="微软雅黑" panose="020B0503020204020204" charset="-122"/>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每周五上午</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12</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点为最终时间点，之后系统关闭。提交后无法修改。</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第一周第二周，每次随机抽取同学，在主屏幕检查</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查重认定抄袭者，该实验整体不计分</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pPr/>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303E0F-263B-4EE3-99A7-431EE69CFB7A}"/>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xmlns="" id="{6071DC22-4EC2-4D59-8DF2-5C4FB5DC682A}"/>
              </a:ext>
            </a:extLst>
          </p:cNvPr>
          <p:cNvSpPr>
            <a:spLocks noGrp="1"/>
          </p:cNvSpPr>
          <p:nvPr>
            <p:ph idx="1"/>
          </p:nvPr>
        </p:nvSpPr>
        <p:spPr/>
        <p:txBody>
          <a:bodyPr/>
          <a:lstStyle/>
          <a:p>
            <a:r>
              <a:rPr lang="zh-CN" altLang="en-US" dirty="0"/>
              <a:t>解释器</a:t>
            </a:r>
            <a:endParaRPr lang="en-US" altLang="zh-CN" dirty="0"/>
          </a:p>
          <a:p>
            <a:r>
              <a:rPr lang="en-US" altLang="zh-CN" dirty="0"/>
              <a:t>Prolog</a:t>
            </a:r>
            <a:r>
              <a:rPr lang="zh-CN" altLang="en-US" dirty="0"/>
              <a:t>基础语法</a:t>
            </a:r>
            <a:endParaRPr lang="en-US" altLang="zh-CN" dirty="0"/>
          </a:p>
          <a:p>
            <a:r>
              <a:rPr lang="en-US" altLang="zh-CN" dirty="0"/>
              <a:t>Prolog</a:t>
            </a:r>
            <a:r>
              <a:rPr lang="zh-CN" altLang="en-US" dirty="0"/>
              <a:t>解释器基础实现</a:t>
            </a:r>
            <a:endParaRPr lang="en-US" altLang="zh-CN" dirty="0"/>
          </a:p>
          <a:p>
            <a:pPr lvl="1"/>
            <a:r>
              <a:rPr lang="zh-CN" altLang="en-US" dirty="0"/>
              <a:t>词法分析</a:t>
            </a:r>
            <a:endParaRPr lang="en-US" altLang="zh-CN" dirty="0"/>
          </a:p>
          <a:p>
            <a:pPr lvl="1"/>
            <a:r>
              <a:rPr lang="zh-CN" altLang="en-US" dirty="0"/>
              <a:t>语法分析</a:t>
            </a:r>
            <a:endParaRPr lang="en-US" altLang="zh-CN" dirty="0"/>
          </a:p>
          <a:p>
            <a:r>
              <a:rPr lang="zh-CN" altLang="en-US" dirty="0"/>
              <a:t>拓展实验</a:t>
            </a:r>
          </a:p>
        </p:txBody>
      </p:sp>
      <p:sp>
        <p:nvSpPr>
          <p:cNvPr id="4" name="灯片编号占位符 3">
            <a:extLst>
              <a:ext uri="{FF2B5EF4-FFF2-40B4-BE49-F238E27FC236}">
                <a16:creationId xmlns:a16="http://schemas.microsoft.com/office/drawing/2014/main" xmlns="" id="{1A3881B6-BD59-4D36-B98D-4F7BEA1E41F0}"/>
              </a:ext>
            </a:extLst>
          </p:cNvPr>
          <p:cNvSpPr>
            <a:spLocks noGrp="1"/>
          </p:cNvSpPr>
          <p:nvPr>
            <p:ph type="sldNum" sz="quarter" idx="12"/>
          </p:nvPr>
        </p:nvSpPr>
        <p:spPr/>
        <p:txBody>
          <a:bodyPr/>
          <a:lstStyle/>
          <a:p>
            <a:fld id="{6B6BE337-6C82-214F-9EA6-558D35415685}" type="slidenum">
              <a:rPr kumimoji="1" lang="zh-CN" altLang="en-US" smtClean="0"/>
              <a:pPr/>
              <a:t>2</a:t>
            </a:fld>
            <a:endParaRPr kumimoji="1" lang="zh-CN" altLang="en-US"/>
          </a:p>
        </p:txBody>
      </p:sp>
    </p:spTree>
    <p:extLst>
      <p:ext uri="{BB962C8B-B14F-4D97-AF65-F5344CB8AC3E}">
        <p14:creationId xmlns:p14="http://schemas.microsoft.com/office/powerpoint/2010/main" xmlns="" val="73173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26D0C3-6D83-4D43-8E05-377EFD94D112}"/>
              </a:ext>
            </a:extLst>
          </p:cNvPr>
          <p:cNvSpPr>
            <a:spLocks noGrp="1"/>
          </p:cNvSpPr>
          <p:nvPr>
            <p:ph type="title"/>
          </p:nvPr>
        </p:nvSpPr>
        <p:spPr/>
        <p:txBody>
          <a:bodyPr/>
          <a:lstStyle/>
          <a:p>
            <a:r>
              <a:rPr lang="zh-CN" altLang="en-US" dirty="0"/>
              <a:t>附录 </a:t>
            </a:r>
            <a:r>
              <a:rPr lang="en-US" altLang="zh-CN" dirty="0"/>
              <a:t>—— </a:t>
            </a:r>
            <a:r>
              <a:rPr lang="zh-CN" altLang="en-US" dirty="0"/>
              <a:t>词法分析</a:t>
            </a:r>
          </a:p>
        </p:txBody>
      </p:sp>
      <p:sp>
        <p:nvSpPr>
          <p:cNvPr id="3" name="内容占位符 2">
            <a:extLst>
              <a:ext uri="{FF2B5EF4-FFF2-40B4-BE49-F238E27FC236}">
                <a16:creationId xmlns:a16="http://schemas.microsoft.com/office/drawing/2014/main" xmlns="" id="{EA962D0B-2EC0-44C3-9D35-1D134B9FA57E}"/>
              </a:ext>
            </a:extLst>
          </p:cNvPr>
          <p:cNvSpPr>
            <a:spLocks noGrp="1"/>
          </p:cNvSpPr>
          <p:nvPr>
            <p:ph idx="1"/>
          </p:nvPr>
        </p:nvSpPr>
        <p:spPr/>
        <p:txBody>
          <a:bodyPr/>
          <a:lstStyle/>
          <a:p>
            <a:r>
              <a:rPr lang="zh-CN" altLang="en-US" sz="2000" dirty="0"/>
              <a:t>有限状态机</a:t>
            </a:r>
            <a:endParaRPr lang="en-US" altLang="zh-CN" sz="2000" dirty="0"/>
          </a:p>
          <a:p>
            <a:pPr lvl="1"/>
            <a:r>
              <a:rPr lang="zh-CN" altLang="en-US" sz="1800" dirty="0"/>
              <a:t>状态机是一种组织代码的方式</a:t>
            </a:r>
          </a:p>
          <a:p>
            <a:pPr lvl="1"/>
            <a:r>
              <a:rPr lang="zh-CN" altLang="en-US" sz="1800" dirty="0"/>
              <a:t>用这种方式可以确保你的对象随时知道自己所处的状态和所能做的操作</a:t>
            </a:r>
          </a:p>
          <a:p>
            <a:pPr lvl="1"/>
            <a:r>
              <a:rPr lang="zh-CN" altLang="en-US" sz="1800" dirty="0"/>
              <a:t>方便给出错误信息，使得调试更加方便</a:t>
            </a:r>
          </a:p>
          <a:p>
            <a:pPr lvl="1"/>
            <a:endParaRPr lang="zh-CN" altLang="en-US" dirty="0"/>
          </a:p>
        </p:txBody>
      </p:sp>
      <p:sp>
        <p:nvSpPr>
          <p:cNvPr id="4" name="灯片编号占位符 3">
            <a:extLst>
              <a:ext uri="{FF2B5EF4-FFF2-40B4-BE49-F238E27FC236}">
                <a16:creationId xmlns:a16="http://schemas.microsoft.com/office/drawing/2014/main" xmlns="" id="{4AEAF5EC-E403-48B0-8886-BAB133BC6021}"/>
              </a:ext>
            </a:extLst>
          </p:cNvPr>
          <p:cNvSpPr>
            <a:spLocks noGrp="1"/>
          </p:cNvSpPr>
          <p:nvPr>
            <p:ph type="sldNum" sz="quarter" idx="12"/>
          </p:nvPr>
        </p:nvSpPr>
        <p:spPr/>
        <p:txBody>
          <a:bodyPr/>
          <a:lstStyle/>
          <a:p>
            <a:fld id="{6B6BE337-6C82-214F-9EA6-558D35415685}" type="slidenum">
              <a:rPr kumimoji="1" lang="zh-CN" altLang="en-US" smtClean="0"/>
              <a:pPr/>
              <a:t>20</a:t>
            </a:fld>
            <a:endParaRPr kumimoji="1" lang="zh-CN" altLang="en-US"/>
          </a:p>
        </p:txBody>
      </p:sp>
      <p:pic>
        <p:nvPicPr>
          <p:cNvPr id="31" name="图片 30">
            <a:extLst>
              <a:ext uri="{FF2B5EF4-FFF2-40B4-BE49-F238E27FC236}">
                <a16:creationId xmlns:a16="http://schemas.microsoft.com/office/drawing/2014/main" xmlns="" id="{DFB05723-D854-42F0-86A2-A95462EE13B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30077" y="3515904"/>
            <a:ext cx="5366729" cy="3342096"/>
          </a:xfrm>
          <a:prstGeom prst="rect">
            <a:avLst/>
          </a:prstGeom>
        </p:spPr>
      </p:pic>
    </p:spTree>
    <p:extLst>
      <p:ext uri="{BB962C8B-B14F-4D97-AF65-F5344CB8AC3E}">
        <p14:creationId xmlns:p14="http://schemas.microsoft.com/office/powerpoint/2010/main" xmlns="" val="69721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A2EBCC-8AFA-43BC-941C-D12F1EBA9821}"/>
              </a:ext>
            </a:extLst>
          </p:cNvPr>
          <p:cNvSpPr>
            <a:spLocks noGrp="1"/>
          </p:cNvSpPr>
          <p:nvPr>
            <p:ph type="title"/>
          </p:nvPr>
        </p:nvSpPr>
        <p:spPr/>
        <p:txBody>
          <a:bodyPr/>
          <a:lstStyle/>
          <a:p>
            <a:r>
              <a:rPr lang="zh-CN" altLang="en-US" dirty="0"/>
              <a:t>附录 </a:t>
            </a:r>
            <a:r>
              <a:rPr lang="en-US" altLang="zh-CN" dirty="0"/>
              <a:t>—— </a:t>
            </a:r>
            <a:r>
              <a:rPr lang="zh-CN" altLang="en-US" dirty="0"/>
              <a:t>语法分析</a:t>
            </a:r>
          </a:p>
        </p:txBody>
      </p:sp>
      <p:sp>
        <p:nvSpPr>
          <p:cNvPr id="3" name="内容占位符 2">
            <a:extLst>
              <a:ext uri="{FF2B5EF4-FFF2-40B4-BE49-F238E27FC236}">
                <a16:creationId xmlns:a16="http://schemas.microsoft.com/office/drawing/2014/main" xmlns="" id="{050077E5-8A95-4628-A8E7-218EFEB72549}"/>
              </a:ext>
            </a:extLst>
          </p:cNvPr>
          <p:cNvSpPr>
            <a:spLocks noGrp="1"/>
          </p:cNvSpPr>
          <p:nvPr>
            <p:ph idx="1"/>
          </p:nvPr>
        </p:nvSpPr>
        <p:spPr/>
        <p:txBody>
          <a:bodyPr>
            <a:normAutofit/>
          </a:bodyPr>
          <a:lstStyle/>
          <a:p>
            <a:r>
              <a:rPr lang="zh-CN" altLang="en-US" dirty="0"/>
              <a:t>由于本实验</a:t>
            </a:r>
            <a:r>
              <a:rPr lang="en-US" altLang="zh-CN" dirty="0"/>
              <a:t>prolog</a:t>
            </a:r>
            <a:r>
              <a:rPr lang="zh-CN" altLang="en-US" dirty="0"/>
              <a:t>程序比较简单，不存在嵌套，可以使用状态机结构进行语法检查</a:t>
            </a:r>
            <a:endParaRPr lang="en-US" altLang="zh-CN" dirty="0"/>
          </a:p>
          <a:p>
            <a:r>
              <a:rPr lang="zh-CN" altLang="en-US" dirty="0"/>
              <a:t>正确通过状态机的程序一定是符合语法的，所以可以检测出</a:t>
            </a:r>
            <a:r>
              <a:rPr lang="zh-CN" altLang="en-US" b="1" dirty="0"/>
              <a:t>所有的</a:t>
            </a:r>
            <a:r>
              <a:rPr lang="zh-CN" altLang="en-US" dirty="0"/>
              <a:t>语法错误。</a:t>
            </a:r>
            <a:endParaRPr lang="en-US" altLang="zh-CN" dirty="0"/>
          </a:p>
          <a:p>
            <a:r>
              <a:rPr lang="zh-CN" altLang="en-US" dirty="0"/>
              <a:t>根据当前的状态，以及当前状态接受的合法</a:t>
            </a:r>
            <a:r>
              <a:rPr lang="en-US" altLang="zh-CN" dirty="0"/>
              <a:t>token</a:t>
            </a:r>
            <a:r>
              <a:rPr lang="zh-CN" altLang="en-US" dirty="0"/>
              <a:t>，来决定下一个状态。如果无法跳转至下一个状态则进行合理的报错</a:t>
            </a:r>
            <a:endParaRPr lang="en-US" altLang="zh-CN" dirty="0"/>
          </a:p>
        </p:txBody>
      </p:sp>
      <p:sp>
        <p:nvSpPr>
          <p:cNvPr id="4" name="灯片编号占位符 3">
            <a:extLst>
              <a:ext uri="{FF2B5EF4-FFF2-40B4-BE49-F238E27FC236}">
                <a16:creationId xmlns:a16="http://schemas.microsoft.com/office/drawing/2014/main" xmlns="" id="{A61B0B7F-4E2D-4FB0-BE5D-5D6D98B5E89E}"/>
              </a:ext>
            </a:extLst>
          </p:cNvPr>
          <p:cNvSpPr>
            <a:spLocks noGrp="1"/>
          </p:cNvSpPr>
          <p:nvPr>
            <p:ph type="sldNum" sz="quarter" idx="12"/>
          </p:nvPr>
        </p:nvSpPr>
        <p:spPr/>
        <p:txBody>
          <a:bodyPr/>
          <a:lstStyle/>
          <a:p>
            <a:fld id="{6B6BE337-6C82-214F-9EA6-558D35415685}" type="slidenum">
              <a:rPr kumimoji="1" lang="zh-CN" altLang="en-US" smtClean="0"/>
              <a:pPr/>
              <a:t>21</a:t>
            </a:fld>
            <a:endParaRPr kumimoji="1" lang="zh-CN" altLang="en-US"/>
          </a:p>
        </p:txBody>
      </p:sp>
    </p:spTree>
    <p:extLst>
      <p:ext uri="{BB962C8B-B14F-4D97-AF65-F5344CB8AC3E}">
        <p14:creationId xmlns:p14="http://schemas.microsoft.com/office/powerpoint/2010/main" xmlns="" val="407522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Thank you!</a:t>
            </a:r>
            <a:endParaRPr lang="zh-CN" altLang="en-US" dirty="0"/>
          </a:p>
        </p:txBody>
      </p:sp>
      <p:sp>
        <p:nvSpPr>
          <p:cNvPr id="5" name="文本占位符 4"/>
          <p:cNvSpPr>
            <a:spLocks noGrp="1"/>
          </p:cNvSpPr>
          <p:nvPr>
            <p:ph type="body" idx="1"/>
          </p:nvPr>
        </p:nvSpPr>
        <p:spPr/>
        <p:txBody>
          <a:bodyPr/>
          <a:lstStyle/>
          <a:p>
            <a:r>
              <a:rPr lang="en-US" altLang="zh-CN" sz="3600" b="1" dirty="0"/>
              <a:t>Q&amp;A</a:t>
            </a:r>
            <a:endParaRPr lang="zh-CN" altLang="en-US" b="1" dirty="0"/>
          </a:p>
        </p:txBody>
      </p:sp>
      <p:sp>
        <p:nvSpPr>
          <p:cNvPr id="2" name="灯片编号占位符 1"/>
          <p:cNvSpPr>
            <a:spLocks noGrp="1"/>
          </p:cNvSpPr>
          <p:nvPr>
            <p:ph type="sldNum" sz="quarter" idx="12"/>
          </p:nvPr>
        </p:nvSpPr>
        <p:spPr/>
        <p:txBody>
          <a:bodyPr/>
          <a:lstStyle/>
          <a:p>
            <a:fld id="{9860EDB8-5305-433F-BE41-D7A86D811DB3}" type="slidenum">
              <a:rPr lang="en-US" altLang="zh-CN" smtClean="0"/>
              <a:pPr/>
              <a:t>22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编译器与解释器</a:t>
            </a:r>
          </a:p>
        </p:txBody>
      </p:sp>
      <p:sp>
        <p:nvSpPr>
          <p:cNvPr id="18" name="文本框 17">
            <a:extLst>
              <a:ext uri="{FF2B5EF4-FFF2-40B4-BE49-F238E27FC236}">
                <a16:creationId xmlns:a16="http://schemas.microsoft.com/office/drawing/2014/main" xmlns="" id="{AD964682-89B7-4BCE-9123-A41BB0B84948}"/>
              </a:ext>
            </a:extLst>
          </p:cNvPr>
          <p:cNvSpPr txBox="1"/>
          <p:nvPr/>
        </p:nvSpPr>
        <p:spPr>
          <a:xfrm>
            <a:off x="498764" y="1639874"/>
            <a:ext cx="8237157" cy="535531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编译器</a:t>
            </a:r>
            <a:endParaRPr lang="en-US" altLang="zh-CN" b="1" dirty="0"/>
          </a:p>
          <a:p>
            <a:pPr marL="742950" lvl="1" indent="-285750">
              <a:buFont typeface="Arial" panose="020B0604020202020204" pitchFamily="34" charset="0"/>
              <a:buChar char="•"/>
            </a:pPr>
            <a:r>
              <a:rPr lang="zh-CN" altLang="en-US" dirty="0"/>
              <a:t>在运行前把高级语言源文件编译为</a:t>
            </a:r>
            <a:r>
              <a:rPr lang="en-US" altLang="zh-CN" dirty="0"/>
              <a:t>CPU</a:t>
            </a:r>
            <a:r>
              <a:rPr lang="zh-CN" altLang="en-US" dirty="0"/>
              <a:t>可以执行的机器码</a:t>
            </a:r>
            <a:endParaRPr lang="en-US" altLang="zh-CN" dirty="0"/>
          </a:p>
          <a:p>
            <a:pPr marL="742950" lvl="1" indent="-285750">
              <a:buFont typeface="Arial" panose="020B0604020202020204" pitchFamily="34" charset="0"/>
              <a:buChar char="•"/>
            </a:pPr>
            <a:r>
              <a:rPr lang="en-US" altLang="zh-CN" dirty="0"/>
              <a:t>…</a:t>
            </a:r>
            <a:r>
              <a:rPr lang="zh-CN" altLang="en-US" dirty="0"/>
              <a:t>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zh-CN" altLang="en-US" b="1" dirty="0"/>
              <a:t>解释器</a:t>
            </a:r>
            <a:endParaRPr lang="en-US" altLang="zh-CN" b="1" dirty="0"/>
          </a:p>
          <a:p>
            <a:pPr marL="742950" lvl="1" indent="-285750">
              <a:buFont typeface="Arial" panose="020B0604020202020204" pitchFamily="34" charset="0"/>
              <a:buChar char="•"/>
            </a:pPr>
            <a:r>
              <a:rPr lang="zh-CN" altLang="en-US" dirty="0"/>
              <a:t>边处理高级语言的源文件边执行</a:t>
            </a:r>
            <a:endParaRPr lang="en-US" altLang="zh-CN" dirty="0"/>
          </a:p>
          <a:p>
            <a:pPr marL="742950" lvl="1" indent="-285750">
              <a:buFont typeface="Arial" panose="020B0604020202020204" pitchFamily="34" charset="0"/>
              <a:buChar char="•"/>
            </a:pPr>
            <a:r>
              <a:rPr lang="zh-CN" altLang="en-US" dirty="0"/>
              <a:t>不会生成可执行文件 </a:t>
            </a:r>
            <a:endParaRPr lang="en-US" altLang="zh-CN" dirty="0"/>
          </a:p>
          <a:p>
            <a:pPr marL="742950" lvl="1" indent="-285750">
              <a:buFont typeface="Arial" panose="020B0604020202020204" pitchFamily="34" charset="0"/>
              <a:buChar char="•"/>
            </a:pPr>
            <a:r>
              <a:rPr lang="en-US" altLang="zh-CN" dirty="0"/>
              <a:t>….</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pic>
        <p:nvPicPr>
          <p:cNvPr id="22" name="图片 21">
            <a:extLst>
              <a:ext uri="{FF2B5EF4-FFF2-40B4-BE49-F238E27FC236}">
                <a16:creationId xmlns:a16="http://schemas.microsoft.com/office/drawing/2014/main" xmlns="" id="{2575C441-92E5-447A-A3C4-9E13FD59A790}"/>
              </a:ext>
            </a:extLst>
          </p:cNvPr>
          <p:cNvPicPr>
            <a:picLocks noChangeAspect="1"/>
          </p:cNvPicPr>
          <p:nvPr/>
        </p:nvPicPr>
        <p:blipFill>
          <a:blip r:embed="rId2" cstate="print"/>
          <a:stretch>
            <a:fillRect/>
          </a:stretch>
        </p:blipFill>
        <p:spPr>
          <a:xfrm>
            <a:off x="2065685" y="2743548"/>
            <a:ext cx="5012630" cy="1370904"/>
          </a:xfrm>
          <a:prstGeom prst="rect">
            <a:avLst/>
          </a:prstGeom>
        </p:spPr>
      </p:pic>
      <p:pic>
        <p:nvPicPr>
          <p:cNvPr id="23" name="图片 22">
            <a:extLst>
              <a:ext uri="{FF2B5EF4-FFF2-40B4-BE49-F238E27FC236}">
                <a16:creationId xmlns:a16="http://schemas.microsoft.com/office/drawing/2014/main" xmlns="" id="{A1D6D4F0-193E-4583-99CF-23C62FD0A299}"/>
              </a:ext>
            </a:extLst>
          </p:cNvPr>
          <p:cNvPicPr>
            <a:picLocks noChangeAspect="1"/>
          </p:cNvPicPr>
          <p:nvPr/>
        </p:nvPicPr>
        <p:blipFill>
          <a:blip r:embed="rId3" cstate="print"/>
          <a:stretch>
            <a:fillRect/>
          </a:stretch>
        </p:blipFill>
        <p:spPr>
          <a:xfrm>
            <a:off x="2488504" y="5640886"/>
            <a:ext cx="4257675" cy="790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B88010-8A83-4902-B402-18D640957F4B}"/>
              </a:ext>
            </a:extLst>
          </p:cNvPr>
          <p:cNvSpPr>
            <a:spLocks noGrp="1"/>
          </p:cNvSpPr>
          <p:nvPr>
            <p:ph type="title"/>
          </p:nvPr>
        </p:nvSpPr>
        <p:spPr/>
        <p:txBody>
          <a:bodyPr/>
          <a:lstStyle/>
          <a:p>
            <a:r>
              <a:rPr lang="en-US" altLang="zh-CN" dirty="0" err="1"/>
              <a:t>CPython</a:t>
            </a:r>
            <a:r>
              <a:rPr lang="zh-CN" altLang="en-US" dirty="0"/>
              <a:t>解释器</a:t>
            </a:r>
          </a:p>
        </p:txBody>
      </p:sp>
      <p:sp>
        <p:nvSpPr>
          <p:cNvPr id="3" name="内容占位符 2">
            <a:extLst>
              <a:ext uri="{FF2B5EF4-FFF2-40B4-BE49-F238E27FC236}">
                <a16:creationId xmlns:a16="http://schemas.microsoft.com/office/drawing/2014/main" xmlns="" id="{62229CE6-5E5D-4970-9AA9-4B3DF6F75D46}"/>
              </a:ext>
            </a:extLst>
          </p:cNvPr>
          <p:cNvSpPr>
            <a:spLocks noGrp="1"/>
          </p:cNvSpPr>
          <p:nvPr>
            <p:ph idx="1"/>
          </p:nvPr>
        </p:nvSpPr>
        <p:spPr/>
        <p:txBody>
          <a:bodyPr/>
          <a:lstStyle/>
          <a:p>
            <a:r>
              <a:rPr lang="zh-CN" altLang="en-US" dirty="0"/>
              <a:t>最常用的</a:t>
            </a:r>
            <a:r>
              <a:rPr lang="en-US" altLang="zh-CN" dirty="0"/>
              <a:t>python</a:t>
            </a:r>
            <a:r>
              <a:rPr lang="zh-CN" altLang="en-US" dirty="0"/>
              <a:t>解释器</a:t>
            </a:r>
            <a:r>
              <a:rPr lang="en-US" altLang="zh-CN" dirty="0" err="1"/>
              <a:t>CPython</a:t>
            </a:r>
            <a:r>
              <a:rPr lang="zh-CN" altLang="en-US" dirty="0"/>
              <a:t>，就是用</a:t>
            </a:r>
            <a:r>
              <a:rPr lang="en-US" altLang="zh-CN" dirty="0"/>
              <a:t>C</a:t>
            </a:r>
            <a:r>
              <a:rPr lang="zh-CN" altLang="en-US" dirty="0"/>
              <a:t>写的</a:t>
            </a:r>
          </a:p>
          <a:p>
            <a:endParaRPr lang="zh-CN" altLang="en-US" dirty="0"/>
          </a:p>
        </p:txBody>
      </p:sp>
      <p:sp>
        <p:nvSpPr>
          <p:cNvPr id="4" name="灯片编号占位符 3">
            <a:extLst>
              <a:ext uri="{FF2B5EF4-FFF2-40B4-BE49-F238E27FC236}">
                <a16:creationId xmlns:a16="http://schemas.microsoft.com/office/drawing/2014/main" xmlns="" id="{9FB5350F-1520-40A6-8689-F3D6ED844763}"/>
              </a:ext>
            </a:extLst>
          </p:cNvPr>
          <p:cNvSpPr>
            <a:spLocks noGrp="1"/>
          </p:cNvSpPr>
          <p:nvPr>
            <p:ph type="sldNum" sz="quarter" idx="12"/>
          </p:nvPr>
        </p:nvSpPr>
        <p:spPr/>
        <p:txBody>
          <a:bodyPr/>
          <a:lstStyle/>
          <a:p>
            <a:fld id="{6B6BE337-6C82-214F-9EA6-558D35415685}" type="slidenum">
              <a:rPr kumimoji="1" lang="zh-CN" altLang="en-US" smtClean="0"/>
              <a:pPr/>
              <a:t>4</a:t>
            </a:fld>
            <a:endParaRPr kumimoji="1" lang="zh-CN" altLang="en-US"/>
          </a:p>
        </p:txBody>
      </p:sp>
      <p:sp>
        <p:nvSpPr>
          <p:cNvPr id="5" name="矩形: 圆角 4">
            <a:extLst>
              <a:ext uri="{FF2B5EF4-FFF2-40B4-BE49-F238E27FC236}">
                <a16:creationId xmlns:a16="http://schemas.microsoft.com/office/drawing/2014/main" xmlns="" id="{E90DB2BA-2D88-4948-9F5C-3DC26B09704B}"/>
              </a:ext>
            </a:extLst>
          </p:cNvPr>
          <p:cNvSpPr/>
          <p:nvPr/>
        </p:nvSpPr>
        <p:spPr>
          <a:xfrm>
            <a:off x="2759730" y="2937791"/>
            <a:ext cx="2703999" cy="477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grammar.c</a:t>
            </a:r>
            <a:r>
              <a:rPr lang="en-US" altLang="zh-CN" dirty="0"/>
              <a:t>; </a:t>
            </a:r>
            <a:r>
              <a:rPr lang="en-US" altLang="zh-CN" dirty="0" err="1"/>
              <a:t>token.h</a:t>
            </a:r>
            <a:r>
              <a:rPr lang="en-US" altLang="zh-CN" dirty="0"/>
              <a:t>; ….</a:t>
            </a:r>
            <a:endParaRPr lang="zh-CN" altLang="en-US" dirty="0"/>
          </a:p>
        </p:txBody>
      </p:sp>
      <p:sp>
        <p:nvSpPr>
          <p:cNvPr id="6" name="矩形: 圆角 5">
            <a:extLst>
              <a:ext uri="{FF2B5EF4-FFF2-40B4-BE49-F238E27FC236}">
                <a16:creationId xmlns:a16="http://schemas.microsoft.com/office/drawing/2014/main" xmlns="" id="{1ACF8200-03F3-4A4C-8CEA-EF632F9124B8}"/>
              </a:ext>
            </a:extLst>
          </p:cNvPr>
          <p:cNvSpPr/>
          <p:nvPr/>
        </p:nvSpPr>
        <p:spPr>
          <a:xfrm>
            <a:off x="3348468" y="4439751"/>
            <a:ext cx="1526519" cy="4779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python.exe</a:t>
            </a:r>
            <a:endParaRPr lang="zh-CN" altLang="en-US" dirty="0"/>
          </a:p>
        </p:txBody>
      </p:sp>
      <p:sp>
        <p:nvSpPr>
          <p:cNvPr id="7" name="箭头: 下 6">
            <a:extLst>
              <a:ext uri="{FF2B5EF4-FFF2-40B4-BE49-F238E27FC236}">
                <a16:creationId xmlns:a16="http://schemas.microsoft.com/office/drawing/2014/main" xmlns="" id="{3D0C1882-53D2-4257-8CEF-0327C34EF43D}"/>
              </a:ext>
            </a:extLst>
          </p:cNvPr>
          <p:cNvSpPr/>
          <p:nvPr/>
        </p:nvSpPr>
        <p:spPr>
          <a:xfrm>
            <a:off x="4039937" y="3489454"/>
            <a:ext cx="169326" cy="87661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xmlns="" id="{3C4E584B-8F87-4174-8FAD-E878EAA2E929}"/>
              </a:ext>
            </a:extLst>
          </p:cNvPr>
          <p:cNvSpPr txBox="1"/>
          <p:nvPr/>
        </p:nvSpPr>
        <p:spPr>
          <a:xfrm>
            <a:off x="4299947" y="3740771"/>
            <a:ext cx="1269580" cy="369332"/>
          </a:xfrm>
          <a:prstGeom prst="rect">
            <a:avLst/>
          </a:prstGeom>
          <a:noFill/>
        </p:spPr>
        <p:txBody>
          <a:bodyPr wrap="square" rtlCol="0">
            <a:spAutoFit/>
          </a:bodyPr>
          <a:lstStyle/>
          <a:p>
            <a:r>
              <a:rPr lang="en-US" altLang="zh-CN" dirty="0"/>
              <a:t>C</a:t>
            </a:r>
            <a:r>
              <a:rPr lang="zh-CN" altLang="en-US" dirty="0"/>
              <a:t>语言编译</a:t>
            </a:r>
          </a:p>
        </p:txBody>
      </p:sp>
      <p:sp>
        <p:nvSpPr>
          <p:cNvPr id="9" name="矩形: 圆角 8">
            <a:extLst>
              <a:ext uri="{FF2B5EF4-FFF2-40B4-BE49-F238E27FC236}">
                <a16:creationId xmlns:a16="http://schemas.microsoft.com/office/drawing/2014/main" xmlns="" id="{E17B253F-670F-44A5-8F28-3C6B217EFBA5}"/>
              </a:ext>
            </a:extLst>
          </p:cNvPr>
          <p:cNvSpPr/>
          <p:nvPr/>
        </p:nvSpPr>
        <p:spPr>
          <a:xfrm>
            <a:off x="983830" y="4443529"/>
            <a:ext cx="1177479" cy="477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test.py</a:t>
            </a:r>
            <a:endParaRPr lang="zh-CN" altLang="en-US" dirty="0"/>
          </a:p>
        </p:txBody>
      </p:sp>
      <p:sp>
        <p:nvSpPr>
          <p:cNvPr id="10" name="箭头: 右 9">
            <a:extLst>
              <a:ext uri="{FF2B5EF4-FFF2-40B4-BE49-F238E27FC236}">
                <a16:creationId xmlns:a16="http://schemas.microsoft.com/office/drawing/2014/main" xmlns="" id="{D6F2EF37-745B-44B4-9476-39B482938CCA}"/>
              </a:ext>
            </a:extLst>
          </p:cNvPr>
          <p:cNvSpPr/>
          <p:nvPr/>
        </p:nvSpPr>
        <p:spPr>
          <a:xfrm>
            <a:off x="2365349" y="4579557"/>
            <a:ext cx="785930" cy="1696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1" name="箭头: 右 10">
            <a:extLst>
              <a:ext uri="{FF2B5EF4-FFF2-40B4-BE49-F238E27FC236}">
                <a16:creationId xmlns:a16="http://schemas.microsoft.com/office/drawing/2014/main" xmlns="" id="{FB46C8A0-67AF-4F4F-AB1F-603AF1DD776F}"/>
              </a:ext>
            </a:extLst>
          </p:cNvPr>
          <p:cNvSpPr/>
          <p:nvPr/>
        </p:nvSpPr>
        <p:spPr>
          <a:xfrm>
            <a:off x="5176562" y="4579556"/>
            <a:ext cx="785930" cy="1696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2" name="矩形: 圆角 11">
            <a:extLst>
              <a:ext uri="{FF2B5EF4-FFF2-40B4-BE49-F238E27FC236}">
                <a16:creationId xmlns:a16="http://schemas.microsoft.com/office/drawing/2014/main" xmlns="" id="{97D3AEF5-12F4-4007-AAB7-36A46CC8E264}"/>
              </a:ext>
            </a:extLst>
          </p:cNvPr>
          <p:cNvSpPr/>
          <p:nvPr/>
        </p:nvSpPr>
        <p:spPr>
          <a:xfrm>
            <a:off x="6264067" y="4439750"/>
            <a:ext cx="2001901" cy="47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en-US" altLang="zh-CN" dirty="0" err="1"/>
              <a:t>py</a:t>
            </a:r>
            <a:r>
              <a:rPr lang="zh-CN" altLang="en-US" dirty="0"/>
              <a:t>文件运行结果</a:t>
            </a:r>
          </a:p>
        </p:txBody>
      </p:sp>
      <p:sp>
        <p:nvSpPr>
          <p:cNvPr id="13" name="文本框 12">
            <a:extLst>
              <a:ext uri="{FF2B5EF4-FFF2-40B4-BE49-F238E27FC236}">
                <a16:creationId xmlns:a16="http://schemas.microsoft.com/office/drawing/2014/main" xmlns="" id="{D9F84A39-F380-4CF7-A1EA-0C83681989E6}"/>
              </a:ext>
            </a:extLst>
          </p:cNvPr>
          <p:cNvSpPr txBox="1"/>
          <p:nvPr/>
        </p:nvSpPr>
        <p:spPr>
          <a:xfrm>
            <a:off x="2402427" y="4215499"/>
            <a:ext cx="704923" cy="369332"/>
          </a:xfrm>
          <a:prstGeom prst="rect">
            <a:avLst/>
          </a:prstGeom>
          <a:noFill/>
        </p:spPr>
        <p:txBody>
          <a:bodyPr wrap="square" rtlCol="0">
            <a:spAutoFit/>
          </a:bodyPr>
          <a:lstStyle/>
          <a:p>
            <a:r>
              <a:rPr lang="zh-CN" altLang="en-US" dirty="0"/>
              <a:t>输入</a:t>
            </a:r>
          </a:p>
        </p:txBody>
      </p:sp>
      <p:sp>
        <p:nvSpPr>
          <p:cNvPr id="14" name="文本框 13">
            <a:extLst>
              <a:ext uri="{FF2B5EF4-FFF2-40B4-BE49-F238E27FC236}">
                <a16:creationId xmlns:a16="http://schemas.microsoft.com/office/drawing/2014/main" xmlns="" id="{1BAB3D7C-516E-4DBE-9707-333D418CA021}"/>
              </a:ext>
            </a:extLst>
          </p:cNvPr>
          <p:cNvSpPr txBox="1"/>
          <p:nvPr/>
        </p:nvSpPr>
        <p:spPr>
          <a:xfrm>
            <a:off x="5217065" y="4215499"/>
            <a:ext cx="704923" cy="369332"/>
          </a:xfrm>
          <a:prstGeom prst="rect">
            <a:avLst/>
          </a:prstGeom>
          <a:noFill/>
        </p:spPr>
        <p:txBody>
          <a:bodyPr wrap="square" rtlCol="0">
            <a:spAutoFit/>
          </a:bodyPr>
          <a:lstStyle/>
          <a:p>
            <a:r>
              <a:rPr lang="zh-CN" altLang="en-US" dirty="0"/>
              <a:t>输出</a:t>
            </a:r>
          </a:p>
        </p:txBody>
      </p:sp>
    </p:spTree>
    <p:extLst>
      <p:ext uri="{BB962C8B-B14F-4D97-AF65-F5344CB8AC3E}">
        <p14:creationId xmlns:p14="http://schemas.microsoft.com/office/powerpoint/2010/main" xmlns="" val="79172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38ACF5-2C12-41D2-B0F9-A7A4CA59E36D}"/>
              </a:ext>
            </a:extLst>
          </p:cNvPr>
          <p:cNvSpPr>
            <a:spLocks noGrp="1"/>
          </p:cNvSpPr>
          <p:nvPr>
            <p:ph type="title"/>
          </p:nvPr>
        </p:nvSpPr>
        <p:spPr/>
        <p:txBody>
          <a:bodyPr/>
          <a:lstStyle/>
          <a:p>
            <a:r>
              <a:rPr lang="en-US" altLang="zh-CN" dirty="0"/>
              <a:t>Prolog</a:t>
            </a:r>
            <a:endParaRPr lang="zh-CN" altLang="en-US" dirty="0"/>
          </a:p>
        </p:txBody>
      </p:sp>
      <p:sp>
        <p:nvSpPr>
          <p:cNvPr id="3" name="内容占位符 2">
            <a:extLst>
              <a:ext uri="{FF2B5EF4-FFF2-40B4-BE49-F238E27FC236}">
                <a16:creationId xmlns:a16="http://schemas.microsoft.com/office/drawing/2014/main" xmlns="" id="{37E130B7-823B-4EF9-AD15-1292417D51A7}"/>
              </a:ext>
            </a:extLst>
          </p:cNvPr>
          <p:cNvSpPr>
            <a:spLocks noGrp="1"/>
          </p:cNvSpPr>
          <p:nvPr>
            <p:ph idx="1"/>
          </p:nvPr>
        </p:nvSpPr>
        <p:spPr/>
        <p:txBody>
          <a:bodyPr/>
          <a:lstStyle/>
          <a:p>
            <a:r>
              <a:rPr lang="zh-CN" altLang="en-US" dirty="0"/>
              <a:t>是最早、也是最著名的逻辑编程语言之一。</a:t>
            </a:r>
            <a:r>
              <a:rPr lang="en-US" altLang="zh-CN" dirty="0"/>
              <a:t>Prolog</a:t>
            </a:r>
            <a:r>
              <a:rPr lang="zh-CN" altLang="en-US" dirty="0"/>
              <a:t>被广泛用于定理证明、专家系统、符号系统，人工智能领域非常重要的工具。 </a:t>
            </a:r>
            <a:endParaRPr lang="en-US" altLang="zh-CN" dirty="0"/>
          </a:p>
          <a:p>
            <a:r>
              <a:rPr lang="zh-CN" altLang="en-US" dirty="0"/>
              <a:t>声明式语言</a:t>
            </a:r>
            <a:endParaRPr lang="en-US" altLang="zh-CN" dirty="0"/>
          </a:p>
          <a:p>
            <a:pPr lvl="1"/>
            <a:r>
              <a:rPr lang="zh-CN" altLang="en-US" dirty="0"/>
              <a:t>事实逻辑</a:t>
            </a:r>
            <a:endParaRPr lang="en-US" altLang="zh-CN" dirty="0"/>
          </a:p>
          <a:p>
            <a:pPr lvl="1"/>
            <a:r>
              <a:rPr lang="zh-CN" altLang="en-US" dirty="0"/>
              <a:t>逻辑规则</a:t>
            </a:r>
            <a:endParaRPr lang="en-US" altLang="zh-CN" dirty="0"/>
          </a:p>
          <a:p>
            <a:pPr lvl="1"/>
            <a:r>
              <a:rPr lang="zh-CN" altLang="en-US" dirty="0"/>
              <a:t>逻辑查询</a:t>
            </a:r>
            <a:endParaRPr lang="en-US" altLang="zh-CN" dirty="0"/>
          </a:p>
          <a:p>
            <a:r>
              <a:rPr lang="zh-CN" altLang="en-US" dirty="0"/>
              <a:t>相比于命令式语言（例如</a:t>
            </a:r>
            <a:r>
              <a:rPr lang="en-US" altLang="zh-CN" dirty="0"/>
              <a:t>C</a:t>
            </a:r>
            <a:r>
              <a:rPr lang="zh-CN" altLang="en-US" dirty="0"/>
              <a:t>语言），语法更简单</a:t>
            </a:r>
            <a:endParaRPr lang="en-US" altLang="zh-CN" dirty="0"/>
          </a:p>
        </p:txBody>
      </p:sp>
      <p:sp>
        <p:nvSpPr>
          <p:cNvPr id="4" name="灯片编号占位符 3">
            <a:extLst>
              <a:ext uri="{FF2B5EF4-FFF2-40B4-BE49-F238E27FC236}">
                <a16:creationId xmlns:a16="http://schemas.microsoft.com/office/drawing/2014/main" xmlns="" id="{0BC402B4-BE07-44DD-80F6-4C0D82A19133}"/>
              </a:ext>
            </a:extLst>
          </p:cNvPr>
          <p:cNvSpPr>
            <a:spLocks noGrp="1"/>
          </p:cNvSpPr>
          <p:nvPr>
            <p:ph type="sldNum" sz="quarter" idx="12"/>
          </p:nvPr>
        </p:nvSpPr>
        <p:spPr/>
        <p:txBody>
          <a:bodyPr/>
          <a:lstStyle/>
          <a:p>
            <a:fld id="{6B6BE337-6C82-214F-9EA6-558D35415685}" type="slidenum">
              <a:rPr kumimoji="1" lang="zh-CN" altLang="en-US" smtClean="0"/>
              <a:pPr/>
              <a:t>5</a:t>
            </a:fld>
            <a:endParaRPr kumimoji="1" lang="zh-CN" altLang="en-US"/>
          </a:p>
        </p:txBody>
      </p:sp>
    </p:spTree>
    <p:extLst>
      <p:ext uri="{BB962C8B-B14F-4D97-AF65-F5344CB8AC3E}">
        <p14:creationId xmlns:p14="http://schemas.microsoft.com/office/powerpoint/2010/main" xmlns="" val="249767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BA7A74E9-574B-4DA8-A694-156618C181BA}"/>
              </a:ext>
            </a:extLst>
          </p:cNvPr>
          <p:cNvPicPr>
            <a:picLocks noChangeAspect="1"/>
          </p:cNvPicPr>
          <p:nvPr/>
        </p:nvPicPr>
        <p:blipFill>
          <a:blip r:embed="rId2" cstate="print"/>
          <a:stretch>
            <a:fillRect/>
          </a:stretch>
        </p:blipFill>
        <p:spPr>
          <a:xfrm>
            <a:off x="2110668" y="2400184"/>
            <a:ext cx="4919014" cy="4219454"/>
          </a:xfrm>
          <a:prstGeom prst="rect">
            <a:avLst/>
          </a:prstGeom>
        </p:spPr>
      </p:pic>
      <p:sp>
        <p:nvSpPr>
          <p:cNvPr id="2" name="标题 1">
            <a:extLst>
              <a:ext uri="{FF2B5EF4-FFF2-40B4-BE49-F238E27FC236}">
                <a16:creationId xmlns:a16="http://schemas.microsoft.com/office/drawing/2014/main" xmlns="" id="{7759BB1D-1B65-497A-8ED2-19F152BE7571}"/>
              </a:ext>
            </a:extLst>
          </p:cNvPr>
          <p:cNvSpPr>
            <a:spLocks noGrp="1"/>
          </p:cNvSpPr>
          <p:nvPr>
            <p:ph type="title"/>
          </p:nvPr>
        </p:nvSpPr>
        <p:spPr/>
        <p:txBody>
          <a:bodyPr/>
          <a:lstStyle/>
          <a:p>
            <a:r>
              <a:rPr lang="en-US" altLang="zh-CN" dirty="0"/>
              <a:t>prolog</a:t>
            </a:r>
            <a:endParaRPr lang="zh-CN" altLang="en-US" dirty="0"/>
          </a:p>
        </p:txBody>
      </p:sp>
      <p:sp>
        <p:nvSpPr>
          <p:cNvPr id="3" name="内容占位符 2">
            <a:extLst>
              <a:ext uri="{FF2B5EF4-FFF2-40B4-BE49-F238E27FC236}">
                <a16:creationId xmlns:a16="http://schemas.microsoft.com/office/drawing/2014/main" xmlns="" id="{25BBEC39-1B81-4B93-BAB1-3DA8EB8FC04B}"/>
              </a:ext>
            </a:extLst>
          </p:cNvPr>
          <p:cNvSpPr>
            <a:spLocks noGrp="1"/>
          </p:cNvSpPr>
          <p:nvPr>
            <p:ph idx="1"/>
          </p:nvPr>
        </p:nvSpPr>
        <p:spPr/>
        <p:txBody>
          <a:bodyPr/>
          <a:lstStyle/>
          <a:p>
            <a:r>
              <a:rPr lang="zh-CN" altLang="en-US" dirty="0"/>
              <a:t>源文件 </a:t>
            </a:r>
            <a:r>
              <a:rPr lang="en-US" altLang="zh-CN" dirty="0"/>
              <a:t>.pl</a:t>
            </a:r>
            <a:endParaRPr lang="zh-CN" altLang="en-US" dirty="0"/>
          </a:p>
        </p:txBody>
      </p:sp>
      <p:sp>
        <p:nvSpPr>
          <p:cNvPr id="4" name="灯片编号占位符 3">
            <a:extLst>
              <a:ext uri="{FF2B5EF4-FFF2-40B4-BE49-F238E27FC236}">
                <a16:creationId xmlns:a16="http://schemas.microsoft.com/office/drawing/2014/main" xmlns="" id="{91280AA4-84B6-45D0-BF50-1EFC74909C0D}"/>
              </a:ext>
            </a:extLst>
          </p:cNvPr>
          <p:cNvSpPr>
            <a:spLocks noGrp="1"/>
          </p:cNvSpPr>
          <p:nvPr>
            <p:ph type="sldNum" sz="quarter" idx="12"/>
          </p:nvPr>
        </p:nvSpPr>
        <p:spPr/>
        <p:txBody>
          <a:bodyPr/>
          <a:lstStyle/>
          <a:p>
            <a:fld id="{6B6BE337-6C82-214F-9EA6-558D35415685}" type="slidenum">
              <a:rPr kumimoji="1" lang="zh-CN" altLang="en-US" smtClean="0"/>
              <a:pPr/>
              <a:t>6</a:t>
            </a:fld>
            <a:endParaRPr kumimoji="1" lang="zh-CN" altLang="en-US"/>
          </a:p>
        </p:txBody>
      </p:sp>
      <p:sp>
        <p:nvSpPr>
          <p:cNvPr id="7" name="矩形 6">
            <a:extLst>
              <a:ext uri="{FF2B5EF4-FFF2-40B4-BE49-F238E27FC236}">
                <a16:creationId xmlns:a16="http://schemas.microsoft.com/office/drawing/2014/main" xmlns="" id="{A55D8D5E-3FD6-422A-A438-BFA3AD57C9D6}"/>
              </a:ext>
            </a:extLst>
          </p:cNvPr>
          <p:cNvSpPr/>
          <p:nvPr/>
        </p:nvSpPr>
        <p:spPr>
          <a:xfrm>
            <a:off x="5384802" y="2009422"/>
            <a:ext cx="3356328" cy="46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 </a:t>
            </a:r>
            <a:r>
              <a:rPr lang="zh-CN" altLang="en-US" dirty="0"/>
              <a:t>是 </a:t>
            </a:r>
            <a:r>
              <a:rPr lang="en-US" altLang="zh-CN" dirty="0"/>
              <a:t>male; di </a:t>
            </a:r>
            <a:r>
              <a:rPr lang="zh-CN" altLang="en-US" dirty="0"/>
              <a:t>拥有 </a:t>
            </a:r>
            <a:r>
              <a:rPr lang="en-US" altLang="zh-CN" dirty="0"/>
              <a:t>male </a:t>
            </a:r>
            <a:r>
              <a:rPr lang="zh-CN" altLang="en-US" dirty="0"/>
              <a:t>属性</a:t>
            </a:r>
          </a:p>
        </p:txBody>
      </p:sp>
      <p:cxnSp>
        <p:nvCxnSpPr>
          <p:cNvPr id="11" name="直接箭头连接符 10">
            <a:extLst>
              <a:ext uri="{FF2B5EF4-FFF2-40B4-BE49-F238E27FC236}">
                <a16:creationId xmlns:a16="http://schemas.microsoft.com/office/drawing/2014/main" xmlns="" id="{B7EB0A4C-3C1D-4CE8-90A0-89C07CC5E4BB}"/>
              </a:ext>
            </a:extLst>
          </p:cNvPr>
          <p:cNvCxnSpPr>
            <a:cxnSpLocks/>
            <a:stCxn id="7" idx="1"/>
          </p:cNvCxnSpPr>
          <p:nvPr/>
        </p:nvCxnSpPr>
        <p:spPr>
          <a:xfrm flipH="1">
            <a:off x="3087513" y="2240845"/>
            <a:ext cx="2297289" cy="30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F006BFBF-5CC4-47B1-9C70-B43181059E85}"/>
              </a:ext>
            </a:extLst>
          </p:cNvPr>
          <p:cNvSpPr/>
          <p:nvPr/>
        </p:nvSpPr>
        <p:spPr>
          <a:xfrm>
            <a:off x="5802491" y="3429000"/>
            <a:ext cx="2938639" cy="46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jianbo</a:t>
            </a:r>
            <a:r>
              <a:rPr lang="en-US" altLang="zh-CN" dirty="0"/>
              <a:t> </a:t>
            </a:r>
            <a:r>
              <a:rPr lang="zh-CN" altLang="en-US" dirty="0"/>
              <a:t>是 </a:t>
            </a:r>
            <a:r>
              <a:rPr lang="en-US" altLang="zh-CN" dirty="0"/>
              <a:t>di </a:t>
            </a:r>
            <a:r>
              <a:rPr lang="zh-CN" altLang="en-US" dirty="0"/>
              <a:t>的 </a:t>
            </a:r>
            <a:r>
              <a:rPr lang="en-US" altLang="zh-CN" dirty="0"/>
              <a:t>father</a:t>
            </a:r>
            <a:r>
              <a:rPr lang="zh-CN" altLang="en-US" dirty="0"/>
              <a:t> </a:t>
            </a:r>
          </a:p>
        </p:txBody>
      </p:sp>
      <p:cxnSp>
        <p:nvCxnSpPr>
          <p:cNvPr id="14" name="直接箭头连接符 13">
            <a:extLst>
              <a:ext uri="{FF2B5EF4-FFF2-40B4-BE49-F238E27FC236}">
                <a16:creationId xmlns:a16="http://schemas.microsoft.com/office/drawing/2014/main" xmlns="" id="{21AE9C94-199A-4839-B722-A95F1529D1B5}"/>
              </a:ext>
            </a:extLst>
          </p:cNvPr>
          <p:cNvCxnSpPr>
            <a:cxnSpLocks/>
          </p:cNvCxnSpPr>
          <p:nvPr/>
        </p:nvCxnSpPr>
        <p:spPr>
          <a:xfrm flipH="1">
            <a:off x="3945470" y="3646311"/>
            <a:ext cx="1857021" cy="63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1E67E5E1-F06F-4B59-ACAB-1CD3A138CC95}"/>
              </a:ext>
            </a:extLst>
          </p:cNvPr>
          <p:cNvSpPr/>
          <p:nvPr/>
        </p:nvSpPr>
        <p:spPr>
          <a:xfrm>
            <a:off x="2111024" y="2400184"/>
            <a:ext cx="1952978" cy="1652527"/>
          </a:xfrm>
          <a:prstGeom prst="rect">
            <a:avLst/>
          </a:prstGeom>
          <a:noFill/>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94078C2A-17AC-421A-9194-EBE70204DF4B}"/>
              </a:ext>
            </a:extLst>
          </p:cNvPr>
          <p:cNvSpPr/>
          <p:nvPr/>
        </p:nvSpPr>
        <p:spPr>
          <a:xfrm>
            <a:off x="2111024" y="4052711"/>
            <a:ext cx="2494845" cy="1418826"/>
          </a:xfrm>
          <a:prstGeom prst="rect">
            <a:avLst/>
          </a:prstGeom>
          <a:no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FC73C7C0-EB16-4DCC-8AB2-551E0078D1AE}"/>
              </a:ext>
            </a:extLst>
          </p:cNvPr>
          <p:cNvSpPr/>
          <p:nvPr/>
        </p:nvSpPr>
        <p:spPr>
          <a:xfrm>
            <a:off x="372177" y="2472267"/>
            <a:ext cx="1624895"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Facts with one arguments</a:t>
            </a:r>
            <a:endParaRPr lang="zh-CN" altLang="en-US" dirty="0"/>
          </a:p>
        </p:txBody>
      </p:sp>
      <p:sp>
        <p:nvSpPr>
          <p:cNvPr id="18" name="矩形 17">
            <a:extLst>
              <a:ext uri="{FF2B5EF4-FFF2-40B4-BE49-F238E27FC236}">
                <a16:creationId xmlns:a16="http://schemas.microsoft.com/office/drawing/2014/main" xmlns="" id="{D3D6BEFB-DE1C-4871-8D42-BCBE576371DA}"/>
              </a:ext>
            </a:extLst>
          </p:cNvPr>
          <p:cNvSpPr/>
          <p:nvPr/>
        </p:nvSpPr>
        <p:spPr>
          <a:xfrm>
            <a:off x="372177" y="4052711"/>
            <a:ext cx="1624895"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Facts with two</a:t>
            </a:r>
          </a:p>
          <a:p>
            <a:pPr algn="ctr"/>
            <a:r>
              <a:rPr lang="en-US" altLang="zh-CN" dirty="0"/>
              <a:t>arguments</a:t>
            </a:r>
            <a:endParaRPr lang="zh-CN" altLang="en-US" dirty="0"/>
          </a:p>
        </p:txBody>
      </p:sp>
      <p:sp>
        <p:nvSpPr>
          <p:cNvPr id="19" name="矩形 18">
            <a:extLst>
              <a:ext uri="{FF2B5EF4-FFF2-40B4-BE49-F238E27FC236}">
                <a16:creationId xmlns:a16="http://schemas.microsoft.com/office/drawing/2014/main" xmlns="" id="{C9030C2B-0C8D-4712-83FA-316D74A91018}"/>
              </a:ext>
            </a:extLst>
          </p:cNvPr>
          <p:cNvSpPr/>
          <p:nvPr/>
        </p:nvSpPr>
        <p:spPr>
          <a:xfrm>
            <a:off x="372177" y="5471537"/>
            <a:ext cx="1624895" cy="6005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Rules</a:t>
            </a:r>
            <a:endParaRPr lang="zh-CN" altLang="en-US" dirty="0"/>
          </a:p>
        </p:txBody>
      </p:sp>
      <p:sp>
        <p:nvSpPr>
          <p:cNvPr id="20" name="矩形 19">
            <a:extLst>
              <a:ext uri="{FF2B5EF4-FFF2-40B4-BE49-F238E27FC236}">
                <a16:creationId xmlns:a16="http://schemas.microsoft.com/office/drawing/2014/main" xmlns="" id="{E25714EF-A503-44AE-A53F-EDB438AC7070}"/>
              </a:ext>
            </a:extLst>
          </p:cNvPr>
          <p:cNvSpPr/>
          <p:nvPr/>
        </p:nvSpPr>
        <p:spPr>
          <a:xfrm>
            <a:off x="2110668" y="5496852"/>
            <a:ext cx="5046134" cy="108651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382875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DD115F-D45B-4AD8-BFAF-447D04B3DF6A}"/>
              </a:ext>
            </a:extLst>
          </p:cNvPr>
          <p:cNvSpPr>
            <a:spLocks noGrp="1"/>
          </p:cNvSpPr>
          <p:nvPr>
            <p:ph type="title"/>
          </p:nvPr>
        </p:nvSpPr>
        <p:spPr/>
        <p:txBody>
          <a:bodyPr/>
          <a:lstStyle/>
          <a:p>
            <a:r>
              <a:rPr lang="en-US" altLang="zh-CN" dirty="0"/>
              <a:t>Example1</a:t>
            </a:r>
            <a:endParaRPr lang="zh-CN" altLang="en-US" dirty="0"/>
          </a:p>
        </p:txBody>
      </p:sp>
      <p:sp>
        <p:nvSpPr>
          <p:cNvPr id="3" name="内容占位符 2">
            <a:extLst>
              <a:ext uri="{FF2B5EF4-FFF2-40B4-BE49-F238E27FC236}">
                <a16:creationId xmlns:a16="http://schemas.microsoft.com/office/drawing/2014/main" xmlns="" id="{6DC92767-A0D2-4425-BBEF-D29FE8452DF9}"/>
              </a:ext>
            </a:extLst>
          </p:cNvPr>
          <p:cNvSpPr>
            <a:spLocks noGrp="1"/>
          </p:cNvSpPr>
          <p:nvPr>
            <p:ph idx="1"/>
          </p:nvPr>
        </p:nvSpPr>
        <p:spPr/>
        <p:txBody>
          <a:bodyPr>
            <a:normAutofit/>
          </a:bodyPr>
          <a:lstStyle/>
          <a:p>
            <a:pPr marL="0" indent="0">
              <a:buNone/>
            </a:pPr>
            <a:r>
              <a:rPr lang="en-US" altLang="zh-CN" sz="1800" dirty="0"/>
              <a:t>?- male(di).</a:t>
            </a:r>
          </a:p>
          <a:p>
            <a:pPr marL="0" indent="0">
              <a:buNone/>
            </a:pPr>
            <a:r>
              <a:rPr lang="en-US" altLang="zh-CN" sz="1800" dirty="0"/>
              <a:t>true.</a:t>
            </a:r>
          </a:p>
          <a:p>
            <a:pPr marL="0" indent="0">
              <a:buNone/>
            </a:pPr>
            <a:r>
              <a:rPr lang="en-US" altLang="zh-CN" sz="1800" dirty="0"/>
              <a:t>?- father(</a:t>
            </a:r>
            <a:r>
              <a:rPr lang="en-US" altLang="zh-CN" sz="1800" dirty="0" err="1"/>
              <a:t>jianbo</a:t>
            </a:r>
            <a:r>
              <a:rPr lang="en-US" altLang="zh-CN" sz="1800" dirty="0"/>
              <a:t>, di).</a:t>
            </a:r>
          </a:p>
          <a:p>
            <a:pPr marL="0" indent="0">
              <a:buNone/>
            </a:pPr>
            <a:r>
              <a:rPr lang="en-US" altLang="zh-CN" sz="1800" dirty="0"/>
              <a:t>true.</a:t>
            </a:r>
          </a:p>
          <a:p>
            <a:pPr marL="0" indent="0">
              <a:buNone/>
            </a:pPr>
            <a:r>
              <a:rPr lang="en-US" altLang="zh-CN" sz="1800" dirty="0"/>
              <a:t>?-  grandfather(</a:t>
            </a:r>
            <a:r>
              <a:rPr lang="en-US" altLang="zh-CN" sz="1800" dirty="0" err="1"/>
              <a:t>jianbo,yuqing</a:t>
            </a:r>
            <a:r>
              <a:rPr lang="en-US" altLang="zh-CN" sz="1800" dirty="0"/>
              <a:t>).</a:t>
            </a:r>
          </a:p>
          <a:p>
            <a:pPr marL="0" indent="0">
              <a:buNone/>
            </a:pPr>
            <a:r>
              <a:rPr lang="en-US" altLang="zh-CN" sz="1800" dirty="0"/>
              <a:t>true.</a:t>
            </a:r>
          </a:p>
          <a:p>
            <a:pPr marL="0" indent="0">
              <a:buNone/>
            </a:pPr>
            <a:r>
              <a:rPr lang="en-US" altLang="zh-CN" sz="1800" dirty="0"/>
              <a:t>?- daughter(yuan, </a:t>
            </a:r>
            <a:r>
              <a:rPr lang="en-US" altLang="zh-CN" sz="1800" dirty="0" err="1"/>
              <a:t>yuqing</a:t>
            </a:r>
            <a:r>
              <a:rPr lang="en-US" altLang="zh-CN" sz="1800" dirty="0"/>
              <a:t>).</a:t>
            </a:r>
          </a:p>
          <a:p>
            <a:pPr marL="0" indent="0">
              <a:buNone/>
            </a:pPr>
            <a:r>
              <a:rPr lang="en-US" altLang="zh-CN" sz="1800" dirty="0"/>
              <a:t>true.</a:t>
            </a:r>
          </a:p>
          <a:p>
            <a:pPr marL="0" indent="0">
              <a:buNone/>
            </a:pPr>
            <a:endParaRPr lang="en-US" altLang="zh-CN" sz="1800" dirty="0"/>
          </a:p>
          <a:p>
            <a:pPr marL="0" indent="0">
              <a:buNone/>
            </a:pPr>
            <a:endParaRPr lang="zh-CN" altLang="en-US" sz="1800" dirty="0"/>
          </a:p>
        </p:txBody>
      </p:sp>
      <p:sp>
        <p:nvSpPr>
          <p:cNvPr id="4" name="灯片编号占位符 3">
            <a:extLst>
              <a:ext uri="{FF2B5EF4-FFF2-40B4-BE49-F238E27FC236}">
                <a16:creationId xmlns:a16="http://schemas.microsoft.com/office/drawing/2014/main" xmlns="" id="{759DF184-B43A-48F0-BD06-F7F90B1CE942}"/>
              </a:ext>
            </a:extLst>
          </p:cNvPr>
          <p:cNvSpPr>
            <a:spLocks noGrp="1"/>
          </p:cNvSpPr>
          <p:nvPr>
            <p:ph type="sldNum" sz="quarter" idx="12"/>
          </p:nvPr>
        </p:nvSpPr>
        <p:spPr/>
        <p:txBody>
          <a:bodyPr/>
          <a:lstStyle/>
          <a:p>
            <a:fld id="{6B6BE337-6C82-214F-9EA6-558D35415685}" type="slidenum">
              <a:rPr kumimoji="1" lang="zh-CN" altLang="en-US" smtClean="0"/>
              <a:pPr/>
              <a:t>7</a:t>
            </a:fld>
            <a:endParaRPr kumimoji="1" lang="zh-CN" altLang="en-US"/>
          </a:p>
        </p:txBody>
      </p:sp>
      <p:sp>
        <p:nvSpPr>
          <p:cNvPr id="6" name="矩形 5">
            <a:extLst>
              <a:ext uri="{FF2B5EF4-FFF2-40B4-BE49-F238E27FC236}">
                <a16:creationId xmlns:a16="http://schemas.microsoft.com/office/drawing/2014/main" xmlns="" id="{CF00CC04-72F6-415A-86FC-B0AFD3F1C46B}"/>
              </a:ext>
            </a:extLst>
          </p:cNvPr>
          <p:cNvSpPr/>
          <p:nvPr/>
        </p:nvSpPr>
        <p:spPr>
          <a:xfrm>
            <a:off x="2090058" y="5708877"/>
            <a:ext cx="3559628" cy="468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命令提示符，类似于</a:t>
            </a:r>
            <a:r>
              <a:rPr lang="en-US" altLang="zh-CN" dirty="0" err="1"/>
              <a:t>mysql</a:t>
            </a:r>
            <a:r>
              <a:rPr lang="zh-CN" altLang="en-US" dirty="0"/>
              <a:t>的</a:t>
            </a:r>
            <a:r>
              <a:rPr lang="en-US" altLang="zh-CN" dirty="0"/>
              <a:t>==&gt;</a:t>
            </a:r>
            <a:endParaRPr lang="zh-CN" altLang="en-US" dirty="0"/>
          </a:p>
        </p:txBody>
      </p:sp>
      <p:cxnSp>
        <p:nvCxnSpPr>
          <p:cNvPr id="8" name="直接箭头连接符 7">
            <a:extLst>
              <a:ext uri="{FF2B5EF4-FFF2-40B4-BE49-F238E27FC236}">
                <a16:creationId xmlns:a16="http://schemas.microsoft.com/office/drawing/2014/main" xmlns="" id="{404E091B-B152-4306-8911-E4FD410466E9}"/>
              </a:ext>
            </a:extLst>
          </p:cNvPr>
          <p:cNvCxnSpPr>
            <a:stCxn id="6" idx="1"/>
          </p:cNvCxnSpPr>
          <p:nvPr/>
        </p:nvCxnSpPr>
        <p:spPr>
          <a:xfrm flipH="1" flipV="1">
            <a:off x="859971" y="4724400"/>
            <a:ext cx="1230087" cy="121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ED1B2621-CD93-48D5-9327-05C82E912103}"/>
              </a:ext>
            </a:extLst>
          </p:cNvPr>
          <p:cNvSpPr/>
          <p:nvPr/>
        </p:nvSpPr>
        <p:spPr>
          <a:xfrm>
            <a:off x="628650" y="4441371"/>
            <a:ext cx="351064" cy="370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xmlns="" id="{E530820E-B53F-40E1-A857-E9135AE9FD98}"/>
              </a:ext>
            </a:extLst>
          </p:cNvPr>
          <p:cNvPicPr>
            <a:picLocks noChangeAspect="1"/>
          </p:cNvPicPr>
          <p:nvPr/>
        </p:nvPicPr>
        <p:blipFill>
          <a:blip r:embed="rId2" cstate="print"/>
          <a:stretch>
            <a:fillRect/>
          </a:stretch>
        </p:blipFill>
        <p:spPr>
          <a:xfrm>
            <a:off x="4572000" y="1614962"/>
            <a:ext cx="4335236" cy="3718698"/>
          </a:xfrm>
          <a:prstGeom prst="rect">
            <a:avLst/>
          </a:prstGeom>
        </p:spPr>
      </p:pic>
    </p:spTree>
    <p:extLst>
      <p:ext uri="{BB962C8B-B14F-4D97-AF65-F5344CB8AC3E}">
        <p14:creationId xmlns:p14="http://schemas.microsoft.com/office/powerpoint/2010/main" xmlns="" val="200300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E0F21F-3768-465E-A17D-4A6FBA7F5647}"/>
              </a:ext>
            </a:extLst>
          </p:cNvPr>
          <p:cNvSpPr>
            <a:spLocks noGrp="1"/>
          </p:cNvSpPr>
          <p:nvPr>
            <p:ph type="title"/>
          </p:nvPr>
        </p:nvSpPr>
        <p:spPr/>
        <p:txBody>
          <a:bodyPr/>
          <a:lstStyle/>
          <a:p>
            <a:r>
              <a:rPr lang="en-US" altLang="zh-CN" dirty="0"/>
              <a:t>Example2</a:t>
            </a:r>
            <a:endParaRPr lang="zh-CN" altLang="en-US" dirty="0"/>
          </a:p>
        </p:txBody>
      </p:sp>
      <p:sp>
        <p:nvSpPr>
          <p:cNvPr id="3" name="内容占位符 2">
            <a:extLst>
              <a:ext uri="{FF2B5EF4-FFF2-40B4-BE49-F238E27FC236}">
                <a16:creationId xmlns:a16="http://schemas.microsoft.com/office/drawing/2014/main" xmlns="" id="{5EEEE55F-50A9-49FB-AC01-696F3FFFDDCE}"/>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xmlns="" id="{E057D8F1-8010-43CB-A987-60FD887C6575}"/>
              </a:ext>
            </a:extLst>
          </p:cNvPr>
          <p:cNvSpPr>
            <a:spLocks noGrp="1"/>
          </p:cNvSpPr>
          <p:nvPr>
            <p:ph type="sldNum" sz="quarter" idx="12"/>
          </p:nvPr>
        </p:nvSpPr>
        <p:spPr/>
        <p:txBody>
          <a:bodyPr/>
          <a:lstStyle/>
          <a:p>
            <a:fld id="{6B6BE337-6C82-214F-9EA6-558D35415685}" type="slidenum">
              <a:rPr kumimoji="1" lang="zh-CN" altLang="en-US" smtClean="0"/>
              <a:pPr/>
              <a:t>8</a:t>
            </a:fld>
            <a:endParaRPr kumimoji="1" lang="zh-CN" altLang="en-US"/>
          </a:p>
        </p:txBody>
      </p:sp>
      <p:pic>
        <p:nvPicPr>
          <p:cNvPr id="5" name="图片 4">
            <a:extLst>
              <a:ext uri="{FF2B5EF4-FFF2-40B4-BE49-F238E27FC236}">
                <a16:creationId xmlns:a16="http://schemas.microsoft.com/office/drawing/2014/main" xmlns="" id="{BF62B36D-32CE-4D7B-A82A-13262A63A3C3}"/>
              </a:ext>
            </a:extLst>
          </p:cNvPr>
          <p:cNvPicPr>
            <a:picLocks noChangeAspect="1"/>
          </p:cNvPicPr>
          <p:nvPr/>
        </p:nvPicPr>
        <p:blipFill>
          <a:blip r:embed="rId2" cstate="print"/>
          <a:stretch>
            <a:fillRect/>
          </a:stretch>
        </p:blipFill>
        <p:spPr>
          <a:xfrm>
            <a:off x="504825" y="1558977"/>
            <a:ext cx="8134350" cy="5000625"/>
          </a:xfrm>
          <a:prstGeom prst="rect">
            <a:avLst/>
          </a:prstGeom>
        </p:spPr>
      </p:pic>
    </p:spTree>
    <p:extLst>
      <p:ext uri="{BB962C8B-B14F-4D97-AF65-F5344CB8AC3E}">
        <p14:creationId xmlns:p14="http://schemas.microsoft.com/office/powerpoint/2010/main" xmlns="" val="85505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50C8D4-47C2-4173-8FC0-BDB8CE7A82C3}"/>
              </a:ext>
            </a:extLst>
          </p:cNvPr>
          <p:cNvSpPr>
            <a:spLocks noGrp="1"/>
          </p:cNvSpPr>
          <p:nvPr>
            <p:ph type="title"/>
          </p:nvPr>
        </p:nvSpPr>
        <p:spPr/>
        <p:txBody>
          <a:bodyPr/>
          <a:lstStyle/>
          <a:p>
            <a:r>
              <a:rPr lang="zh-CN" altLang="en-US" dirty="0"/>
              <a:t>参考</a:t>
            </a:r>
            <a:r>
              <a:rPr lang="en-US" altLang="zh-CN" dirty="0" err="1"/>
              <a:t>swipl</a:t>
            </a:r>
            <a:endParaRPr lang="zh-CN" altLang="en-US" dirty="0"/>
          </a:p>
        </p:txBody>
      </p:sp>
      <p:sp>
        <p:nvSpPr>
          <p:cNvPr id="4" name="灯片编号占位符 3">
            <a:extLst>
              <a:ext uri="{FF2B5EF4-FFF2-40B4-BE49-F238E27FC236}">
                <a16:creationId xmlns:a16="http://schemas.microsoft.com/office/drawing/2014/main" xmlns="" id="{81276DC5-7B67-498F-99C5-D6C81FCCD35E}"/>
              </a:ext>
            </a:extLst>
          </p:cNvPr>
          <p:cNvSpPr>
            <a:spLocks noGrp="1"/>
          </p:cNvSpPr>
          <p:nvPr>
            <p:ph type="sldNum" sz="quarter" idx="12"/>
          </p:nvPr>
        </p:nvSpPr>
        <p:spPr/>
        <p:txBody>
          <a:bodyPr/>
          <a:lstStyle/>
          <a:p>
            <a:fld id="{6B6BE337-6C82-214F-9EA6-558D35415685}" type="slidenum">
              <a:rPr kumimoji="1" lang="zh-CN" altLang="en-US" smtClean="0"/>
              <a:pPr/>
              <a:t>9</a:t>
            </a:fld>
            <a:endParaRPr kumimoji="1" lang="zh-CN" altLang="en-US"/>
          </a:p>
        </p:txBody>
      </p:sp>
      <p:pic>
        <p:nvPicPr>
          <p:cNvPr id="6" name="图片 5">
            <a:extLst>
              <a:ext uri="{FF2B5EF4-FFF2-40B4-BE49-F238E27FC236}">
                <a16:creationId xmlns:a16="http://schemas.microsoft.com/office/drawing/2014/main" xmlns="" id="{5E03208C-7CF4-462D-822F-0408E9D47967}"/>
              </a:ext>
            </a:extLst>
          </p:cNvPr>
          <p:cNvPicPr>
            <a:picLocks noChangeAspect="1"/>
          </p:cNvPicPr>
          <p:nvPr/>
        </p:nvPicPr>
        <p:blipFill>
          <a:blip r:embed="rId2" cstate="print"/>
          <a:stretch>
            <a:fillRect/>
          </a:stretch>
        </p:blipFill>
        <p:spPr>
          <a:xfrm>
            <a:off x="498646" y="2884370"/>
            <a:ext cx="7308285" cy="1554954"/>
          </a:xfrm>
          <a:prstGeom prst="rect">
            <a:avLst/>
          </a:prstGeom>
        </p:spPr>
      </p:pic>
      <p:sp>
        <p:nvSpPr>
          <p:cNvPr id="8" name="内容占位符 7">
            <a:extLst>
              <a:ext uri="{FF2B5EF4-FFF2-40B4-BE49-F238E27FC236}">
                <a16:creationId xmlns:a16="http://schemas.microsoft.com/office/drawing/2014/main" xmlns="" id="{D2FCA0AE-18CF-4E1B-A403-9F1EBF9C6D9C}"/>
              </a:ext>
            </a:extLst>
          </p:cNvPr>
          <p:cNvSpPr>
            <a:spLocks noGrp="1"/>
          </p:cNvSpPr>
          <p:nvPr>
            <p:ph idx="1"/>
          </p:nvPr>
        </p:nvSpPr>
        <p:spPr>
          <a:xfrm>
            <a:off x="378278" y="1546578"/>
            <a:ext cx="7886700" cy="4617986"/>
          </a:xfrm>
        </p:spPr>
        <p:txBody>
          <a:bodyPr/>
          <a:lstStyle/>
          <a:p>
            <a:r>
              <a:rPr lang="en-US" altLang="zh-CN" dirty="0"/>
              <a:t>$ </a:t>
            </a:r>
            <a:r>
              <a:rPr lang="en-US" altLang="zh-CN" dirty="0" err="1"/>
              <a:t>sudo</a:t>
            </a:r>
            <a:r>
              <a:rPr lang="en-US" altLang="zh-CN" dirty="0"/>
              <a:t> apt-get install </a:t>
            </a:r>
            <a:r>
              <a:rPr lang="en-US" altLang="zh-CN" dirty="0" err="1"/>
              <a:t>swi</a:t>
            </a:r>
            <a:r>
              <a:rPr lang="en-US" altLang="zh-CN" dirty="0"/>
              <a:t>-prolog</a:t>
            </a:r>
          </a:p>
          <a:p>
            <a:r>
              <a:rPr lang="en-US" altLang="zh-CN" dirty="0"/>
              <a:t>test.pl</a:t>
            </a:r>
            <a:endParaRPr lang="zh-CN" altLang="en-US" dirty="0"/>
          </a:p>
        </p:txBody>
      </p:sp>
      <p:pic>
        <p:nvPicPr>
          <p:cNvPr id="9" name="图片 8">
            <a:extLst>
              <a:ext uri="{FF2B5EF4-FFF2-40B4-BE49-F238E27FC236}">
                <a16:creationId xmlns:a16="http://schemas.microsoft.com/office/drawing/2014/main" xmlns="" id="{221A2190-2E1A-4E49-A36B-EA3A5DF1A04E}"/>
              </a:ext>
            </a:extLst>
          </p:cNvPr>
          <p:cNvPicPr>
            <a:picLocks noChangeAspect="1"/>
          </p:cNvPicPr>
          <p:nvPr/>
        </p:nvPicPr>
        <p:blipFill>
          <a:blip r:embed="rId3" cstate="print"/>
          <a:stretch>
            <a:fillRect/>
          </a:stretch>
        </p:blipFill>
        <p:spPr>
          <a:xfrm>
            <a:off x="498646" y="4517519"/>
            <a:ext cx="6587954" cy="2158447"/>
          </a:xfrm>
          <a:prstGeom prst="rect">
            <a:avLst/>
          </a:prstGeom>
        </p:spPr>
      </p:pic>
    </p:spTree>
    <p:extLst>
      <p:ext uri="{BB962C8B-B14F-4D97-AF65-F5344CB8AC3E}">
        <p14:creationId xmlns:p14="http://schemas.microsoft.com/office/powerpoint/2010/main" xmlns="" val="261058946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全屏显示(4:3)</PresentationFormat>
  <Paragraphs>209</Paragraphs>
  <Slides>22</Slides>
  <Notes>5</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WelcomeDoc</vt:lpstr>
      <vt:lpstr>自定义设计方案</vt:lpstr>
      <vt:lpstr>实验四：prolog解释器实现</vt:lpstr>
      <vt:lpstr>目录</vt:lpstr>
      <vt:lpstr>编译器与解释器</vt:lpstr>
      <vt:lpstr>CPython解释器</vt:lpstr>
      <vt:lpstr>Prolog</vt:lpstr>
      <vt:lpstr>prolog</vt:lpstr>
      <vt:lpstr>Example1</vt:lpstr>
      <vt:lpstr>Example2</vt:lpstr>
      <vt:lpstr>参考swipl</vt:lpstr>
      <vt:lpstr>Prolog语法规则</vt:lpstr>
      <vt:lpstr>词法分析</vt:lpstr>
      <vt:lpstr>语法分析</vt:lpstr>
      <vt:lpstr>语法分析</vt:lpstr>
      <vt:lpstr>基本要求(使用linux系统)</vt:lpstr>
      <vt:lpstr>注意事项</vt:lpstr>
      <vt:lpstr>拓展实验</vt:lpstr>
      <vt:lpstr>评分标准</vt:lpstr>
      <vt:lpstr>实验周期</vt:lpstr>
      <vt:lpstr>实验提交与检查</vt:lpstr>
      <vt:lpstr>附录 —— 词法分析</vt:lpstr>
      <vt:lpstr>附录 —— 语法分析</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cp:revision>
  <dcterms:created xsi:type="dcterms:W3CDTF">2014-12-21T12:02:00Z</dcterms:created>
  <dcterms:modified xsi:type="dcterms:W3CDTF">2019-05-24T08:20:54Z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2052-11.1.0.8661</vt:lpwstr>
  </property>
</Properties>
</file>