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harts/chart6.xml" ContentType="application/vnd.openxmlformats-officedocument.drawingml.chart+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notesMasterIdLst>
    <p:notesMasterId r:id="rId41"/>
  </p:notesMasterIdLst>
  <p:handoutMasterIdLst>
    <p:handoutMasterId r:id="rId42"/>
  </p:handoutMasterIdLst>
  <p:sldIdLst>
    <p:sldId id="256" r:id="rId2"/>
    <p:sldId id="257" r:id="rId3"/>
    <p:sldId id="263" r:id="rId4"/>
    <p:sldId id="258" r:id="rId5"/>
    <p:sldId id="259" r:id="rId6"/>
    <p:sldId id="260" r:id="rId7"/>
    <p:sldId id="261" r:id="rId8"/>
    <p:sldId id="262" r:id="rId9"/>
    <p:sldId id="264" r:id="rId10"/>
    <p:sldId id="265" r:id="rId11"/>
    <p:sldId id="267" r:id="rId12"/>
    <p:sldId id="266" r:id="rId13"/>
    <p:sldId id="269" r:id="rId14"/>
    <p:sldId id="268" r:id="rId15"/>
    <p:sldId id="270" r:id="rId16"/>
    <p:sldId id="271" r:id="rId17"/>
    <p:sldId id="272" r:id="rId18"/>
    <p:sldId id="273" r:id="rId19"/>
    <p:sldId id="275" r:id="rId20"/>
    <p:sldId id="276" r:id="rId21"/>
    <p:sldId id="274"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88" r:id="rId35"/>
    <p:sldId id="290" r:id="rId36"/>
    <p:sldId id="291" r:id="rId37"/>
    <p:sldId id="292" r:id="rId38"/>
    <p:sldId id="293"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赵 世驹" initials="赵" lastIdx="1" clrIdx="0">
    <p:extLst>
      <p:ext uri="{19B8F6BF-5375-455C-9EA6-DF929625EA0E}">
        <p15:presenceInfo xmlns="" xmlns:p15="http://schemas.microsoft.com/office/powerpoint/2012/main" userId="a43b19932b933bc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04" autoAdjust="0"/>
    <p:restoredTop sz="85842" autoAdjust="0"/>
  </p:normalViewPr>
  <p:slideViewPr>
    <p:cSldViewPr snapToGrid="0">
      <p:cViewPr>
        <p:scale>
          <a:sx n="93" d="100"/>
          <a:sy n="93" d="100"/>
        </p:scale>
        <p:origin x="252" y="-72"/>
      </p:cViewPr>
      <p:guideLst>
        <p:guide orient="horz" pos="2160"/>
        <p:guide pos="3840"/>
      </p:guideLst>
    </p:cSldViewPr>
  </p:slideViewPr>
  <p:outlineViewPr>
    <p:cViewPr>
      <p:scale>
        <a:sx n="33" d="100"/>
        <a:sy n="33" d="100"/>
      </p:scale>
      <p:origin x="0" y="3360"/>
    </p:cViewPr>
  </p:outlineViewPr>
  <p:notesTextViewPr>
    <p:cViewPr>
      <p:scale>
        <a:sx n="1" d="1"/>
        <a:sy n="1" d="1"/>
      </p:scale>
      <p:origin x="0" y="0"/>
    </p:cViewPr>
  </p:notesTextViewPr>
  <p:notesViewPr>
    <p:cSldViewPr snapToGrid="0">
      <p:cViewPr varScale="1">
        <p:scale>
          <a:sx n="67" d="100"/>
          <a:sy n="67" d="100"/>
        </p:scale>
        <p:origin x="-288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___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___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___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Office_Excel____6.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plotArea>
      <c:layout/>
      <c:barChart>
        <c:barDir val="col"/>
        <c:grouping val="clustered"/>
        <c:ser>
          <c:idx val="0"/>
          <c:order val="0"/>
          <c:tx>
            <c:strRef>
              <c:f>Sheet1!$B$1</c:f>
              <c:strCache>
                <c:ptCount val="1"/>
                <c:pt idx="0">
                  <c:v>用户规模（亿人）</c:v>
                </c:pt>
              </c:strCache>
            </c:strRef>
          </c:tx>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zh-CN"/>
              </a:p>
            </c:txPr>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2014</c:v>
                </c:pt>
                <c:pt idx="1">
                  <c:v>2015</c:v>
                </c:pt>
                <c:pt idx="2">
                  <c:v>2016</c:v>
                </c:pt>
                <c:pt idx="3">
                  <c:v>2017</c:v>
                </c:pt>
                <c:pt idx="4">
                  <c:v>2018E</c:v>
                </c:pt>
                <c:pt idx="5">
                  <c:v>2019E</c:v>
                </c:pt>
                <c:pt idx="6">
                  <c:v>2020E</c:v>
                </c:pt>
              </c:strCache>
            </c:strRef>
          </c:cat>
          <c:val>
            <c:numRef>
              <c:f>Sheet1!$B$2:$B$8</c:f>
              <c:numCache>
                <c:formatCode>General</c:formatCode>
                <c:ptCount val="7"/>
                <c:pt idx="0">
                  <c:v>2.11</c:v>
                </c:pt>
                <c:pt idx="1">
                  <c:v>2.94</c:v>
                </c:pt>
                <c:pt idx="2">
                  <c:v>3.65</c:v>
                </c:pt>
                <c:pt idx="3">
                  <c:v>4.3499999999999996</c:v>
                </c:pt>
                <c:pt idx="4">
                  <c:v>4.99</c:v>
                </c:pt>
                <c:pt idx="5">
                  <c:v>5.58</c:v>
                </c:pt>
                <c:pt idx="6">
                  <c:v>6.23</c:v>
                </c:pt>
              </c:numCache>
            </c:numRef>
          </c:val>
          <c:extLst xmlns:c16r2="http://schemas.microsoft.com/office/drawing/2015/06/chart">
            <c:ext xmlns:c16="http://schemas.microsoft.com/office/drawing/2014/chart" uri="{C3380CC4-5D6E-409C-BE32-E72D297353CC}">
              <c16:uniqueId val="{00000000-698D-4A4F-A18C-E0AEB8546EC0}"/>
            </c:ext>
          </c:extLst>
        </c:ser>
        <c:gapWidth val="219"/>
        <c:axId val="170710912"/>
        <c:axId val="170712448"/>
      </c:barChart>
      <c:lineChart>
        <c:grouping val="standard"/>
        <c:ser>
          <c:idx val="1"/>
          <c:order val="1"/>
          <c:tx>
            <c:strRef>
              <c:f>Sheet1!$C$1</c:f>
              <c:strCache>
                <c:ptCount val="1"/>
                <c:pt idx="0">
                  <c:v>增长率</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zh-CN"/>
              </a:p>
            </c:txPr>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2014</c:v>
                </c:pt>
                <c:pt idx="1">
                  <c:v>2015</c:v>
                </c:pt>
                <c:pt idx="2">
                  <c:v>2016</c:v>
                </c:pt>
                <c:pt idx="3">
                  <c:v>2017</c:v>
                </c:pt>
                <c:pt idx="4">
                  <c:v>2018E</c:v>
                </c:pt>
                <c:pt idx="5">
                  <c:v>2019E</c:v>
                </c:pt>
                <c:pt idx="6">
                  <c:v>2020E</c:v>
                </c:pt>
              </c:strCache>
            </c:strRef>
          </c:cat>
          <c:val>
            <c:numRef>
              <c:f>Sheet1!$C$2:$C$8</c:f>
              <c:numCache>
                <c:formatCode>0.0%</c:formatCode>
                <c:ptCount val="7"/>
                <c:pt idx="1">
                  <c:v>0.39300000000000085</c:v>
                </c:pt>
                <c:pt idx="2">
                  <c:v>0.24100000000000021</c:v>
                </c:pt>
                <c:pt idx="3">
                  <c:v>0.192</c:v>
                </c:pt>
                <c:pt idx="4">
                  <c:v>0.14700000000000021</c:v>
                </c:pt>
                <c:pt idx="5">
                  <c:v>0.11799999999999998</c:v>
                </c:pt>
                <c:pt idx="6">
                  <c:v>0.11600000000000002</c:v>
                </c:pt>
              </c:numCache>
            </c:numRef>
          </c:val>
          <c:extLst xmlns:c16r2="http://schemas.microsoft.com/office/drawing/2015/06/chart">
            <c:ext xmlns:c16="http://schemas.microsoft.com/office/drawing/2014/chart" uri="{C3380CC4-5D6E-409C-BE32-E72D297353CC}">
              <c16:uniqueId val="{00000001-698D-4A4F-A18C-E0AEB8546EC0}"/>
            </c:ext>
          </c:extLst>
        </c:ser>
        <c:marker val="1"/>
        <c:axId val="171203200"/>
        <c:axId val="171201664"/>
      </c:lineChart>
      <c:catAx>
        <c:axId val="170710912"/>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0712448"/>
        <c:crosses val="autoZero"/>
        <c:auto val="1"/>
        <c:lblAlgn val="ctr"/>
        <c:lblOffset val="100"/>
      </c:catAx>
      <c:valAx>
        <c:axId val="170712448"/>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0710912"/>
        <c:crosses val="autoZero"/>
        <c:crossBetween val="between"/>
      </c:valAx>
      <c:valAx>
        <c:axId val="171201664"/>
        <c:scaling>
          <c:orientation val="minMax"/>
        </c:scaling>
        <c:axPos val="r"/>
        <c:numFmt formatCode="General" sourceLinked="1"/>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1203200"/>
        <c:crosses val="max"/>
        <c:crossBetween val="between"/>
      </c:valAx>
      <c:catAx>
        <c:axId val="171203200"/>
        <c:scaling>
          <c:orientation val="minMax"/>
        </c:scaling>
        <c:delete val="1"/>
        <c:axPos val="b"/>
        <c:numFmt formatCode="General" sourceLinked="1"/>
        <c:tickLblPos val="none"/>
        <c:crossAx val="171201664"/>
        <c:crosses val="autoZero"/>
        <c:auto val="1"/>
        <c:lblAlgn val="ctr"/>
        <c:lblOffset val="10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800" b="1" i="0" u="none" strike="noStrike" kern="1200" baseline="0">
                <a:solidFill>
                  <a:schemeClr val="tx1">
                    <a:lumMod val="65000"/>
                    <a:lumOff val="35000"/>
                  </a:schemeClr>
                </a:solidFill>
                <a:latin typeface="+mn-lt"/>
                <a:ea typeface="+mn-ea"/>
                <a:cs typeface="+mn-cs"/>
              </a:defRPr>
            </a:pPr>
            <a:endParaRPr lang="zh-CN"/>
          </a:p>
        </c:txPr>
      </c:dTable>
      <c:spPr>
        <a:noFill/>
        <a:ln>
          <a:noFill/>
        </a:ln>
        <a:effectLst/>
      </c:spPr>
    </c:plotArea>
    <c:legend>
      <c:legendPos val="b"/>
      <c:layout/>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chart>
    <c:plotArea>
      <c:layout/>
      <c:barChart>
        <c:barDir val="col"/>
        <c:grouping val="clustered"/>
        <c:ser>
          <c:idx val="0"/>
          <c:order val="0"/>
          <c:tx>
            <c:strRef>
              <c:f>Sheet1!$B$1</c:f>
              <c:strCache>
                <c:ptCount val="1"/>
                <c:pt idx="0">
                  <c:v>用户规模（亿人）</c:v>
                </c:pt>
              </c:strCache>
            </c:strRef>
          </c:tx>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zh-CN"/>
              </a:p>
            </c:txPr>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2014</c:v>
                </c:pt>
                <c:pt idx="1">
                  <c:v>2015</c:v>
                </c:pt>
                <c:pt idx="2">
                  <c:v>2016</c:v>
                </c:pt>
                <c:pt idx="3">
                  <c:v>2017</c:v>
                </c:pt>
                <c:pt idx="4">
                  <c:v>2018E</c:v>
                </c:pt>
                <c:pt idx="5">
                  <c:v>2019E</c:v>
                </c:pt>
                <c:pt idx="6">
                  <c:v>2020E</c:v>
                </c:pt>
              </c:strCache>
            </c:strRef>
          </c:cat>
          <c:val>
            <c:numRef>
              <c:f>Sheet1!$B$2:$B$8</c:f>
              <c:numCache>
                <c:formatCode>General</c:formatCode>
                <c:ptCount val="7"/>
                <c:pt idx="0">
                  <c:v>2.11</c:v>
                </c:pt>
                <c:pt idx="1">
                  <c:v>2.94</c:v>
                </c:pt>
                <c:pt idx="2">
                  <c:v>3.65</c:v>
                </c:pt>
                <c:pt idx="3">
                  <c:v>4.3499999999999996</c:v>
                </c:pt>
                <c:pt idx="4">
                  <c:v>4.99</c:v>
                </c:pt>
                <c:pt idx="5">
                  <c:v>5.58</c:v>
                </c:pt>
                <c:pt idx="6">
                  <c:v>6.23</c:v>
                </c:pt>
              </c:numCache>
            </c:numRef>
          </c:val>
          <c:extLst xmlns:c16r2="http://schemas.microsoft.com/office/drawing/2015/06/chart">
            <c:ext xmlns:c16="http://schemas.microsoft.com/office/drawing/2014/chart" uri="{C3380CC4-5D6E-409C-BE32-E72D297353CC}">
              <c16:uniqueId val="{00000000-698D-4A4F-A18C-E0AEB8546EC0}"/>
            </c:ext>
          </c:extLst>
        </c:ser>
        <c:gapWidth val="219"/>
        <c:axId val="202592640"/>
        <c:axId val="202594176"/>
      </c:barChart>
      <c:lineChart>
        <c:grouping val="standard"/>
        <c:ser>
          <c:idx val="1"/>
          <c:order val="1"/>
          <c:tx>
            <c:strRef>
              <c:f>Sheet1!$C$1</c:f>
              <c:strCache>
                <c:ptCount val="1"/>
                <c:pt idx="0">
                  <c:v>增长率</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zh-CN"/>
              </a:p>
            </c:txPr>
            <c:showVal val="1"/>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2014</c:v>
                </c:pt>
                <c:pt idx="1">
                  <c:v>2015</c:v>
                </c:pt>
                <c:pt idx="2">
                  <c:v>2016</c:v>
                </c:pt>
                <c:pt idx="3">
                  <c:v>2017</c:v>
                </c:pt>
                <c:pt idx="4">
                  <c:v>2018E</c:v>
                </c:pt>
                <c:pt idx="5">
                  <c:v>2019E</c:v>
                </c:pt>
                <c:pt idx="6">
                  <c:v>2020E</c:v>
                </c:pt>
              </c:strCache>
            </c:strRef>
          </c:cat>
          <c:val>
            <c:numRef>
              <c:f>Sheet1!$C$2:$C$8</c:f>
              <c:numCache>
                <c:formatCode>0.0%</c:formatCode>
                <c:ptCount val="7"/>
                <c:pt idx="1">
                  <c:v>0.39300000000000096</c:v>
                </c:pt>
                <c:pt idx="2">
                  <c:v>0.24100000000000021</c:v>
                </c:pt>
                <c:pt idx="3">
                  <c:v>0.192</c:v>
                </c:pt>
                <c:pt idx="4">
                  <c:v>0.14700000000000021</c:v>
                </c:pt>
                <c:pt idx="5">
                  <c:v>0.11799999999999998</c:v>
                </c:pt>
                <c:pt idx="6">
                  <c:v>0.11600000000000002</c:v>
                </c:pt>
              </c:numCache>
            </c:numRef>
          </c:val>
          <c:extLst xmlns:c16r2="http://schemas.microsoft.com/office/drawing/2015/06/chart">
            <c:ext xmlns:c16="http://schemas.microsoft.com/office/drawing/2014/chart" uri="{C3380CC4-5D6E-409C-BE32-E72D297353CC}">
              <c16:uniqueId val="{00000001-698D-4A4F-A18C-E0AEB8546EC0}"/>
            </c:ext>
          </c:extLst>
        </c:ser>
        <c:marker val="1"/>
        <c:axId val="202601600"/>
        <c:axId val="202595712"/>
      </c:lineChart>
      <c:catAx>
        <c:axId val="202592640"/>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2594176"/>
        <c:crosses val="autoZero"/>
        <c:auto val="1"/>
        <c:lblAlgn val="ctr"/>
        <c:lblOffset val="100"/>
      </c:catAx>
      <c:valAx>
        <c:axId val="202594176"/>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2592640"/>
        <c:crosses val="autoZero"/>
        <c:crossBetween val="between"/>
      </c:valAx>
      <c:valAx>
        <c:axId val="202595712"/>
        <c:scaling>
          <c:orientation val="minMax"/>
        </c:scaling>
        <c:axPos val="r"/>
        <c:numFmt formatCode="General" sourceLinked="1"/>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2601600"/>
        <c:crosses val="max"/>
        <c:crossBetween val="between"/>
      </c:valAx>
      <c:catAx>
        <c:axId val="202601600"/>
        <c:scaling>
          <c:orientation val="minMax"/>
        </c:scaling>
        <c:delete val="1"/>
        <c:axPos val="b"/>
        <c:numFmt formatCode="General" sourceLinked="1"/>
        <c:tickLblPos val="none"/>
        <c:crossAx val="202595712"/>
        <c:crosses val="autoZero"/>
        <c:auto val="1"/>
        <c:lblAlgn val="ctr"/>
        <c:lblOffset val="10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800" b="1" i="0" u="none" strike="noStrike" kern="1200" baseline="0">
                <a:solidFill>
                  <a:schemeClr val="tx1">
                    <a:lumMod val="65000"/>
                    <a:lumOff val="35000"/>
                  </a:schemeClr>
                </a:solidFill>
                <a:latin typeface="+mn-lt"/>
                <a:ea typeface="+mn-ea"/>
                <a:cs typeface="+mn-cs"/>
              </a:defRPr>
            </a:pPr>
            <a:endParaRPr lang="zh-CN"/>
          </a:p>
        </c:txPr>
      </c:dTable>
      <c:spPr>
        <a:noFill/>
        <a:ln>
          <a:noFill/>
        </a:ln>
        <a:effectLst/>
      </c:spPr>
    </c:plotArea>
    <c:legend>
      <c:legendPos val="b"/>
      <c:layout/>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altLang="zh-CN" sz="2000"/>
              <a:t>2017</a:t>
            </a:r>
            <a:r>
              <a:rPr lang="zh-CN" altLang="en-US" sz="2000"/>
              <a:t>年中国网约车应用渗透率</a:t>
            </a:r>
            <a:endParaRPr lang="en-US" altLang="zh-CN" sz="2000"/>
          </a:p>
        </c:rich>
      </c:tx>
      <c:layout/>
      <c:spPr>
        <a:noFill/>
        <a:ln>
          <a:noFill/>
        </a:ln>
        <a:effectLst/>
      </c:spPr>
    </c:title>
    <c:plotArea>
      <c:layout/>
      <c:barChart>
        <c:barDir val="col"/>
        <c:grouping val="clustered"/>
        <c:ser>
          <c:idx val="0"/>
          <c:order val="0"/>
          <c:tx>
            <c:strRef>
              <c:f>Sheet1!$B$1</c:f>
              <c:strCache>
                <c:ptCount val="1"/>
                <c:pt idx="0">
                  <c:v>系列 1</c:v>
                </c:pt>
              </c:strCache>
            </c:strRef>
          </c:tx>
          <c:spPr>
            <a:solidFill>
              <a:schemeClr val="accent1"/>
            </a:solidFill>
            <a:ln>
              <a:noFill/>
            </a:ln>
            <a:effectLst/>
          </c:spPr>
          <c:cat>
            <c:strRef>
              <c:f>Sheet1!$A$2:$A$6</c:f>
              <c:strCache>
                <c:ptCount val="5"/>
                <c:pt idx="0">
                  <c:v>滴滴出行</c:v>
                </c:pt>
                <c:pt idx="1">
                  <c:v>首汽约车</c:v>
                </c:pt>
                <c:pt idx="2">
                  <c:v>神州专车</c:v>
                </c:pt>
                <c:pt idx="3">
                  <c:v>易到</c:v>
                </c:pt>
                <c:pt idx="4">
                  <c:v>曹操专车</c:v>
                </c:pt>
              </c:strCache>
            </c:strRef>
          </c:cat>
          <c:val>
            <c:numRef>
              <c:f>Sheet1!$B$2:$B$6</c:f>
              <c:numCache>
                <c:formatCode>0.0%</c:formatCode>
                <c:ptCount val="5"/>
                <c:pt idx="0">
                  <c:v>0.58600000000000008</c:v>
                </c:pt>
                <c:pt idx="1">
                  <c:v>2.6000000000000002E-2</c:v>
                </c:pt>
                <c:pt idx="2">
                  <c:v>2.2000000000000016E-2</c:v>
                </c:pt>
                <c:pt idx="3">
                  <c:v>1.6000000000000038E-2</c:v>
                </c:pt>
                <c:pt idx="4">
                  <c:v>1.2999999999999998E-2</c:v>
                </c:pt>
              </c:numCache>
            </c:numRef>
          </c:val>
          <c:extLst xmlns:c16r2="http://schemas.microsoft.com/office/drawing/2015/06/chart">
            <c:ext xmlns:c16="http://schemas.microsoft.com/office/drawing/2014/chart" uri="{C3380CC4-5D6E-409C-BE32-E72D297353CC}">
              <c16:uniqueId val="{00000000-B8AF-41DA-93DE-C31F2746D228}"/>
            </c:ext>
          </c:extLst>
        </c:ser>
        <c:gapWidth val="219"/>
        <c:overlap val="-27"/>
        <c:axId val="171900928"/>
        <c:axId val="171902464"/>
      </c:barChart>
      <c:catAx>
        <c:axId val="171900928"/>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crossAx val="171902464"/>
        <c:crosses val="autoZero"/>
        <c:auto val="1"/>
        <c:lblAlgn val="ctr"/>
        <c:lblOffset val="100"/>
      </c:catAx>
      <c:valAx>
        <c:axId val="171902464"/>
        <c:scaling>
          <c:orientation val="minMax"/>
          <c:max val="1"/>
        </c:scaling>
        <c:axPos val="l"/>
        <c:majorGridlines>
          <c:spPr>
            <a:ln w="9525" cap="flat" cmpd="sng" algn="ctr">
              <a:solidFill>
                <a:schemeClr val="tx1">
                  <a:lumMod val="15000"/>
                  <a:lumOff val="85000"/>
                </a:schemeClr>
              </a:solidFill>
              <a:round/>
            </a:ln>
            <a:effectLst/>
          </c:spPr>
        </c:majorGridlines>
        <c:numFmt formatCode="0.0%"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1900928"/>
        <c:crosses val="autoZero"/>
        <c:crossBetween val="between"/>
      </c:valAx>
      <c:spPr>
        <a:noFill/>
        <a:ln>
          <a:noFill/>
        </a:ln>
        <a:effectLst/>
      </c:spPr>
    </c:plotArea>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zh-CN"/>
  <c:chart>
    <c:title>
      <c:tx>
        <c:rich>
          <a:bodyPr/>
          <a:lstStyle/>
          <a:p>
            <a:pPr>
              <a:defRPr/>
            </a:pPr>
            <a:r>
              <a:rPr lang="zh-CN" altLang="en-US" dirty="0" smtClean="0"/>
              <a:t>人数（总人数</a:t>
            </a:r>
            <a:r>
              <a:rPr lang="en-US" altLang="zh-CN" dirty="0" smtClean="0"/>
              <a:t>615</a:t>
            </a:r>
            <a:r>
              <a:rPr lang="zh-CN" altLang="en-US" dirty="0" smtClean="0"/>
              <a:t>）</a:t>
            </a:r>
            <a:endParaRPr lang="zh-CN" altLang="en-US" dirty="0"/>
          </a:p>
        </c:rich>
      </c:tx>
      <c:layout/>
    </c:title>
    <c:plotArea>
      <c:layout/>
      <c:barChart>
        <c:barDir val="bar"/>
        <c:grouping val="clustered"/>
        <c:ser>
          <c:idx val="0"/>
          <c:order val="0"/>
          <c:tx>
            <c:strRef>
              <c:f>Sheet1!$B$1</c:f>
              <c:strCache>
                <c:ptCount val="1"/>
                <c:pt idx="0">
                  <c:v>人数</c:v>
                </c:pt>
              </c:strCache>
            </c:strRef>
          </c:tx>
          <c:dLbls>
            <c:numFmt formatCode="General" sourceLinked="0"/>
            <c:showVal val="1"/>
          </c:dLbls>
          <c:cat>
            <c:strRef>
              <c:f>Sheet1!$A$2:$A$6</c:f>
              <c:strCache>
                <c:ptCount val="5"/>
                <c:pt idx="0">
                  <c:v>人身安全</c:v>
                </c:pt>
                <c:pt idx="1">
                  <c:v>资金财产安全</c:v>
                </c:pt>
                <c:pt idx="2">
                  <c:v>个人信息泄露</c:v>
                </c:pt>
                <c:pt idx="3">
                  <c:v>权责纠纷</c:v>
                </c:pt>
                <c:pt idx="4">
                  <c:v>伤亡交通事故</c:v>
                </c:pt>
              </c:strCache>
            </c:strRef>
          </c:cat>
          <c:val>
            <c:numRef>
              <c:f>Sheet1!$B$2:$B$6</c:f>
              <c:numCache>
                <c:formatCode>General</c:formatCode>
                <c:ptCount val="5"/>
                <c:pt idx="0">
                  <c:v>556</c:v>
                </c:pt>
                <c:pt idx="1">
                  <c:v>268</c:v>
                </c:pt>
                <c:pt idx="2">
                  <c:v>272</c:v>
                </c:pt>
                <c:pt idx="3">
                  <c:v>145</c:v>
                </c:pt>
                <c:pt idx="4">
                  <c:v>237</c:v>
                </c:pt>
              </c:numCache>
            </c:numRef>
          </c:val>
        </c:ser>
        <c:axId val="222393856"/>
        <c:axId val="222395392"/>
      </c:barChart>
      <c:catAx>
        <c:axId val="222393856"/>
        <c:scaling>
          <c:orientation val="minMax"/>
        </c:scaling>
        <c:axPos val="l"/>
        <c:tickLblPos val="nextTo"/>
        <c:txPr>
          <a:bodyPr/>
          <a:lstStyle/>
          <a:p>
            <a:pPr>
              <a:defRPr sz="1400"/>
            </a:pPr>
            <a:endParaRPr lang="zh-CN"/>
          </a:p>
        </c:txPr>
        <c:crossAx val="222395392"/>
        <c:crosses val="autoZero"/>
        <c:auto val="1"/>
        <c:lblAlgn val="ctr"/>
        <c:lblOffset val="100"/>
      </c:catAx>
      <c:valAx>
        <c:axId val="222395392"/>
        <c:scaling>
          <c:orientation val="minMax"/>
        </c:scaling>
        <c:axPos val="b"/>
        <c:majorGridlines/>
        <c:numFmt formatCode="General" sourceLinked="1"/>
        <c:tickLblPos val="nextTo"/>
        <c:crossAx val="222393856"/>
        <c:crosses val="autoZero"/>
        <c:crossBetween val="between"/>
      </c:valAx>
    </c:plotArea>
    <c:plotVisOnly val="1"/>
    <c:dispBlanksAs val="gap"/>
  </c:chart>
  <c:spPr>
    <a:solidFill>
      <a:schemeClr val="bg1"/>
    </a:solidFill>
  </c:sp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zh-CN"/>
  <c:chart>
    <c:title>
      <c:tx>
        <c:rich>
          <a:bodyPr/>
          <a:lstStyle/>
          <a:p>
            <a:pPr>
              <a:defRPr/>
            </a:pPr>
            <a:r>
              <a:rPr lang="zh-CN" altLang="zh-CN" sz="1800" b="1" i="0" u="none" strike="noStrike" baseline="0" dirty="0" smtClean="0"/>
              <a:t>近期出现的网约车安全问题会不会影响到您使用网约车的频率</a:t>
            </a:r>
            <a:endParaRPr lang="zh-CN" altLang="en-US" dirty="0"/>
          </a:p>
        </c:rich>
      </c:tx>
      <c:layout>
        <c:manualLayout>
          <c:xMode val="edge"/>
          <c:yMode val="edge"/>
          <c:x val="0.45670995670995684"/>
          <c:y val="2.4742268041237109E-2"/>
        </c:manualLayout>
      </c:layout>
    </c:title>
    <c:plotArea>
      <c:layout/>
      <c:pieChart>
        <c:varyColors val="1"/>
        <c:ser>
          <c:idx val="0"/>
          <c:order val="0"/>
          <c:tx>
            <c:strRef>
              <c:f>Sheet1!$B$1</c:f>
              <c:strCache>
                <c:ptCount val="1"/>
                <c:pt idx="0">
                  <c:v>影响</c:v>
                </c:pt>
              </c:strCache>
            </c:strRef>
          </c:tx>
          <c:dLbls>
            <c:showPercent val="1"/>
            <c:showLeaderLines val="1"/>
          </c:dLbls>
          <c:cat>
            <c:strRef>
              <c:f>Sheet1!$A$2:$A$3</c:f>
              <c:strCache>
                <c:ptCount val="2"/>
                <c:pt idx="0">
                  <c:v>是</c:v>
                </c:pt>
                <c:pt idx="1">
                  <c:v>否</c:v>
                </c:pt>
              </c:strCache>
            </c:strRef>
          </c:cat>
          <c:val>
            <c:numRef>
              <c:f>Sheet1!$B$2:$B$3</c:f>
              <c:numCache>
                <c:formatCode>General</c:formatCode>
                <c:ptCount val="2"/>
                <c:pt idx="0">
                  <c:v>439</c:v>
                </c:pt>
                <c:pt idx="1">
                  <c:v>176</c:v>
                </c:pt>
              </c:numCache>
            </c:numRef>
          </c:val>
        </c:ser>
        <c:firstSliceAng val="0"/>
      </c:pieChart>
    </c:plotArea>
    <c:legend>
      <c:legendPos val="r"/>
      <c:layout>
        <c:manualLayout>
          <c:xMode val="edge"/>
          <c:yMode val="edge"/>
          <c:x val="8.9861683956172222E-2"/>
          <c:y val="0.42665346213166677"/>
          <c:w val="6.3577469482981291E-2"/>
          <c:h val="0.1441571556132803"/>
        </c:manualLayout>
      </c:layout>
      <c:txPr>
        <a:bodyPr/>
        <a:lstStyle/>
        <a:p>
          <a:pPr>
            <a:defRPr sz="1600"/>
          </a:pPr>
          <a:endParaRPr lang="zh-CN"/>
        </a:p>
      </c:txPr>
    </c:legend>
    <c:plotVisOnly val="1"/>
    <c:dispBlanksAs val="zero"/>
  </c:chart>
  <c:spPr>
    <a:solidFill>
      <a:schemeClr val="bg1"/>
    </a:solidFill>
  </c:sp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zh-CN"/>
  <c:chart>
    <c:title>
      <c:tx>
        <c:rich>
          <a:bodyPr/>
          <a:lstStyle/>
          <a:p>
            <a:pPr>
              <a:defRPr/>
            </a:pPr>
            <a:r>
              <a:rPr lang="zh-CN" altLang="en-US" dirty="0" smtClean="0"/>
              <a:t>原因（总人数</a:t>
            </a:r>
            <a:r>
              <a:rPr lang="en-US" altLang="zh-CN" dirty="0" smtClean="0"/>
              <a:t>615</a:t>
            </a:r>
            <a:r>
              <a:rPr lang="zh-CN" altLang="en-US" dirty="0" smtClean="0"/>
              <a:t>）</a:t>
            </a:r>
            <a:endParaRPr lang="zh-CN" altLang="en-US" dirty="0"/>
          </a:p>
        </c:rich>
      </c:tx>
      <c:layout/>
    </c:title>
    <c:plotArea>
      <c:layout/>
      <c:barChart>
        <c:barDir val="col"/>
        <c:grouping val="clustered"/>
        <c:ser>
          <c:idx val="0"/>
          <c:order val="0"/>
          <c:tx>
            <c:strRef>
              <c:f>Sheet1!$B$1</c:f>
              <c:strCache>
                <c:ptCount val="1"/>
                <c:pt idx="0">
                  <c:v>原因</c:v>
                </c:pt>
              </c:strCache>
            </c:strRef>
          </c:tx>
          <c:dLbls>
            <c:txPr>
              <a:bodyPr/>
              <a:lstStyle/>
              <a:p>
                <a:pPr>
                  <a:defRPr sz="1400"/>
                </a:pPr>
                <a:endParaRPr lang="zh-CN"/>
              </a:p>
            </c:txPr>
            <c:showVal val="1"/>
          </c:dLbls>
          <c:cat>
            <c:strRef>
              <c:f>Sheet1!$A$2:$A$5</c:f>
              <c:strCache>
                <c:ptCount val="4"/>
                <c:pt idx="0">
                  <c:v>乘客个人安全意识不足</c:v>
                </c:pt>
                <c:pt idx="1">
                  <c:v>司机的个人素质不高</c:v>
                </c:pt>
                <c:pt idx="2">
                  <c:v>网约车制度不健全</c:v>
                </c:pt>
                <c:pt idx="3">
                  <c:v>网约车平台的管理和处理问题的方式欠妥</c:v>
                </c:pt>
              </c:strCache>
            </c:strRef>
          </c:cat>
          <c:val>
            <c:numRef>
              <c:f>Sheet1!$B$2:$B$5</c:f>
              <c:numCache>
                <c:formatCode>General</c:formatCode>
                <c:ptCount val="4"/>
                <c:pt idx="0">
                  <c:v>120</c:v>
                </c:pt>
                <c:pt idx="1">
                  <c:v>361</c:v>
                </c:pt>
                <c:pt idx="2">
                  <c:v>339</c:v>
                </c:pt>
                <c:pt idx="3">
                  <c:v>309</c:v>
                </c:pt>
              </c:numCache>
            </c:numRef>
          </c:val>
        </c:ser>
        <c:axId val="222254208"/>
        <c:axId val="222255744"/>
      </c:barChart>
      <c:catAx>
        <c:axId val="222254208"/>
        <c:scaling>
          <c:orientation val="minMax"/>
        </c:scaling>
        <c:delete val="1"/>
        <c:axPos val="b"/>
        <c:tickLblPos val="none"/>
        <c:crossAx val="222255744"/>
        <c:crosses val="autoZero"/>
        <c:auto val="1"/>
        <c:lblAlgn val="ctr"/>
        <c:lblOffset val="100"/>
      </c:catAx>
      <c:valAx>
        <c:axId val="222255744"/>
        <c:scaling>
          <c:orientation val="minMax"/>
        </c:scaling>
        <c:axPos val="l"/>
        <c:majorGridlines/>
        <c:numFmt formatCode="General" sourceLinked="1"/>
        <c:tickLblPos val="nextTo"/>
        <c:crossAx val="222254208"/>
        <c:crosses val="autoZero"/>
        <c:crossBetween val="between"/>
      </c:valAx>
    </c:plotArea>
    <c:plotVisOnly val="1"/>
    <c:dispBlanksAs val="gap"/>
  </c:chart>
  <c:spPr>
    <a:solidFill>
      <a:schemeClr val="bg1"/>
    </a:solidFill>
  </c:sp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5D5D5-6670-4FF0-826B-1D73E90DF5A6}" type="datetimeFigureOut">
              <a:rPr lang="zh-CN" altLang="en-US" smtClean="0"/>
              <a:pPr/>
              <a:t>2018/12/13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080EE2E-E2EA-4668-A4D8-FA3015F6403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3C7CCF-25B5-49AA-B95F-FBFE268E5DDF}" type="datetimeFigureOut">
              <a:rPr lang="zh-CN" altLang="en-US" smtClean="0"/>
              <a:pPr/>
              <a:t>2018/12/13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0722D3-4F52-404A-8527-F54BB3D16D9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80722D3-4F52-404A-8527-F54BB3D16D94}" type="slidenum">
              <a:rPr lang="zh-CN" altLang="en-US" smtClean="0"/>
              <a:pPr/>
              <a:t>11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80722D3-4F52-404A-8527-F54BB3D16D94}" type="slidenum">
              <a:rPr lang="zh-CN" altLang="en-US" smtClean="0"/>
              <a:pPr/>
              <a:t>35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12/13/2018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pPr/>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12/13/2018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12/13/2018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pPr/>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12/13/2018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12/13/2018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userDrawn="1"/>
        </p:nvSpPr>
        <p:spPr>
          <a:xfrm>
            <a:off x="-400693" y="750013"/>
            <a:ext cx="1910993" cy="338554"/>
          </a:xfrm>
          <a:prstGeom prst="rect">
            <a:avLst/>
          </a:prstGeom>
          <a:noFill/>
        </p:spPr>
        <p:txBody>
          <a:bodyPr wrap="square" rtlCol="0">
            <a:spAutoFit/>
          </a:bodyPr>
          <a:lstStyle/>
          <a:p>
            <a:pPr algn="ctr"/>
            <a:r>
              <a:rPr lang="zh-CN" altLang="en-US" sz="800" b="1" dirty="0" smtClean="0">
                <a:latin typeface="微软雅黑" pitchFamily="34" charset="-122"/>
                <a:ea typeface="微软雅黑" pitchFamily="34" charset="-122"/>
              </a:rPr>
              <a:t>网约车安全问题</a:t>
            </a:r>
            <a:endParaRPr lang="en-US" altLang="zh-CN" sz="800" b="1" dirty="0" smtClean="0">
              <a:latin typeface="微软雅黑" pitchFamily="34" charset="-122"/>
              <a:ea typeface="微软雅黑" pitchFamily="34" charset="-122"/>
            </a:endParaRPr>
          </a:p>
          <a:p>
            <a:pPr algn="ctr"/>
            <a:r>
              <a:rPr lang="zh-CN" altLang="en-US" sz="800" b="1" dirty="0" smtClean="0">
                <a:latin typeface="微软雅黑" pitchFamily="34" charset="-122"/>
                <a:ea typeface="微软雅黑" pitchFamily="34" charset="-122"/>
              </a:rPr>
              <a:t>调查问卷</a:t>
            </a:r>
            <a:endParaRPr lang="zh-CN" altLang="en-US" sz="800" b="1" dirty="0">
              <a:latin typeface="微软雅黑" pitchFamily="34" charset="-122"/>
              <a:ea typeface="微软雅黑" pitchFamily="34" charset="-122"/>
            </a:endParaRPr>
          </a:p>
        </p:txBody>
      </p:sp>
      <p:pic>
        <p:nvPicPr>
          <p:cNvPr id="14" name="图片 13" descr="问卷二维码.png"/>
          <p:cNvPicPr>
            <a:picLocks noChangeAspect="1"/>
          </p:cNvPicPr>
          <p:nvPr userDrawn="1"/>
        </p:nvPicPr>
        <p:blipFill>
          <a:blip r:embed="rId14"/>
          <a:srcRect l="20318" t="44749" r="19869" b="21756"/>
          <a:stretch>
            <a:fillRect/>
          </a:stretch>
        </p:blipFill>
        <p:spPr>
          <a:xfrm>
            <a:off x="287679" y="205485"/>
            <a:ext cx="503432" cy="50060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AF42C92-A279-4F02-AE75-865EBCB9CE05}"/>
              </a:ext>
            </a:extLst>
          </p:cNvPr>
          <p:cNvSpPr>
            <a:spLocks noGrp="1"/>
          </p:cNvSpPr>
          <p:nvPr>
            <p:ph type="ctrTitle"/>
          </p:nvPr>
        </p:nvSpPr>
        <p:spPr/>
        <p:txBody>
          <a:bodyPr>
            <a:normAutofit/>
          </a:bodyPr>
          <a:lstStyle/>
          <a:p>
            <a:r>
              <a:rPr lang="zh-CN" altLang="en-US" sz="4800" dirty="0"/>
              <a:t>网约车的安全问题及发展前景</a:t>
            </a:r>
          </a:p>
        </p:txBody>
      </p:sp>
      <p:sp>
        <p:nvSpPr>
          <p:cNvPr id="3" name="副标题 2">
            <a:extLst>
              <a:ext uri="{FF2B5EF4-FFF2-40B4-BE49-F238E27FC236}">
                <a16:creationId xmlns="" xmlns:a16="http://schemas.microsoft.com/office/drawing/2014/main" id="{C2F0BECD-E63A-49F6-B74D-E2408179A033}"/>
              </a:ext>
            </a:extLst>
          </p:cNvPr>
          <p:cNvSpPr>
            <a:spLocks noGrp="1"/>
          </p:cNvSpPr>
          <p:nvPr>
            <p:ph type="subTitle" idx="1"/>
          </p:nvPr>
        </p:nvSpPr>
        <p:spPr/>
        <p:txBody>
          <a:bodyPr/>
          <a:lstStyle/>
          <a:p>
            <a:r>
              <a:rPr lang="zh-CN" altLang="en-US" dirty="0"/>
              <a:t>组长：葛睿芃</a:t>
            </a:r>
          </a:p>
          <a:p>
            <a:endParaRPr lang="zh-CN" altLang="en-US" dirty="0"/>
          </a:p>
        </p:txBody>
      </p:sp>
    </p:spTree>
    <p:extLst>
      <p:ext uri="{BB962C8B-B14F-4D97-AF65-F5344CB8AC3E}">
        <p14:creationId xmlns="" xmlns:p14="http://schemas.microsoft.com/office/powerpoint/2010/main" val="1462669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正式报告</a:t>
            </a:r>
            <a:endParaRPr lang="zh-CN" altLang="en-US" dirty="0"/>
          </a:p>
        </p:txBody>
      </p:sp>
      <p:sp>
        <p:nvSpPr>
          <p:cNvPr id="3" name="文本占位符 2"/>
          <p:cNvSpPr>
            <a:spLocks noGrp="1"/>
          </p:cNvSpPr>
          <p:nvPr>
            <p:ph type="body" idx="1"/>
          </p:nvPr>
        </p:nvSpPr>
        <p:spPr/>
        <p:txBody>
          <a:bodyPr/>
          <a:lstStyle/>
          <a:p>
            <a:endParaRPr lang="zh-CN" alt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174177" y="297951"/>
            <a:ext cx="9603275" cy="1049235"/>
          </a:xfrm>
        </p:spPr>
        <p:txBody>
          <a:bodyPr/>
          <a:lstStyle/>
          <a:p>
            <a:r>
              <a:rPr lang="zh-CN" altLang="en-US" dirty="0" smtClean="0"/>
              <a:t>调查背景</a:t>
            </a:r>
            <a:endParaRPr lang="zh-CN" altLang="en-US" dirty="0"/>
          </a:p>
        </p:txBody>
      </p:sp>
      <p:sp>
        <p:nvSpPr>
          <p:cNvPr id="10" name="内容占位符 9"/>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3"/>
          <a:srcRect t="3759"/>
          <a:stretch>
            <a:fillRect/>
          </a:stretch>
        </p:blipFill>
        <p:spPr bwMode="auto">
          <a:xfrm>
            <a:off x="1037687" y="893854"/>
            <a:ext cx="6559431" cy="4212403"/>
          </a:xfrm>
          <a:prstGeom prst="rect">
            <a:avLst/>
          </a:prstGeom>
          <a:noFill/>
          <a:ln w="9525">
            <a:noFill/>
            <a:miter lim="800000"/>
            <a:headEnd/>
            <a:tailEnd/>
          </a:ln>
        </p:spPr>
      </p:pic>
      <p:pic>
        <p:nvPicPr>
          <p:cNvPr id="1032" name="Picture 8" descr="https://timgsa.baidu.com/timg?image&amp;quality=80&amp;size=b9999_10000&amp;sec=1544370756775&amp;di=dd62356f296eea8b8f83b55691ee666a&amp;imgtype=0&amp;src=http%3A%2F%2Fs4.cdn.deahu.com%2Fshow%2Flfile%2F219F424AEA701AE6DCC2957ED3DB82F0.jpg"/>
          <p:cNvPicPr>
            <a:picLocks noChangeAspect="1" noChangeArrowheads="1"/>
          </p:cNvPicPr>
          <p:nvPr/>
        </p:nvPicPr>
        <p:blipFill>
          <a:blip r:embed="rId4"/>
          <a:srcRect l="8311"/>
          <a:stretch>
            <a:fillRect/>
          </a:stretch>
        </p:blipFill>
        <p:spPr bwMode="auto">
          <a:xfrm>
            <a:off x="7602876" y="2339547"/>
            <a:ext cx="3493356" cy="2857500"/>
          </a:xfrm>
          <a:prstGeom prst="rect">
            <a:avLst/>
          </a:prstGeom>
          <a:noFill/>
        </p:spPr>
      </p:pic>
      <p:sp>
        <p:nvSpPr>
          <p:cNvPr id="8" name="TextBox 7"/>
          <p:cNvSpPr txBox="1"/>
          <p:nvPr/>
        </p:nvSpPr>
        <p:spPr>
          <a:xfrm>
            <a:off x="0" y="5897366"/>
            <a:ext cx="1338828" cy="246221"/>
          </a:xfrm>
          <a:prstGeom prst="rect">
            <a:avLst/>
          </a:prstGeom>
          <a:noFill/>
        </p:spPr>
        <p:txBody>
          <a:bodyPr wrap="none" rtlCol="0">
            <a:spAutoFit/>
          </a:bodyPr>
          <a:lstStyle/>
          <a:p>
            <a:r>
              <a:rPr lang="zh-CN" altLang="en-US" sz="1000" dirty="0" smtClean="0"/>
              <a:t>注：图片来源于网络</a:t>
            </a:r>
            <a:endParaRPr lang="zh-CN" altLang="en-US" sz="1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endParaRPr lang="zh-CN" altLang="en-US"/>
          </a:p>
        </p:txBody>
      </p:sp>
      <p:sp>
        <p:nvSpPr>
          <p:cNvPr id="9" name="内容占位符 8"/>
          <p:cNvSpPr>
            <a:spLocks noGrp="1"/>
          </p:cNvSpPr>
          <p:nvPr>
            <p:ph idx="1"/>
          </p:nvPr>
        </p:nvSpPr>
        <p:spPr/>
        <p:txBody>
          <a:bodyPr/>
          <a:lstStyle/>
          <a:p>
            <a:endParaRPr lang="zh-CN" altLang="en-US"/>
          </a:p>
        </p:txBody>
      </p:sp>
      <p:graphicFrame>
        <p:nvGraphicFramePr>
          <p:cNvPr id="6" name="图表 5"/>
          <p:cNvGraphicFramePr/>
          <p:nvPr/>
        </p:nvGraphicFramePr>
        <p:xfrm>
          <a:off x="1428108" y="821933"/>
          <a:ext cx="9729627" cy="488022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0" y="5897366"/>
            <a:ext cx="2364750" cy="246221"/>
          </a:xfrm>
          <a:prstGeom prst="rect">
            <a:avLst/>
          </a:prstGeom>
          <a:noFill/>
        </p:spPr>
        <p:txBody>
          <a:bodyPr wrap="none" rtlCol="0">
            <a:spAutoFit/>
          </a:bodyPr>
          <a:lstStyle/>
          <a:p>
            <a:r>
              <a:rPr lang="zh-CN" altLang="en-US" sz="1000" dirty="0" smtClean="0"/>
              <a:t>注：新闻组提供，</a:t>
            </a:r>
            <a:r>
              <a:rPr lang="zh-CN" altLang="zh-CN" sz="1000" dirty="0" smtClean="0"/>
              <a:t>艾媒北极星数据图表</a:t>
            </a:r>
            <a:endParaRPr lang="zh-CN" altLang="en-US" sz="1000" dirty="0"/>
          </a:p>
        </p:txBody>
      </p:sp>
      <p:sp>
        <p:nvSpPr>
          <p:cNvPr id="10" name="标题 8"/>
          <p:cNvSpPr txBox="1">
            <a:spLocks/>
          </p:cNvSpPr>
          <p:nvPr/>
        </p:nvSpPr>
        <p:spPr>
          <a:xfrm>
            <a:off x="1174177" y="297951"/>
            <a:ext cx="9603275" cy="1049235"/>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0" i="0" u="none" strike="noStrike" kern="1200" cap="all" spc="0" normalizeH="0" baseline="0" noProof="0" smtClean="0">
                <a:ln>
                  <a:noFill/>
                </a:ln>
                <a:solidFill>
                  <a:schemeClr val="tx1"/>
                </a:solidFill>
                <a:effectLst/>
                <a:uLnTx/>
                <a:uFillTx/>
                <a:latin typeface="+mj-lt"/>
                <a:ea typeface="+mj-ea"/>
                <a:cs typeface="+mj-cs"/>
              </a:rPr>
              <a:t>调查背景</a:t>
            </a:r>
            <a:endParaRPr kumimoji="0" lang="zh-CN" altLang="en-US" sz="3200" b="0" i="0" u="none" strike="noStrike" kern="1200" cap="all"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28674" name="Picture 2"/>
          <p:cNvPicPr>
            <a:picLocks noChangeAspect="1" noChangeArrowheads="1"/>
          </p:cNvPicPr>
          <p:nvPr/>
        </p:nvPicPr>
        <p:blipFill>
          <a:blip r:embed="rId2"/>
          <a:srcRect/>
          <a:stretch>
            <a:fillRect/>
          </a:stretch>
        </p:blipFill>
        <p:spPr bwMode="auto">
          <a:xfrm>
            <a:off x="1037691" y="963138"/>
            <a:ext cx="3509601" cy="3269815"/>
          </a:xfrm>
          <a:prstGeom prst="rect">
            <a:avLst/>
          </a:prstGeom>
          <a:noFill/>
          <a:ln w="9525">
            <a:noFill/>
            <a:miter lim="800000"/>
            <a:headEnd/>
            <a:tailEnd/>
          </a:ln>
        </p:spPr>
      </p:pic>
      <p:pic>
        <p:nvPicPr>
          <p:cNvPr id="28675" name="Picture 3"/>
          <p:cNvPicPr>
            <a:picLocks noChangeAspect="1" noChangeArrowheads="1"/>
          </p:cNvPicPr>
          <p:nvPr/>
        </p:nvPicPr>
        <p:blipFill>
          <a:blip r:embed="rId3"/>
          <a:srcRect/>
          <a:stretch>
            <a:fillRect/>
          </a:stretch>
        </p:blipFill>
        <p:spPr bwMode="auto">
          <a:xfrm>
            <a:off x="1941816" y="2703602"/>
            <a:ext cx="4450208" cy="2400034"/>
          </a:xfrm>
          <a:prstGeom prst="rect">
            <a:avLst/>
          </a:prstGeom>
          <a:noFill/>
          <a:ln w="9525">
            <a:noFill/>
            <a:miter lim="800000"/>
            <a:headEnd/>
            <a:tailEnd/>
          </a:ln>
        </p:spPr>
      </p:pic>
      <p:pic>
        <p:nvPicPr>
          <p:cNvPr id="28676" name="Picture 4"/>
          <p:cNvPicPr>
            <a:picLocks noChangeAspect="1" noChangeArrowheads="1"/>
          </p:cNvPicPr>
          <p:nvPr/>
        </p:nvPicPr>
        <p:blipFill>
          <a:blip r:embed="rId4"/>
          <a:srcRect/>
          <a:stretch>
            <a:fillRect/>
          </a:stretch>
        </p:blipFill>
        <p:spPr bwMode="auto">
          <a:xfrm>
            <a:off x="5003513" y="949976"/>
            <a:ext cx="3741025" cy="3440782"/>
          </a:xfrm>
          <a:prstGeom prst="rect">
            <a:avLst/>
          </a:prstGeom>
          <a:noFill/>
          <a:ln w="9525">
            <a:noFill/>
            <a:miter lim="800000"/>
            <a:headEnd/>
            <a:tailEnd/>
          </a:ln>
        </p:spPr>
      </p:pic>
      <p:pic>
        <p:nvPicPr>
          <p:cNvPr id="28677" name="Picture 5"/>
          <p:cNvPicPr>
            <a:picLocks noChangeAspect="1" noChangeArrowheads="1"/>
          </p:cNvPicPr>
          <p:nvPr/>
        </p:nvPicPr>
        <p:blipFill>
          <a:blip r:embed="rId5"/>
          <a:srcRect/>
          <a:stretch>
            <a:fillRect/>
          </a:stretch>
        </p:blipFill>
        <p:spPr bwMode="auto">
          <a:xfrm>
            <a:off x="7799599" y="1962364"/>
            <a:ext cx="3352357" cy="4073008"/>
          </a:xfrm>
          <a:prstGeom prst="rect">
            <a:avLst/>
          </a:prstGeom>
          <a:noFill/>
          <a:ln w="9525">
            <a:noFill/>
            <a:miter lim="800000"/>
            <a:headEnd/>
            <a:tailEnd/>
          </a:ln>
        </p:spPr>
      </p:pic>
      <p:sp>
        <p:nvSpPr>
          <p:cNvPr id="8" name="TextBox 7"/>
          <p:cNvSpPr txBox="1"/>
          <p:nvPr/>
        </p:nvSpPr>
        <p:spPr>
          <a:xfrm>
            <a:off x="0" y="5897366"/>
            <a:ext cx="1595309" cy="246221"/>
          </a:xfrm>
          <a:prstGeom prst="rect">
            <a:avLst/>
          </a:prstGeom>
          <a:noFill/>
        </p:spPr>
        <p:txBody>
          <a:bodyPr wrap="none" rtlCol="0">
            <a:spAutoFit/>
          </a:bodyPr>
          <a:lstStyle/>
          <a:p>
            <a:r>
              <a:rPr lang="zh-CN" altLang="en-US" sz="1000" dirty="0" smtClean="0"/>
              <a:t>注：图片来源：百度新闻</a:t>
            </a:r>
            <a:endParaRPr lang="zh-CN" altLang="en-US" sz="1000" dirty="0"/>
          </a:p>
        </p:txBody>
      </p:sp>
      <p:sp>
        <p:nvSpPr>
          <p:cNvPr id="9" name="标题 8"/>
          <p:cNvSpPr txBox="1">
            <a:spLocks/>
          </p:cNvSpPr>
          <p:nvPr/>
        </p:nvSpPr>
        <p:spPr>
          <a:xfrm>
            <a:off x="1174177" y="297951"/>
            <a:ext cx="9603275" cy="1049235"/>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0" i="0" u="none" strike="noStrike" kern="1200" cap="all" spc="0" normalizeH="0" baseline="0" noProof="0" smtClean="0">
                <a:ln>
                  <a:noFill/>
                </a:ln>
                <a:solidFill>
                  <a:schemeClr val="tx1"/>
                </a:solidFill>
                <a:effectLst/>
                <a:uLnTx/>
                <a:uFillTx/>
                <a:latin typeface="+mj-lt"/>
                <a:ea typeface="+mj-ea"/>
                <a:cs typeface="+mj-cs"/>
              </a:rPr>
              <a:t>调查背景</a:t>
            </a:r>
            <a:endParaRPr kumimoji="0" lang="zh-CN" altLang="en-US" sz="3200" b="0" i="0" u="none" strike="noStrike" kern="1200" cap="all"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“网约车安全问题与发展前景”调研小组成员</a:t>
            </a:r>
            <a:endParaRPr lang="zh-CN" altLang="en-US" dirty="0"/>
          </a:p>
        </p:txBody>
      </p:sp>
      <p:sp>
        <p:nvSpPr>
          <p:cNvPr id="3" name="内容占位符 2"/>
          <p:cNvSpPr>
            <a:spLocks noGrp="1"/>
          </p:cNvSpPr>
          <p:nvPr>
            <p:ph idx="1"/>
          </p:nvPr>
        </p:nvSpPr>
        <p:spPr/>
        <p:txBody>
          <a:bodyPr/>
          <a:lstStyle/>
          <a:p>
            <a:endParaRPr lang="zh-CN" altLang="en-US"/>
          </a:p>
        </p:txBody>
      </p:sp>
      <p:graphicFrame>
        <p:nvGraphicFramePr>
          <p:cNvPr id="4" name="内容占位符 3">
            <a:extLst>
              <a:ext uri="{FF2B5EF4-FFF2-40B4-BE49-F238E27FC236}">
                <a16:creationId xmlns="" xmlns:a16="http://schemas.microsoft.com/office/drawing/2014/main" id="{439E4984-D400-4982-875D-B8B8653E002C}"/>
              </a:ext>
            </a:extLst>
          </p:cNvPr>
          <p:cNvGraphicFramePr>
            <a:graphicFrameLocks/>
          </p:cNvGraphicFramePr>
          <p:nvPr>
            <p:extLst>
              <p:ext uri="{D42A27DB-BD31-4B8C-83A1-F6EECF244321}">
                <p14:modId xmlns="" xmlns:p14="http://schemas.microsoft.com/office/powerpoint/2010/main" val="2205005171"/>
              </p:ext>
            </p:extLst>
          </p:nvPr>
        </p:nvGraphicFramePr>
        <p:xfrm>
          <a:off x="3207854" y="2016124"/>
          <a:ext cx="5442986" cy="3535680"/>
        </p:xfrm>
        <a:graphic>
          <a:graphicData uri="http://schemas.openxmlformats.org/drawingml/2006/table">
            <a:tbl>
              <a:tblPr firstRow="1" bandRow="1">
                <a:tableStyleId>{5C22544A-7EE6-4342-B048-85BDC9FD1C3A}</a:tableStyleId>
              </a:tblPr>
              <a:tblGrid>
                <a:gridCol w="2721493">
                  <a:extLst>
                    <a:ext uri="{9D8B030D-6E8A-4147-A177-3AD203B41FA5}">
                      <a16:colId xmlns="" xmlns:a16="http://schemas.microsoft.com/office/drawing/2014/main" val="1662452192"/>
                    </a:ext>
                  </a:extLst>
                </a:gridCol>
                <a:gridCol w="2721493">
                  <a:extLst>
                    <a:ext uri="{9D8B030D-6E8A-4147-A177-3AD203B41FA5}">
                      <a16:colId xmlns="" xmlns:a16="http://schemas.microsoft.com/office/drawing/2014/main" val="1170316016"/>
                    </a:ext>
                  </a:extLst>
                </a:gridCol>
              </a:tblGrid>
              <a:tr h="15091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新闻搜集</a:t>
                      </a:r>
                      <a:r>
                        <a:rPr lang="zh-CN" altLang="en-US" sz="2000" dirty="0" smtClean="0"/>
                        <a:t>组</a:t>
                      </a:r>
                      <a:endParaRPr lang="en-US" altLang="zh-CN" sz="20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t>窦星晨</a:t>
                      </a:r>
                      <a:endParaRPr lang="en-US" altLang="zh-CN" sz="18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t>华文吉</a:t>
                      </a:r>
                      <a:endParaRPr lang="en-US" altLang="zh-CN" sz="1800" dirty="0"/>
                    </a:p>
                    <a:p>
                      <a:pPr algn="ctr"/>
                      <a:endParaRPr lang="zh-CN" altLang="en-US" sz="1800" dirty="0"/>
                    </a:p>
                  </a:txBody>
                  <a:tcPr>
                    <a:solidFill>
                      <a:srgbClr val="C00000"/>
                    </a:solidFill>
                  </a:tcPr>
                </a:tc>
                <a:tc>
                  <a:txBody>
                    <a:bodyPr/>
                    <a:lstStyle/>
                    <a:p>
                      <a:pPr algn="ctr"/>
                      <a:r>
                        <a:rPr lang="zh-CN" altLang="en-US" sz="2000" dirty="0"/>
                        <a:t>问卷整理</a:t>
                      </a:r>
                      <a:r>
                        <a:rPr lang="zh-CN" altLang="en-US" sz="2000" dirty="0" smtClean="0"/>
                        <a:t>组</a:t>
                      </a:r>
                      <a:endParaRPr lang="en-US" altLang="zh-CN" sz="2000" dirty="0" smtClean="0"/>
                    </a:p>
                    <a:p>
                      <a:pPr algn="ctr"/>
                      <a:r>
                        <a:rPr lang="zh-CN" altLang="en-US" sz="1800" dirty="0" smtClean="0"/>
                        <a:t>葛睿芃</a:t>
                      </a:r>
                      <a:endParaRPr lang="en-US" altLang="zh-CN" sz="1800" dirty="0" smtClean="0"/>
                    </a:p>
                    <a:p>
                      <a:pPr algn="ctr"/>
                      <a:r>
                        <a:rPr lang="zh-CN" altLang="en-US" sz="1800" dirty="0" smtClean="0"/>
                        <a:t>易婧如</a:t>
                      </a:r>
                      <a:endParaRPr lang="en-US" altLang="zh-CN" sz="1800" dirty="0" smtClean="0"/>
                    </a:p>
                    <a:p>
                      <a:pPr algn="ctr"/>
                      <a:r>
                        <a:rPr lang="zh-CN" altLang="en-US" sz="1800" dirty="0" smtClean="0"/>
                        <a:t>周</a:t>
                      </a:r>
                      <a:r>
                        <a:rPr lang="zh-CN" altLang="en-US" sz="1800" dirty="0"/>
                        <a:t>珈</a:t>
                      </a:r>
                      <a:r>
                        <a:rPr lang="zh-CN" altLang="en-US" sz="1800" dirty="0" smtClean="0"/>
                        <a:t>如</a:t>
                      </a:r>
                      <a:endParaRPr lang="en-US" altLang="zh-CN" sz="1800" dirty="0" smtClean="0"/>
                    </a:p>
                    <a:p>
                      <a:pPr algn="ctr"/>
                      <a:r>
                        <a:rPr lang="zh-CN" altLang="en-US" sz="1800" dirty="0" smtClean="0"/>
                        <a:t>闵睿</a:t>
                      </a:r>
                      <a:endParaRPr lang="en-US" altLang="zh-CN" sz="1800" dirty="0"/>
                    </a:p>
                    <a:p>
                      <a:pPr algn="ctr"/>
                      <a:endParaRPr lang="zh-CN" altLang="en-US" sz="1800" dirty="0"/>
                    </a:p>
                  </a:txBody>
                  <a:tcPr>
                    <a:solidFill>
                      <a:srgbClr val="FFC000"/>
                    </a:solidFill>
                  </a:tcPr>
                </a:tc>
                <a:extLst>
                  <a:ext uri="{0D108BD9-81ED-4DB2-BD59-A6C34878D82A}">
                    <a16:rowId xmlns="" xmlns:a16="http://schemas.microsoft.com/office/drawing/2014/main" val="488128827"/>
                  </a:ext>
                </a:extLst>
              </a:tr>
              <a:tr h="1509107">
                <a:tc>
                  <a:txBody>
                    <a:bodyPr/>
                    <a:lstStyle/>
                    <a:p>
                      <a:pPr algn="ctr"/>
                      <a:r>
                        <a:rPr lang="zh-CN" altLang="en-US" sz="2000" dirty="0"/>
                        <a:t>切身体验</a:t>
                      </a:r>
                      <a:r>
                        <a:rPr lang="zh-CN" altLang="en-US" sz="2000" dirty="0" smtClean="0"/>
                        <a:t>组</a:t>
                      </a:r>
                      <a:endParaRPr lang="en-US" altLang="zh-CN" sz="2000" dirty="0" smtClean="0"/>
                    </a:p>
                    <a:p>
                      <a:pPr algn="ctr"/>
                      <a:r>
                        <a:rPr lang="zh-CN" altLang="en-US" sz="1800" dirty="0" smtClean="0"/>
                        <a:t>王昕妍</a:t>
                      </a:r>
                      <a:endParaRPr lang="en-US" altLang="zh-CN" sz="1800" dirty="0" smtClean="0"/>
                    </a:p>
                    <a:p>
                      <a:pPr algn="ctr"/>
                      <a:r>
                        <a:rPr lang="zh-CN" altLang="en-US" sz="1800" dirty="0" smtClean="0"/>
                        <a:t>郑翔雨</a:t>
                      </a:r>
                      <a:endParaRPr lang="en-US" altLang="zh-CN" sz="1800" dirty="0"/>
                    </a:p>
                    <a:p>
                      <a:pPr algn="ctr"/>
                      <a:endParaRPr lang="zh-CN" altLang="en-US" sz="1800" dirty="0"/>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后期制作</a:t>
                      </a:r>
                      <a:r>
                        <a:rPr lang="zh-CN" altLang="en-US" sz="2000" dirty="0" smtClean="0"/>
                        <a:t>组</a:t>
                      </a:r>
                      <a:endParaRPr lang="en-US" altLang="zh-CN" sz="20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t>赵世驹</a:t>
                      </a:r>
                      <a:endParaRPr lang="en-US" altLang="zh-CN" sz="18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t>陈爽</a:t>
                      </a:r>
                      <a:endParaRPr lang="en-US" altLang="zh-CN" sz="18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t>鲍辰迪</a:t>
                      </a:r>
                      <a:endParaRPr lang="en-US" altLang="zh-CN" sz="180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t>黄成东</a:t>
                      </a:r>
                      <a:endParaRPr lang="zh-CN" altLang="en-US" sz="1800" dirty="0"/>
                    </a:p>
                    <a:p>
                      <a:pPr algn="ctr"/>
                      <a:endParaRPr lang="zh-CN" altLang="en-US" sz="1800" dirty="0"/>
                    </a:p>
                  </a:txBody>
                  <a:tcPr>
                    <a:solidFill>
                      <a:srgbClr val="00B050"/>
                    </a:solidFill>
                  </a:tcPr>
                </a:tc>
                <a:extLst>
                  <a:ext uri="{0D108BD9-81ED-4DB2-BD59-A6C34878D82A}">
                    <a16:rowId xmlns="" xmlns:a16="http://schemas.microsoft.com/office/drawing/2014/main" val="92979883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调查过程</a:t>
            </a:r>
            <a:endParaRPr lang="zh-CN" altLang="en-US" dirty="0"/>
          </a:p>
        </p:txBody>
      </p:sp>
      <p:sp>
        <p:nvSpPr>
          <p:cNvPr id="3" name="内容占位符 2"/>
          <p:cNvSpPr>
            <a:spLocks noGrp="1"/>
          </p:cNvSpPr>
          <p:nvPr>
            <p:ph idx="1"/>
          </p:nvPr>
        </p:nvSpPr>
        <p:spPr/>
        <p:txBody>
          <a:bodyPr/>
          <a:lstStyle/>
          <a:p>
            <a:r>
              <a:rPr lang="zh-CN" altLang="en-US" sz="2800" b="1" dirty="0" smtClean="0"/>
              <a:t>前期 </a:t>
            </a:r>
            <a:r>
              <a:rPr lang="en-US" altLang="zh-CN" sz="2800" b="1" dirty="0" smtClean="0"/>
              <a:t>——</a:t>
            </a:r>
            <a:r>
              <a:rPr lang="zh-CN" altLang="en-US" sz="2800" b="1" dirty="0" smtClean="0"/>
              <a:t>分组与计划（</a:t>
            </a:r>
            <a:r>
              <a:rPr lang="en-US" altLang="zh-CN" sz="2800" b="1" dirty="0" smtClean="0"/>
              <a:t>9.21-10.1</a:t>
            </a:r>
            <a:r>
              <a:rPr lang="zh-CN" altLang="en-US" sz="2800" b="1" dirty="0" smtClean="0"/>
              <a:t>）</a:t>
            </a:r>
            <a:endParaRPr lang="en-US" altLang="zh-CN" sz="2800" b="1" dirty="0" smtClean="0"/>
          </a:p>
          <a:p>
            <a:r>
              <a:rPr lang="zh-CN" altLang="en-US" b="1" dirty="0" smtClean="0"/>
              <a:t>选定调研主题；</a:t>
            </a:r>
            <a:endParaRPr lang="en-US" altLang="zh-CN" b="1" dirty="0" smtClean="0"/>
          </a:p>
          <a:p>
            <a:r>
              <a:rPr lang="zh-CN" altLang="en-US" b="1" dirty="0" smtClean="0"/>
              <a:t>初步设计问卷、制定网约车乘坐计划；</a:t>
            </a:r>
            <a:endParaRPr lang="en-US" altLang="zh-CN" b="1" dirty="0" smtClean="0"/>
          </a:p>
          <a:p>
            <a:r>
              <a:rPr lang="zh-CN" altLang="en-US" b="1" dirty="0" smtClean="0"/>
              <a:t>收集网约车相关数据及新闻报道。</a:t>
            </a:r>
            <a:endParaRPr lang="en-US" altLang="zh-CN" b="1" dirty="0" smtClean="0"/>
          </a:p>
          <a:p>
            <a:endParaRPr lang="zh-CN" alt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调查过程</a:t>
            </a:r>
            <a:endParaRPr lang="zh-CN" altLang="en-US" dirty="0"/>
          </a:p>
        </p:txBody>
      </p:sp>
      <p:sp>
        <p:nvSpPr>
          <p:cNvPr id="3" name="内容占位符 2"/>
          <p:cNvSpPr>
            <a:spLocks noGrp="1"/>
          </p:cNvSpPr>
          <p:nvPr>
            <p:ph idx="1"/>
          </p:nvPr>
        </p:nvSpPr>
        <p:spPr/>
        <p:txBody>
          <a:bodyPr>
            <a:normAutofit/>
          </a:bodyPr>
          <a:lstStyle/>
          <a:p>
            <a:r>
              <a:rPr lang="zh-CN" altLang="en-US" sz="2800" b="1" dirty="0" smtClean="0"/>
              <a:t>中期</a:t>
            </a:r>
            <a:r>
              <a:rPr lang="en-US" altLang="zh-CN" sz="2800" b="1" dirty="0" smtClean="0"/>
              <a:t>——</a:t>
            </a:r>
            <a:r>
              <a:rPr lang="zh-CN" altLang="en-US" sz="2800" b="1" dirty="0" smtClean="0"/>
              <a:t>设计与实施（</a:t>
            </a:r>
            <a:r>
              <a:rPr lang="en-US" altLang="zh-CN" sz="2800" b="1" dirty="0" smtClean="0"/>
              <a:t>10.1-11.25</a:t>
            </a:r>
            <a:r>
              <a:rPr lang="zh-CN" altLang="en-US" sz="2800" b="1" dirty="0" smtClean="0"/>
              <a:t>）</a:t>
            </a:r>
            <a:endParaRPr lang="en-US" altLang="zh-CN" sz="2800" b="1" dirty="0" smtClean="0"/>
          </a:p>
          <a:p>
            <a:r>
              <a:rPr lang="zh-CN" altLang="en-US" b="1" dirty="0" smtClean="0"/>
              <a:t>制作问卷并发放；</a:t>
            </a:r>
            <a:endParaRPr lang="en-US" altLang="zh-CN" b="1" dirty="0" smtClean="0"/>
          </a:p>
          <a:p>
            <a:r>
              <a:rPr lang="zh-CN" altLang="en-US" b="1" dirty="0" smtClean="0"/>
              <a:t>体验组开展调研采访工作；</a:t>
            </a:r>
            <a:endParaRPr lang="en-US" altLang="zh-CN" b="1" dirty="0" smtClean="0"/>
          </a:p>
          <a:p>
            <a:r>
              <a:rPr lang="zh-CN" altLang="en-US" b="1" dirty="0" smtClean="0"/>
              <a:t>持续追踪网约车相关新闻报道。</a:t>
            </a:r>
            <a:endParaRPr lang="zh-CN" altLang="en-US" b="1" dirty="0"/>
          </a:p>
        </p:txBody>
      </p:sp>
      <p:pic>
        <p:nvPicPr>
          <p:cNvPr id="29698" name="Picture 2"/>
          <p:cNvPicPr>
            <a:picLocks noChangeAspect="1" noChangeArrowheads="1"/>
          </p:cNvPicPr>
          <p:nvPr/>
        </p:nvPicPr>
        <p:blipFill>
          <a:blip r:embed="rId2"/>
          <a:srcRect r="50560"/>
          <a:stretch>
            <a:fillRect/>
          </a:stretch>
        </p:blipFill>
        <p:spPr bwMode="auto">
          <a:xfrm>
            <a:off x="8198776" y="143839"/>
            <a:ext cx="3215813" cy="4360102"/>
          </a:xfrm>
          <a:prstGeom prst="rect">
            <a:avLst/>
          </a:prstGeom>
          <a:noFill/>
          <a:ln w="9525">
            <a:noFill/>
            <a:miter lim="800000"/>
            <a:headEnd/>
            <a:tailEnd/>
          </a:ln>
        </p:spPr>
      </p:pic>
      <p:pic>
        <p:nvPicPr>
          <p:cNvPr id="29699" name="Picture 3"/>
          <p:cNvPicPr>
            <a:picLocks noChangeAspect="1" noChangeArrowheads="1"/>
          </p:cNvPicPr>
          <p:nvPr/>
        </p:nvPicPr>
        <p:blipFill>
          <a:blip r:embed="rId3"/>
          <a:srcRect/>
          <a:stretch>
            <a:fillRect/>
          </a:stretch>
        </p:blipFill>
        <p:spPr bwMode="auto">
          <a:xfrm>
            <a:off x="8172786" y="143836"/>
            <a:ext cx="3334269" cy="4445821"/>
          </a:xfrm>
          <a:prstGeom prst="rect">
            <a:avLst/>
          </a:prstGeom>
          <a:noFill/>
          <a:ln w="9525">
            <a:noFill/>
            <a:miter lim="800000"/>
            <a:headEnd/>
            <a:tailEnd/>
          </a:ln>
        </p:spPr>
      </p:pic>
      <p:pic>
        <p:nvPicPr>
          <p:cNvPr id="29700" name="Picture 4"/>
          <p:cNvPicPr>
            <a:picLocks noChangeAspect="1" noChangeArrowheads="1"/>
          </p:cNvPicPr>
          <p:nvPr/>
        </p:nvPicPr>
        <p:blipFill>
          <a:blip r:embed="rId4"/>
          <a:srcRect/>
          <a:stretch>
            <a:fillRect/>
          </a:stretch>
        </p:blipFill>
        <p:spPr bwMode="auto">
          <a:xfrm>
            <a:off x="9841514" y="4092967"/>
            <a:ext cx="1590198" cy="180953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调查过程</a:t>
            </a:r>
            <a:endParaRPr lang="zh-CN" altLang="en-US" dirty="0"/>
          </a:p>
        </p:txBody>
      </p:sp>
      <p:sp>
        <p:nvSpPr>
          <p:cNvPr id="3" name="内容占位符 2"/>
          <p:cNvSpPr>
            <a:spLocks noGrp="1"/>
          </p:cNvSpPr>
          <p:nvPr>
            <p:ph idx="1"/>
          </p:nvPr>
        </p:nvSpPr>
        <p:spPr/>
        <p:txBody>
          <a:bodyPr>
            <a:normAutofit/>
          </a:bodyPr>
          <a:lstStyle/>
          <a:p>
            <a:r>
              <a:rPr lang="zh-CN" altLang="en-US" sz="2800" b="1" dirty="0" smtClean="0"/>
              <a:t>后期</a:t>
            </a:r>
            <a:r>
              <a:rPr lang="en-US" altLang="zh-CN" sz="2800" b="1" dirty="0" smtClean="0"/>
              <a:t>——</a:t>
            </a:r>
            <a:r>
              <a:rPr lang="zh-CN" altLang="en-US" sz="2800" b="1" dirty="0" smtClean="0"/>
              <a:t>分析和汇总（</a:t>
            </a:r>
            <a:r>
              <a:rPr lang="en-US" altLang="zh-CN" sz="2800" b="1" dirty="0" smtClean="0"/>
              <a:t>11.25-12.14</a:t>
            </a:r>
            <a:r>
              <a:rPr lang="zh-CN" altLang="en-US" sz="2800" b="1" dirty="0" smtClean="0"/>
              <a:t>）</a:t>
            </a:r>
            <a:endParaRPr lang="en-US" altLang="zh-CN" sz="2800" b="1" dirty="0" smtClean="0"/>
          </a:p>
          <a:p>
            <a:r>
              <a:rPr lang="zh-CN" altLang="en-US" b="1" dirty="0" smtClean="0"/>
              <a:t>数据汇总与分析；</a:t>
            </a:r>
            <a:endParaRPr lang="en-US" altLang="zh-CN" b="1" dirty="0" smtClean="0"/>
          </a:p>
          <a:p>
            <a:r>
              <a:rPr lang="zh-CN" altLang="en-US" b="1" dirty="0" smtClean="0"/>
              <a:t>制作报告。</a:t>
            </a:r>
            <a:endParaRPr lang="zh-CN" altLang="en-US" b="1" dirty="0"/>
          </a:p>
        </p:txBody>
      </p:sp>
      <p:pic>
        <p:nvPicPr>
          <p:cNvPr id="30723" name="Picture 3"/>
          <p:cNvPicPr>
            <a:picLocks noChangeAspect="1" noChangeArrowheads="1"/>
          </p:cNvPicPr>
          <p:nvPr/>
        </p:nvPicPr>
        <p:blipFill>
          <a:blip r:embed="rId2"/>
          <a:srcRect/>
          <a:stretch>
            <a:fillRect/>
          </a:stretch>
        </p:blipFill>
        <p:spPr bwMode="auto">
          <a:xfrm>
            <a:off x="7839183" y="581497"/>
            <a:ext cx="3945652" cy="3747027"/>
          </a:xfrm>
          <a:prstGeom prst="rect">
            <a:avLst/>
          </a:prstGeom>
          <a:noFill/>
          <a:ln w="9525">
            <a:noFill/>
            <a:miter lim="800000"/>
            <a:headEnd/>
            <a:tailEnd/>
          </a:ln>
        </p:spPr>
      </p:pic>
      <p:pic>
        <p:nvPicPr>
          <p:cNvPr id="30724" name="Picture 4"/>
          <p:cNvPicPr>
            <a:picLocks noChangeAspect="1" noChangeArrowheads="1"/>
          </p:cNvPicPr>
          <p:nvPr/>
        </p:nvPicPr>
        <p:blipFill>
          <a:blip r:embed="rId3"/>
          <a:srcRect/>
          <a:stretch>
            <a:fillRect/>
          </a:stretch>
        </p:blipFill>
        <p:spPr bwMode="auto">
          <a:xfrm>
            <a:off x="7515391" y="0"/>
            <a:ext cx="4454002" cy="539538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进入正题</a:t>
            </a:r>
            <a:r>
              <a:rPr lang="en-US" altLang="zh-CN" dirty="0" smtClean="0"/>
              <a:t>——</a:t>
            </a:r>
            <a:r>
              <a:rPr lang="zh-CN" altLang="en-US" dirty="0" smtClean="0"/>
              <a:t>数据分析</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PART-I   </a:t>
            </a:r>
            <a:r>
              <a:rPr lang="zh-CN" altLang="en-US" sz="2800" dirty="0" smtClean="0"/>
              <a:t>网约车乘坐习惯分析</a:t>
            </a:r>
            <a:endParaRPr lang="en-US" altLang="zh-CN" sz="2800" dirty="0" smtClean="0"/>
          </a:p>
          <a:p>
            <a:r>
              <a:rPr lang="en-US" altLang="zh-CN" sz="2800" dirty="0" smtClean="0"/>
              <a:t>PART-II  </a:t>
            </a:r>
            <a:r>
              <a:rPr lang="zh-CN" altLang="en-US" sz="2800" dirty="0" smtClean="0"/>
              <a:t>大众对于网约车的看法和评价</a:t>
            </a:r>
            <a:endParaRPr lang="en-US" altLang="zh-CN" sz="2800" dirty="0" smtClean="0"/>
          </a:p>
          <a:p>
            <a:r>
              <a:rPr lang="en-US" altLang="zh-CN" sz="2800" dirty="0" smtClean="0"/>
              <a:t>PART-III </a:t>
            </a:r>
            <a:r>
              <a:rPr lang="zh-CN" altLang="zh-CN" sz="2800" dirty="0" smtClean="0"/>
              <a:t>网约车安全问题应对措施</a:t>
            </a:r>
            <a:endParaRPr lang="zh-CN" alt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进入正题</a:t>
            </a:r>
            <a:r>
              <a:rPr lang="en-US" altLang="zh-CN" dirty="0" smtClean="0"/>
              <a:t>——</a:t>
            </a:r>
            <a:r>
              <a:rPr lang="zh-CN" altLang="en-US" dirty="0" smtClean="0"/>
              <a:t>数据分析</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PART-I   </a:t>
            </a:r>
            <a:r>
              <a:rPr lang="zh-CN" altLang="en-US" sz="2800" dirty="0" smtClean="0"/>
              <a:t>网约车乘坐习惯分析</a:t>
            </a:r>
            <a:endParaRPr lang="en-US" altLang="zh-CN" sz="2800" dirty="0" smtClean="0"/>
          </a:p>
          <a:p>
            <a:r>
              <a:rPr lang="en-US" altLang="zh-CN" sz="2800" dirty="0" smtClean="0">
                <a:solidFill>
                  <a:schemeClr val="bg1">
                    <a:lumMod val="75000"/>
                  </a:schemeClr>
                </a:solidFill>
              </a:rPr>
              <a:t>PART-II  </a:t>
            </a:r>
            <a:r>
              <a:rPr lang="zh-CN" altLang="en-US" sz="2800" dirty="0" smtClean="0">
                <a:solidFill>
                  <a:schemeClr val="bg1">
                    <a:lumMod val="75000"/>
                  </a:schemeClr>
                </a:solidFill>
              </a:rPr>
              <a:t>大众对于网约车的看法和评价</a:t>
            </a:r>
            <a:endParaRPr lang="en-US" altLang="zh-CN" sz="2800" dirty="0" smtClean="0">
              <a:solidFill>
                <a:schemeClr val="bg1">
                  <a:lumMod val="75000"/>
                </a:schemeClr>
              </a:solidFill>
            </a:endParaRPr>
          </a:p>
          <a:p>
            <a:r>
              <a:rPr lang="en-US" altLang="zh-CN" sz="2800" dirty="0" smtClean="0">
                <a:solidFill>
                  <a:schemeClr val="bg1">
                    <a:lumMod val="75000"/>
                  </a:schemeClr>
                </a:solidFill>
              </a:rPr>
              <a:t>PART-III </a:t>
            </a:r>
            <a:r>
              <a:rPr lang="zh-CN" altLang="zh-CN" sz="2800" dirty="0" smtClean="0">
                <a:solidFill>
                  <a:schemeClr val="bg1">
                    <a:lumMod val="75000"/>
                  </a:schemeClr>
                </a:solidFill>
              </a:rPr>
              <a:t>网约车安全问题应对措施</a:t>
            </a:r>
            <a:endParaRPr lang="zh-CN" altLang="en-US" sz="2800"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98D8938-B022-45D3-A09F-BFCA5A5D51DD}"/>
              </a:ext>
            </a:extLst>
          </p:cNvPr>
          <p:cNvSpPr>
            <a:spLocks noGrp="1"/>
          </p:cNvSpPr>
          <p:nvPr>
            <p:ph type="title"/>
          </p:nvPr>
        </p:nvSpPr>
        <p:spPr/>
        <p:txBody>
          <a:bodyPr/>
          <a:lstStyle/>
          <a:p>
            <a:r>
              <a:rPr lang="zh-CN" altLang="en-US" dirty="0"/>
              <a:t>选题依据</a:t>
            </a:r>
            <a:r>
              <a:rPr lang="en-US" altLang="zh-CN" dirty="0"/>
              <a:t>——</a:t>
            </a:r>
            <a:r>
              <a:rPr lang="zh-CN" altLang="en-US" dirty="0"/>
              <a:t>网约车的便利</a:t>
            </a:r>
          </a:p>
        </p:txBody>
      </p:sp>
      <p:sp>
        <p:nvSpPr>
          <p:cNvPr id="3" name="内容占位符 2">
            <a:extLst>
              <a:ext uri="{FF2B5EF4-FFF2-40B4-BE49-F238E27FC236}">
                <a16:creationId xmlns="" xmlns:a16="http://schemas.microsoft.com/office/drawing/2014/main" id="{E194470D-A721-4D12-8D19-859E19E20082}"/>
              </a:ext>
            </a:extLst>
          </p:cNvPr>
          <p:cNvSpPr>
            <a:spLocks noGrp="1"/>
          </p:cNvSpPr>
          <p:nvPr>
            <p:ph idx="1"/>
          </p:nvPr>
        </p:nvSpPr>
        <p:spPr/>
        <p:txBody>
          <a:bodyPr>
            <a:noAutofit/>
          </a:bodyPr>
          <a:lstStyle/>
          <a:p>
            <a:r>
              <a:rPr lang="zh-CN" altLang="zh-CN" sz="2800" dirty="0"/>
              <a:t>随着科技的发展与大众生活水平的提高，手机、平板等高科技产物已经走入家家户户，手机</a:t>
            </a:r>
            <a:r>
              <a:rPr lang="zh-CN" altLang="en-US" sz="2800" dirty="0"/>
              <a:t>等</a:t>
            </a:r>
            <a:r>
              <a:rPr lang="zh-CN" altLang="zh-CN" sz="2800" dirty="0"/>
              <a:t>各种客户端使人们的生活更加方便，也成为了生活中必不可少的一部分，自然，网约车也随之出现。再也不用担心寒冬出门打不上车的窘境，更不用害怕因打车而迟到，也不需要跟别人在高峰时期抢一</a:t>
            </a:r>
            <a:r>
              <a:rPr lang="zh-CN" altLang="en-US" sz="2800" dirty="0"/>
              <a:t>辆</a:t>
            </a:r>
            <a:r>
              <a:rPr lang="zh-CN" altLang="zh-CN" sz="2800" dirty="0"/>
              <a:t>车，等等诸如此类的问题都可以</a:t>
            </a:r>
            <a:r>
              <a:rPr lang="zh-CN" altLang="en-US" sz="2800" dirty="0"/>
              <a:t>通过</a:t>
            </a:r>
            <a:r>
              <a:rPr lang="zh-CN" altLang="zh-CN" sz="2800" dirty="0"/>
              <a:t>在手机上提前约一</a:t>
            </a:r>
            <a:r>
              <a:rPr lang="zh-CN" altLang="en-US" sz="2800" dirty="0"/>
              <a:t>辆</a:t>
            </a:r>
            <a:r>
              <a:rPr lang="zh-CN" altLang="zh-CN" sz="2800" dirty="0"/>
              <a:t>车解决。</a:t>
            </a:r>
            <a:endParaRPr lang="zh-CN" altLang="en-US" sz="2800" dirty="0"/>
          </a:p>
        </p:txBody>
      </p:sp>
      <p:pic>
        <p:nvPicPr>
          <p:cNvPr id="6" name="图片 5">
            <a:extLst>
              <a:ext uri="{FF2B5EF4-FFF2-40B4-BE49-F238E27FC236}">
                <a16:creationId xmlns="" xmlns:a16="http://schemas.microsoft.com/office/drawing/2014/main" id="{AF1C443D-FA60-4465-9CD7-7F5226D9B0F8}"/>
              </a:ext>
            </a:extLst>
          </p:cNvPr>
          <p:cNvPicPr>
            <a:picLocks noChangeAspect="1"/>
          </p:cNvPicPr>
          <p:nvPr/>
        </p:nvPicPr>
        <p:blipFill>
          <a:blip r:embed="rId2"/>
          <a:stretch>
            <a:fillRect/>
          </a:stretch>
        </p:blipFill>
        <p:spPr>
          <a:xfrm>
            <a:off x="7998431" y="0"/>
            <a:ext cx="2816831" cy="1792935"/>
          </a:xfrm>
          <a:prstGeom prst="rect">
            <a:avLst/>
          </a:prstGeom>
        </p:spPr>
      </p:pic>
    </p:spTree>
    <p:extLst>
      <p:ext uri="{BB962C8B-B14F-4D97-AF65-F5344CB8AC3E}">
        <p14:creationId xmlns="" xmlns:p14="http://schemas.microsoft.com/office/powerpoint/2010/main" val="330339694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endParaRPr lang="zh-CN" altLang="en-US"/>
          </a:p>
        </p:txBody>
      </p:sp>
      <p:sp>
        <p:nvSpPr>
          <p:cNvPr id="9" name="内容占位符 8"/>
          <p:cNvSpPr>
            <a:spLocks noGrp="1"/>
          </p:cNvSpPr>
          <p:nvPr>
            <p:ph idx="1"/>
          </p:nvPr>
        </p:nvSpPr>
        <p:spPr/>
        <p:txBody>
          <a:bodyPr/>
          <a:lstStyle/>
          <a:p>
            <a:endParaRPr lang="zh-CN" altLang="en-US"/>
          </a:p>
        </p:txBody>
      </p:sp>
      <p:graphicFrame>
        <p:nvGraphicFramePr>
          <p:cNvPr id="6" name="图表 5"/>
          <p:cNvGraphicFramePr/>
          <p:nvPr/>
        </p:nvGraphicFramePr>
        <p:xfrm>
          <a:off x="1428108" y="821933"/>
          <a:ext cx="9729627" cy="488022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0" y="5897366"/>
            <a:ext cx="2364750" cy="246221"/>
          </a:xfrm>
          <a:prstGeom prst="rect">
            <a:avLst/>
          </a:prstGeom>
          <a:noFill/>
        </p:spPr>
        <p:txBody>
          <a:bodyPr wrap="none" rtlCol="0">
            <a:spAutoFit/>
          </a:bodyPr>
          <a:lstStyle/>
          <a:p>
            <a:r>
              <a:rPr lang="zh-CN" altLang="en-US" sz="1000" dirty="0" smtClean="0"/>
              <a:t>注：新闻组提供，</a:t>
            </a:r>
            <a:r>
              <a:rPr lang="zh-CN" altLang="zh-CN" sz="1000" dirty="0" smtClean="0"/>
              <a:t>艾媒北极星数据图表</a:t>
            </a:r>
            <a:endParaRPr lang="zh-CN" altLang="en-US" sz="1000" dirty="0"/>
          </a:p>
        </p:txBody>
      </p:sp>
      <p:sp>
        <p:nvSpPr>
          <p:cNvPr id="10" name="标题 8"/>
          <p:cNvSpPr txBox="1">
            <a:spLocks/>
          </p:cNvSpPr>
          <p:nvPr/>
        </p:nvSpPr>
        <p:spPr>
          <a:xfrm>
            <a:off x="1174177" y="297951"/>
            <a:ext cx="9603275" cy="1049235"/>
          </a:xfrm>
          <a:prstGeom prst="rect">
            <a:avLst/>
          </a:prstGeom>
        </p:spPr>
        <p:txBody>
          <a:bodyPr vert="horz" lIns="91440" tIns="45720" rIns="91440" bIns="45720" rtlCol="0" anchor="t">
            <a:normAutofit/>
          </a:bodyPr>
          <a:lstStyle/>
          <a:p>
            <a:pPr lvl="0" defTabSz="914400">
              <a:lnSpc>
                <a:spcPct val="90000"/>
              </a:lnSpc>
              <a:spcBef>
                <a:spcPct val="0"/>
              </a:spcBef>
            </a:pPr>
            <a:r>
              <a:rPr lang="zh-CN" altLang="en-US" sz="3200" dirty="0" smtClean="0"/>
              <a:t>网约车乘坐习惯分析</a:t>
            </a:r>
            <a:r>
              <a:rPr lang="en-US" altLang="zh-CN" sz="3200" dirty="0" smtClean="0"/>
              <a:t>——</a:t>
            </a:r>
            <a:r>
              <a:rPr lang="zh-CN" altLang="en-US" sz="3200" dirty="0" smtClean="0"/>
              <a:t>网约车发展规模</a:t>
            </a:r>
            <a:endParaRPr kumimoji="0" lang="zh-CN" altLang="en-US" sz="3200" b="0" i="0" u="none" strike="noStrike" kern="1200" cap="all"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1305" y="0"/>
            <a:ext cx="9603275" cy="1049235"/>
          </a:xfrm>
        </p:spPr>
        <p:txBody>
          <a:bodyPr/>
          <a:lstStyle/>
          <a:p>
            <a:r>
              <a:rPr lang="zh-CN" altLang="en-US" dirty="0" smtClean="0"/>
              <a:t>网约车乘坐习惯分析</a:t>
            </a:r>
            <a:r>
              <a:rPr lang="en-US" altLang="zh-CN" dirty="0" smtClean="0"/>
              <a:t>——</a:t>
            </a:r>
            <a:r>
              <a:rPr lang="zh-CN" altLang="en-US" dirty="0" smtClean="0"/>
              <a:t>网约车发展规模</a:t>
            </a:r>
            <a:endParaRPr lang="zh-CN" altLang="en-US" dirty="0"/>
          </a:p>
        </p:txBody>
      </p:sp>
      <p:sp>
        <p:nvSpPr>
          <p:cNvPr id="3" name="内容占位符 2"/>
          <p:cNvSpPr>
            <a:spLocks noGrp="1"/>
          </p:cNvSpPr>
          <p:nvPr>
            <p:ph idx="1"/>
          </p:nvPr>
        </p:nvSpPr>
        <p:spPr>
          <a:xfrm>
            <a:off x="2283785" y="4859677"/>
            <a:ext cx="9603275" cy="647764"/>
          </a:xfrm>
        </p:spPr>
        <p:txBody>
          <a:bodyPr/>
          <a:lstStyle/>
          <a:p>
            <a:r>
              <a:rPr lang="zh-CN" altLang="en-US" dirty="0" smtClean="0"/>
              <a:t>网约车用户规模持续增长，但仍处于一家垄断的状态。</a:t>
            </a:r>
            <a:endParaRPr lang="zh-CN" altLang="en-US" dirty="0"/>
          </a:p>
        </p:txBody>
      </p:sp>
      <p:graphicFrame>
        <p:nvGraphicFramePr>
          <p:cNvPr id="4" name="图表 3"/>
          <p:cNvGraphicFramePr/>
          <p:nvPr/>
        </p:nvGraphicFramePr>
        <p:xfrm>
          <a:off x="2123205" y="565344"/>
          <a:ext cx="7010522" cy="3852543"/>
        </p:xfrm>
        <a:graphic>
          <a:graphicData uri="http://schemas.openxmlformats.org/drawingml/2006/chart">
            <c:chart xmlns:c="http://schemas.openxmlformats.org/drawingml/2006/chart" xmlns:r="http://schemas.openxmlformats.org/officeDocument/2006/relationships" r:id="rId2"/>
          </a:graphicData>
        </a:graphic>
      </p:graphicFrame>
      <p:sp>
        <p:nvSpPr>
          <p:cNvPr id="5" name="矩形 4"/>
          <p:cNvSpPr/>
          <p:nvPr/>
        </p:nvSpPr>
        <p:spPr>
          <a:xfrm>
            <a:off x="1979841" y="4353942"/>
            <a:ext cx="2475358" cy="246221"/>
          </a:xfrm>
          <a:prstGeom prst="rect">
            <a:avLst/>
          </a:prstGeom>
        </p:spPr>
        <p:txBody>
          <a:bodyPr wrap="none">
            <a:spAutoFit/>
          </a:bodyPr>
          <a:lstStyle/>
          <a:p>
            <a:r>
              <a:rPr lang="zh-CN" altLang="zh-CN" sz="1000" dirty="0" smtClean="0"/>
              <a:t>注：渗透率</a:t>
            </a:r>
            <a:r>
              <a:rPr lang="en-US" altLang="zh-CN" sz="1000" dirty="0" smtClean="0"/>
              <a:t>=</a:t>
            </a:r>
            <a:r>
              <a:rPr lang="zh-CN" altLang="zh-CN" sz="1000" dirty="0" smtClean="0"/>
              <a:t>活跃用户规模</a:t>
            </a:r>
            <a:r>
              <a:rPr lang="en-US" altLang="zh-CN" sz="1000" dirty="0" smtClean="0"/>
              <a:t>/</a:t>
            </a:r>
            <a:r>
              <a:rPr lang="zh-CN" altLang="zh-CN" sz="1000" dirty="0" smtClean="0"/>
              <a:t>手机网民规模</a:t>
            </a:r>
            <a:endParaRPr lang="zh-CN" altLang="en-US" sz="1000" dirty="0"/>
          </a:p>
        </p:txBody>
      </p:sp>
      <p:sp>
        <p:nvSpPr>
          <p:cNvPr id="6" name="TextBox 5"/>
          <p:cNvSpPr txBox="1"/>
          <p:nvPr/>
        </p:nvSpPr>
        <p:spPr>
          <a:xfrm>
            <a:off x="0" y="5897366"/>
            <a:ext cx="2364750" cy="246221"/>
          </a:xfrm>
          <a:prstGeom prst="rect">
            <a:avLst/>
          </a:prstGeom>
          <a:noFill/>
        </p:spPr>
        <p:txBody>
          <a:bodyPr wrap="none" rtlCol="0">
            <a:spAutoFit/>
          </a:bodyPr>
          <a:lstStyle/>
          <a:p>
            <a:r>
              <a:rPr lang="zh-CN" altLang="en-US" sz="1000" dirty="0" smtClean="0"/>
              <a:t>注：新闻组提供，</a:t>
            </a:r>
            <a:r>
              <a:rPr lang="zh-CN" altLang="zh-CN" sz="1000" dirty="0" smtClean="0"/>
              <a:t>艾媒北极星数据图表</a:t>
            </a:r>
            <a:endParaRPr lang="zh-CN" altLang="en-US" sz="1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网约车乘坐习惯分析</a:t>
            </a:r>
            <a:r>
              <a:rPr lang="en-US" altLang="zh-CN" dirty="0" smtClean="0"/>
              <a:t>——</a:t>
            </a:r>
            <a:r>
              <a:rPr lang="zh-CN" altLang="en-US" dirty="0" smtClean="0"/>
              <a:t>主要乘坐人群</a:t>
            </a:r>
            <a:endParaRPr lang="zh-CN" altLang="en-US" dirty="0"/>
          </a:p>
        </p:txBody>
      </p:sp>
      <p:sp>
        <p:nvSpPr>
          <p:cNvPr id="3" name="内容占位符 2"/>
          <p:cNvSpPr>
            <a:spLocks noGrp="1"/>
          </p:cNvSpPr>
          <p:nvPr>
            <p:ph idx="1"/>
          </p:nvPr>
        </p:nvSpPr>
        <p:spPr/>
        <p:txBody>
          <a:bodyPr/>
          <a:lstStyle/>
          <a:p>
            <a:r>
              <a:rPr lang="zh-CN" altLang="zh-CN" b="1" dirty="0" smtClean="0"/>
              <a:t>第</a:t>
            </a:r>
            <a:r>
              <a:rPr lang="en-US" altLang="zh-CN" b="1" dirty="0" smtClean="0"/>
              <a:t>5</a:t>
            </a:r>
            <a:r>
              <a:rPr lang="zh-CN" altLang="zh-CN" b="1" dirty="0" smtClean="0"/>
              <a:t>题：您平时是否乘坐过网约车</a:t>
            </a:r>
            <a:r>
              <a:rPr lang="en-US" altLang="zh-CN" b="1" dirty="0" smtClean="0"/>
              <a:t>[</a:t>
            </a:r>
            <a:r>
              <a:rPr lang="zh-CN" altLang="zh-CN" b="1" dirty="0" smtClean="0"/>
              <a:t>单选题</a:t>
            </a:r>
            <a:r>
              <a:rPr lang="en-US" altLang="zh-CN" b="1" dirty="0" smtClean="0"/>
              <a:t>]</a:t>
            </a:r>
            <a:endParaRPr lang="zh-CN" altLang="zh-CN" dirty="0" smtClean="0"/>
          </a:p>
          <a:p>
            <a:r>
              <a:rPr lang="zh-CN" altLang="zh-CN" b="1" dirty="0" smtClean="0"/>
              <a:t>第</a:t>
            </a:r>
            <a:r>
              <a:rPr lang="en-US" altLang="zh-CN" b="1" dirty="0" smtClean="0"/>
              <a:t>6</a:t>
            </a:r>
            <a:r>
              <a:rPr lang="zh-CN" altLang="zh-CN" b="1" dirty="0" smtClean="0"/>
              <a:t>题：您最常使用的网约车类型是什么</a:t>
            </a:r>
            <a:r>
              <a:rPr lang="en-US" altLang="zh-CN" b="1" dirty="0" smtClean="0"/>
              <a:t>[</a:t>
            </a:r>
            <a:r>
              <a:rPr lang="zh-CN" altLang="zh-CN" b="1" dirty="0" smtClean="0"/>
              <a:t>单选题</a:t>
            </a:r>
            <a:r>
              <a:rPr lang="en-US" altLang="zh-CN" b="1" dirty="0" smtClean="0"/>
              <a:t>]</a:t>
            </a:r>
            <a:endParaRPr lang="zh-CN" altLang="zh-CN" dirty="0" smtClean="0"/>
          </a:p>
          <a:p>
            <a:r>
              <a:rPr lang="zh-CN" altLang="zh-CN" b="1" dirty="0" smtClean="0"/>
              <a:t>第</a:t>
            </a:r>
            <a:r>
              <a:rPr lang="en-US" altLang="zh-CN" b="1" dirty="0" smtClean="0"/>
              <a:t>7</a:t>
            </a:r>
            <a:r>
              <a:rPr lang="zh-CN" altLang="zh-CN" b="1" dirty="0" smtClean="0"/>
              <a:t>题：您在下列哪些情况下会使用网约车出行</a:t>
            </a:r>
            <a:r>
              <a:rPr lang="en-US" altLang="zh-CN" b="1" dirty="0" smtClean="0"/>
              <a:t>[</a:t>
            </a:r>
            <a:r>
              <a:rPr lang="zh-CN" altLang="zh-CN" b="1" dirty="0" smtClean="0"/>
              <a:t>多选题</a:t>
            </a:r>
            <a:r>
              <a:rPr lang="en-US" altLang="zh-CN" b="1" dirty="0" smtClean="0"/>
              <a:t>]</a:t>
            </a:r>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4321" y="164386"/>
            <a:ext cx="9603275" cy="1049235"/>
          </a:xfrm>
        </p:spPr>
        <p:txBody>
          <a:bodyPr/>
          <a:lstStyle/>
          <a:p>
            <a:r>
              <a:rPr lang="zh-CN" altLang="en-US" dirty="0" smtClean="0"/>
              <a:t>网约车乘坐习惯分析</a:t>
            </a:r>
            <a:r>
              <a:rPr lang="en-US" altLang="zh-CN" dirty="0" smtClean="0"/>
              <a:t>——</a:t>
            </a:r>
            <a:r>
              <a:rPr lang="zh-CN" altLang="en-US" dirty="0" smtClean="0"/>
              <a:t>主要乘坐人群</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p:nvPr/>
        </p:nvPicPr>
        <p:blipFill>
          <a:blip r:embed="rId2" cstate="print"/>
          <a:srcRect/>
          <a:stretch>
            <a:fillRect/>
          </a:stretch>
        </p:blipFill>
        <p:spPr bwMode="auto">
          <a:xfrm>
            <a:off x="2174575" y="970693"/>
            <a:ext cx="7236553" cy="3005406"/>
          </a:xfrm>
          <a:prstGeom prst="rect">
            <a:avLst/>
          </a:prstGeom>
          <a:noFill/>
          <a:ln w="9525">
            <a:noFill/>
            <a:miter lim="800000"/>
            <a:headEnd/>
            <a:tailEnd/>
          </a:ln>
        </p:spPr>
      </p:pic>
      <p:sp>
        <p:nvSpPr>
          <p:cNvPr id="31746"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1747" name="Rectangle 3"/>
          <p:cNvSpPr>
            <a:spLocks noChangeArrowheads="1"/>
          </p:cNvSpPr>
          <p:nvPr/>
        </p:nvSpPr>
        <p:spPr bwMode="auto">
          <a:xfrm>
            <a:off x="3899556" y="647519"/>
            <a:ext cx="3057247"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图：不同性别网约车乘坐频率图</a:t>
            </a:r>
            <a:endPar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8" name="图片 7"/>
          <p:cNvPicPr/>
          <p:nvPr/>
        </p:nvPicPr>
        <p:blipFill>
          <a:blip r:embed="rId3" cstate="print"/>
          <a:srcRect/>
          <a:stretch>
            <a:fillRect/>
          </a:stretch>
        </p:blipFill>
        <p:spPr bwMode="auto">
          <a:xfrm>
            <a:off x="2612819" y="4651867"/>
            <a:ext cx="6294875" cy="2206133"/>
          </a:xfrm>
          <a:prstGeom prst="rect">
            <a:avLst/>
          </a:prstGeom>
          <a:noFill/>
          <a:ln w="9525">
            <a:noFill/>
            <a:miter lim="800000"/>
            <a:headEnd/>
            <a:tailEnd/>
          </a:ln>
        </p:spPr>
      </p:pic>
      <p:sp>
        <p:nvSpPr>
          <p:cNvPr id="9" name="矩形 8"/>
          <p:cNvSpPr/>
          <p:nvPr/>
        </p:nvSpPr>
        <p:spPr>
          <a:xfrm>
            <a:off x="3387790" y="4292298"/>
            <a:ext cx="5109091" cy="338554"/>
          </a:xfrm>
          <a:prstGeom prst="rect">
            <a:avLst/>
          </a:prstGeom>
        </p:spPr>
        <p:txBody>
          <a:bodyPr wrap="none">
            <a:spAutoFit/>
          </a:bodyPr>
          <a:lstStyle/>
          <a:p>
            <a:r>
              <a:rPr lang="zh-CN" altLang="zh-CN" sz="1600" dirty="0" smtClean="0"/>
              <a:t>图：不同性别在特定情况下选择网约车出行人数比例图</a:t>
            </a:r>
            <a:endParaRPr lang="zh-CN" altLang="zh-CN" sz="1600" dirty="0"/>
          </a:p>
        </p:txBody>
      </p:sp>
      <p:sp>
        <p:nvSpPr>
          <p:cNvPr id="10" name="椭圆 9"/>
          <p:cNvSpPr/>
          <p:nvPr/>
        </p:nvSpPr>
        <p:spPr>
          <a:xfrm>
            <a:off x="4109663" y="5363110"/>
            <a:ext cx="400692" cy="12431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128553" y="5361398"/>
            <a:ext cx="400692" cy="12431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网约车乘坐习惯分析</a:t>
            </a:r>
            <a:r>
              <a:rPr lang="en-US" altLang="zh-CN" dirty="0" smtClean="0"/>
              <a:t>——</a:t>
            </a:r>
            <a:r>
              <a:rPr lang="zh-CN" altLang="en-US" dirty="0" smtClean="0"/>
              <a:t>主要乘坐人群</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tretch>
            <a:fillRect/>
          </a:stretch>
        </p:blipFill>
        <p:spPr>
          <a:xfrm>
            <a:off x="4414120" y="1641377"/>
            <a:ext cx="3651438" cy="1047804"/>
          </a:xfrm>
          <a:prstGeom prst="rect">
            <a:avLst/>
          </a:prstGeom>
        </p:spPr>
      </p:pic>
      <p:pic>
        <p:nvPicPr>
          <p:cNvPr id="5" name="图片 4"/>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tretch>
            <a:fillRect/>
          </a:stretch>
        </p:blipFill>
        <p:spPr>
          <a:xfrm>
            <a:off x="3588523" y="2876087"/>
            <a:ext cx="5545203" cy="343224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进入正题</a:t>
            </a:r>
            <a:r>
              <a:rPr lang="en-US" altLang="zh-CN" dirty="0" smtClean="0"/>
              <a:t>——</a:t>
            </a:r>
            <a:r>
              <a:rPr lang="zh-CN" altLang="en-US" dirty="0" smtClean="0"/>
              <a:t>数据分析</a:t>
            </a:r>
            <a:endParaRPr lang="zh-CN" altLang="en-US" dirty="0"/>
          </a:p>
        </p:txBody>
      </p:sp>
      <p:sp>
        <p:nvSpPr>
          <p:cNvPr id="3" name="内容占位符 2"/>
          <p:cNvSpPr>
            <a:spLocks noGrp="1"/>
          </p:cNvSpPr>
          <p:nvPr>
            <p:ph idx="1"/>
          </p:nvPr>
        </p:nvSpPr>
        <p:spPr/>
        <p:txBody>
          <a:bodyPr>
            <a:normAutofit/>
          </a:bodyPr>
          <a:lstStyle/>
          <a:p>
            <a:r>
              <a:rPr lang="en-US" altLang="zh-CN" sz="2800" dirty="0" smtClean="0">
                <a:solidFill>
                  <a:schemeClr val="bg1">
                    <a:lumMod val="75000"/>
                  </a:schemeClr>
                </a:solidFill>
              </a:rPr>
              <a:t>PART-I   </a:t>
            </a:r>
            <a:r>
              <a:rPr lang="zh-CN" altLang="en-US" sz="2800" dirty="0" smtClean="0">
                <a:solidFill>
                  <a:schemeClr val="bg1">
                    <a:lumMod val="75000"/>
                  </a:schemeClr>
                </a:solidFill>
              </a:rPr>
              <a:t>网约车乘坐习惯分析</a:t>
            </a:r>
            <a:endParaRPr lang="en-US" altLang="zh-CN" sz="2800" dirty="0" smtClean="0">
              <a:solidFill>
                <a:schemeClr val="bg1">
                  <a:lumMod val="75000"/>
                </a:schemeClr>
              </a:solidFill>
            </a:endParaRPr>
          </a:p>
          <a:p>
            <a:r>
              <a:rPr lang="en-US" altLang="zh-CN" sz="2800" dirty="0" smtClean="0"/>
              <a:t>PART-II  </a:t>
            </a:r>
            <a:r>
              <a:rPr lang="zh-CN" altLang="en-US" sz="2800" dirty="0" smtClean="0"/>
              <a:t>大众对于网约车的看法和评价</a:t>
            </a:r>
            <a:endParaRPr lang="en-US" altLang="zh-CN" sz="2800" dirty="0" smtClean="0"/>
          </a:p>
          <a:p>
            <a:r>
              <a:rPr lang="en-US" altLang="zh-CN" sz="2800" dirty="0" smtClean="0">
                <a:solidFill>
                  <a:schemeClr val="bg1">
                    <a:lumMod val="75000"/>
                  </a:schemeClr>
                </a:solidFill>
              </a:rPr>
              <a:t>PART-III </a:t>
            </a:r>
            <a:r>
              <a:rPr lang="zh-CN" altLang="zh-CN" sz="2800" dirty="0" smtClean="0">
                <a:solidFill>
                  <a:schemeClr val="bg1">
                    <a:lumMod val="75000"/>
                  </a:schemeClr>
                </a:solidFill>
              </a:rPr>
              <a:t>网约车安全问题应对措施</a:t>
            </a:r>
            <a:endParaRPr lang="zh-CN" altLang="en-US" sz="2800"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大众对于网约车的看法和评价</a:t>
            </a:r>
            <a:r>
              <a:rPr lang="en-US" altLang="zh-CN" dirty="0" smtClean="0"/>
              <a:t>——</a:t>
            </a:r>
            <a:r>
              <a:rPr lang="zh-CN" altLang="en-US" dirty="0" smtClean="0"/>
              <a:t>乘客</a:t>
            </a:r>
            <a:endParaRPr lang="zh-CN" altLang="en-US" dirty="0"/>
          </a:p>
        </p:txBody>
      </p:sp>
      <p:sp>
        <p:nvSpPr>
          <p:cNvPr id="3" name="内容占位符 2"/>
          <p:cNvSpPr>
            <a:spLocks noGrp="1"/>
          </p:cNvSpPr>
          <p:nvPr>
            <p:ph idx="1"/>
          </p:nvPr>
        </p:nvSpPr>
        <p:spPr/>
        <p:txBody>
          <a:bodyPr/>
          <a:lstStyle/>
          <a:p>
            <a:r>
              <a:rPr lang="zh-CN" altLang="zh-CN" b="1" dirty="0" smtClean="0"/>
              <a:t>乘客对于网约车现行的运行情况和发展过程的看法</a:t>
            </a:r>
          </a:p>
          <a:p>
            <a:endParaRPr lang="en-US" altLang="zh-CN" b="1" dirty="0" smtClean="0"/>
          </a:p>
          <a:p>
            <a:r>
              <a:rPr lang="zh-CN" altLang="zh-CN" b="1" dirty="0" smtClean="0"/>
              <a:t>问卷第</a:t>
            </a:r>
            <a:r>
              <a:rPr lang="en-US" altLang="zh-CN" b="1" dirty="0" smtClean="0"/>
              <a:t>8</a:t>
            </a:r>
            <a:r>
              <a:rPr lang="zh-CN" altLang="zh-CN" b="1" dirty="0" smtClean="0"/>
              <a:t>题：您选择将网约车作为出行方式的原因是什么</a:t>
            </a:r>
            <a:r>
              <a:rPr lang="en-US" altLang="zh-CN" b="1" dirty="0" smtClean="0"/>
              <a:t>[</a:t>
            </a:r>
            <a:r>
              <a:rPr lang="zh-CN" altLang="zh-CN" b="1" dirty="0" smtClean="0"/>
              <a:t>多选题</a:t>
            </a:r>
            <a:r>
              <a:rPr lang="en-US" altLang="zh-CN" b="1" dirty="0" smtClean="0"/>
              <a:t>]</a:t>
            </a:r>
            <a:endParaRPr lang="zh-CN" altLang="zh-CN" dirty="0" smtClean="0"/>
          </a:p>
          <a:p>
            <a:r>
              <a:rPr lang="zh-CN" altLang="zh-CN" b="1" dirty="0" smtClean="0"/>
              <a:t>问卷第</a:t>
            </a:r>
            <a:r>
              <a:rPr lang="en-US" altLang="zh-CN" b="1" dirty="0" smtClean="0"/>
              <a:t>9</a:t>
            </a:r>
            <a:r>
              <a:rPr lang="zh-CN" altLang="zh-CN" b="1" dirty="0" smtClean="0"/>
              <a:t>题：您不选择将网约车作为出行方式的原因是什么</a:t>
            </a:r>
            <a:r>
              <a:rPr lang="en-US" altLang="zh-CN" b="1" dirty="0" smtClean="0"/>
              <a:t>[</a:t>
            </a:r>
            <a:r>
              <a:rPr lang="zh-CN" altLang="zh-CN" b="1" dirty="0" smtClean="0"/>
              <a:t>多选题</a:t>
            </a:r>
            <a:r>
              <a:rPr lang="en-US" altLang="zh-CN" b="1" dirty="0" smtClean="0"/>
              <a:t>]</a:t>
            </a:r>
            <a:endParaRPr lang="zh-CN" altLang="zh-CN" dirty="0" smtClean="0"/>
          </a:p>
          <a:p>
            <a:r>
              <a:rPr lang="zh-CN" altLang="zh-CN" b="1" dirty="0" smtClean="0"/>
              <a:t>问卷第</a:t>
            </a:r>
            <a:r>
              <a:rPr lang="en-US" altLang="zh-CN" b="1" dirty="0" smtClean="0"/>
              <a:t>10</a:t>
            </a:r>
            <a:r>
              <a:rPr lang="zh-CN" altLang="zh-CN" b="1" dirty="0" smtClean="0"/>
              <a:t>题：您是否放心让自己的子女单独乘坐网约车</a:t>
            </a:r>
            <a:r>
              <a:rPr lang="en-US" altLang="zh-CN" b="1" dirty="0" smtClean="0"/>
              <a:t>[</a:t>
            </a:r>
            <a:r>
              <a:rPr lang="zh-CN" altLang="zh-CN" b="1" dirty="0" smtClean="0"/>
              <a:t>单选题</a:t>
            </a:r>
            <a:r>
              <a:rPr lang="en-US" altLang="zh-CN" b="1" dirty="0" smtClean="0"/>
              <a:t>]</a:t>
            </a:r>
            <a:endParaRPr lang="zh-CN"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大众对于网约车的看法和评价</a:t>
            </a:r>
            <a:r>
              <a:rPr lang="en-US" altLang="zh-CN" dirty="0" smtClean="0"/>
              <a:t>——</a:t>
            </a:r>
            <a:r>
              <a:rPr lang="zh-CN" altLang="en-US" dirty="0" smtClean="0"/>
              <a:t>乘客</a:t>
            </a:r>
            <a:endParaRPr lang="zh-CN" altLang="en-US" dirty="0"/>
          </a:p>
        </p:txBody>
      </p:sp>
      <p:pic>
        <p:nvPicPr>
          <p:cNvPr id="4" name="图片 3"/>
          <p:cNvPicPr/>
          <p:nvPr/>
        </p:nvPicPr>
        <p:blipFill>
          <a:blip r:embed="rId2" cstate="print"/>
          <a:srcRect r="6952" b="6612"/>
          <a:stretch>
            <a:fillRect/>
          </a:stretch>
        </p:blipFill>
        <p:spPr bwMode="auto">
          <a:xfrm>
            <a:off x="3972551" y="1508352"/>
            <a:ext cx="7349570" cy="2673229"/>
          </a:xfrm>
          <a:prstGeom prst="rect">
            <a:avLst/>
          </a:prstGeom>
          <a:noFill/>
          <a:ln w="9525">
            <a:noFill/>
            <a:miter lim="800000"/>
            <a:headEnd/>
            <a:tailEnd/>
          </a:ln>
        </p:spPr>
      </p:pic>
      <p:sp>
        <p:nvSpPr>
          <p:cNvPr id="5" name="TextBox 4"/>
          <p:cNvSpPr txBox="1"/>
          <p:nvPr/>
        </p:nvSpPr>
        <p:spPr>
          <a:xfrm>
            <a:off x="986318" y="1818527"/>
            <a:ext cx="3236784" cy="523220"/>
          </a:xfrm>
          <a:prstGeom prst="rect">
            <a:avLst/>
          </a:prstGeom>
          <a:noFill/>
        </p:spPr>
        <p:txBody>
          <a:bodyPr wrap="none" rtlCol="0">
            <a:spAutoFit/>
          </a:bodyPr>
          <a:lstStyle/>
          <a:p>
            <a:r>
              <a:rPr lang="zh-CN" altLang="en-US" sz="2800" dirty="0" smtClean="0"/>
              <a:t>愿意乘坐（</a:t>
            </a:r>
            <a:r>
              <a:rPr lang="en-US" altLang="zh-CN" sz="2800" dirty="0" smtClean="0"/>
              <a:t>478</a:t>
            </a:r>
            <a:r>
              <a:rPr lang="zh-CN" altLang="en-US" sz="2800" dirty="0" smtClean="0"/>
              <a:t>人）</a:t>
            </a:r>
            <a:endParaRPr lang="zh-CN" altLang="en-US" sz="2800" dirty="0"/>
          </a:p>
        </p:txBody>
      </p:sp>
      <p:pic>
        <p:nvPicPr>
          <p:cNvPr id="6" name="图片 5"/>
          <p:cNvPicPr/>
          <p:nvPr/>
        </p:nvPicPr>
        <p:blipFill>
          <a:blip r:embed="rId3" cstate="print"/>
          <a:srcRect/>
          <a:stretch>
            <a:fillRect/>
          </a:stretch>
        </p:blipFill>
        <p:spPr bwMode="auto">
          <a:xfrm>
            <a:off x="3941730" y="4176220"/>
            <a:ext cx="7390666" cy="2501982"/>
          </a:xfrm>
          <a:prstGeom prst="rect">
            <a:avLst/>
          </a:prstGeom>
          <a:noFill/>
          <a:ln w="9525">
            <a:noFill/>
            <a:miter lim="800000"/>
            <a:headEnd/>
            <a:tailEnd/>
          </a:ln>
        </p:spPr>
      </p:pic>
      <p:sp>
        <p:nvSpPr>
          <p:cNvPr id="7" name="TextBox 6"/>
          <p:cNvSpPr txBox="1"/>
          <p:nvPr/>
        </p:nvSpPr>
        <p:spPr>
          <a:xfrm>
            <a:off x="655834" y="4159322"/>
            <a:ext cx="3595856" cy="523220"/>
          </a:xfrm>
          <a:prstGeom prst="rect">
            <a:avLst/>
          </a:prstGeom>
          <a:noFill/>
        </p:spPr>
        <p:txBody>
          <a:bodyPr wrap="none" rtlCol="0">
            <a:spAutoFit/>
          </a:bodyPr>
          <a:lstStyle/>
          <a:p>
            <a:r>
              <a:rPr lang="zh-CN" altLang="en-US" sz="2800" dirty="0" smtClean="0"/>
              <a:t>不愿意乘坐（</a:t>
            </a:r>
            <a:r>
              <a:rPr lang="en-US" altLang="zh-CN" sz="2800" dirty="0" smtClean="0"/>
              <a:t>137</a:t>
            </a:r>
            <a:r>
              <a:rPr lang="zh-CN" altLang="en-US" sz="2800" dirty="0" smtClean="0"/>
              <a:t>人）</a:t>
            </a:r>
            <a:endParaRPr lang="zh-CN" altLang="en-US" sz="2800" dirty="0"/>
          </a:p>
        </p:txBody>
      </p:sp>
      <p:sp>
        <p:nvSpPr>
          <p:cNvPr id="8" name="TextBox 7"/>
          <p:cNvSpPr txBox="1"/>
          <p:nvPr/>
        </p:nvSpPr>
        <p:spPr>
          <a:xfrm>
            <a:off x="934948" y="2280862"/>
            <a:ext cx="3236784" cy="523220"/>
          </a:xfrm>
          <a:prstGeom prst="rect">
            <a:avLst/>
          </a:prstGeom>
          <a:noFill/>
        </p:spPr>
        <p:txBody>
          <a:bodyPr wrap="none" rtlCol="0">
            <a:spAutoFit/>
          </a:bodyPr>
          <a:lstStyle/>
          <a:p>
            <a:r>
              <a:rPr lang="zh-CN" altLang="en-US" sz="1400" dirty="0" smtClean="0"/>
              <a:t>主要其他原因：</a:t>
            </a:r>
            <a:endParaRPr lang="en-US" altLang="zh-CN" sz="1400" dirty="0" smtClean="0"/>
          </a:p>
          <a:p>
            <a:r>
              <a:rPr lang="zh-CN" altLang="en-US" sz="1400" dirty="0" smtClean="0"/>
              <a:t>没有公共交通设施（如公交、地铁等）</a:t>
            </a:r>
            <a:endParaRPr lang="zh-CN" altLang="en-US" sz="1400" dirty="0"/>
          </a:p>
        </p:txBody>
      </p:sp>
      <p:sp>
        <p:nvSpPr>
          <p:cNvPr id="9" name="TextBox 8"/>
          <p:cNvSpPr txBox="1"/>
          <p:nvPr/>
        </p:nvSpPr>
        <p:spPr>
          <a:xfrm>
            <a:off x="1046252" y="4755223"/>
            <a:ext cx="1800493" cy="646331"/>
          </a:xfrm>
          <a:prstGeom prst="rect">
            <a:avLst/>
          </a:prstGeom>
          <a:noFill/>
        </p:spPr>
        <p:txBody>
          <a:bodyPr wrap="none" rtlCol="0">
            <a:spAutoFit/>
          </a:bodyPr>
          <a:lstStyle/>
          <a:p>
            <a:r>
              <a:rPr lang="zh-CN" altLang="en-US" dirty="0" smtClean="0"/>
              <a:t>主要其他原因：</a:t>
            </a:r>
            <a:endParaRPr lang="en-US" altLang="zh-CN" dirty="0" smtClean="0"/>
          </a:p>
          <a:p>
            <a:r>
              <a:rPr lang="zh-CN" altLang="en-US" dirty="0" smtClean="0"/>
              <a:t>自己有私家车</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大众对于网约车的看法和评价</a:t>
            </a:r>
            <a:r>
              <a:rPr lang="en-US" altLang="zh-CN" dirty="0" smtClean="0"/>
              <a:t>——</a:t>
            </a:r>
            <a:r>
              <a:rPr lang="zh-CN" altLang="en-US" dirty="0" smtClean="0"/>
              <a:t>乘客</a:t>
            </a:r>
            <a:endParaRPr lang="zh-CN" altLang="en-US" dirty="0"/>
          </a:p>
        </p:txBody>
      </p:sp>
      <p:sp>
        <p:nvSpPr>
          <p:cNvPr id="3" name="内容占位符 2"/>
          <p:cNvSpPr>
            <a:spLocks noGrp="1"/>
          </p:cNvSpPr>
          <p:nvPr>
            <p:ph idx="1"/>
          </p:nvPr>
        </p:nvSpPr>
        <p:spPr>
          <a:xfrm>
            <a:off x="978967" y="1912991"/>
            <a:ext cx="9603275" cy="3450613"/>
          </a:xfrm>
        </p:spPr>
        <p:txBody>
          <a:bodyPr/>
          <a:lstStyle/>
          <a:p>
            <a:pPr algn="ctr"/>
            <a:r>
              <a:rPr lang="zh-CN" altLang="en-US" dirty="0" smtClean="0"/>
              <a:t>家长对子女独自乘坐网约车是否放心？</a:t>
            </a:r>
            <a:endParaRPr lang="zh-CN" altLang="en-US" dirty="0"/>
          </a:p>
        </p:txBody>
      </p:sp>
      <p:pic>
        <p:nvPicPr>
          <p:cNvPr id="5" name="图片 4"/>
          <p:cNvPicPr/>
          <p:nvPr/>
        </p:nvPicPr>
        <p:blipFill>
          <a:blip r:embed="rId2" cstate="print">
            <a:clrChange>
              <a:clrFrom>
                <a:srgbClr val="FFFFFF"/>
              </a:clrFrom>
              <a:clrTo>
                <a:srgbClr val="FFFFFF">
                  <a:alpha val="0"/>
                </a:srgbClr>
              </a:clrTo>
            </a:clrChange>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b="20314"/>
          <a:stretch>
            <a:fillRect/>
          </a:stretch>
        </p:blipFill>
        <p:spPr bwMode="auto">
          <a:xfrm>
            <a:off x="1793161" y="2500046"/>
            <a:ext cx="7412485" cy="2256889"/>
          </a:xfrm>
          <a:prstGeom prst="rect">
            <a:avLst/>
          </a:prstGeom>
          <a:noFill/>
          <a:ln>
            <a:noFill/>
          </a:ln>
        </p:spPr>
      </p:pic>
      <p:sp>
        <p:nvSpPr>
          <p:cNvPr id="6" name="TextBox 5"/>
          <p:cNvSpPr txBox="1"/>
          <p:nvPr/>
        </p:nvSpPr>
        <p:spPr>
          <a:xfrm>
            <a:off x="6750122" y="3863083"/>
            <a:ext cx="3472665" cy="307777"/>
          </a:xfrm>
          <a:prstGeom prst="rect">
            <a:avLst/>
          </a:prstGeom>
          <a:noFill/>
        </p:spPr>
        <p:txBody>
          <a:bodyPr wrap="square" rtlCol="0">
            <a:spAutoFit/>
          </a:bodyPr>
          <a:lstStyle/>
          <a:p>
            <a:r>
              <a:rPr lang="zh-CN" altLang="en-US" sz="1400" dirty="0" smtClean="0"/>
              <a:t>是，但在特定时间（如深夜）不太放心</a:t>
            </a:r>
            <a:endParaRPr lang="zh-CN" altLang="en-US" sz="1400" dirty="0"/>
          </a:p>
        </p:txBody>
      </p:sp>
      <p:sp>
        <p:nvSpPr>
          <p:cNvPr id="7" name="TextBox 6"/>
          <p:cNvSpPr txBox="1"/>
          <p:nvPr/>
        </p:nvSpPr>
        <p:spPr>
          <a:xfrm>
            <a:off x="2885328" y="3840822"/>
            <a:ext cx="1440092" cy="307777"/>
          </a:xfrm>
          <a:prstGeom prst="rect">
            <a:avLst/>
          </a:prstGeom>
          <a:noFill/>
        </p:spPr>
        <p:txBody>
          <a:bodyPr wrap="square" rtlCol="0">
            <a:spAutoFit/>
          </a:bodyPr>
          <a:lstStyle/>
          <a:p>
            <a:r>
              <a:rPr lang="zh-CN" altLang="en-US" sz="1400" dirty="0" smtClean="0"/>
              <a:t>是，完全放心</a:t>
            </a:r>
            <a:endParaRPr lang="zh-CN" altLang="en-US" sz="1400" dirty="0"/>
          </a:p>
        </p:txBody>
      </p:sp>
      <p:sp>
        <p:nvSpPr>
          <p:cNvPr id="8" name="TextBox 7"/>
          <p:cNvSpPr txBox="1"/>
          <p:nvPr/>
        </p:nvSpPr>
        <p:spPr>
          <a:xfrm>
            <a:off x="3869934" y="2400727"/>
            <a:ext cx="1440092" cy="307777"/>
          </a:xfrm>
          <a:prstGeom prst="rect">
            <a:avLst/>
          </a:prstGeom>
          <a:noFill/>
        </p:spPr>
        <p:txBody>
          <a:bodyPr wrap="square" rtlCol="0">
            <a:spAutoFit/>
          </a:bodyPr>
          <a:lstStyle/>
          <a:p>
            <a:r>
              <a:rPr lang="zh-CN" altLang="en-US" sz="1400" dirty="0" smtClean="0"/>
              <a:t>完全不放心</a:t>
            </a:r>
            <a:endParaRPr lang="zh-CN" altLang="en-US" sz="1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大众对于网约车的看法和评价</a:t>
            </a:r>
            <a:r>
              <a:rPr lang="en-US" altLang="zh-CN" dirty="0" smtClean="0"/>
              <a:t>——</a:t>
            </a:r>
            <a:r>
              <a:rPr lang="zh-CN" altLang="en-US" dirty="0" smtClean="0"/>
              <a:t>乘客</a:t>
            </a:r>
            <a:endParaRPr lang="zh-CN" altLang="en-US" dirty="0"/>
          </a:p>
        </p:txBody>
      </p:sp>
      <p:sp>
        <p:nvSpPr>
          <p:cNvPr id="3" name="内容占位符 2"/>
          <p:cNvSpPr>
            <a:spLocks noGrp="1"/>
          </p:cNvSpPr>
          <p:nvPr>
            <p:ph idx="1"/>
          </p:nvPr>
        </p:nvSpPr>
        <p:spPr/>
        <p:txBody>
          <a:bodyPr/>
          <a:lstStyle/>
          <a:p>
            <a:r>
              <a:rPr lang="zh-CN" altLang="zh-CN" b="1" dirty="0" smtClean="0"/>
              <a:t>乘客对于网约车敏感事件和安全问题的看法</a:t>
            </a:r>
            <a:endParaRPr lang="en-US" altLang="zh-CN" b="1" dirty="0" smtClean="0"/>
          </a:p>
          <a:p>
            <a:endParaRPr lang="en-US" altLang="zh-CN" b="1" dirty="0" smtClean="0"/>
          </a:p>
          <a:p>
            <a:r>
              <a:rPr lang="zh-CN" altLang="zh-CN" b="1" dirty="0" smtClean="0"/>
              <a:t>问卷第</a:t>
            </a:r>
            <a:r>
              <a:rPr lang="en-US" altLang="zh-CN" b="1" dirty="0" smtClean="0"/>
              <a:t>11</a:t>
            </a:r>
            <a:r>
              <a:rPr lang="zh-CN" altLang="zh-CN" b="1" dirty="0" smtClean="0"/>
              <a:t>题：您较为关注（或亲身遇到过）以下哪些网约车安全问题【多选题】</a:t>
            </a:r>
            <a:endParaRPr lang="zh-CN" altLang="zh-CN" dirty="0" smtClean="0"/>
          </a:p>
          <a:p>
            <a:r>
              <a:rPr lang="zh-CN" altLang="zh-CN" b="1" dirty="0" smtClean="0"/>
              <a:t>问卷第</a:t>
            </a:r>
            <a:r>
              <a:rPr lang="en-US" altLang="zh-CN" b="1" dirty="0" smtClean="0"/>
              <a:t>12</a:t>
            </a:r>
            <a:r>
              <a:rPr lang="zh-CN" altLang="zh-CN" b="1" dirty="0" smtClean="0"/>
              <a:t>题：您觉得近期出现的网约车安全问题会不会影响到您使用网约车的频率【单选题】</a:t>
            </a:r>
            <a:endParaRPr lang="en-US" altLang="zh-CN" b="1" dirty="0" smtClean="0"/>
          </a:p>
          <a:p>
            <a:r>
              <a:rPr lang="zh-CN" altLang="zh-CN" b="1" dirty="0" smtClean="0"/>
              <a:t>问卷第</a:t>
            </a:r>
            <a:r>
              <a:rPr lang="en-US" altLang="zh-CN" b="1" dirty="0" smtClean="0"/>
              <a:t>13</a:t>
            </a:r>
            <a:r>
              <a:rPr lang="zh-CN" altLang="zh-CN" b="1" dirty="0" smtClean="0"/>
              <a:t>题：您觉得网约车安全问题产生的最主要的原因是什么【多选题，至多选择两项】</a:t>
            </a:r>
            <a:endParaRPr lang="zh-CN" altLang="zh-CN" dirty="0" smtClean="0"/>
          </a:p>
          <a:p>
            <a:endParaRPr lang="en-US" altLang="zh-CN" b="1" dirty="0" smtClean="0"/>
          </a:p>
          <a:p>
            <a:endParaRPr lang="zh-CN" altLang="zh-CN" dirty="0" smtClean="0"/>
          </a:p>
          <a:p>
            <a:endParaRPr lang="zh-CN" altLang="zh-CN" b="1" dirty="0" smtClean="0"/>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a:extLst>
              <a:ext uri="{FF2B5EF4-FFF2-40B4-BE49-F238E27FC236}">
                <a16:creationId xmlns="" xmlns:a16="http://schemas.microsoft.com/office/drawing/2014/main" id="{686B258D-719F-44CC-83EC-210D18BBE45D}"/>
              </a:ext>
            </a:extLst>
          </p:cNvPr>
          <p:cNvSpPr txBox="1"/>
          <p:nvPr/>
        </p:nvSpPr>
        <p:spPr>
          <a:xfrm>
            <a:off x="1942244" y="1607906"/>
            <a:ext cx="8307512" cy="2585323"/>
          </a:xfrm>
          <a:prstGeom prst="rect">
            <a:avLst/>
          </a:prstGeom>
          <a:noFill/>
        </p:spPr>
        <p:txBody>
          <a:bodyPr wrap="square" rtlCol="0">
            <a:spAutoFit/>
          </a:bodyPr>
          <a:lstStyle/>
          <a:p>
            <a:pPr algn="ctr"/>
            <a:r>
              <a:rPr lang="zh-CN" altLang="zh-CN" sz="5400" dirty="0"/>
              <a:t>网约车的出现给不少人带来了便捷，但同时也有很多问题与隐患亟待解决。</a:t>
            </a:r>
            <a:endParaRPr lang="zh-CN" altLang="en-US" sz="5400" dirty="0"/>
          </a:p>
        </p:txBody>
      </p:sp>
    </p:spTree>
    <p:extLst>
      <p:ext uri="{BB962C8B-B14F-4D97-AF65-F5344CB8AC3E}">
        <p14:creationId xmlns="" xmlns:p14="http://schemas.microsoft.com/office/powerpoint/2010/main" val="409091077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0209" y="157247"/>
            <a:ext cx="9603275" cy="1049235"/>
          </a:xfrm>
        </p:spPr>
        <p:txBody>
          <a:bodyPr/>
          <a:lstStyle/>
          <a:p>
            <a:r>
              <a:rPr lang="zh-CN" altLang="en-US" dirty="0" smtClean="0"/>
              <a:t>大众对于网约车的看法和评价</a:t>
            </a:r>
            <a:r>
              <a:rPr lang="en-US" altLang="zh-CN" dirty="0" smtClean="0"/>
              <a:t>——</a:t>
            </a:r>
            <a:r>
              <a:rPr lang="zh-CN" altLang="en-US" dirty="0" smtClean="0"/>
              <a:t>乘客</a:t>
            </a:r>
            <a:endParaRPr lang="zh-CN" altLang="en-US" dirty="0"/>
          </a:p>
        </p:txBody>
      </p:sp>
      <p:sp>
        <p:nvSpPr>
          <p:cNvPr id="3" name="内容占位符 2"/>
          <p:cNvSpPr>
            <a:spLocks noGrp="1"/>
          </p:cNvSpPr>
          <p:nvPr>
            <p:ph idx="1"/>
          </p:nvPr>
        </p:nvSpPr>
        <p:spPr/>
        <p:txBody>
          <a:bodyPr/>
          <a:lstStyle/>
          <a:p>
            <a:endParaRPr lang="zh-CN" altLang="en-US" dirty="0"/>
          </a:p>
        </p:txBody>
      </p:sp>
      <p:graphicFrame>
        <p:nvGraphicFramePr>
          <p:cNvPr id="5" name="图表 4"/>
          <p:cNvGraphicFramePr/>
          <p:nvPr/>
        </p:nvGraphicFramePr>
        <p:xfrm>
          <a:off x="232759" y="1294811"/>
          <a:ext cx="6096122" cy="404775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图表 5"/>
          <p:cNvGraphicFramePr/>
          <p:nvPr/>
        </p:nvGraphicFramePr>
        <p:xfrm>
          <a:off x="6414628" y="1868577"/>
          <a:ext cx="5280660" cy="30797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graphicFrame>
        <p:nvGraphicFramePr>
          <p:cNvPr id="4" name="图表 3"/>
          <p:cNvGraphicFramePr/>
          <p:nvPr/>
        </p:nvGraphicFramePr>
        <p:xfrm>
          <a:off x="2422266" y="417414"/>
          <a:ext cx="7512844" cy="460533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2845942" y="4972692"/>
            <a:ext cx="1569660" cy="646331"/>
          </a:xfrm>
          <a:prstGeom prst="rect">
            <a:avLst/>
          </a:prstGeom>
          <a:noFill/>
        </p:spPr>
        <p:txBody>
          <a:bodyPr wrap="none" rtlCol="0">
            <a:spAutoFit/>
          </a:bodyPr>
          <a:lstStyle/>
          <a:p>
            <a:r>
              <a:rPr lang="zh-CN" altLang="en-US" dirty="0" smtClean="0"/>
              <a:t>乘客个人安全</a:t>
            </a:r>
            <a:endParaRPr lang="en-US" altLang="zh-CN" dirty="0" smtClean="0"/>
          </a:p>
          <a:p>
            <a:r>
              <a:rPr lang="zh-CN" altLang="en-US" dirty="0" smtClean="0"/>
              <a:t>意识不足</a:t>
            </a:r>
            <a:endParaRPr lang="zh-CN" altLang="en-US" dirty="0"/>
          </a:p>
        </p:txBody>
      </p:sp>
      <p:sp>
        <p:nvSpPr>
          <p:cNvPr id="6" name="TextBox 5"/>
          <p:cNvSpPr txBox="1"/>
          <p:nvPr/>
        </p:nvSpPr>
        <p:spPr>
          <a:xfrm>
            <a:off x="4714126" y="4991527"/>
            <a:ext cx="1338828" cy="646331"/>
          </a:xfrm>
          <a:prstGeom prst="rect">
            <a:avLst/>
          </a:prstGeom>
          <a:noFill/>
        </p:spPr>
        <p:txBody>
          <a:bodyPr wrap="none" rtlCol="0">
            <a:spAutoFit/>
          </a:bodyPr>
          <a:lstStyle/>
          <a:p>
            <a:r>
              <a:rPr lang="zh-CN" altLang="en-US" dirty="0" smtClean="0"/>
              <a:t>司机的个人</a:t>
            </a:r>
            <a:endParaRPr lang="en-US" altLang="zh-CN" dirty="0" smtClean="0"/>
          </a:p>
          <a:p>
            <a:r>
              <a:rPr lang="zh-CN" altLang="en-US" dirty="0" smtClean="0"/>
              <a:t>素质不高</a:t>
            </a:r>
            <a:endParaRPr lang="zh-CN" altLang="en-US" dirty="0"/>
          </a:p>
        </p:txBody>
      </p:sp>
      <p:sp>
        <p:nvSpPr>
          <p:cNvPr id="7" name="TextBox 6"/>
          <p:cNvSpPr txBox="1"/>
          <p:nvPr/>
        </p:nvSpPr>
        <p:spPr>
          <a:xfrm>
            <a:off x="6520665" y="5030911"/>
            <a:ext cx="1338828" cy="646331"/>
          </a:xfrm>
          <a:prstGeom prst="rect">
            <a:avLst/>
          </a:prstGeom>
          <a:noFill/>
        </p:spPr>
        <p:txBody>
          <a:bodyPr wrap="none" rtlCol="0">
            <a:spAutoFit/>
          </a:bodyPr>
          <a:lstStyle/>
          <a:p>
            <a:r>
              <a:rPr lang="zh-CN" altLang="en-US" dirty="0" smtClean="0"/>
              <a:t>网约车制度</a:t>
            </a:r>
            <a:endParaRPr lang="en-US" altLang="zh-CN" dirty="0" smtClean="0"/>
          </a:p>
          <a:p>
            <a:r>
              <a:rPr lang="zh-CN" altLang="en-US" dirty="0" smtClean="0"/>
              <a:t>不健全</a:t>
            </a:r>
            <a:endParaRPr lang="zh-CN" altLang="en-US" dirty="0"/>
          </a:p>
        </p:txBody>
      </p:sp>
      <p:sp>
        <p:nvSpPr>
          <p:cNvPr id="8" name="TextBox 7"/>
          <p:cNvSpPr txBox="1"/>
          <p:nvPr/>
        </p:nvSpPr>
        <p:spPr>
          <a:xfrm>
            <a:off x="8090899" y="5049748"/>
            <a:ext cx="2262158" cy="646331"/>
          </a:xfrm>
          <a:prstGeom prst="rect">
            <a:avLst/>
          </a:prstGeom>
          <a:noFill/>
        </p:spPr>
        <p:txBody>
          <a:bodyPr wrap="none" rtlCol="0">
            <a:spAutoFit/>
          </a:bodyPr>
          <a:lstStyle/>
          <a:p>
            <a:r>
              <a:rPr lang="zh-CN" altLang="en-US" dirty="0" smtClean="0"/>
              <a:t>网约车平台的管理和</a:t>
            </a:r>
            <a:endParaRPr lang="en-US" altLang="zh-CN" dirty="0" smtClean="0"/>
          </a:p>
          <a:p>
            <a:r>
              <a:rPr lang="zh-CN" altLang="en-US" dirty="0" smtClean="0"/>
              <a:t>处理问题的方式欠妥</a:t>
            </a:r>
            <a:endParaRPr lang="zh-CN" altLang="en-US" dirty="0"/>
          </a:p>
        </p:txBody>
      </p:sp>
      <p:sp>
        <p:nvSpPr>
          <p:cNvPr id="9" name="TextBox 8"/>
          <p:cNvSpPr txBox="1"/>
          <p:nvPr/>
        </p:nvSpPr>
        <p:spPr>
          <a:xfrm>
            <a:off x="820221" y="5803186"/>
            <a:ext cx="4339650" cy="369332"/>
          </a:xfrm>
          <a:prstGeom prst="rect">
            <a:avLst/>
          </a:prstGeom>
          <a:noFill/>
        </p:spPr>
        <p:txBody>
          <a:bodyPr wrap="none" rtlCol="0">
            <a:spAutoFit/>
          </a:bodyPr>
          <a:lstStyle/>
          <a:p>
            <a:r>
              <a:rPr lang="zh-CN" altLang="en-US" dirty="0" smtClean="0"/>
              <a:t>其他原因：网约车行业垄断，缺乏竞争。</a:t>
            </a:r>
            <a:endParaRPr lang="zh-CN" altLang="en-US" dirty="0"/>
          </a:p>
        </p:txBody>
      </p:sp>
      <p:sp>
        <p:nvSpPr>
          <p:cNvPr id="10" name="标题 1"/>
          <p:cNvSpPr txBox="1">
            <a:spLocks/>
          </p:cNvSpPr>
          <p:nvPr/>
        </p:nvSpPr>
        <p:spPr>
          <a:xfrm>
            <a:off x="1205000" y="0"/>
            <a:ext cx="9603275" cy="1049235"/>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0" i="0" u="none" strike="noStrike" kern="1200" cap="all" spc="0" normalizeH="0" baseline="0" noProof="0" smtClean="0">
                <a:ln>
                  <a:noFill/>
                </a:ln>
                <a:solidFill>
                  <a:schemeClr val="tx1"/>
                </a:solidFill>
                <a:effectLst/>
                <a:uLnTx/>
                <a:uFillTx/>
                <a:latin typeface="+mj-lt"/>
                <a:ea typeface="+mj-ea"/>
                <a:cs typeface="+mj-cs"/>
              </a:rPr>
              <a:t>大众对于网约车的看法和评价</a:t>
            </a:r>
            <a:r>
              <a:rPr kumimoji="0" lang="en-US" altLang="zh-CN" sz="3200" b="0" i="0" u="none" strike="noStrike" kern="1200" cap="all" spc="0" normalizeH="0" baseline="0" noProof="0" smtClean="0">
                <a:ln>
                  <a:noFill/>
                </a:ln>
                <a:solidFill>
                  <a:schemeClr val="tx1"/>
                </a:solidFill>
                <a:effectLst/>
                <a:uLnTx/>
                <a:uFillTx/>
                <a:latin typeface="+mj-lt"/>
                <a:ea typeface="+mj-ea"/>
                <a:cs typeface="+mj-cs"/>
              </a:rPr>
              <a:t>——</a:t>
            </a:r>
            <a:r>
              <a:rPr kumimoji="0" lang="zh-CN" altLang="en-US" sz="3200" b="0" i="0" u="none" strike="noStrike" kern="1200" cap="all" spc="0" normalizeH="0" baseline="0" noProof="0" smtClean="0">
                <a:ln>
                  <a:noFill/>
                </a:ln>
                <a:solidFill>
                  <a:schemeClr val="tx1"/>
                </a:solidFill>
                <a:effectLst/>
                <a:uLnTx/>
                <a:uFillTx/>
                <a:latin typeface="+mj-lt"/>
                <a:ea typeface="+mj-ea"/>
                <a:cs typeface="+mj-cs"/>
              </a:rPr>
              <a:t>乘客</a:t>
            </a:r>
            <a:endParaRPr kumimoji="0" lang="zh-CN" altLang="en-US" sz="3200" b="0" i="0" u="none" strike="noStrike" kern="1200" cap="all"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3200" dirty="0" smtClean="0"/>
              <a:t>薪资待遇低！！！</a:t>
            </a:r>
            <a:endParaRPr lang="en-US" altLang="zh-CN" sz="3200" dirty="0" smtClean="0"/>
          </a:p>
          <a:p>
            <a:r>
              <a:rPr lang="zh-CN" altLang="en-US" sz="3200" dirty="0" smtClean="0"/>
              <a:t>顺风车准入门槛低，容易引发安全事故；</a:t>
            </a:r>
            <a:endParaRPr lang="en-US" altLang="zh-CN" sz="3200" dirty="0" smtClean="0"/>
          </a:p>
          <a:p>
            <a:r>
              <a:rPr lang="zh-CN" altLang="en-US" sz="3200" dirty="0" smtClean="0"/>
              <a:t>很少有人注意到司机的人生安全；</a:t>
            </a:r>
            <a:endParaRPr lang="en-US" altLang="zh-CN" sz="3200" dirty="0" smtClean="0"/>
          </a:p>
          <a:p>
            <a:r>
              <a:rPr lang="zh-CN" altLang="en-US" sz="3200" dirty="0" smtClean="0"/>
              <a:t>未来网约车的发展还是一个未知数。</a:t>
            </a:r>
            <a:endParaRPr lang="zh-CN" altLang="en-US" sz="3200" dirty="0"/>
          </a:p>
        </p:txBody>
      </p:sp>
      <p:sp>
        <p:nvSpPr>
          <p:cNvPr id="4" name="标题 1"/>
          <p:cNvSpPr>
            <a:spLocks noGrp="1"/>
          </p:cNvSpPr>
          <p:nvPr>
            <p:ph type="title"/>
          </p:nvPr>
        </p:nvSpPr>
        <p:spPr/>
        <p:txBody>
          <a:bodyPr/>
          <a:lstStyle/>
          <a:p>
            <a:r>
              <a:rPr lang="zh-CN" altLang="en-US" dirty="0" smtClean="0"/>
              <a:t>大众对于网约车的看法和评价</a:t>
            </a:r>
            <a:r>
              <a:rPr lang="en-US" altLang="zh-CN" dirty="0" smtClean="0"/>
              <a:t>——</a:t>
            </a:r>
            <a:r>
              <a:rPr lang="zh-CN" altLang="en-US" dirty="0" smtClean="0"/>
              <a:t>司机</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进入正题</a:t>
            </a:r>
            <a:r>
              <a:rPr lang="en-US" altLang="zh-CN" dirty="0" smtClean="0"/>
              <a:t>——</a:t>
            </a:r>
            <a:r>
              <a:rPr lang="zh-CN" altLang="en-US" dirty="0" smtClean="0"/>
              <a:t>数据分析</a:t>
            </a:r>
            <a:endParaRPr lang="zh-CN" altLang="en-US" dirty="0"/>
          </a:p>
        </p:txBody>
      </p:sp>
      <p:sp>
        <p:nvSpPr>
          <p:cNvPr id="3" name="内容占位符 2"/>
          <p:cNvSpPr>
            <a:spLocks noGrp="1"/>
          </p:cNvSpPr>
          <p:nvPr>
            <p:ph idx="1"/>
          </p:nvPr>
        </p:nvSpPr>
        <p:spPr/>
        <p:txBody>
          <a:bodyPr>
            <a:normAutofit/>
          </a:bodyPr>
          <a:lstStyle/>
          <a:p>
            <a:r>
              <a:rPr lang="en-US" altLang="zh-CN" sz="2800" dirty="0" smtClean="0">
                <a:solidFill>
                  <a:schemeClr val="bg1">
                    <a:lumMod val="75000"/>
                  </a:schemeClr>
                </a:solidFill>
              </a:rPr>
              <a:t>PART-I   </a:t>
            </a:r>
            <a:r>
              <a:rPr lang="zh-CN" altLang="en-US" sz="2800" dirty="0" smtClean="0">
                <a:solidFill>
                  <a:schemeClr val="bg1">
                    <a:lumMod val="75000"/>
                  </a:schemeClr>
                </a:solidFill>
              </a:rPr>
              <a:t>网约车乘坐习惯分析</a:t>
            </a:r>
            <a:endParaRPr lang="en-US" altLang="zh-CN" sz="2800" dirty="0" smtClean="0">
              <a:solidFill>
                <a:schemeClr val="bg1">
                  <a:lumMod val="75000"/>
                </a:schemeClr>
              </a:solidFill>
            </a:endParaRPr>
          </a:p>
          <a:p>
            <a:r>
              <a:rPr lang="en-US" altLang="zh-CN" sz="2800" dirty="0" smtClean="0">
                <a:solidFill>
                  <a:schemeClr val="bg1">
                    <a:lumMod val="75000"/>
                  </a:schemeClr>
                </a:solidFill>
              </a:rPr>
              <a:t>PART-II  </a:t>
            </a:r>
            <a:r>
              <a:rPr lang="zh-CN" altLang="en-US" sz="2800" dirty="0" smtClean="0">
                <a:solidFill>
                  <a:schemeClr val="bg1">
                    <a:lumMod val="75000"/>
                  </a:schemeClr>
                </a:solidFill>
              </a:rPr>
              <a:t>大众对于网约车的看法和评价</a:t>
            </a:r>
            <a:endParaRPr lang="en-US" altLang="zh-CN" sz="2800" dirty="0" smtClean="0">
              <a:solidFill>
                <a:schemeClr val="bg1">
                  <a:lumMod val="75000"/>
                </a:schemeClr>
              </a:solidFill>
            </a:endParaRPr>
          </a:p>
          <a:p>
            <a:r>
              <a:rPr lang="en-US" altLang="zh-CN" sz="2800" dirty="0" smtClean="0"/>
              <a:t>PART-III </a:t>
            </a:r>
            <a:r>
              <a:rPr lang="zh-CN" altLang="zh-CN" sz="2800" dirty="0" smtClean="0"/>
              <a:t>网约车安全问题应对措施</a:t>
            </a:r>
            <a:endParaRPr lang="zh-CN" altLang="en-US" sz="2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网约车安全问题应对措施</a:t>
            </a:r>
            <a:endParaRPr lang="zh-CN" altLang="en-US" dirty="0"/>
          </a:p>
        </p:txBody>
      </p:sp>
      <p:sp>
        <p:nvSpPr>
          <p:cNvPr id="3" name="内容占位符 2"/>
          <p:cNvSpPr>
            <a:spLocks noGrp="1"/>
          </p:cNvSpPr>
          <p:nvPr>
            <p:ph idx="1"/>
          </p:nvPr>
        </p:nvSpPr>
        <p:spPr/>
        <p:txBody>
          <a:bodyPr/>
          <a:lstStyle/>
          <a:p>
            <a:r>
              <a:rPr lang="zh-CN" altLang="zh-CN" b="1" dirty="0" smtClean="0"/>
              <a:t>第</a:t>
            </a:r>
            <a:r>
              <a:rPr lang="en-US" altLang="zh-CN" b="1" dirty="0" smtClean="0"/>
              <a:t>14</a:t>
            </a:r>
            <a:r>
              <a:rPr lang="zh-CN" altLang="zh-CN" b="1" dirty="0" smtClean="0"/>
              <a:t>题：您觉得解决网约车安全问题的最有效措施是什么？（多选，至多选择两项）</a:t>
            </a:r>
            <a:endParaRPr lang="zh-CN" altLang="zh-CN" dirty="0" smtClean="0"/>
          </a:p>
          <a:p>
            <a:r>
              <a:rPr lang="zh-CN" altLang="zh-CN" b="1" dirty="0" smtClean="0"/>
              <a:t>第</a:t>
            </a:r>
            <a:r>
              <a:rPr lang="en-US" altLang="zh-CN" b="1" dirty="0" smtClean="0"/>
              <a:t>15</a:t>
            </a:r>
            <a:r>
              <a:rPr lang="zh-CN" altLang="zh-CN" b="1" dirty="0" smtClean="0"/>
              <a:t>题：您在乘坐网约车时，一般会采取什么样的预防措施来保障安全？（多选，至多选择两项）</a:t>
            </a:r>
            <a:endParaRPr lang="zh-CN" altLang="zh-CN" dirty="0" smtClean="0"/>
          </a:p>
          <a:p>
            <a:r>
              <a:rPr lang="zh-CN" altLang="zh-CN" b="1" dirty="0" smtClean="0"/>
              <a:t>第</a:t>
            </a:r>
            <a:r>
              <a:rPr lang="en-US" altLang="zh-CN" b="1" dirty="0" smtClean="0"/>
              <a:t>16</a:t>
            </a:r>
            <a:r>
              <a:rPr lang="zh-CN" altLang="zh-CN" b="1" dirty="0" smtClean="0"/>
              <a:t>题：开放性问题：您对当下网约车的发展有没有其他建议？</a:t>
            </a:r>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网约车安全问题应对措施</a:t>
            </a:r>
            <a:endParaRPr lang="zh-CN" altLang="en-US" dirty="0"/>
          </a:p>
        </p:txBody>
      </p:sp>
      <p:sp>
        <p:nvSpPr>
          <p:cNvPr id="3" name="内容占位符 2"/>
          <p:cNvSpPr>
            <a:spLocks noGrp="1"/>
          </p:cNvSpPr>
          <p:nvPr>
            <p:ph idx="1"/>
          </p:nvPr>
        </p:nvSpPr>
        <p:spPr/>
        <p:txBody>
          <a:bodyPr/>
          <a:lstStyle/>
          <a:p>
            <a:endParaRPr lang="zh-CN" altLang="en-US" dirty="0"/>
          </a:p>
        </p:txBody>
      </p:sp>
      <p:grpSp>
        <p:nvGrpSpPr>
          <p:cNvPr id="7" name="组合 6"/>
          <p:cNvGrpSpPr/>
          <p:nvPr/>
        </p:nvGrpSpPr>
        <p:grpSpPr>
          <a:xfrm>
            <a:off x="2430372" y="1413981"/>
            <a:ext cx="7372350" cy="3886200"/>
            <a:chOff x="2430372" y="1413981"/>
            <a:chExt cx="7372350" cy="3886200"/>
          </a:xfrm>
        </p:grpSpPr>
        <p:pic>
          <p:nvPicPr>
            <p:cNvPr id="39938" name="Picture 2"/>
            <p:cNvPicPr>
              <a:picLocks noChangeAspect="1" noChangeArrowheads="1"/>
            </p:cNvPicPr>
            <p:nvPr/>
          </p:nvPicPr>
          <p:blipFill>
            <a:blip r:embed="rId3"/>
            <a:srcRect/>
            <a:stretch>
              <a:fillRect/>
            </a:stretch>
          </p:blipFill>
          <p:spPr bwMode="auto">
            <a:xfrm>
              <a:off x="2430372" y="1413981"/>
              <a:ext cx="7372350" cy="3886200"/>
            </a:xfrm>
            <a:prstGeom prst="rect">
              <a:avLst/>
            </a:prstGeom>
            <a:noFill/>
            <a:ln w="9525">
              <a:noFill/>
              <a:miter lim="800000"/>
              <a:headEnd/>
              <a:tailEnd/>
            </a:ln>
          </p:spPr>
        </p:pic>
        <p:sp>
          <p:nvSpPr>
            <p:cNvPr id="5" name="TextBox 4"/>
            <p:cNvSpPr txBox="1"/>
            <p:nvPr/>
          </p:nvSpPr>
          <p:spPr>
            <a:xfrm>
              <a:off x="6328881" y="4643919"/>
              <a:ext cx="2140330" cy="276999"/>
            </a:xfrm>
            <a:prstGeom prst="rect">
              <a:avLst/>
            </a:prstGeom>
            <a:solidFill>
              <a:schemeClr val="bg1"/>
            </a:solidFill>
          </p:spPr>
          <p:txBody>
            <a:bodyPr wrap="none" rtlCol="0">
              <a:spAutoFit/>
            </a:bodyPr>
            <a:lstStyle/>
            <a:p>
              <a:r>
                <a:rPr lang="zh-CN" altLang="en-US" sz="1200" dirty="0" smtClean="0"/>
                <a:t>以“多家竞争，拒绝垄断”为主</a:t>
              </a:r>
              <a:endParaRPr lang="zh-CN" altLang="en-US" sz="1200" dirty="0"/>
            </a:p>
          </p:txBody>
        </p:sp>
        <p:sp>
          <p:nvSpPr>
            <p:cNvPr id="6" name="TextBox 5"/>
            <p:cNvSpPr txBox="1"/>
            <p:nvPr/>
          </p:nvSpPr>
          <p:spPr>
            <a:xfrm>
              <a:off x="4272336" y="4642206"/>
              <a:ext cx="422953" cy="276999"/>
            </a:xfrm>
            <a:prstGeom prst="rect">
              <a:avLst/>
            </a:prstGeom>
            <a:solidFill>
              <a:schemeClr val="bg1"/>
            </a:solidFill>
          </p:spPr>
          <p:txBody>
            <a:bodyPr wrap="square" rtlCol="0">
              <a:spAutoFit/>
            </a:bodyPr>
            <a:lstStyle/>
            <a:p>
              <a:r>
                <a:rPr lang="en-US" altLang="zh-CN" sz="1200" dirty="0" smtClean="0"/>
                <a:t>  </a:t>
              </a:r>
              <a:endParaRPr lang="zh-CN" altLang="en-US" sz="1200" dirty="0"/>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网约车安全问题应对措施</a:t>
            </a:r>
            <a:endParaRPr lang="zh-CN" altLang="en-US" dirty="0"/>
          </a:p>
        </p:txBody>
      </p:sp>
      <p:sp>
        <p:nvSpPr>
          <p:cNvPr id="3" name="内容占位符 2"/>
          <p:cNvSpPr>
            <a:spLocks noGrp="1"/>
          </p:cNvSpPr>
          <p:nvPr>
            <p:ph idx="1"/>
          </p:nvPr>
        </p:nvSpPr>
        <p:spPr/>
        <p:txBody>
          <a:bodyPr/>
          <a:lstStyle/>
          <a:p>
            <a:endParaRPr lang="zh-CN" altLang="en-US"/>
          </a:p>
        </p:txBody>
      </p:sp>
      <p:grpSp>
        <p:nvGrpSpPr>
          <p:cNvPr id="6" name="组合 5"/>
          <p:cNvGrpSpPr/>
          <p:nvPr/>
        </p:nvGrpSpPr>
        <p:grpSpPr>
          <a:xfrm>
            <a:off x="2305050" y="1452563"/>
            <a:ext cx="7581900" cy="3952875"/>
            <a:chOff x="2305050" y="1452563"/>
            <a:chExt cx="7581900" cy="3952875"/>
          </a:xfrm>
        </p:grpSpPr>
        <p:pic>
          <p:nvPicPr>
            <p:cNvPr id="40962" name="Picture 2"/>
            <p:cNvPicPr>
              <a:picLocks noChangeAspect="1" noChangeArrowheads="1"/>
            </p:cNvPicPr>
            <p:nvPr/>
          </p:nvPicPr>
          <p:blipFill>
            <a:blip r:embed="rId2"/>
            <a:srcRect/>
            <a:stretch>
              <a:fillRect/>
            </a:stretch>
          </p:blipFill>
          <p:spPr bwMode="auto">
            <a:xfrm>
              <a:off x="2305050" y="1452563"/>
              <a:ext cx="7581900" cy="3952875"/>
            </a:xfrm>
            <a:prstGeom prst="rect">
              <a:avLst/>
            </a:prstGeom>
            <a:noFill/>
            <a:ln w="9525">
              <a:noFill/>
              <a:miter lim="800000"/>
              <a:headEnd/>
              <a:tailEnd/>
            </a:ln>
          </p:spPr>
        </p:pic>
        <p:sp>
          <p:nvSpPr>
            <p:cNvPr id="5" name="TextBox 4"/>
            <p:cNvSpPr txBox="1"/>
            <p:nvPr/>
          </p:nvSpPr>
          <p:spPr>
            <a:xfrm>
              <a:off x="6339155" y="4715838"/>
              <a:ext cx="2403222" cy="276999"/>
            </a:xfrm>
            <a:prstGeom prst="rect">
              <a:avLst/>
            </a:prstGeom>
            <a:solidFill>
              <a:schemeClr val="bg1"/>
            </a:solidFill>
          </p:spPr>
          <p:txBody>
            <a:bodyPr wrap="none" rtlCol="0">
              <a:spAutoFit/>
            </a:bodyPr>
            <a:lstStyle/>
            <a:p>
              <a:r>
                <a:rPr lang="zh-CN" altLang="en-US" sz="1200" dirty="0" smtClean="0"/>
                <a:t>比如“习武防身”、“携带防护用具”</a:t>
              </a:r>
              <a:endParaRPr lang="zh-CN" altLang="en-US" sz="1200" dirty="0"/>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网约车安全问题应对措施</a:t>
            </a:r>
            <a:endParaRPr lang="zh-CN" altLang="en-US" dirty="0"/>
          </a:p>
        </p:txBody>
      </p:sp>
      <p:sp>
        <p:nvSpPr>
          <p:cNvPr id="3" name="内容占位符 2"/>
          <p:cNvSpPr>
            <a:spLocks noGrp="1"/>
          </p:cNvSpPr>
          <p:nvPr>
            <p:ph idx="1"/>
          </p:nvPr>
        </p:nvSpPr>
        <p:spPr/>
        <p:txBody>
          <a:bodyPr/>
          <a:lstStyle/>
          <a:p>
            <a:r>
              <a:rPr lang="zh-CN" altLang="en-US" sz="2400" dirty="0" smtClean="0"/>
              <a:t>大家的建议：</a:t>
            </a:r>
            <a:endParaRPr lang="en-US" altLang="zh-CN" sz="2400" dirty="0" smtClean="0"/>
          </a:p>
          <a:p>
            <a:r>
              <a:rPr lang="zh-CN" altLang="en-US" dirty="0" smtClean="0"/>
              <a:t>政府监管；</a:t>
            </a:r>
            <a:endParaRPr lang="en-US" altLang="zh-CN" dirty="0" smtClean="0"/>
          </a:p>
          <a:p>
            <a:r>
              <a:rPr lang="zh-CN" altLang="en-US" dirty="0" smtClean="0"/>
              <a:t>企业规范，竞争反垄断；</a:t>
            </a:r>
            <a:endParaRPr lang="en-US" altLang="zh-CN" dirty="0" smtClean="0"/>
          </a:p>
          <a:p>
            <a:r>
              <a:rPr lang="zh-CN" altLang="en-US" dirty="0" smtClean="0"/>
              <a:t>司机的素质；</a:t>
            </a:r>
            <a:endParaRPr lang="en-US" altLang="zh-CN" dirty="0" smtClean="0"/>
          </a:p>
          <a:p>
            <a:r>
              <a:rPr lang="zh-CN" altLang="en-US" dirty="0" smtClean="0"/>
              <a:t>乘客的个人安全意识</a:t>
            </a:r>
            <a:r>
              <a:rPr lang="en-US" altLang="zh-CN" dirty="0" smtClean="0"/>
              <a:t>……</a:t>
            </a:r>
            <a:endParaRPr lang="zh-CN" altLang="en-US" dirty="0"/>
          </a:p>
        </p:txBody>
      </p:sp>
      <p:pic>
        <p:nvPicPr>
          <p:cNvPr id="41986" name="Picture 2"/>
          <p:cNvPicPr>
            <a:picLocks noChangeAspect="1" noChangeArrowheads="1"/>
          </p:cNvPicPr>
          <p:nvPr/>
        </p:nvPicPr>
        <p:blipFill>
          <a:blip r:embed="rId2"/>
          <a:srcRect/>
          <a:stretch>
            <a:fillRect/>
          </a:stretch>
        </p:blipFill>
        <p:spPr bwMode="auto">
          <a:xfrm>
            <a:off x="4687209" y="3277350"/>
            <a:ext cx="10003699" cy="3010434"/>
          </a:xfrm>
          <a:prstGeom prst="rect">
            <a:avLst/>
          </a:prstGeom>
          <a:noFill/>
          <a:ln w="9525">
            <a:noFill/>
            <a:miter lim="800000"/>
            <a:headEnd/>
            <a:tailEnd/>
          </a:ln>
        </p:spPr>
      </p:pic>
      <p:cxnSp>
        <p:nvCxnSpPr>
          <p:cNvPr id="6" name="直接连接符 5"/>
          <p:cNvCxnSpPr/>
          <p:nvPr/>
        </p:nvCxnSpPr>
        <p:spPr>
          <a:xfrm flipV="1">
            <a:off x="5383658" y="5208998"/>
            <a:ext cx="3739794" cy="308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9030984" y="4304871"/>
            <a:ext cx="719191" cy="51370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经验与总结</a:t>
            </a:r>
            <a:endParaRPr lang="zh-CN" altLang="en-US" dirty="0"/>
          </a:p>
        </p:txBody>
      </p:sp>
      <p:sp>
        <p:nvSpPr>
          <p:cNvPr id="3" name="内容占位符 2"/>
          <p:cNvSpPr>
            <a:spLocks noGrp="1"/>
          </p:cNvSpPr>
          <p:nvPr>
            <p:ph idx="1"/>
          </p:nvPr>
        </p:nvSpPr>
        <p:spPr>
          <a:xfrm>
            <a:off x="1451580" y="2015732"/>
            <a:ext cx="4353319" cy="3450613"/>
          </a:xfrm>
        </p:spPr>
        <p:txBody>
          <a:bodyPr/>
          <a:lstStyle/>
          <a:p>
            <a:r>
              <a:rPr lang="en-US" altLang="zh-CN" i="1" dirty="0" smtClean="0">
                <a:latin typeface="Brush Script Std" pitchFamily="66" charset="0"/>
              </a:rPr>
              <a:t>‘</a:t>
            </a:r>
            <a:r>
              <a:rPr lang="en-US" altLang="zh-CN" i="1" dirty="0" smtClean="0">
                <a:latin typeface="Brush Script Std" pitchFamily="66" charset="0"/>
              </a:rPr>
              <a:t>Every coin has tw</a:t>
            </a:r>
            <a:r>
              <a:rPr lang="en-US" altLang="zh-CN" i="1" dirty="0" smtClean="0">
                <a:latin typeface="Brush Script Std" pitchFamily="66" charset="0"/>
              </a:rPr>
              <a:t>o sides.’</a:t>
            </a:r>
          </a:p>
          <a:p>
            <a:r>
              <a:rPr lang="zh-CN" altLang="en-US" i="1" dirty="0" smtClean="0">
                <a:latin typeface="Brush Script Std" pitchFamily="66" charset="0"/>
              </a:rPr>
              <a:t>“新事物的发展是一个漫长而曲折的</a:t>
            </a:r>
            <a:r>
              <a:rPr lang="zh-CN" altLang="en-US" i="1" smtClean="0">
                <a:latin typeface="Brush Script Std" pitchFamily="66" charset="0"/>
              </a:rPr>
              <a:t>过程。”</a:t>
            </a:r>
            <a:endParaRPr lang="en-US" altLang="zh-CN" i="1" dirty="0" smtClean="0">
              <a:latin typeface="Brush Script Std" pitchFamily="66" charset="0"/>
            </a:endParaRPr>
          </a:p>
        </p:txBody>
      </p:sp>
      <p:pic>
        <p:nvPicPr>
          <p:cNvPr id="4" name="图片 3">
            <a:extLst>
              <a:ext uri="{FF2B5EF4-FFF2-40B4-BE49-F238E27FC236}">
                <a16:creationId xmlns="" xmlns:a16="http://schemas.microsoft.com/office/drawing/2014/main" id="{AF1C443D-FA60-4465-9CD7-7F5226D9B0F8}"/>
              </a:ext>
            </a:extLst>
          </p:cNvPr>
          <p:cNvPicPr>
            <a:picLocks noChangeAspect="1"/>
          </p:cNvPicPr>
          <p:nvPr/>
        </p:nvPicPr>
        <p:blipFill>
          <a:blip r:embed="rId2"/>
          <a:stretch>
            <a:fillRect/>
          </a:stretch>
        </p:blipFill>
        <p:spPr>
          <a:xfrm>
            <a:off x="5758665" y="3246635"/>
            <a:ext cx="2816831" cy="1792935"/>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latin typeface="Brush Script Std" pitchFamily="66" charset="0"/>
              </a:rPr>
              <a:t>THANKS</a:t>
            </a:r>
            <a:endParaRPr lang="zh-CN" altLang="en-US" dirty="0">
              <a:latin typeface="Brush Script Std" pitchFamily="66" charset="0"/>
            </a:endParaRPr>
          </a:p>
        </p:txBody>
      </p:sp>
      <p:sp>
        <p:nvSpPr>
          <p:cNvPr id="5" name="副标题 4"/>
          <p:cNvSpPr>
            <a:spLocks noGrp="1"/>
          </p:cNvSpPr>
          <p:nvPr>
            <p:ph type="subTitle" idx="1"/>
          </p:nvPr>
        </p:nvSpPr>
        <p:spPr/>
        <p:txBody>
          <a:bodyPr/>
          <a:lstStyle/>
          <a:p>
            <a:pPr algn="r"/>
            <a:r>
              <a:rPr lang="zh-CN" altLang="en-US" dirty="0" smtClean="0"/>
              <a:t>网约车的安全问题及发展前景</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3769400-F643-4CF4-A5A6-CB7479DB78C6}"/>
              </a:ext>
            </a:extLst>
          </p:cNvPr>
          <p:cNvSpPr>
            <a:spLocks noGrp="1"/>
          </p:cNvSpPr>
          <p:nvPr>
            <p:ph type="title"/>
          </p:nvPr>
        </p:nvSpPr>
        <p:spPr/>
        <p:txBody>
          <a:bodyPr/>
          <a:lstStyle/>
          <a:p>
            <a:r>
              <a:rPr lang="zh-CN" altLang="en-US" dirty="0"/>
              <a:t>选题依据</a:t>
            </a:r>
            <a:r>
              <a:rPr lang="en-US" altLang="zh-CN" dirty="0"/>
              <a:t>——</a:t>
            </a:r>
            <a:r>
              <a:rPr lang="zh-CN" altLang="en-US" dirty="0"/>
              <a:t>网约车的问题</a:t>
            </a:r>
          </a:p>
        </p:txBody>
      </p:sp>
      <p:sp>
        <p:nvSpPr>
          <p:cNvPr id="3" name="内容占位符 2">
            <a:extLst>
              <a:ext uri="{FF2B5EF4-FFF2-40B4-BE49-F238E27FC236}">
                <a16:creationId xmlns="" xmlns:a16="http://schemas.microsoft.com/office/drawing/2014/main" id="{F58D9120-871E-4178-98A6-B525EA81CC07}"/>
              </a:ext>
            </a:extLst>
          </p:cNvPr>
          <p:cNvSpPr>
            <a:spLocks noGrp="1"/>
          </p:cNvSpPr>
          <p:nvPr>
            <p:ph idx="1"/>
          </p:nvPr>
        </p:nvSpPr>
        <p:spPr/>
        <p:txBody>
          <a:bodyPr>
            <a:normAutofit fontScale="92500"/>
          </a:bodyPr>
          <a:lstStyle/>
          <a:p>
            <a:r>
              <a:rPr lang="zh-CN" altLang="zh-CN" sz="2800" dirty="0"/>
              <a:t>近日，各媒体报刊多次报道乘客因乘坐网约车而遭遇人身安全的威胁，及网约车主自身利益与维权纠纷的问题等等，而且许多案件发生后，受害者的维权途径受限，以致根本权利得不到保障。作为当代大学生，在看到此类事件后，我们深表痛心和激愤，并看到相关新闻发表后，有许多素质低下之人的不当言论，不得不为此感叹。因此，我们小组准备针对此类社会现象做深入调查研究并整理相关调查报告。</a:t>
            </a:r>
          </a:p>
          <a:p>
            <a:endParaRPr lang="zh-CN" altLang="en-US" dirty="0"/>
          </a:p>
        </p:txBody>
      </p:sp>
      <p:pic>
        <p:nvPicPr>
          <p:cNvPr id="5" name="图片 4">
            <a:extLst>
              <a:ext uri="{FF2B5EF4-FFF2-40B4-BE49-F238E27FC236}">
                <a16:creationId xmlns="" xmlns:a16="http://schemas.microsoft.com/office/drawing/2014/main" id="{FCF3FA6A-EAC6-414B-AA3C-15FBD82B1861}"/>
              </a:ext>
            </a:extLst>
          </p:cNvPr>
          <p:cNvPicPr>
            <a:picLocks noChangeAspect="1"/>
          </p:cNvPicPr>
          <p:nvPr/>
        </p:nvPicPr>
        <p:blipFill>
          <a:blip r:embed="rId2"/>
          <a:stretch>
            <a:fillRect/>
          </a:stretch>
        </p:blipFill>
        <p:spPr>
          <a:xfrm>
            <a:off x="8673603" y="0"/>
            <a:ext cx="3042863" cy="1803688"/>
          </a:xfrm>
          <a:prstGeom prst="rect">
            <a:avLst/>
          </a:prstGeom>
        </p:spPr>
      </p:pic>
    </p:spTree>
    <p:extLst>
      <p:ext uri="{BB962C8B-B14F-4D97-AF65-F5344CB8AC3E}">
        <p14:creationId xmlns="" xmlns:p14="http://schemas.microsoft.com/office/powerpoint/2010/main" val="51682195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5B20ECC-7CB0-4598-BC53-11B698823986}"/>
              </a:ext>
            </a:extLst>
          </p:cNvPr>
          <p:cNvSpPr>
            <a:spLocks noGrp="1"/>
          </p:cNvSpPr>
          <p:nvPr>
            <p:ph type="title"/>
          </p:nvPr>
        </p:nvSpPr>
        <p:spPr/>
        <p:txBody>
          <a:bodyPr/>
          <a:lstStyle/>
          <a:p>
            <a:r>
              <a:rPr lang="zh-CN" altLang="en-US" dirty="0"/>
              <a:t>选题意义</a:t>
            </a:r>
          </a:p>
        </p:txBody>
      </p:sp>
      <p:sp>
        <p:nvSpPr>
          <p:cNvPr id="3" name="内容占位符 2">
            <a:extLst>
              <a:ext uri="{FF2B5EF4-FFF2-40B4-BE49-F238E27FC236}">
                <a16:creationId xmlns="" xmlns:a16="http://schemas.microsoft.com/office/drawing/2014/main" id="{47414241-7E76-49E1-A6E3-26CDFFAE1EB0}"/>
              </a:ext>
            </a:extLst>
          </p:cNvPr>
          <p:cNvSpPr>
            <a:spLocks noGrp="1"/>
          </p:cNvSpPr>
          <p:nvPr>
            <p:ph idx="1"/>
          </p:nvPr>
        </p:nvSpPr>
        <p:spPr/>
        <p:txBody>
          <a:bodyPr/>
          <a:lstStyle/>
          <a:p>
            <a:r>
              <a:rPr lang="zh-CN" altLang="zh-CN" sz="2400" dirty="0"/>
              <a:t>在搜集材料及前期准备的过程中，可以提高自身对新闻事件的敏锐度及对事件本质的洞察力，并锻炼细心耐心的性格；</a:t>
            </a:r>
            <a:endParaRPr lang="en-US" altLang="zh-CN" sz="2400" dirty="0"/>
          </a:p>
          <a:p>
            <a:r>
              <a:rPr lang="zh-CN" altLang="zh-CN" sz="2400" dirty="0"/>
              <a:t>在实践中，可以提高与人沟通交流的能力，并在切身体验中更深刻</a:t>
            </a:r>
            <a:r>
              <a:rPr lang="zh-CN" altLang="en-US" sz="2400" dirty="0"/>
              <a:t>地</a:t>
            </a:r>
            <a:r>
              <a:rPr lang="zh-CN" altLang="zh-CN" sz="2400" dirty="0"/>
              <a:t>认识到其本质，了解社会最真实的一面，丰富人生经历，有利于开拓视野，并树立正确的三观；</a:t>
            </a:r>
            <a:endParaRPr lang="en-US" altLang="zh-CN" sz="2400" dirty="0"/>
          </a:p>
          <a:p>
            <a:r>
              <a:rPr lang="zh-CN" altLang="zh-CN" sz="2400" dirty="0"/>
              <a:t>在后期整理中，既考验技术</a:t>
            </a:r>
            <a:r>
              <a:rPr lang="zh-CN" altLang="en-US" sz="2400" dirty="0"/>
              <a:t>又</a:t>
            </a:r>
            <a:r>
              <a:rPr lang="zh-CN" altLang="zh-CN" sz="2400" dirty="0"/>
              <a:t>考验团队合作。在整个过程中组员相互协调合作，增进感情，提高团队协作能力。</a:t>
            </a:r>
          </a:p>
          <a:p>
            <a:endParaRPr lang="zh-CN" altLang="en-US" dirty="0"/>
          </a:p>
        </p:txBody>
      </p:sp>
    </p:spTree>
    <p:extLst>
      <p:ext uri="{BB962C8B-B14F-4D97-AF65-F5344CB8AC3E}">
        <p14:creationId xmlns="" xmlns:p14="http://schemas.microsoft.com/office/powerpoint/2010/main" val="67137939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D2B5125-2317-41CF-BF72-BEC84EF55F32}"/>
              </a:ext>
            </a:extLst>
          </p:cNvPr>
          <p:cNvSpPr>
            <a:spLocks noGrp="1"/>
          </p:cNvSpPr>
          <p:nvPr>
            <p:ph type="title"/>
          </p:nvPr>
        </p:nvSpPr>
        <p:spPr/>
        <p:txBody>
          <a:bodyPr/>
          <a:lstStyle/>
          <a:p>
            <a:r>
              <a:rPr lang="zh-CN" altLang="en-US" dirty="0"/>
              <a:t>组员分工</a:t>
            </a:r>
          </a:p>
        </p:txBody>
      </p:sp>
      <p:graphicFrame>
        <p:nvGraphicFramePr>
          <p:cNvPr id="4" name="内容占位符 3">
            <a:extLst>
              <a:ext uri="{FF2B5EF4-FFF2-40B4-BE49-F238E27FC236}">
                <a16:creationId xmlns="" xmlns:a16="http://schemas.microsoft.com/office/drawing/2014/main" id="{439E4984-D400-4982-875D-B8B8653E002C}"/>
              </a:ext>
            </a:extLst>
          </p:cNvPr>
          <p:cNvGraphicFramePr>
            <a:graphicFrameLocks noGrp="1"/>
          </p:cNvGraphicFramePr>
          <p:nvPr>
            <p:ph idx="1"/>
            <p:extLst>
              <p:ext uri="{D42A27DB-BD31-4B8C-83A1-F6EECF244321}">
                <p14:modId xmlns="" xmlns:p14="http://schemas.microsoft.com/office/powerpoint/2010/main" val="2205005171"/>
              </p:ext>
            </p:extLst>
          </p:nvPr>
        </p:nvGraphicFramePr>
        <p:xfrm>
          <a:off x="1450975" y="2016124"/>
          <a:ext cx="9604376" cy="3840480"/>
        </p:xfrm>
        <a:graphic>
          <a:graphicData uri="http://schemas.openxmlformats.org/drawingml/2006/table">
            <a:tbl>
              <a:tblPr firstRow="1" bandRow="1">
                <a:tableStyleId>{5C22544A-7EE6-4342-B048-85BDC9FD1C3A}</a:tableStyleId>
              </a:tblPr>
              <a:tblGrid>
                <a:gridCol w="4802188">
                  <a:extLst>
                    <a:ext uri="{9D8B030D-6E8A-4147-A177-3AD203B41FA5}">
                      <a16:colId xmlns="" xmlns:a16="http://schemas.microsoft.com/office/drawing/2014/main" val="1662452192"/>
                    </a:ext>
                  </a:extLst>
                </a:gridCol>
                <a:gridCol w="4802188">
                  <a:extLst>
                    <a:ext uri="{9D8B030D-6E8A-4147-A177-3AD203B41FA5}">
                      <a16:colId xmlns="" xmlns:a16="http://schemas.microsoft.com/office/drawing/2014/main" val="1170316016"/>
                    </a:ext>
                  </a:extLst>
                </a:gridCol>
              </a:tblGrid>
              <a:tr h="17685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t>新闻搜集组（窦星晨、华文吉）：负责搜集有关网约车安全与发展问题的数据、新闻，并入后期问卷统计数据一起分析。</a:t>
                      </a:r>
                      <a:endParaRPr lang="en-US" altLang="zh-CN" sz="2400" dirty="0"/>
                    </a:p>
                    <a:p>
                      <a:endParaRPr lang="zh-CN" altLang="en-US" sz="2400" dirty="0"/>
                    </a:p>
                  </a:txBody>
                  <a:tcPr>
                    <a:solidFill>
                      <a:srgbClr val="C00000"/>
                    </a:solidFill>
                  </a:tcPr>
                </a:tc>
                <a:tc>
                  <a:txBody>
                    <a:bodyPr/>
                    <a:lstStyle/>
                    <a:p>
                      <a:r>
                        <a:rPr lang="zh-CN" altLang="en-US" sz="2400" dirty="0"/>
                        <a:t>问卷整理组（葛睿芃、易婧如、周珈如、闵睿）：负责讨论制作、回收问卷，向组员提供问卷统计数据；</a:t>
                      </a:r>
                      <a:endParaRPr lang="en-US" altLang="zh-CN" sz="2400" dirty="0"/>
                    </a:p>
                    <a:p>
                      <a:endParaRPr lang="zh-CN" altLang="en-US" sz="2400" dirty="0"/>
                    </a:p>
                  </a:txBody>
                  <a:tcPr>
                    <a:solidFill>
                      <a:srgbClr val="FFC000"/>
                    </a:solidFill>
                  </a:tcPr>
                </a:tc>
                <a:extLst>
                  <a:ext uri="{0D108BD9-81ED-4DB2-BD59-A6C34878D82A}">
                    <a16:rowId xmlns="" xmlns:a16="http://schemas.microsoft.com/office/drawing/2014/main" val="488128827"/>
                  </a:ext>
                </a:extLst>
              </a:tr>
              <a:tr h="1768529">
                <a:tc>
                  <a:txBody>
                    <a:bodyPr/>
                    <a:lstStyle/>
                    <a:p>
                      <a:r>
                        <a:rPr lang="zh-CN" altLang="en-US" sz="2400" dirty="0"/>
                        <a:t>切身体验组（王昕妍、郑翔雨）：负责制定以安全为前提的网约车乘坐计划，体验乘坐网约车，并向网约车司机询问一些问题。</a:t>
                      </a:r>
                      <a:endParaRPr lang="en-US" altLang="zh-CN" sz="2400" dirty="0"/>
                    </a:p>
                    <a:p>
                      <a:endParaRPr lang="zh-CN" altLang="en-US" sz="2400" dirty="0"/>
                    </a:p>
                  </a:txBody>
                  <a:tcPr>
                    <a:solidFill>
                      <a:srgbClr val="00B0F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t>后期制作组（赵世驹、陈爽、鲍辰迪、黄成东）：负责将小组研究分析的结果进行汇总，加工，形成最后成品。</a:t>
                      </a:r>
                    </a:p>
                    <a:p>
                      <a:endParaRPr lang="zh-CN" altLang="en-US" sz="2400" dirty="0"/>
                    </a:p>
                  </a:txBody>
                  <a:tcPr>
                    <a:solidFill>
                      <a:srgbClr val="00B050"/>
                    </a:solidFill>
                  </a:tcPr>
                </a:tc>
                <a:extLst>
                  <a:ext uri="{0D108BD9-81ED-4DB2-BD59-A6C34878D82A}">
                    <a16:rowId xmlns="" xmlns:a16="http://schemas.microsoft.com/office/drawing/2014/main" val="929798839"/>
                  </a:ext>
                </a:extLst>
              </a:tr>
            </a:tbl>
          </a:graphicData>
        </a:graphic>
      </p:graphicFrame>
    </p:spTree>
    <p:extLst>
      <p:ext uri="{BB962C8B-B14F-4D97-AF65-F5344CB8AC3E}">
        <p14:creationId xmlns="" xmlns:p14="http://schemas.microsoft.com/office/powerpoint/2010/main" val="28223636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AF8EB7F-322F-41A7-89BA-32210A421301}"/>
              </a:ext>
            </a:extLst>
          </p:cNvPr>
          <p:cNvSpPr>
            <a:spLocks noGrp="1"/>
          </p:cNvSpPr>
          <p:nvPr>
            <p:ph type="title"/>
          </p:nvPr>
        </p:nvSpPr>
        <p:spPr/>
        <p:txBody>
          <a:bodyPr/>
          <a:lstStyle/>
          <a:p>
            <a:r>
              <a:rPr lang="zh-CN" altLang="en-US" dirty="0"/>
              <a:t>实践计划</a:t>
            </a:r>
          </a:p>
        </p:txBody>
      </p:sp>
      <p:sp>
        <p:nvSpPr>
          <p:cNvPr id="3" name="内容占位符 2">
            <a:extLst>
              <a:ext uri="{FF2B5EF4-FFF2-40B4-BE49-F238E27FC236}">
                <a16:creationId xmlns="" xmlns:a16="http://schemas.microsoft.com/office/drawing/2014/main" id="{3E7501FB-798D-474E-AF22-9FD2654129CA}"/>
              </a:ext>
            </a:extLst>
          </p:cNvPr>
          <p:cNvSpPr>
            <a:spLocks noGrp="1"/>
          </p:cNvSpPr>
          <p:nvPr>
            <p:ph idx="1"/>
          </p:nvPr>
        </p:nvSpPr>
        <p:spPr/>
        <p:txBody>
          <a:bodyPr>
            <a:noAutofit/>
          </a:bodyPr>
          <a:lstStyle/>
          <a:p>
            <a:r>
              <a:rPr lang="zh-CN" altLang="zh-CN" sz="1800" dirty="0"/>
              <a:t>前期准备：</a:t>
            </a:r>
            <a:endParaRPr lang="en-US" altLang="zh-CN" sz="1800" dirty="0"/>
          </a:p>
          <a:p>
            <a:pPr lvl="1"/>
            <a:r>
              <a:rPr lang="zh-CN" altLang="zh-CN" dirty="0"/>
              <a:t>小组分工合作（新闻搜集组、问卷整理组、切身体验组、后期制作组）</a:t>
            </a:r>
          </a:p>
          <a:p>
            <a:pPr lvl="1"/>
            <a:r>
              <a:rPr lang="zh-CN" altLang="zh-CN" dirty="0"/>
              <a:t>搜集问题制作问卷</a:t>
            </a:r>
          </a:p>
          <a:p>
            <a:r>
              <a:rPr lang="zh-CN" altLang="zh-CN" sz="1800" dirty="0"/>
              <a:t>中期实践：</a:t>
            </a:r>
            <a:endParaRPr lang="en-US" altLang="zh-CN" sz="1800" dirty="0"/>
          </a:p>
          <a:p>
            <a:pPr lvl="1"/>
            <a:r>
              <a:rPr lang="zh-CN" altLang="zh-CN" dirty="0"/>
              <a:t>搜集相关新闻即社论，整理数据、评价等</a:t>
            </a:r>
          </a:p>
          <a:p>
            <a:pPr lvl="1"/>
            <a:r>
              <a:rPr lang="zh-CN" altLang="zh-CN" dirty="0"/>
              <a:t>将相应社会调查问卷进行发放、网上发布、统计结果</a:t>
            </a:r>
          </a:p>
          <a:p>
            <a:pPr lvl="1"/>
            <a:r>
              <a:rPr lang="zh-CN" altLang="zh-CN" dirty="0"/>
              <a:t>亲自夜间男女生一同乘坐网约车，并对司机进行简单询问，录音</a:t>
            </a:r>
          </a:p>
          <a:p>
            <a:r>
              <a:rPr lang="zh-CN" altLang="zh-CN" sz="1800" dirty="0"/>
              <a:t>后期整理：</a:t>
            </a:r>
            <a:endParaRPr lang="en-US" altLang="zh-CN" sz="1800" dirty="0"/>
          </a:p>
          <a:p>
            <a:pPr lvl="1"/>
            <a:r>
              <a:rPr lang="zh-CN" altLang="zh-CN" dirty="0"/>
              <a:t>将所有实践结果统计整理并制作调查报告</a:t>
            </a:r>
            <a:endParaRPr lang="en-US" altLang="zh-CN" dirty="0"/>
          </a:p>
          <a:p>
            <a:r>
              <a:rPr lang="zh-CN" altLang="en-US" sz="1800" dirty="0"/>
              <a:t>经费预算：</a:t>
            </a:r>
            <a:r>
              <a:rPr lang="en-US" altLang="zh-CN" sz="1800" dirty="0"/>
              <a:t>30</a:t>
            </a:r>
            <a:r>
              <a:rPr lang="zh-CN" altLang="en-US" sz="1800" dirty="0"/>
              <a:t>（纸质版问卷印刷）</a:t>
            </a:r>
            <a:r>
              <a:rPr lang="en-US" altLang="zh-CN" sz="1800" dirty="0"/>
              <a:t>+130</a:t>
            </a:r>
            <a:r>
              <a:rPr lang="zh-CN" altLang="en-US" sz="1800" dirty="0"/>
              <a:t>（乘坐网约车）</a:t>
            </a:r>
            <a:r>
              <a:rPr lang="en-US" altLang="zh-CN" sz="1800" dirty="0"/>
              <a:t>=160</a:t>
            </a:r>
            <a:r>
              <a:rPr lang="zh-CN" altLang="en-US" sz="1800" dirty="0"/>
              <a:t>元</a:t>
            </a:r>
            <a:endParaRPr lang="en-US" altLang="zh-CN" sz="1800" dirty="0"/>
          </a:p>
        </p:txBody>
      </p:sp>
    </p:spTree>
    <p:extLst>
      <p:ext uri="{BB962C8B-B14F-4D97-AF65-F5344CB8AC3E}">
        <p14:creationId xmlns="" xmlns:p14="http://schemas.microsoft.com/office/powerpoint/2010/main" val="37013563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BC49DD3-3B94-40FF-8209-CAFE3562C92C}"/>
              </a:ext>
            </a:extLst>
          </p:cNvPr>
          <p:cNvSpPr>
            <a:spLocks noGrp="1"/>
          </p:cNvSpPr>
          <p:nvPr>
            <p:ph type="title"/>
          </p:nvPr>
        </p:nvSpPr>
        <p:spPr/>
        <p:txBody>
          <a:bodyPr/>
          <a:lstStyle/>
          <a:p>
            <a:r>
              <a:rPr lang="zh-CN" altLang="en-US" dirty="0"/>
              <a:t>当前进度</a:t>
            </a:r>
          </a:p>
        </p:txBody>
      </p:sp>
      <p:sp>
        <p:nvSpPr>
          <p:cNvPr id="3" name="内容占位符 2">
            <a:extLst>
              <a:ext uri="{FF2B5EF4-FFF2-40B4-BE49-F238E27FC236}">
                <a16:creationId xmlns="" xmlns:a16="http://schemas.microsoft.com/office/drawing/2014/main" id="{525F7CCD-0BBC-4CE3-9A65-9215AE04AA6B}"/>
              </a:ext>
            </a:extLst>
          </p:cNvPr>
          <p:cNvSpPr>
            <a:spLocks noGrp="1"/>
          </p:cNvSpPr>
          <p:nvPr>
            <p:ph idx="1"/>
          </p:nvPr>
        </p:nvSpPr>
        <p:spPr/>
        <p:txBody>
          <a:bodyPr>
            <a:noAutofit/>
          </a:bodyPr>
          <a:lstStyle/>
          <a:p>
            <a:r>
              <a:rPr lang="zh-CN" altLang="en-US" sz="2800" dirty="0"/>
              <a:t>新闻组：已搜集到网上的统计数据，近年来的网约车犯罪事件以及乘客遭侵权的具体案件。</a:t>
            </a:r>
            <a:endParaRPr lang="en-US" altLang="zh-CN" sz="2800" dirty="0"/>
          </a:p>
          <a:p>
            <a:r>
              <a:rPr lang="zh-CN" altLang="en-US" sz="2800" dirty="0"/>
              <a:t>问卷组：已制作出完整的网约车安全问题调查问卷，已投入发放运行，目前回收</a:t>
            </a:r>
            <a:r>
              <a:rPr lang="zh-CN" altLang="en-US" sz="2800" dirty="0" smtClean="0"/>
              <a:t>量五百</a:t>
            </a:r>
            <a:r>
              <a:rPr lang="zh-CN" altLang="en-US" sz="2800" dirty="0"/>
              <a:t>余份。</a:t>
            </a:r>
            <a:endParaRPr lang="en-US" altLang="zh-CN" sz="2800" dirty="0"/>
          </a:p>
          <a:p>
            <a:r>
              <a:rPr lang="zh-CN" altLang="en-US" sz="2800" dirty="0"/>
              <a:t>体验组：已制定乘坐网约车的时间、路线和向司机提出</a:t>
            </a:r>
            <a:r>
              <a:rPr lang="zh-CN" altLang="en-US" sz="2800"/>
              <a:t>的</a:t>
            </a:r>
            <a:r>
              <a:rPr lang="zh-CN" altLang="en-US" sz="2800" smtClean="0"/>
              <a:t>问题，并已安全，顺利地完成既定计划。</a:t>
            </a:r>
            <a:endParaRPr lang="en-US" altLang="zh-CN" sz="2800" dirty="0"/>
          </a:p>
          <a:p>
            <a:r>
              <a:rPr lang="zh-CN" altLang="en-US" sz="2800" dirty="0"/>
              <a:t>制作组：汇总并制作此中期汇报。</a:t>
            </a:r>
            <a:endParaRPr lang="en-US" altLang="zh-CN" sz="2800" dirty="0"/>
          </a:p>
          <a:p>
            <a:endParaRPr lang="zh-CN" altLang="en-US" sz="2800" dirty="0"/>
          </a:p>
        </p:txBody>
      </p:sp>
    </p:spTree>
    <p:extLst>
      <p:ext uri="{BB962C8B-B14F-4D97-AF65-F5344CB8AC3E}">
        <p14:creationId xmlns="" xmlns:p14="http://schemas.microsoft.com/office/powerpoint/2010/main" val="39113332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500"/>
                                        <p:tgtEl>
                                          <p:spTgt spid="3">
                                            <p:txEl>
                                              <p:pRg st="1" end="1"/>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782BFFCD-AC1F-4399-8F52-901F154F1C59}"/>
              </a:ext>
            </a:extLst>
          </p:cNvPr>
          <p:cNvSpPr>
            <a:spLocks noGrp="1"/>
          </p:cNvSpPr>
          <p:nvPr>
            <p:ph type="title"/>
          </p:nvPr>
        </p:nvSpPr>
        <p:spPr/>
        <p:txBody>
          <a:bodyPr>
            <a:normAutofit/>
          </a:bodyPr>
          <a:lstStyle/>
          <a:p>
            <a:r>
              <a:rPr lang="zh-CN" altLang="en-US" sz="6000" dirty="0"/>
              <a:t>调查报告即将出炉</a:t>
            </a:r>
            <a:r>
              <a:rPr lang="en-US" altLang="zh-CN" sz="6000" dirty="0"/>
              <a:t>……</a:t>
            </a:r>
            <a:endParaRPr lang="zh-CN" altLang="en-US" sz="6000" dirty="0"/>
          </a:p>
        </p:txBody>
      </p:sp>
      <p:sp>
        <p:nvSpPr>
          <p:cNvPr id="5" name="文本占位符 4">
            <a:extLst>
              <a:ext uri="{FF2B5EF4-FFF2-40B4-BE49-F238E27FC236}">
                <a16:creationId xmlns="" xmlns:a16="http://schemas.microsoft.com/office/drawing/2014/main" id="{3B64CC71-0C70-4589-8D40-98E24C490E10}"/>
              </a:ext>
            </a:extLst>
          </p:cNvPr>
          <p:cNvSpPr>
            <a:spLocks noGrp="1"/>
          </p:cNvSpPr>
          <p:nvPr>
            <p:ph type="body" idx="1"/>
          </p:nvPr>
        </p:nvSpPr>
        <p:spPr/>
        <p:txBody>
          <a:bodyPr/>
          <a:lstStyle/>
          <a:p>
            <a:endParaRPr lang="zh-CN" altLang="en-US"/>
          </a:p>
        </p:txBody>
      </p:sp>
    </p:spTree>
    <p:extLst>
      <p:ext uri="{BB962C8B-B14F-4D97-AF65-F5344CB8AC3E}">
        <p14:creationId xmlns="" xmlns:p14="http://schemas.microsoft.com/office/powerpoint/2010/main" val="13847250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画廊">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4102</TotalTime>
  <Words>1766</Words>
  <Application>Microsoft Office PowerPoint</Application>
  <PresentationFormat>自定义</PresentationFormat>
  <Paragraphs>169</Paragraphs>
  <Slides>39</Slides>
  <Notes>2</Notes>
  <HiddenSlides>9</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画廊</vt:lpstr>
      <vt:lpstr>网约车的安全问题及发展前景</vt:lpstr>
      <vt:lpstr>选题依据——网约车的便利</vt:lpstr>
      <vt:lpstr>幻灯片 3</vt:lpstr>
      <vt:lpstr>选题依据——网约车的问题</vt:lpstr>
      <vt:lpstr>选题意义</vt:lpstr>
      <vt:lpstr>组员分工</vt:lpstr>
      <vt:lpstr>实践计划</vt:lpstr>
      <vt:lpstr>当前进度</vt:lpstr>
      <vt:lpstr>调查报告即将出炉……</vt:lpstr>
      <vt:lpstr>正式报告</vt:lpstr>
      <vt:lpstr>调查背景</vt:lpstr>
      <vt:lpstr>幻灯片 12</vt:lpstr>
      <vt:lpstr>幻灯片 13</vt:lpstr>
      <vt:lpstr>“网约车安全问题与发展前景”调研小组成员</vt:lpstr>
      <vt:lpstr>调查过程</vt:lpstr>
      <vt:lpstr>调查过程</vt:lpstr>
      <vt:lpstr>调查过程</vt:lpstr>
      <vt:lpstr>进入正题——数据分析</vt:lpstr>
      <vt:lpstr>进入正题——数据分析</vt:lpstr>
      <vt:lpstr>幻灯片 20</vt:lpstr>
      <vt:lpstr>网约车乘坐习惯分析——网约车发展规模</vt:lpstr>
      <vt:lpstr>网约车乘坐习惯分析——主要乘坐人群</vt:lpstr>
      <vt:lpstr>网约车乘坐习惯分析——主要乘坐人群</vt:lpstr>
      <vt:lpstr>网约车乘坐习惯分析——主要乘坐人群</vt:lpstr>
      <vt:lpstr>进入正题——数据分析</vt:lpstr>
      <vt:lpstr>大众对于网约车的看法和评价——乘客</vt:lpstr>
      <vt:lpstr>大众对于网约车的看法和评价——乘客</vt:lpstr>
      <vt:lpstr>大众对于网约车的看法和评价——乘客</vt:lpstr>
      <vt:lpstr>大众对于网约车的看法和评价——乘客</vt:lpstr>
      <vt:lpstr>大众对于网约车的看法和评价——乘客</vt:lpstr>
      <vt:lpstr>幻灯片 31</vt:lpstr>
      <vt:lpstr>大众对于网约车的看法和评价——司机</vt:lpstr>
      <vt:lpstr>进入正题——数据分析</vt:lpstr>
      <vt:lpstr>网约车安全问题应对措施</vt:lpstr>
      <vt:lpstr>网约车安全问题应对措施</vt:lpstr>
      <vt:lpstr>网约车安全问题应对措施</vt:lpstr>
      <vt:lpstr>网约车安全问题应对措施</vt:lpstr>
      <vt:lpstr>经验与总结</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网约车的安全问题及发展前景</dc:title>
  <dc:creator>赵 世驹</dc:creator>
  <cp:lastModifiedBy>葛睿芃</cp:lastModifiedBy>
  <cp:revision>44</cp:revision>
  <dcterms:created xsi:type="dcterms:W3CDTF">2018-11-04T00:56:23Z</dcterms:created>
  <dcterms:modified xsi:type="dcterms:W3CDTF">2018-12-14T08:02:26Z</dcterms:modified>
</cp:coreProperties>
</file>